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84" r:id="rId2"/>
    <p:sldId id="303" r:id="rId3"/>
    <p:sldId id="307" r:id="rId4"/>
    <p:sldId id="306" r:id="rId5"/>
    <p:sldId id="308" r:id="rId6"/>
    <p:sldId id="305" r:id="rId7"/>
  </p:sldIdLst>
  <p:sldSz cx="6858000" cy="9144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03ED"/>
    <a:srgbClr val="00823B"/>
    <a:srgbClr val="EB3DDF"/>
    <a:srgbClr val="E70998"/>
    <a:srgbClr val="01EF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25" autoAdjust="0"/>
    <p:restoredTop sz="95143" autoAdjust="0"/>
  </p:normalViewPr>
  <p:slideViewPr>
    <p:cSldViewPr>
      <p:cViewPr varScale="1">
        <p:scale>
          <a:sx n="59" d="100"/>
          <a:sy n="59" d="100"/>
        </p:scale>
        <p:origin x="2904" y="77"/>
      </p:cViewPr>
      <p:guideLst>
        <p:guide orient="horz" pos="2880"/>
        <p:guide pos="2160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1731"/>
          </a:xfrm>
          <a:prstGeom prst="rect">
            <a:avLst/>
          </a:prstGeom>
        </p:spPr>
        <p:txBody>
          <a:bodyPr vert="horz" lIns="94133" tIns="47067" rIns="94133" bIns="4706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1731"/>
          </a:xfrm>
          <a:prstGeom prst="rect">
            <a:avLst/>
          </a:prstGeom>
        </p:spPr>
        <p:txBody>
          <a:bodyPr vert="horz" lIns="94133" tIns="47067" rIns="94133" bIns="47067" rtlCol="0"/>
          <a:lstStyle>
            <a:lvl1pPr algn="r">
              <a:defRPr sz="1200"/>
            </a:lvl1pPr>
          </a:lstStyle>
          <a:p>
            <a:fld id="{67ADB3DF-A7A3-41BB-8CDE-D2091695ED3E}" type="datetimeFigureOut">
              <a:rPr lang="en-US" smtClean="0"/>
              <a:pPr/>
              <a:t>2/3/2021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11375" y="768350"/>
            <a:ext cx="287655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133" tIns="47067" rIns="94133" bIns="4706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861443"/>
            <a:ext cx="5679440" cy="4605576"/>
          </a:xfrm>
          <a:prstGeom prst="rect">
            <a:avLst/>
          </a:prstGeom>
        </p:spPr>
        <p:txBody>
          <a:bodyPr vert="horz" lIns="94133" tIns="47067" rIns="94133" bIns="4706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6363" cy="511731"/>
          </a:xfrm>
          <a:prstGeom prst="rect">
            <a:avLst/>
          </a:prstGeom>
        </p:spPr>
        <p:txBody>
          <a:bodyPr vert="horz" lIns="94133" tIns="47067" rIns="94133" bIns="4706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5" y="9721107"/>
            <a:ext cx="3076363" cy="511731"/>
          </a:xfrm>
          <a:prstGeom prst="rect">
            <a:avLst/>
          </a:prstGeom>
        </p:spPr>
        <p:txBody>
          <a:bodyPr vert="horz" lIns="94133" tIns="47067" rIns="94133" bIns="47067" rtlCol="0" anchor="b"/>
          <a:lstStyle>
            <a:lvl1pPr algn="r">
              <a:defRPr sz="1200"/>
            </a:lvl1pPr>
          </a:lstStyle>
          <a:p>
            <a:fld id="{F5D27163-6129-498E-BD33-C6A2EF45ED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64D51-D9D6-425F-B6AD-F69AA367A655}" type="datetimeFigureOut">
              <a:rPr lang="en-US" smtClean="0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D4661-D641-4FCD-A3FF-0D2A7031FC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64D51-D9D6-425F-B6AD-F69AA367A655}" type="datetimeFigureOut">
              <a:rPr lang="en-US" smtClean="0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D4661-D641-4FCD-A3FF-0D2A7031FC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64D51-D9D6-425F-B6AD-F69AA367A655}" type="datetimeFigureOut">
              <a:rPr lang="en-US" smtClean="0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D4661-D641-4FCD-A3FF-0D2A7031FC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64D51-D9D6-425F-B6AD-F69AA367A655}" type="datetimeFigureOut">
              <a:rPr lang="en-US" smtClean="0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D4661-D641-4FCD-A3FF-0D2A7031FC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64D51-D9D6-425F-B6AD-F69AA367A655}" type="datetimeFigureOut">
              <a:rPr lang="en-US" smtClean="0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D4661-D641-4FCD-A3FF-0D2A7031FC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64D51-D9D6-425F-B6AD-F69AA367A655}" type="datetimeFigureOut">
              <a:rPr lang="en-US" smtClean="0"/>
              <a:pPr/>
              <a:t>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D4661-D641-4FCD-A3FF-0D2A7031FC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64D51-D9D6-425F-B6AD-F69AA367A655}" type="datetimeFigureOut">
              <a:rPr lang="en-US" smtClean="0"/>
              <a:pPr/>
              <a:t>2/3/2021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D4661-D641-4FCD-A3FF-0D2A7031FC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64D51-D9D6-425F-B6AD-F69AA367A655}" type="datetimeFigureOut">
              <a:rPr lang="en-US" smtClean="0"/>
              <a:pPr/>
              <a:t>2/3/2021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D4661-D641-4FCD-A3FF-0D2A7031FC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64D51-D9D6-425F-B6AD-F69AA367A655}" type="datetimeFigureOut">
              <a:rPr lang="en-US" smtClean="0"/>
              <a:pPr/>
              <a:t>2/3/2021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D4661-D641-4FCD-A3FF-0D2A7031FC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64D51-D9D6-425F-B6AD-F69AA367A655}" type="datetimeFigureOut">
              <a:rPr lang="en-US" smtClean="0"/>
              <a:pPr/>
              <a:t>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D4661-D641-4FCD-A3FF-0D2A7031FC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64D51-D9D6-425F-B6AD-F69AA367A655}" type="datetimeFigureOut">
              <a:rPr lang="en-US" smtClean="0"/>
              <a:pPr/>
              <a:t>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D4661-D641-4FCD-A3FF-0D2A7031FC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64D51-D9D6-425F-B6AD-F69AA367A655}" type="datetimeFigureOut">
              <a:rPr lang="en-US" smtClean="0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D4661-D641-4FCD-A3FF-0D2A7031FCF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wmf"/><Relationship Id="rId5" Type="http://schemas.microsoft.com/office/2007/relationships/hdphoto" Target="../media/hdphoto2.wdp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632" y="0"/>
            <a:ext cx="6172200" cy="648072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>
                <a:latin typeface="Arial" pitchFamily="34" charset="0"/>
                <a:cs typeface="Arial" pitchFamily="34" charset="0"/>
              </a:rPr>
              <a:t>Supplementary Figure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50000" t="24800" r="10173" b="13881"/>
          <a:stretch>
            <a:fillRect/>
          </a:stretch>
        </p:blipFill>
        <p:spPr bwMode="auto">
          <a:xfrm>
            <a:off x="534548" y="1036205"/>
            <a:ext cx="2520279" cy="268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49874" t="24774" r="10226" b="14747"/>
          <a:stretch>
            <a:fillRect/>
          </a:stretch>
        </p:blipFill>
        <p:spPr bwMode="auto">
          <a:xfrm>
            <a:off x="3426828" y="1039817"/>
            <a:ext cx="2652336" cy="266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 l="49874" t="25200" r="9701" b="14321"/>
          <a:stretch>
            <a:fillRect/>
          </a:stretch>
        </p:blipFill>
        <p:spPr bwMode="auto">
          <a:xfrm>
            <a:off x="534548" y="3779912"/>
            <a:ext cx="2592288" cy="2423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 l="50000" t="35720" r="9051" b="3801"/>
          <a:stretch>
            <a:fillRect/>
          </a:stretch>
        </p:blipFill>
        <p:spPr bwMode="auto">
          <a:xfrm>
            <a:off x="-36175400" y="4155016"/>
            <a:ext cx="3229200" cy="298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528190" y="6566738"/>
            <a:ext cx="37091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Arial" pitchFamily="34" charset="0"/>
                <a:cs typeface="Arial" pitchFamily="34" charset="0"/>
              </a:rPr>
              <a:t>Supplementary Figure S1. Down-regulation of TGFβR3 expression in HCC tumor from publically available datasets.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Data from 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(A)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4 transcriptome profiles  in Oncomine (oncomine.org) and 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(</a:t>
            </a:r>
            <a:r>
              <a:rPr lang="en-US" altLang="zh-TW" sz="1200" b="1" dirty="0">
                <a:latin typeface="Arial" pitchFamily="34" charset="0"/>
                <a:cs typeface="Arial" pitchFamily="34" charset="0"/>
              </a:rPr>
              <a:t>B)</a:t>
            </a:r>
            <a:r>
              <a:rPr lang="zh-TW" alt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TW" sz="1200" dirty="0">
                <a:latin typeface="Arial" pitchFamily="34" charset="0"/>
                <a:cs typeface="Arial" pitchFamily="34" charset="0"/>
              </a:rPr>
              <a:t>TGCA</a:t>
            </a:r>
            <a:r>
              <a:rPr lang="zh-TW" alt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TW" sz="1200" dirty="0">
                <a:latin typeface="Arial" pitchFamily="34" charset="0"/>
                <a:cs typeface="Arial" pitchFamily="34" charset="0"/>
              </a:rPr>
              <a:t>and </a:t>
            </a:r>
            <a:r>
              <a:rPr lang="en-US" altLang="zh-TW" sz="1200" dirty="0" err="1">
                <a:latin typeface="Arial" pitchFamily="34" charset="0"/>
                <a:cs typeface="Arial" pitchFamily="34" charset="0"/>
              </a:rPr>
              <a:t>GTEx</a:t>
            </a:r>
            <a:r>
              <a:rPr lang="en-US" altLang="zh-TW" sz="1200" dirty="0">
                <a:latin typeface="Arial" pitchFamily="34" charset="0"/>
                <a:cs typeface="Arial" pitchFamily="34" charset="0"/>
              </a:rPr>
              <a:t> by GEPIA (gepia.cancer-pku.cn) were examined.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All profile datasets did not examine TGFβR3 specially. P&lt;0.01. 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 l="50000" t="35720" r="9051" b="3801"/>
          <a:stretch>
            <a:fillRect/>
          </a:stretch>
        </p:blipFill>
        <p:spPr bwMode="auto">
          <a:xfrm>
            <a:off x="3438871" y="3757052"/>
            <a:ext cx="2640293" cy="247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69640" y="611560"/>
            <a:ext cx="1160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itchFamily="34" charset="0"/>
                <a:cs typeface="Arial" pitchFamily="34" charset="0"/>
              </a:rPr>
              <a:t>Figure S1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4508" y="1054641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itchFamily="34" charset="0"/>
                <a:cs typeface="Arial" pitchFamily="34" charset="0"/>
              </a:rPr>
              <a:t>A)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2136" y="6228184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itchFamily="34" charset="0"/>
                <a:cs typeface="Arial" pitchFamily="34" charset="0"/>
              </a:rPr>
              <a:t>B)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50572" y="2742183"/>
            <a:ext cx="619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  <a:sym typeface="Wingdings 2"/>
              </a:rPr>
              <a:t> </a:t>
            </a:r>
            <a:r>
              <a:rPr lang="en-US" sz="800" b="1" dirty="0">
                <a:latin typeface="Arial" pitchFamily="34" charset="0"/>
                <a:cs typeface="Arial" pitchFamily="34" charset="0"/>
                <a:sym typeface="Wingdings 2"/>
              </a:rPr>
              <a:t>N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T: 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35</a:t>
            </a:r>
          </a:p>
          <a:p>
            <a:r>
              <a:rPr lang="en-US" sz="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  <a:sym typeface="Wingdings 2"/>
              </a:rPr>
              <a:t></a:t>
            </a:r>
            <a:r>
              <a:rPr lang="en-US" sz="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  <a:sym typeface="Wingdings 2"/>
              </a:rPr>
              <a:t>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T: 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10</a:t>
            </a:r>
          </a:p>
          <a:p>
            <a:r>
              <a:rPr lang="en-US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 &lt;0.001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67834" y="2532509"/>
            <a:ext cx="705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  <a:sym typeface="Wingdings 2"/>
              </a:rPr>
              <a:t> </a:t>
            </a:r>
            <a:r>
              <a:rPr lang="en-US" sz="800" b="1" dirty="0">
                <a:latin typeface="Arial" pitchFamily="34" charset="0"/>
                <a:cs typeface="Arial" pitchFamily="34" charset="0"/>
                <a:sym typeface="Wingdings 2"/>
              </a:rPr>
              <a:t>N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T : 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225</a:t>
            </a:r>
          </a:p>
          <a:p>
            <a:r>
              <a:rPr lang="en-US" sz="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  <a:sym typeface="Wingdings 2"/>
              </a:rPr>
              <a:t></a:t>
            </a:r>
            <a:r>
              <a:rPr lang="en-US" sz="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  <a:sym typeface="Wingdings 2"/>
              </a:rPr>
              <a:t>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T: 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220</a:t>
            </a:r>
          </a:p>
          <a:p>
            <a:r>
              <a:rPr lang="en-US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 &lt;0.001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02900" y="5364088"/>
            <a:ext cx="647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  <a:sym typeface="Wingdings 2"/>
              </a:rPr>
              <a:t> </a:t>
            </a:r>
            <a:r>
              <a:rPr lang="en-US" sz="800" b="1" dirty="0">
                <a:latin typeface="Arial" pitchFamily="34" charset="0"/>
                <a:cs typeface="Arial" pitchFamily="34" charset="0"/>
                <a:sym typeface="Wingdings 2"/>
              </a:rPr>
              <a:t>N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T : 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22</a:t>
            </a:r>
          </a:p>
          <a:p>
            <a:r>
              <a:rPr lang="en-US" sz="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  <a:sym typeface="Wingdings 2"/>
              </a:rPr>
              <a:t></a:t>
            </a:r>
            <a:r>
              <a:rPr lang="en-US" sz="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  <a:sym typeface="Wingdings 2"/>
              </a:rPr>
              <a:t> </a:t>
            </a:r>
            <a:r>
              <a:rPr lang="en-US" sz="800" b="1" dirty="0">
                <a:latin typeface="Arial" pitchFamily="34" charset="0"/>
                <a:cs typeface="Arial" pitchFamily="34" charset="0"/>
                <a:sym typeface="Wingdings 2"/>
              </a:rPr>
              <a:t>T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: 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21</a:t>
            </a:r>
          </a:p>
          <a:p>
            <a:r>
              <a:rPr lang="en-US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 &lt;0.01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79564" y="5364088"/>
            <a:ext cx="647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  <a:sym typeface="Wingdings 2"/>
              </a:rPr>
              <a:t> </a:t>
            </a:r>
            <a:r>
              <a:rPr lang="en-US" sz="800" b="1" dirty="0">
                <a:latin typeface="Arial" pitchFamily="34" charset="0"/>
                <a:cs typeface="Arial" pitchFamily="34" charset="0"/>
                <a:sym typeface="Wingdings 2"/>
              </a:rPr>
              <a:t>N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T : 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38</a:t>
            </a:r>
          </a:p>
          <a:p>
            <a:r>
              <a:rPr lang="en-US" sz="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  <a:sym typeface="Wingdings 2"/>
              </a:rPr>
              <a:t></a:t>
            </a:r>
            <a:r>
              <a:rPr lang="en-US" sz="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  <a:sym typeface="Wingdings 2"/>
              </a:rPr>
              <a:t>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T: 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19</a:t>
            </a:r>
          </a:p>
          <a:p>
            <a:r>
              <a:rPr lang="en-US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 &lt;0.001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print"/>
          <a:srcRect l="37400" t="28914" r="38975" b="11361"/>
          <a:stretch>
            <a:fillRect/>
          </a:stretch>
        </p:blipFill>
        <p:spPr bwMode="auto">
          <a:xfrm>
            <a:off x="606556" y="6372200"/>
            <a:ext cx="122413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1729968" y="8214791"/>
            <a:ext cx="6767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  <a:sym typeface="Wingdings 2"/>
              </a:rPr>
              <a:t>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T: 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369</a:t>
            </a:r>
          </a:p>
          <a:p>
            <a:r>
              <a:rPr lang="en-US" sz="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  <a:sym typeface="Wingdings 2"/>
              </a:rPr>
              <a:t></a:t>
            </a:r>
            <a:r>
              <a:rPr lang="en-US" sz="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  <a:sym typeface="Wingdings 2"/>
              </a:rPr>
              <a:t>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NT: 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160</a:t>
            </a:r>
          </a:p>
          <a:p>
            <a:r>
              <a:rPr lang="en-US" sz="8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sz="800" dirty="0">
                <a:latin typeface="Arial" pitchFamily="34" charset="0"/>
                <a:cs typeface="Arial" pitchFamily="34" charset="0"/>
              </a:rPr>
              <a:t> &lt;0.01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2" cstate="print"/>
          <a:srcRect l="33304" t="34384" r="34398" b="13467"/>
          <a:stretch>
            <a:fillRect/>
          </a:stretch>
        </p:blipFill>
        <p:spPr bwMode="auto">
          <a:xfrm>
            <a:off x="3452186" y="1202829"/>
            <a:ext cx="250507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3" cstate="print"/>
          <a:srcRect l="33130" t="22640" r="34493" b="24914"/>
          <a:stretch>
            <a:fillRect/>
          </a:stretch>
        </p:blipFill>
        <p:spPr bwMode="auto">
          <a:xfrm>
            <a:off x="571866" y="1187624"/>
            <a:ext cx="25082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0304" y="3758683"/>
            <a:ext cx="605394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新細明體" pitchFamily="18" charset="-120"/>
                <a:cs typeface="Arial" pitchFamily="34" charset="0"/>
              </a:rPr>
              <a:t>Supplementary Figure</a:t>
            </a:r>
            <a:r>
              <a:rPr kumimoji="0" lang="en-US" altLang="zh-HK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新細明體" pitchFamily="18" charset="-120"/>
                <a:cs typeface="Arial" pitchFamily="34" charset="0"/>
              </a:rPr>
              <a:t> S2. Kaplan Meier analysis of overall survival and disease -free survival in HCC patients associated with the expression level of tumoral TGF</a:t>
            </a:r>
            <a:r>
              <a:rPr kumimoji="0" lang="el-GR" altLang="zh-HK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新細明體" pitchFamily="18" charset="-120"/>
                <a:cs typeface="Arial" pitchFamily="34" charset="0"/>
              </a:rPr>
              <a:t>β</a:t>
            </a:r>
            <a:r>
              <a:rPr kumimoji="0" lang="en-US" altLang="zh-HK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新細明體" pitchFamily="18" charset="-120"/>
                <a:cs typeface="Arial" pitchFamily="34" charset="0"/>
              </a:rPr>
              <a:t>R3 transcript from publically available database GEPIA. </a:t>
            </a:r>
            <a:r>
              <a:rPr kumimoji="0" lang="en-US" altLang="zh-HK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新細明體" pitchFamily="18" charset="-120"/>
                <a:cs typeface="Arial" pitchFamily="34" charset="0"/>
              </a:rPr>
              <a:t>* </a:t>
            </a:r>
            <a:r>
              <a:rPr kumimoji="0" lang="en-US" altLang="zh-HK" sz="12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新細明體" pitchFamily="18" charset="-120"/>
                <a:cs typeface="Arial" pitchFamily="34" charset="0"/>
              </a:rPr>
              <a:t>p </a:t>
            </a:r>
            <a:r>
              <a:rPr kumimoji="0" lang="en-US" altLang="zh-HK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新細明體" pitchFamily="18" charset="-120"/>
                <a:cs typeface="Arial" pitchFamily="34" charset="0"/>
              </a:rPr>
              <a:t>&lt; 0.05</a:t>
            </a:r>
            <a:r>
              <a:rPr kumimoji="0" lang="en-US" altLang="zh-HK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新細明體" pitchFamily="18" charset="-120"/>
                <a:cs typeface="Arial" pitchFamily="34" charset="0"/>
              </a:rPr>
              <a:t>. </a:t>
            </a:r>
            <a:r>
              <a:rPr kumimoji="0" lang="en-US" altLang="zh-HK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新細明體" pitchFamily="18" charset="-120"/>
                <a:cs typeface="Arial" pitchFamily="34" charset="0"/>
              </a:rPr>
              <a:t>(http://gepia.cancer-pku.cn/)</a:t>
            </a:r>
            <a:endParaRPr kumimoji="0" lang="en-US" altLang="zh-HK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529" y="633046"/>
            <a:ext cx="1160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itchFamily="34" charset="0"/>
                <a:cs typeface="Arial" pitchFamily="34" charset="0"/>
              </a:rPr>
              <a:t>Figure S2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5636F93E-CA67-4196-B5D1-84061EE89E22}"/>
              </a:ext>
            </a:extLst>
          </p:cNvPr>
          <p:cNvCxnSpPr>
            <a:cxnSpLocks/>
          </p:cNvCxnSpPr>
          <p:nvPr/>
        </p:nvCxnSpPr>
        <p:spPr>
          <a:xfrm>
            <a:off x="262313" y="1910042"/>
            <a:ext cx="0" cy="139135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80C2A168-5E7A-4614-A16E-B10E63D996F8}"/>
              </a:ext>
            </a:extLst>
          </p:cNvPr>
          <p:cNvCxnSpPr>
            <a:cxnSpLocks/>
          </p:cNvCxnSpPr>
          <p:nvPr/>
        </p:nvCxnSpPr>
        <p:spPr>
          <a:xfrm>
            <a:off x="587682" y="3587510"/>
            <a:ext cx="59766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3" name="Picture 82">
            <a:extLst>
              <a:ext uri="{FF2B5EF4-FFF2-40B4-BE49-F238E27FC236}">
                <a16:creationId xmlns:a16="http://schemas.microsoft.com/office/drawing/2014/main" id="{D50D61B4-4379-4B8D-8C5A-5D4F37DB6D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788" y="1766033"/>
            <a:ext cx="1753599" cy="1753599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9F0FC84F-3844-417B-A61E-B498B008B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086" y="1769421"/>
            <a:ext cx="1753599" cy="1753599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80E0D2F4-A0BF-4B75-98C7-BBBC219EB1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082" y="4045078"/>
            <a:ext cx="1753599" cy="1753599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9ABC163-64A2-406E-9A9D-F42FA3C91E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116" y="1762937"/>
            <a:ext cx="1753599" cy="1753599"/>
          </a:xfrm>
          <a:prstGeom prst="rect">
            <a:avLst/>
          </a:prstGeom>
        </p:spPr>
      </p:pic>
      <p:pic>
        <p:nvPicPr>
          <p:cNvPr id="87" name="Content Placeholder 4">
            <a:extLst>
              <a:ext uri="{FF2B5EF4-FFF2-40B4-BE49-F238E27FC236}">
                <a16:creationId xmlns:a16="http://schemas.microsoft.com/office/drawing/2014/main" id="{487106A8-2ADD-4FBD-B1AA-4ACA6926C5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56" y="1762213"/>
            <a:ext cx="1753599" cy="1753599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12DBC255-943A-41F0-A5B9-20ECEFBB78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874" y="4046602"/>
            <a:ext cx="1753599" cy="1753599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661C8F65-6238-4497-A27F-64B1D57ED5F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58" y="4050542"/>
            <a:ext cx="1753599" cy="1753599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6A04ACC0-F3E6-4F0F-81AA-23C545D2045D}"/>
              </a:ext>
            </a:extLst>
          </p:cNvPr>
          <p:cNvSpPr txBox="1"/>
          <p:nvPr/>
        </p:nvSpPr>
        <p:spPr>
          <a:xfrm>
            <a:off x="180020" y="633046"/>
            <a:ext cx="1160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itchFamily="34" charset="0"/>
                <a:cs typeface="Arial" pitchFamily="34" charset="0"/>
              </a:rPr>
              <a:t>Figure S3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7517BD8-E8CA-4621-989A-3C06B26642F4}"/>
              </a:ext>
            </a:extLst>
          </p:cNvPr>
          <p:cNvSpPr txBox="1"/>
          <p:nvPr/>
        </p:nvSpPr>
        <p:spPr>
          <a:xfrm>
            <a:off x="193418" y="6054551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Arial" pitchFamily="34" charset="0"/>
                <a:cs typeface="Arial" pitchFamily="34" charset="0"/>
              </a:rPr>
              <a:t>Supplementary Figure S3. </a:t>
            </a:r>
            <a:r>
              <a:rPr lang="en-HK" sz="1200" b="1" dirty="0">
                <a:latin typeface="Arial" pitchFamily="34" charset="0"/>
                <a:cs typeface="Arial" pitchFamily="34" charset="0"/>
              </a:rPr>
              <a:t>Flow cytometry analysis of TGF</a:t>
            </a:r>
            <a:r>
              <a:rPr lang="el-GR" sz="1200" b="1" dirty="0">
                <a:latin typeface="Arial" pitchFamily="34" charset="0"/>
                <a:cs typeface="Arial" pitchFamily="34" charset="0"/>
              </a:rPr>
              <a:t>β</a:t>
            </a:r>
            <a:r>
              <a:rPr lang="en-HK" sz="1200" b="1" dirty="0">
                <a:latin typeface="Arial" pitchFamily="34" charset="0"/>
                <a:cs typeface="Arial" pitchFamily="34" charset="0"/>
              </a:rPr>
              <a:t>R3 and intracellular C5a expression in HCC cell-lines. 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A273F1D-76FE-4F52-9800-FAF2048B5FD4}"/>
              </a:ext>
            </a:extLst>
          </p:cNvPr>
          <p:cNvSpPr txBox="1"/>
          <p:nvPr/>
        </p:nvSpPr>
        <p:spPr>
          <a:xfrm>
            <a:off x="573971" y="1588441"/>
            <a:ext cx="13352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b="1" dirty="0">
                <a:latin typeface="Arial" pitchFamily="34" charset="0"/>
                <a:cs typeface="Arial" pitchFamily="34" charset="0"/>
              </a:rPr>
              <a:t>MHCC97H</a:t>
            </a:r>
            <a:endParaRPr lang="en-US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BE7CFB29-ECC3-473F-A430-C04DA71C13C7}"/>
              </a:ext>
            </a:extLst>
          </p:cNvPr>
          <p:cNvSpPr txBox="1"/>
          <p:nvPr/>
        </p:nvSpPr>
        <p:spPr>
          <a:xfrm>
            <a:off x="2073034" y="1588441"/>
            <a:ext cx="13352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b="1" dirty="0">
                <a:latin typeface="Arial" pitchFamily="34" charset="0"/>
                <a:cs typeface="Arial" pitchFamily="34" charset="0"/>
              </a:rPr>
              <a:t>MHCC97H</a:t>
            </a:r>
            <a:endParaRPr lang="en-US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91A56DC2-034A-4D49-8620-C521D797FD58}"/>
              </a:ext>
            </a:extLst>
          </p:cNvPr>
          <p:cNvSpPr txBox="1"/>
          <p:nvPr/>
        </p:nvSpPr>
        <p:spPr>
          <a:xfrm>
            <a:off x="3612018" y="1583428"/>
            <a:ext cx="13352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b="1" dirty="0">
                <a:latin typeface="Arial" pitchFamily="34" charset="0"/>
                <a:cs typeface="Arial" pitchFamily="34" charset="0"/>
              </a:rPr>
              <a:t>HUH7</a:t>
            </a:r>
            <a:endParaRPr lang="en-US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0568CD0-8873-40C2-8015-156F190D1BFA}"/>
              </a:ext>
            </a:extLst>
          </p:cNvPr>
          <p:cNvSpPr txBox="1"/>
          <p:nvPr/>
        </p:nvSpPr>
        <p:spPr>
          <a:xfrm>
            <a:off x="5124068" y="1585903"/>
            <a:ext cx="13352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b="1" dirty="0">
                <a:latin typeface="Arial" pitchFamily="34" charset="0"/>
                <a:cs typeface="Arial" pitchFamily="34" charset="0"/>
              </a:rPr>
              <a:t>Hep3B</a:t>
            </a:r>
            <a:endParaRPr lang="en-US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B60DAD8-64F2-4CB4-90E1-FD5CD77B2514}"/>
              </a:ext>
            </a:extLst>
          </p:cNvPr>
          <p:cNvSpPr txBox="1"/>
          <p:nvPr/>
        </p:nvSpPr>
        <p:spPr>
          <a:xfrm>
            <a:off x="562227" y="3847260"/>
            <a:ext cx="14656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b="1" dirty="0">
                <a:latin typeface="Arial" pitchFamily="34" charset="0"/>
                <a:cs typeface="Arial" pitchFamily="34" charset="0"/>
              </a:rPr>
              <a:t>PLC</a:t>
            </a:r>
            <a:endParaRPr lang="en-US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956CD5A4-D11A-4879-BED3-3E4085E0DB7A}"/>
              </a:ext>
            </a:extLst>
          </p:cNvPr>
          <p:cNvSpPr txBox="1"/>
          <p:nvPr/>
        </p:nvSpPr>
        <p:spPr>
          <a:xfrm>
            <a:off x="2562621" y="3855985"/>
            <a:ext cx="14162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b="1" dirty="0">
                <a:latin typeface="Arial" pitchFamily="34" charset="0"/>
                <a:cs typeface="Arial" pitchFamily="34" charset="0"/>
              </a:rPr>
              <a:t>MIHA</a:t>
            </a:r>
            <a:endParaRPr lang="en-US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2B6F9DBC-AE3B-41A8-8F7A-93002CFB6F44}"/>
              </a:ext>
            </a:extLst>
          </p:cNvPr>
          <p:cNvSpPr txBox="1"/>
          <p:nvPr/>
        </p:nvSpPr>
        <p:spPr>
          <a:xfrm>
            <a:off x="4116074" y="3837565"/>
            <a:ext cx="13352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b="1" dirty="0">
                <a:latin typeface="Arial" pitchFamily="34" charset="0"/>
                <a:cs typeface="Arial" pitchFamily="34" charset="0"/>
              </a:rPr>
              <a:t>LO2</a:t>
            </a:r>
            <a:endParaRPr lang="en-US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D7A5C577-4A84-4A65-BFEA-F85E80A46A99}"/>
              </a:ext>
            </a:extLst>
          </p:cNvPr>
          <p:cNvSpPr txBox="1"/>
          <p:nvPr/>
        </p:nvSpPr>
        <p:spPr>
          <a:xfrm>
            <a:off x="572442" y="1959812"/>
            <a:ext cx="4936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6.7%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7F717C8E-DC20-42F3-B03B-BEAEC2FBEAAE}"/>
              </a:ext>
            </a:extLst>
          </p:cNvPr>
          <p:cNvSpPr txBox="1"/>
          <p:nvPr/>
        </p:nvSpPr>
        <p:spPr>
          <a:xfrm>
            <a:off x="1523786" y="2994984"/>
            <a:ext cx="600099" cy="246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0.3%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A0EA203-8531-42C2-99E5-ABEEE252DC92}"/>
              </a:ext>
            </a:extLst>
          </p:cNvPr>
          <p:cNvSpPr txBox="1"/>
          <p:nvPr/>
        </p:nvSpPr>
        <p:spPr>
          <a:xfrm>
            <a:off x="1486503" y="1948482"/>
            <a:ext cx="6000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0.1%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F06DED6-9116-4980-865B-6334275C2EDD}"/>
              </a:ext>
            </a:extLst>
          </p:cNvPr>
          <p:cNvSpPr txBox="1"/>
          <p:nvPr/>
        </p:nvSpPr>
        <p:spPr>
          <a:xfrm>
            <a:off x="3159206" y="3518312"/>
            <a:ext cx="504055" cy="15836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TGF</a:t>
            </a:r>
            <a:r>
              <a:rPr lang="el-GR" sz="1000" dirty="0">
                <a:latin typeface="Arial" pitchFamily="34" charset="0"/>
                <a:cs typeface="Arial" pitchFamily="34" charset="0"/>
              </a:rPr>
              <a:t>β</a:t>
            </a:r>
            <a:r>
              <a:rPr lang="en-HK" sz="1000" dirty="0">
                <a:latin typeface="Arial" pitchFamily="34" charset="0"/>
                <a:cs typeface="Arial" pitchFamily="34" charset="0"/>
              </a:rPr>
              <a:t>R3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A87C97A4-D6CC-4493-986D-9D8008185417}"/>
              </a:ext>
            </a:extLst>
          </p:cNvPr>
          <p:cNvSpPr txBox="1"/>
          <p:nvPr/>
        </p:nvSpPr>
        <p:spPr>
          <a:xfrm rot="16200000">
            <a:off x="58214" y="2532753"/>
            <a:ext cx="353891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C5a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21F888FE-9477-4FE8-ACF9-3F50922ADCDC}"/>
              </a:ext>
            </a:extLst>
          </p:cNvPr>
          <p:cNvCxnSpPr>
            <a:cxnSpLocks/>
          </p:cNvCxnSpPr>
          <p:nvPr/>
        </p:nvCxnSpPr>
        <p:spPr>
          <a:xfrm>
            <a:off x="648219" y="5876526"/>
            <a:ext cx="483600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5" name="TextBox 104">
            <a:extLst>
              <a:ext uri="{FF2B5EF4-FFF2-40B4-BE49-F238E27FC236}">
                <a16:creationId xmlns:a16="http://schemas.microsoft.com/office/drawing/2014/main" id="{F2C07696-EFF9-4C86-8076-0A2E9D0C247E}"/>
              </a:ext>
            </a:extLst>
          </p:cNvPr>
          <p:cNvSpPr txBox="1"/>
          <p:nvPr/>
        </p:nvSpPr>
        <p:spPr>
          <a:xfrm>
            <a:off x="3055574" y="5813424"/>
            <a:ext cx="504055" cy="15836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TGF</a:t>
            </a:r>
            <a:r>
              <a:rPr lang="el-GR" sz="1000" dirty="0">
                <a:latin typeface="Arial" pitchFamily="34" charset="0"/>
                <a:cs typeface="Arial" pitchFamily="34" charset="0"/>
              </a:rPr>
              <a:t>β</a:t>
            </a:r>
            <a:r>
              <a:rPr lang="en-HK" sz="1000" dirty="0">
                <a:latin typeface="Arial" pitchFamily="34" charset="0"/>
                <a:cs typeface="Arial" pitchFamily="34" charset="0"/>
              </a:rPr>
              <a:t>R3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ED25611B-E155-4519-A1A4-6383CFA155C7}"/>
              </a:ext>
            </a:extLst>
          </p:cNvPr>
          <p:cNvCxnSpPr>
            <a:cxnSpLocks/>
          </p:cNvCxnSpPr>
          <p:nvPr/>
        </p:nvCxnSpPr>
        <p:spPr>
          <a:xfrm>
            <a:off x="321867" y="4199702"/>
            <a:ext cx="0" cy="139135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6D72FCFE-E9AD-41DB-8208-46BF2172E68C}"/>
              </a:ext>
            </a:extLst>
          </p:cNvPr>
          <p:cNvSpPr txBox="1"/>
          <p:nvPr/>
        </p:nvSpPr>
        <p:spPr>
          <a:xfrm rot="16200000">
            <a:off x="117768" y="4822413"/>
            <a:ext cx="353891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C5a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04C0F961-7AF8-4490-9B94-12E9C4B06CE4}"/>
              </a:ext>
            </a:extLst>
          </p:cNvPr>
          <p:cNvSpPr txBox="1"/>
          <p:nvPr/>
        </p:nvSpPr>
        <p:spPr>
          <a:xfrm>
            <a:off x="2063223" y="1948481"/>
            <a:ext cx="5406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91.2%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2AD18C46-108E-4DEA-A95F-556D967A00A2}"/>
              </a:ext>
            </a:extLst>
          </p:cNvPr>
          <p:cNvSpPr txBox="1"/>
          <p:nvPr/>
        </p:nvSpPr>
        <p:spPr>
          <a:xfrm>
            <a:off x="3011919" y="2991569"/>
            <a:ext cx="600099" cy="246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0.5%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43528083-3EAC-4FAC-B026-8551F4953962}"/>
              </a:ext>
            </a:extLst>
          </p:cNvPr>
          <p:cNvSpPr txBox="1"/>
          <p:nvPr/>
        </p:nvSpPr>
        <p:spPr>
          <a:xfrm>
            <a:off x="2974636" y="1950147"/>
            <a:ext cx="6000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1.3%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D92DD052-5ABF-43AF-B107-CC027560D69D}"/>
              </a:ext>
            </a:extLst>
          </p:cNvPr>
          <p:cNvSpPr txBox="1"/>
          <p:nvPr/>
        </p:nvSpPr>
        <p:spPr>
          <a:xfrm>
            <a:off x="3571378" y="1949896"/>
            <a:ext cx="5599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37.5%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8FC7345-5676-4D36-B893-F8E1EE99C8A6}"/>
              </a:ext>
            </a:extLst>
          </p:cNvPr>
          <p:cNvSpPr txBox="1"/>
          <p:nvPr/>
        </p:nvSpPr>
        <p:spPr>
          <a:xfrm>
            <a:off x="4524087" y="2992984"/>
            <a:ext cx="600099" cy="246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0.7%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27C9AA52-17E4-4AD8-AD03-F99D66113EA8}"/>
              </a:ext>
            </a:extLst>
          </p:cNvPr>
          <p:cNvSpPr txBox="1"/>
          <p:nvPr/>
        </p:nvSpPr>
        <p:spPr>
          <a:xfrm>
            <a:off x="4486804" y="1951562"/>
            <a:ext cx="6000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0.6%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2D3A2DC7-3605-4CE6-9E2E-7C202BB196C3}"/>
              </a:ext>
            </a:extLst>
          </p:cNvPr>
          <p:cNvSpPr txBox="1"/>
          <p:nvPr/>
        </p:nvSpPr>
        <p:spPr>
          <a:xfrm>
            <a:off x="5124186" y="1953561"/>
            <a:ext cx="4936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11%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D08CBD1-1456-484E-BEFA-4604A7C4C015}"/>
              </a:ext>
            </a:extLst>
          </p:cNvPr>
          <p:cNvSpPr txBox="1"/>
          <p:nvPr/>
        </p:nvSpPr>
        <p:spPr>
          <a:xfrm>
            <a:off x="6060290" y="2991569"/>
            <a:ext cx="600099" cy="246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2.2%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59FB4331-84B8-4770-9078-9FF65DC4EB0F}"/>
              </a:ext>
            </a:extLst>
          </p:cNvPr>
          <p:cNvSpPr txBox="1"/>
          <p:nvPr/>
        </p:nvSpPr>
        <p:spPr>
          <a:xfrm>
            <a:off x="6028087" y="1950147"/>
            <a:ext cx="6000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0.6%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1341FFA9-5BCA-4055-A555-B4A01A82644D}"/>
              </a:ext>
            </a:extLst>
          </p:cNvPr>
          <p:cNvSpPr txBox="1"/>
          <p:nvPr/>
        </p:nvSpPr>
        <p:spPr>
          <a:xfrm>
            <a:off x="562809" y="4225922"/>
            <a:ext cx="6000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47.6%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C704FD14-13F1-4732-879B-E104857F2426}"/>
              </a:ext>
            </a:extLst>
          </p:cNvPr>
          <p:cNvSpPr txBox="1"/>
          <p:nvPr/>
        </p:nvSpPr>
        <p:spPr>
          <a:xfrm>
            <a:off x="1535361" y="5289330"/>
            <a:ext cx="600099" cy="246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2.2%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239D4FE0-0BF4-4290-B3CF-DE1F1650D8F0}"/>
              </a:ext>
            </a:extLst>
          </p:cNvPr>
          <p:cNvSpPr txBox="1"/>
          <p:nvPr/>
        </p:nvSpPr>
        <p:spPr>
          <a:xfrm>
            <a:off x="1498078" y="4232668"/>
            <a:ext cx="6000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2.3%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B253CF9A-D25E-4999-B16E-53D7B632F42A}"/>
              </a:ext>
            </a:extLst>
          </p:cNvPr>
          <p:cNvSpPr txBox="1"/>
          <p:nvPr/>
        </p:nvSpPr>
        <p:spPr>
          <a:xfrm>
            <a:off x="2562621" y="4227029"/>
            <a:ext cx="4936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0%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CDFFCE22-2CBC-424C-B759-5E1A4B8E0351}"/>
              </a:ext>
            </a:extLst>
          </p:cNvPr>
          <p:cNvSpPr txBox="1"/>
          <p:nvPr/>
        </p:nvSpPr>
        <p:spPr>
          <a:xfrm>
            <a:off x="3468002" y="5290437"/>
            <a:ext cx="600099" cy="246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84.3%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D560B218-AFC2-467C-A5F3-0AD27A296735}"/>
              </a:ext>
            </a:extLst>
          </p:cNvPr>
          <p:cNvSpPr txBox="1"/>
          <p:nvPr/>
        </p:nvSpPr>
        <p:spPr>
          <a:xfrm>
            <a:off x="3467117" y="4228695"/>
            <a:ext cx="6000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1.1%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B6110B6A-E8A5-46AE-B2FB-0F843613908F}"/>
              </a:ext>
            </a:extLst>
          </p:cNvPr>
          <p:cNvSpPr txBox="1"/>
          <p:nvPr/>
        </p:nvSpPr>
        <p:spPr>
          <a:xfrm>
            <a:off x="4072555" y="4229768"/>
            <a:ext cx="4936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0%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F42DF7C5-6DCE-447A-87F8-68763DCFECCD}"/>
              </a:ext>
            </a:extLst>
          </p:cNvPr>
          <p:cNvSpPr txBox="1"/>
          <p:nvPr/>
        </p:nvSpPr>
        <p:spPr>
          <a:xfrm>
            <a:off x="4986974" y="5288096"/>
            <a:ext cx="600099" cy="246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19.8%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CC4A46B4-7649-4F83-B676-F4BB2E66140F}"/>
              </a:ext>
            </a:extLst>
          </p:cNvPr>
          <p:cNvSpPr txBox="1"/>
          <p:nvPr/>
        </p:nvSpPr>
        <p:spPr>
          <a:xfrm>
            <a:off x="4997664" y="4226354"/>
            <a:ext cx="6000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1000" dirty="0">
                <a:latin typeface="Arial" pitchFamily="34" charset="0"/>
                <a:cs typeface="Arial" pitchFamily="34" charset="0"/>
              </a:rPr>
              <a:t>0%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68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7E01A8-ED6F-4C9B-8C9A-300AAA0CBBD8}"/>
              </a:ext>
            </a:extLst>
          </p:cNvPr>
          <p:cNvSpPr txBox="1"/>
          <p:nvPr/>
        </p:nvSpPr>
        <p:spPr>
          <a:xfrm>
            <a:off x="188640" y="633046"/>
            <a:ext cx="1160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itchFamily="34" charset="0"/>
                <a:cs typeface="Arial" pitchFamily="34" charset="0"/>
              </a:rPr>
              <a:t>Figure S4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93EDFE-AF25-4078-AE07-5927B79F0B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53" t="13659" r="6875" b="9530"/>
          <a:stretch/>
        </p:blipFill>
        <p:spPr>
          <a:xfrm>
            <a:off x="332657" y="1556025"/>
            <a:ext cx="2520280" cy="19161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4C9856-8678-44BF-8C3D-2AC10880F0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54" t="19030" b="7722"/>
          <a:stretch/>
        </p:blipFill>
        <p:spPr>
          <a:xfrm>
            <a:off x="3429001" y="1552371"/>
            <a:ext cx="2520280" cy="19161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CB72B8-31DB-4134-88E0-9C4157CFB39E}"/>
              </a:ext>
            </a:extLst>
          </p:cNvPr>
          <p:cNvSpPr txBox="1"/>
          <p:nvPr/>
        </p:nvSpPr>
        <p:spPr>
          <a:xfrm>
            <a:off x="332657" y="3492416"/>
            <a:ext cx="2794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1F03ED"/>
                </a:solidFill>
                <a:latin typeface="Arial" pitchFamily="34" charset="0"/>
                <a:cs typeface="Arial" pitchFamily="34" charset="0"/>
              </a:rPr>
              <a:t>DAPI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      </a:t>
            </a:r>
            <a:r>
              <a:rPr lang="zh-TW" altLang="en-US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TGF</a:t>
            </a:r>
            <a:r>
              <a:rPr lang="el-GR" sz="14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β</a:t>
            </a:r>
            <a:r>
              <a:rPr lang="en-HK" sz="14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R3</a:t>
            </a:r>
            <a:r>
              <a:rPr lang="en-US" sz="14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       </a:t>
            </a:r>
            <a:r>
              <a:rPr lang="en-US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C5a</a:t>
            </a:r>
            <a:r>
              <a:rPr lang="en-US" sz="1400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4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DB457F-B410-424F-8FA3-E2D9A91249EC}"/>
              </a:ext>
            </a:extLst>
          </p:cNvPr>
          <p:cNvSpPr txBox="1"/>
          <p:nvPr/>
        </p:nvSpPr>
        <p:spPr>
          <a:xfrm>
            <a:off x="258745" y="1235337"/>
            <a:ext cx="2794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1400" b="1" dirty="0">
                <a:latin typeface="Arial" pitchFamily="34" charset="0"/>
                <a:cs typeface="Arial" pitchFamily="34" charset="0"/>
              </a:rPr>
              <a:t>HCC </a:t>
            </a:r>
            <a:r>
              <a:rPr lang="en-HK" sz="1400" b="1" dirty="0" err="1">
                <a:latin typeface="Arial" pitchFamily="34" charset="0"/>
                <a:cs typeface="Arial" pitchFamily="34" charset="0"/>
              </a:rPr>
              <a:t>tumor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7750A0-C95B-417B-BFC3-D546F706DF6D}"/>
              </a:ext>
            </a:extLst>
          </p:cNvPr>
          <p:cNvSpPr txBox="1"/>
          <p:nvPr/>
        </p:nvSpPr>
        <p:spPr>
          <a:xfrm>
            <a:off x="3332913" y="1235336"/>
            <a:ext cx="2794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1400" b="1" dirty="0">
                <a:latin typeface="Arial" pitchFamily="34" charset="0"/>
                <a:cs typeface="Arial" pitchFamily="34" charset="0"/>
              </a:rPr>
              <a:t>Healthy liver 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59FA04-B600-4014-8C4E-F06AA1B158DA}"/>
              </a:ext>
            </a:extLst>
          </p:cNvPr>
          <p:cNvSpPr txBox="1"/>
          <p:nvPr/>
        </p:nvSpPr>
        <p:spPr>
          <a:xfrm>
            <a:off x="183166" y="3911154"/>
            <a:ext cx="59046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Arial" pitchFamily="34" charset="0"/>
                <a:cs typeface="Arial" pitchFamily="34" charset="0"/>
              </a:rPr>
              <a:t>Supplementary Figure S4. Presence of human C5a in tumoral tissue </a:t>
            </a:r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of a mouse HCC orthotopic model.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Neither human C5a nor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TGF</a:t>
            </a:r>
            <a:r>
              <a:rPr lang="el-GR" sz="1200" dirty="0">
                <a:latin typeface="Arial" pitchFamily="34" charset="0"/>
                <a:cs typeface="Arial" pitchFamily="34" charset="0"/>
              </a:rPr>
              <a:t>β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R3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was detected in healthy mouse liver (control).</a:t>
            </a:r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Double immunofluorescence image of tumoral and healthy liver section </a:t>
            </a:r>
            <a:r>
              <a:rPr lang="en-US" sz="1200" i="1" dirty="0">
                <a:latin typeface="Arial" pitchFamily="34" charset="0"/>
                <a:cs typeface="Arial" pitchFamily="34" charset="0"/>
              </a:rPr>
              <a:t>in vivo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labeled with antibodies against TGF</a:t>
            </a:r>
            <a:r>
              <a:rPr lang="el-GR" sz="1200" dirty="0">
                <a:latin typeface="Arial" pitchFamily="34" charset="0"/>
                <a:cs typeface="Arial" pitchFamily="34" charset="0"/>
              </a:rPr>
              <a:t>β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R3 (green) and C5a (red). Scale bar: 100</a:t>
            </a:r>
            <a:r>
              <a:rPr lang="el-GR" sz="1200" dirty="0">
                <a:latin typeface="Arial" pitchFamily="34" charset="0"/>
                <a:cs typeface="Arial" pitchFamily="34" charset="0"/>
              </a:rPr>
              <a:t>μ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m.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D45FFB-8553-4D7A-8528-F93C9F66D107}"/>
              </a:ext>
            </a:extLst>
          </p:cNvPr>
          <p:cNvSpPr txBox="1"/>
          <p:nvPr/>
        </p:nvSpPr>
        <p:spPr>
          <a:xfrm>
            <a:off x="188640" y="5372729"/>
            <a:ext cx="1160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Figure S5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1DB0C4-F801-4C4C-B57D-AE5346CB8138}"/>
              </a:ext>
            </a:extLst>
          </p:cNvPr>
          <p:cNvSpPr txBox="1"/>
          <p:nvPr/>
        </p:nvSpPr>
        <p:spPr>
          <a:xfrm>
            <a:off x="169207" y="7670085"/>
            <a:ext cx="5958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Supplementary Figure S5. Presence of human C5a in plasma of a mouse HCC orthotopic model.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Cytometric bead array analysis showed the presence of human C5a in the plasma of the group of mice with orthotopic HCC tumor induced by MHCC97L cells but </a:t>
            </a:r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not in untreated group (control).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AE3316-A783-4A52-BA6B-A69B3156BE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24" y="5742875"/>
            <a:ext cx="6858000" cy="16706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36BA6CD-FB27-4FB9-A272-D3B77907484D}"/>
              </a:ext>
            </a:extLst>
          </p:cNvPr>
          <p:cNvSpPr/>
          <p:nvPr/>
        </p:nvSpPr>
        <p:spPr>
          <a:xfrm>
            <a:off x="309797" y="6862757"/>
            <a:ext cx="454907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DC2052-2E28-4F6F-9ABA-D005F6E8286D}"/>
              </a:ext>
            </a:extLst>
          </p:cNvPr>
          <p:cNvSpPr txBox="1"/>
          <p:nvPr/>
        </p:nvSpPr>
        <p:spPr>
          <a:xfrm>
            <a:off x="309796" y="6647313"/>
            <a:ext cx="4549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800" dirty="0">
                <a:latin typeface="Arial" panose="020B0604020202020204" pitchFamily="34" charset="0"/>
                <a:cs typeface="Arial" panose="020B0604020202020204" pitchFamily="34" charset="0"/>
              </a:rPr>
              <a:t>C5a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5C0088-16C6-4696-9DAC-A2C736C823F1}"/>
              </a:ext>
            </a:extLst>
          </p:cNvPr>
          <p:cNvSpPr/>
          <p:nvPr/>
        </p:nvSpPr>
        <p:spPr>
          <a:xfrm>
            <a:off x="1637949" y="6885617"/>
            <a:ext cx="454907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BB7073-D141-47B6-A2A0-30CEE4D7D8C4}"/>
              </a:ext>
            </a:extLst>
          </p:cNvPr>
          <p:cNvSpPr txBox="1"/>
          <p:nvPr/>
        </p:nvSpPr>
        <p:spPr>
          <a:xfrm>
            <a:off x="1637948" y="6670173"/>
            <a:ext cx="4549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800" dirty="0">
                <a:latin typeface="Arial" panose="020B0604020202020204" pitchFamily="34" charset="0"/>
                <a:cs typeface="Arial" panose="020B0604020202020204" pitchFamily="34" charset="0"/>
              </a:rPr>
              <a:t>C5a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FDD48E-44B0-4E0A-81EB-7B2E1CE28B49}"/>
              </a:ext>
            </a:extLst>
          </p:cNvPr>
          <p:cNvSpPr/>
          <p:nvPr/>
        </p:nvSpPr>
        <p:spPr>
          <a:xfrm>
            <a:off x="2924945" y="6885037"/>
            <a:ext cx="454907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F9D58CF-6FA2-4CCA-BDAC-A2D1F153D624}"/>
              </a:ext>
            </a:extLst>
          </p:cNvPr>
          <p:cNvSpPr txBox="1"/>
          <p:nvPr/>
        </p:nvSpPr>
        <p:spPr>
          <a:xfrm>
            <a:off x="2924944" y="6669593"/>
            <a:ext cx="4549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800" dirty="0">
                <a:latin typeface="Arial" panose="020B0604020202020204" pitchFamily="34" charset="0"/>
                <a:cs typeface="Arial" panose="020B0604020202020204" pitchFamily="34" charset="0"/>
              </a:rPr>
              <a:t>C5a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8ECBDF8-93B8-44B6-9CBF-8F8B9EFBAD5D}"/>
              </a:ext>
            </a:extLst>
          </p:cNvPr>
          <p:cNvSpPr/>
          <p:nvPr/>
        </p:nvSpPr>
        <p:spPr>
          <a:xfrm>
            <a:off x="4407397" y="6904285"/>
            <a:ext cx="454907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E4149F-636F-4B4A-A0FB-2260F3C9725D}"/>
              </a:ext>
            </a:extLst>
          </p:cNvPr>
          <p:cNvSpPr txBox="1"/>
          <p:nvPr/>
        </p:nvSpPr>
        <p:spPr>
          <a:xfrm>
            <a:off x="4407396" y="6688841"/>
            <a:ext cx="4549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800" dirty="0">
                <a:latin typeface="Arial" panose="020B0604020202020204" pitchFamily="34" charset="0"/>
                <a:cs typeface="Arial" panose="020B0604020202020204" pitchFamily="34" charset="0"/>
              </a:rPr>
              <a:t>C5a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2A22598-3D0A-410E-BB56-EF1B6FFA73C2}"/>
              </a:ext>
            </a:extLst>
          </p:cNvPr>
          <p:cNvSpPr/>
          <p:nvPr/>
        </p:nvSpPr>
        <p:spPr>
          <a:xfrm>
            <a:off x="5755353" y="6900277"/>
            <a:ext cx="454907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282D399-EAD7-42ED-B5A2-4374961AB10C}"/>
              </a:ext>
            </a:extLst>
          </p:cNvPr>
          <p:cNvSpPr txBox="1"/>
          <p:nvPr/>
        </p:nvSpPr>
        <p:spPr>
          <a:xfrm>
            <a:off x="5755352" y="6684833"/>
            <a:ext cx="4549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sz="800" dirty="0">
                <a:latin typeface="Arial" panose="020B0604020202020204" pitchFamily="34" charset="0"/>
                <a:cs typeface="Arial" panose="020B0604020202020204" pitchFamily="34" charset="0"/>
              </a:rPr>
              <a:t>C5a</a:t>
            </a:r>
          </a:p>
        </p:txBody>
      </p:sp>
    </p:spTree>
    <p:extLst>
      <p:ext uri="{BB962C8B-B14F-4D97-AF65-F5344CB8AC3E}">
        <p14:creationId xmlns:p14="http://schemas.microsoft.com/office/powerpoint/2010/main" val="35502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ABB8703-20E4-4EA7-AAF7-06755D70A628}"/>
              </a:ext>
            </a:extLst>
          </p:cNvPr>
          <p:cNvSpPr txBox="1"/>
          <p:nvPr/>
        </p:nvSpPr>
        <p:spPr>
          <a:xfrm>
            <a:off x="184329" y="646585"/>
            <a:ext cx="1160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itchFamily="34" charset="0"/>
                <a:cs typeface="Arial" pitchFamily="34" charset="0"/>
              </a:rPr>
              <a:t>Figure S6</a:t>
            </a:r>
          </a:p>
        </p:txBody>
      </p:sp>
      <p:sp>
        <p:nvSpPr>
          <p:cNvPr id="5" name="Down Arrow 64">
            <a:extLst>
              <a:ext uri="{FF2B5EF4-FFF2-40B4-BE49-F238E27FC236}">
                <a16:creationId xmlns:a16="http://schemas.microsoft.com/office/drawing/2014/main" id="{AE55C527-477C-44B4-BB8B-810EFB7C1CBC}"/>
              </a:ext>
            </a:extLst>
          </p:cNvPr>
          <p:cNvSpPr/>
          <p:nvPr/>
        </p:nvSpPr>
        <p:spPr>
          <a:xfrm rot="14348812">
            <a:off x="1971945" y="1524364"/>
            <a:ext cx="158728" cy="216024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64">
            <a:extLst>
              <a:ext uri="{FF2B5EF4-FFF2-40B4-BE49-F238E27FC236}">
                <a16:creationId xmlns:a16="http://schemas.microsoft.com/office/drawing/2014/main" id="{ABEEBE52-0A67-483C-9C26-39620FABDCD3}"/>
              </a:ext>
            </a:extLst>
          </p:cNvPr>
          <p:cNvSpPr/>
          <p:nvPr/>
        </p:nvSpPr>
        <p:spPr>
          <a:xfrm rot="18930493">
            <a:off x="969086" y="1320408"/>
            <a:ext cx="158728" cy="216024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4">
            <a:extLst>
              <a:ext uri="{FF2B5EF4-FFF2-40B4-BE49-F238E27FC236}">
                <a16:creationId xmlns:a16="http://schemas.microsoft.com/office/drawing/2014/main" id="{C1A49B73-50F5-4BD5-9510-2A0CB2975155}"/>
              </a:ext>
            </a:extLst>
          </p:cNvPr>
          <p:cNvSpPr/>
          <p:nvPr/>
        </p:nvSpPr>
        <p:spPr>
          <a:xfrm rot="7526637">
            <a:off x="1892658" y="2007929"/>
            <a:ext cx="158728" cy="216024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94583A-9B30-4297-9081-E8A0C3058FD3}"/>
              </a:ext>
            </a:extLst>
          </p:cNvPr>
          <p:cNvSpPr txBox="1"/>
          <p:nvPr/>
        </p:nvSpPr>
        <p:spPr>
          <a:xfrm>
            <a:off x="151624" y="3430078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Arial" pitchFamily="34" charset="0"/>
                <a:cs typeface="Arial" pitchFamily="34" charset="0"/>
              </a:rPr>
              <a:t>Supplementary Figure S6. The secretion of C5a in glypican 3 expressed HCC cells.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Double immunofluorescence image of a clinical tumoral section labeled with antibodies against glypican 3 (green) and C5a(red). Scale bar: 50</a:t>
            </a:r>
            <a:r>
              <a:rPr lang="el-GR" sz="1200" dirty="0">
                <a:latin typeface="Arial" pitchFamily="34" charset="0"/>
                <a:cs typeface="Arial" pitchFamily="34" charset="0"/>
              </a:rPr>
              <a:t>μ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m</a:t>
            </a:r>
          </a:p>
        </p:txBody>
      </p:sp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E6741F7C-D01C-4E55-823C-9797728658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61" t="35789" r="12792" b="14518"/>
          <a:stretch/>
        </p:blipFill>
        <p:spPr>
          <a:xfrm>
            <a:off x="548680" y="1259632"/>
            <a:ext cx="2459846" cy="1810125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0EC5ACD-E7C4-4095-AEF4-481E2639A504}"/>
              </a:ext>
            </a:extLst>
          </p:cNvPr>
          <p:cNvCxnSpPr>
            <a:cxnSpLocks/>
          </p:cNvCxnSpPr>
          <p:nvPr/>
        </p:nvCxnSpPr>
        <p:spPr>
          <a:xfrm>
            <a:off x="2140632" y="2960926"/>
            <a:ext cx="792088" cy="0"/>
          </a:xfrm>
          <a:prstGeom prst="line">
            <a:avLst/>
          </a:prstGeom>
          <a:ln w="25400"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AB01B03E-4334-4FF2-9103-954B07EFD15D}"/>
              </a:ext>
            </a:extLst>
          </p:cNvPr>
          <p:cNvSpPr txBox="1"/>
          <p:nvPr/>
        </p:nvSpPr>
        <p:spPr>
          <a:xfrm>
            <a:off x="478086" y="3055593"/>
            <a:ext cx="2794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1F03ED"/>
                </a:solidFill>
                <a:latin typeface="Arial" pitchFamily="34" charset="0"/>
                <a:cs typeface="Arial" pitchFamily="34" charset="0"/>
              </a:rPr>
              <a:t>DAPI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      </a:t>
            </a:r>
            <a:r>
              <a:rPr lang="zh-TW" altLang="en-US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Glypican 3        </a:t>
            </a:r>
            <a:r>
              <a:rPr lang="en-US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C5a</a:t>
            </a:r>
            <a:r>
              <a:rPr lang="en-US" sz="1400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4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Down Arrow 64">
            <a:extLst>
              <a:ext uri="{FF2B5EF4-FFF2-40B4-BE49-F238E27FC236}">
                <a16:creationId xmlns:a16="http://schemas.microsoft.com/office/drawing/2014/main" id="{8B18FB67-8270-4D89-9000-B9DFA075840E}"/>
              </a:ext>
            </a:extLst>
          </p:cNvPr>
          <p:cNvSpPr/>
          <p:nvPr/>
        </p:nvSpPr>
        <p:spPr>
          <a:xfrm rot="14348812">
            <a:off x="1987225" y="1539870"/>
            <a:ext cx="158728" cy="216024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64">
            <a:extLst>
              <a:ext uri="{FF2B5EF4-FFF2-40B4-BE49-F238E27FC236}">
                <a16:creationId xmlns:a16="http://schemas.microsoft.com/office/drawing/2014/main" id="{6EC1DBBD-FC98-47EA-8E8B-AC8CF75217E6}"/>
              </a:ext>
            </a:extLst>
          </p:cNvPr>
          <p:cNvSpPr/>
          <p:nvPr/>
        </p:nvSpPr>
        <p:spPr>
          <a:xfrm rot="18930493">
            <a:off x="984366" y="1335914"/>
            <a:ext cx="158728" cy="216024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64">
            <a:extLst>
              <a:ext uri="{FF2B5EF4-FFF2-40B4-BE49-F238E27FC236}">
                <a16:creationId xmlns:a16="http://schemas.microsoft.com/office/drawing/2014/main" id="{41D8B73C-92FF-4DA7-826A-2ADE542288A1}"/>
              </a:ext>
            </a:extLst>
          </p:cNvPr>
          <p:cNvSpPr/>
          <p:nvPr/>
        </p:nvSpPr>
        <p:spPr>
          <a:xfrm rot="7526637">
            <a:off x="1907938" y="2023435"/>
            <a:ext cx="158728" cy="216024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ECD4E1F-CC65-441A-B33C-55A76D0D7AA2}"/>
              </a:ext>
            </a:extLst>
          </p:cNvPr>
          <p:cNvSpPr txBox="1"/>
          <p:nvPr/>
        </p:nvSpPr>
        <p:spPr>
          <a:xfrm>
            <a:off x="184329" y="7788522"/>
            <a:ext cx="59046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Arial" pitchFamily="34" charset="0"/>
                <a:cs typeface="Arial" pitchFamily="34" charset="0"/>
              </a:rPr>
              <a:t>Supplementary Figure S7. Increased expression of C5a receptor (C5aR) in macrophage sub-populations treated with recombinant C5a.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Transcript analysis of the expression level of C5aR of the macrophage sub-populations treated with</a:t>
            </a:r>
            <a:r>
              <a:rPr lang="en-US" sz="1200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1</a:t>
            </a:r>
            <a:r>
              <a:rPr lang="el-GR" sz="1200" dirty="0">
                <a:latin typeface="Arial" pitchFamily="34" charset="0"/>
                <a:cs typeface="Arial" pitchFamily="34" charset="0"/>
              </a:rPr>
              <a:t>μ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g/ml recombinant C5a for 12 hours. ** </a:t>
            </a:r>
            <a:r>
              <a:rPr lang="en-US" sz="1200" i="1" dirty="0">
                <a:latin typeface="Arial" pitchFamily="34" charset="0"/>
                <a:cs typeface="Arial" pitchFamily="34" charset="0"/>
              </a:rPr>
              <a:t>p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&lt; 0.01. M1: M1 macrophages. M2: M2 macrophages.</a:t>
            </a: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95131C8E-65C6-46BF-84A7-F80BCD801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b="5516"/>
          <a:stretch>
            <a:fillRect/>
          </a:stretch>
        </p:blipFill>
        <p:spPr bwMode="auto">
          <a:xfrm>
            <a:off x="116632" y="4939452"/>
            <a:ext cx="3312368" cy="282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1002796-BBC7-49CD-BF68-71AAF1153540}"/>
              </a:ext>
            </a:extLst>
          </p:cNvPr>
          <p:cNvSpPr txBox="1"/>
          <p:nvPr/>
        </p:nvSpPr>
        <p:spPr>
          <a:xfrm>
            <a:off x="188640" y="4499992"/>
            <a:ext cx="1160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itchFamily="34" charset="0"/>
                <a:cs typeface="Arial" pitchFamily="34" charset="0"/>
              </a:rPr>
              <a:t>Figure S7</a:t>
            </a:r>
          </a:p>
        </p:txBody>
      </p:sp>
    </p:spTree>
    <p:extLst>
      <p:ext uri="{BB962C8B-B14F-4D97-AF65-F5344CB8AC3E}">
        <p14:creationId xmlns:p14="http://schemas.microsoft.com/office/powerpoint/2010/main" val="1566472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B1BF905-F567-4149-8D85-E99CD7C85C86}"/>
              </a:ext>
            </a:extLst>
          </p:cNvPr>
          <p:cNvSpPr txBox="1"/>
          <p:nvPr/>
        </p:nvSpPr>
        <p:spPr>
          <a:xfrm>
            <a:off x="188640" y="1919098"/>
            <a:ext cx="13735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1200" dirty="0">
                <a:latin typeface="Arial" panose="020B0604020202020204" pitchFamily="34" charset="0"/>
                <a:cs typeface="Arial" panose="020B0604020202020204" pitchFamily="34" charset="0"/>
              </a:rPr>
              <a:t>pSMAD2/3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2A1361-DD3A-45F2-9778-C3332B7844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44" t="72098" r="5779" b="3615"/>
          <a:stretch/>
        </p:blipFill>
        <p:spPr>
          <a:xfrm>
            <a:off x="1151568" y="1909419"/>
            <a:ext cx="5131182" cy="26990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CD7BA3C-C9A0-4689-9ED8-715400C7E199}"/>
              </a:ext>
            </a:extLst>
          </p:cNvPr>
          <p:cNvSpPr txBox="1"/>
          <p:nvPr/>
        </p:nvSpPr>
        <p:spPr>
          <a:xfrm>
            <a:off x="188640" y="2407160"/>
            <a:ext cx="12830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1200" dirty="0">
                <a:latin typeface="Arial" panose="020B0604020202020204" pitchFamily="34" charset="0"/>
                <a:cs typeface="Arial" panose="020B0604020202020204" pitchFamily="34" charset="0"/>
              </a:rPr>
              <a:t>Actin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EE650B-8D6A-489A-BF49-6872975A03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8" t="14578" r="15641" b="17800"/>
          <a:stretch/>
        </p:blipFill>
        <p:spPr>
          <a:xfrm>
            <a:off x="1151568" y="2357487"/>
            <a:ext cx="5131182" cy="35054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424E817-9F51-4CFA-91FD-9A4E97226552}"/>
              </a:ext>
            </a:extLst>
          </p:cNvPr>
          <p:cNvSpPr txBox="1"/>
          <p:nvPr/>
        </p:nvSpPr>
        <p:spPr>
          <a:xfrm>
            <a:off x="188640" y="2886199"/>
            <a:ext cx="5904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Arial" pitchFamily="34" charset="0"/>
                <a:cs typeface="Arial" pitchFamily="34" charset="0"/>
              </a:rPr>
              <a:t>Supplementary Figure S8. Increased p-SMAD 2/3 expression in HCC tumoral tissue.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Western blotting analysis of the protein level of p-SMAD 2/3 in 5 HCC cases. </a:t>
            </a:r>
            <a:endParaRPr 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E247DE-2B05-4034-9C08-3B710B508FC2}"/>
              </a:ext>
            </a:extLst>
          </p:cNvPr>
          <p:cNvSpPr txBox="1"/>
          <p:nvPr/>
        </p:nvSpPr>
        <p:spPr>
          <a:xfrm>
            <a:off x="1268760" y="1609389"/>
            <a:ext cx="6049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itchFamily="34" charset="0"/>
                <a:cs typeface="Arial" pitchFamily="34" charset="0"/>
              </a:rPr>
              <a:t>T         NT         T     </a:t>
            </a:r>
            <a:r>
              <a:rPr lang="zh-TW" altLang="en-US" sz="1200" dirty="0">
                <a:latin typeface="Arial" pitchFamily="34" charset="0"/>
                <a:cs typeface="Arial" pitchFamily="34" charset="0"/>
              </a:rPr>
              <a:t>    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NT  </a:t>
            </a:r>
            <a:r>
              <a:rPr lang="zh-TW" altLang="en-US" sz="1200" dirty="0">
                <a:latin typeface="Arial" pitchFamily="34" charset="0"/>
                <a:cs typeface="Arial" pitchFamily="34" charset="0"/>
              </a:rPr>
              <a:t>   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T  </a:t>
            </a:r>
            <a:r>
              <a:rPr lang="zh-TW" altLang="en-US" sz="1200" dirty="0">
                <a:latin typeface="Arial" pitchFamily="34" charset="0"/>
                <a:cs typeface="Arial" pitchFamily="34" charset="0"/>
              </a:rPr>
              <a:t>      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NT </a:t>
            </a:r>
            <a:r>
              <a:rPr lang="zh-TW" altLang="en-US" sz="1200" dirty="0">
                <a:latin typeface="Arial" pitchFamily="34" charset="0"/>
                <a:cs typeface="Arial" pitchFamily="34" charset="0"/>
              </a:rPr>
              <a:t>      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T    </a:t>
            </a:r>
            <a:r>
              <a:rPr lang="zh-TW" altLang="en-US" sz="1200" dirty="0">
                <a:latin typeface="Arial" pitchFamily="34" charset="0"/>
                <a:cs typeface="Arial" pitchFamily="34" charset="0"/>
              </a:rPr>
              <a:t>    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NT  </a:t>
            </a:r>
            <a:r>
              <a:rPr lang="zh-TW" altLang="en-US" sz="1200" dirty="0">
                <a:latin typeface="Arial" pitchFamily="34" charset="0"/>
                <a:cs typeface="Arial" pitchFamily="34" charset="0"/>
              </a:rPr>
              <a:t>    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T         NT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2A613D6-69C3-4E23-AF33-91AC0684A009}"/>
              </a:ext>
            </a:extLst>
          </p:cNvPr>
          <p:cNvSpPr txBox="1"/>
          <p:nvPr/>
        </p:nvSpPr>
        <p:spPr>
          <a:xfrm>
            <a:off x="1316384" y="1387414"/>
            <a:ext cx="630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itchFamily="34" charset="0"/>
                <a:cs typeface="Arial" pitchFamily="34" charset="0"/>
              </a:rPr>
              <a:t>Patient 1           Patient 2          Patient 3         Patient 4         Patient 5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4F0FBC4-19BD-4192-9E9F-E3EFD7AC8BF0}"/>
              </a:ext>
            </a:extLst>
          </p:cNvPr>
          <p:cNvCxnSpPr/>
          <p:nvPr/>
        </p:nvCxnSpPr>
        <p:spPr>
          <a:xfrm>
            <a:off x="1211828" y="1633227"/>
            <a:ext cx="8640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8C49CC3-EAAA-4F3E-969A-B0DD6BCC55BD}"/>
              </a:ext>
            </a:extLst>
          </p:cNvPr>
          <p:cNvCxnSpPr/>
          <p:nvPr/>
        </p:nvCxnSpPr>
        <p:spPr>
          <a:xfrm>
            <a:off x="2348880" y="1633906"/>
            <a:ext cx="8640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3099C58-1A80-4F71-A42B-23219EC8DE37}"/>
              </a:ext>
            </a:extLst>
          </p:cNvPr>
          <p:cNvCxnSpPr/>
          <p:nvPr/>
        </p:nvCxnSpPr>
        <p:spPr>
          <a:xfrm>
            <a:off x="3356992" y="1633227"/>
            <a:ext cx="8640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8CED29E-E082-437F-BB11-05AE20F53D45}"/>
              </a:ext>
            </a:extLst>
          </p:cNvPr>
          <p:cNvCxnSpPr/>
          <p:nvPr/>
        </p:nvCxnSpPr>
        <p:spPr>
          <a:xfrm>
            <a:off x="4364336" y="1633227"/>
            <a:ext cx="8640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B73013E-D685-4870-B4D3-B4A17D446B45}"/>
              </a:ext>
            </a:extLst>
          </p:cNvPr>
          <p:cNvCxnSpPr/>
          <p:nvPr/>
        </p:nvCxnSpPr>
        <p:spPr>
          <a:xfrm>
            <a:off x="5351872" y="1633227"/>
            <a:ext cx="8640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14FD6785-3882-418F-8B72-BE79AB85FC4D}"/>
              </a:ext>
            </a:extLst>
          </p:cNvPr>
          <p:cNvSpPr txBox="1"/>
          <p:nvPr/>
        </p:nvSpPr>
        <p:spPr>
          <a:xfrm>
            <a:off x="188640" y="611560"/>
            <a:ext cx="1160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itchFamily="34" charset="0"/>
                <a:cs typeface="Arial" pitchFamily="34" charset="0"/>
              </a:rPr>
              <a:t>Figure S8</a:t>
            </a:r>
          </a:p>
        </p:txBody>
      </p:sp>
    </p:spTree>
    <p:extLst>
      <p:ext uri="{BB962C8B-B14F-4D97-AF65-F5344CB8AC3E}">
        <p14:creationId xmlns:p14="http://schemas.microsoft.com/office/powerpoint/2010/main" val="28763487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218338</TotalTime>
  <Words>554</Words>
  <Application>Microsoft Office PowerPoint</Application>
  <PresentationFormat>On-screen Show (4:3)</PresentationFormat>
  <Paragraphs>79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Supplementary Figure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Oscar</dc:creator>
  <cp:lastModifiedBy>Oscar .</cp:lastModifiedBy>
  <cp:revision>8667</cp:revision>
  <dcterms:created xsi:type="dcterms:W3CDTF">2017-06-23T04:35:18Z</dcterms:created>
  <dcterms:modified xsi:type="dcterms:W3CDTF">2021-02-02T19:05:34Z</dcterms:modified>
</cp:coreProperties>
</file>