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öge" initials="D" lastIdx="1" clrIdx="0">
    <p:extLst>
      <p:ext uri="{19B8F6BF-5375-455C-9EA6-DF929625EA0E}">
        <p15:presenceInfo xmlns:p15="http://schemas.microsoft.com/office/powerpoint/2012/main" userId="Drö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8" y="28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58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66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0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1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1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3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11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8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1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7CAF7-CA15-40A0-8DF6-8B6B40976798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791C-F93D-49AB-B9AF-247F3C71198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7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76606" y="83474"/>
            <a:ext cx="9023156" cy="6755518"/>
            <a:chOff x="586459" y="296265"/>
            <a:chExt cx="8182262" cy="6193381"/>
          </a:xfrm>
        </p:grpSpPr>
        <p:sp>
          <p:nvSpPr>
            <p:cNvPr id="4" name="Textfeld 3"/>
            <p:cNvSpPr txBox="1"/>
            <p:nvPr/>
          </p:nvSpPr>
          <p:spPr>
            <a:xfrm>
              <a:off x="586459" y="296265"/>
              <a:ext cx="4493272" cy="536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Patients who received curative radiochemotherapy for esophageal cancer identified in medical records (N=445)</a:t>
              </a:r>
              <a:endParaRPr lang="en-US" sz="1600" dirty="0"/>
            </a:p>
          </p:txBody>
        </p:sp>
        <p:sp>
          <p:nvSpPr>
            <p:cNvPr id="5" name="Rechteck 4"/>
            <p:cNvSpPr/>
            <p:nvPr/>
          </p:nvSpPr>
          <p:spPr>
            <a:xfrm>
              <a:off x="721344" y="296265"/>
              <a:ext cx="4211099" cy="55852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Gerade Verbindung mit Pfeil 8"/>
            <p:cNvCxnSpPr>
              <a:endCxn id="10" idx="1"/>
            </p:cNvCxnSpPr>
            <p:nvPr/>
          </p:nvCxnSpPr>
          <p:spPr>
            <a:xfrm>
              <a:off x="2660651" y="2599752"/>
              <a:ext cx="2987743" cy="11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/>
            <p:cNvSpPr/>
            <p:nvPr/>
          </p:nvSpPr>
          <p:spPr>
            <a:xfrm>
              <a:off x="5648393" y="2295782"/>
              <a:ext cx="2565460" cy="610268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5698346" y="2310065"/>
              <a:ext cx="2455206" cy="592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/>
                <a:t>Squamous cell cancers, other concept</a:t>
              </a:r>
            </a:p>
            <a:p>
              <a:r>
                <a:rPr lang="en-US" sz="1200" dirty="0" smtClean="0"/>
                <a:t>- Definitive Radiochemotherapy: N=153</a:t>
              </a:r>
            </a:p>
            <a:p>
              <a:r>
                <a:rPr lang="en-US" sz="1200" dirty="0" smtClean="0"/>
                <a:t>- Postoperative radiochemotherapy: N=1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874193" y="3201284"/>
              <a:ext cx="3894528" cy="931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/>
                <a:t>Preoperative radiochemotherapy for squamous cell cancers, other chemotherapy regimen</a:t>
              </a:r>
            </a:p>
            <a:p>
              <a:pPr marL="285750" indent="-108000">
                <a:buFontTx/>
                <a:buChar char="-"/>
              </a:pPr>
              <a:r>
                <a:rPr lang="en-US" sz="1200" dirty="0" smtClean="0"/>
                <a:t>5-fluorouracil/</a:t>
              </a:r>
              <a:r>
                <a:rPr lang="en-US" sz="1200" dirty="0" err="1" smtClean="0"/>
                <a:t>mitomycin</a:t>
              </a:r>
              <a:r>
                <a:rPr lang="en-US" sz="1200" dirty="0" smtClean="0"/>
                <a:t> c (reduced renal function, N=2)</a:t>
              </a:r>
            </a:p>
            <a:p>
              <a:pPr marL="285750" indent="-108000">
                <a:buFontTx/>
                <a:buChar char="-"/>
              </a:pPr>
              <a:r>
                <a:rPr lang="en-US" sz="1200" dirty="0" smtClean="0"/>
                <a:t>5-fluorouracil/</a:t>
              </a:r>
              <a:r>
                <a:rPr lang="en-US" sz="1200" dirty="0" err="1" smtClean="0"/>
                <a:t>mitomycin</a:t>
              </a:r>
              <a:r>
                <a:rPr lang="en-US" sz="1200" dirty="0" smtClean="0"/>
                <a:t> c (reason not further specified, N=1)</a:t>
              </a:r>
            </a:p>
            <a:p>
              <a:pPr marL="285750" indent="-108000">
                <a:buFontTx/>
                <a:buChar char="-"/>
              </a:pPr>
              <a:r>
                <a:rPr lang="en-US" sz="1200" dirty="0" smtClean="0"/>
                <a:t>5-fluorouracil alone (reduced renal function, N=1)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5063414" y="3196102"/>
              <a:ext cx="3635060" cy="926584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28576" y="5412428"/>
              <a:ext cx="422520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Eligible patients (N=90) with preoperative radiochemotherapy (cisplatin/5-fluorouracil or carboplatin/paclitaxel) followed by surgery for esophageal squamous cell cancer</a:t>
              </a:r>
              <a:endParaRPr lang="en-US" sz="1600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728576" y="5370065"/>
              <a:ext cx="4225202" cy="1057852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>
              <a:off x="2658257" y="854793"/>
              <a:ext cx="2395" cy="45162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/>
          <p:cNvGrpSpPr/>
          <p:nvPr/>
        </p:nvGrpSpPr>
        <p:grpSpPr>
          <a:xfrm>
            <a:off x="5505545" y="819718"/>
            <a:ext cx="2868827" cy="1223927"/>
            <a:chOff x="5104832" y="1345860"/>
            <a:chExt cx="3768241" cy="1569661"/>
          </a:xfrm>
        </p:grpSpPr>
        <p:sp>
          <p:nvSpPr>
            <p:cNvPr id="24" name="Rechteck 23"/>
            <p:cNvSpPr/>
            <p:nvPr/>
          </p:nvSpPr>
          <p:spPr>
            <a:xfrm>
              <a:off x="5104832" y="1345860"/>
              <a:ext cx="3701087" cy="1569661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5194314" y="1345861"/>
              <a:ext cx="3678759" cy="1539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/>
                <a:t>Other </a:t>
              </a:r>
              <a:r>
                <a:rPr lang="de-DE" sz="1200" b="1" dirty="0" err="1" smtClean="0"/>
                <a:t>histology</a:t>
              </a:r>
              <a:endParaRPr lang="de-DE" sz="1200" b="1" dirty="0" smtClean="0"/>
            </a:p>
            <a:p>
              <a:pPr marL="285750" indent="-285750">
                <a:buFontTx/>
                <a:buChar char="-"/>
              </a:pPr>
              <a:r>
                <a:rPr lang="de-DE" sz="1200" dirty="0" err="1" smtClean="0"/>
                <a:t>Adenocarcinoma</a:t>
              </a:r>
              <a:r>
                <a:rPr lang="de-DE" sz="1200" dirty="0" smtClean="0"/>
                <a:t> (</a:t>
              </a:r>
              <a:r>
                <a:rPr lang="de-DE" sz="1200" dirty="0" err="1" smtClean="0"/>
                <a:t>esophageal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or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esophagogastric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junction</a:t>
              </a:r>
              <a:r>
                <a:rPr lang="de-DE" sz="1200" dirty="0" smtClean="0"/>
                <a:t>): N=183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smtClean="0"/>
                <a:t>Neuroendocrine tumors: N=3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smtClean="0"/>
                <a:t>Signet ring cell carcinomas: N=5</a:t>
              </a:r>
            </a:p>
            <a:p>
              <a:pPr marL="285750" indent="-285750">
                <a:buFontTx/>
                <a:buChar char="-"/>
              </a:pPr>
              <a:r>
                <a:rPr lang="en-US" sz="1200" dirty="0" smtClean="0"/>
                <a:t>Undifferentiated carcinoma: N=1</a:t>
              </a:r>
            </a:p>
          </p:txBody>
        </p:sp>
      </p:grpSp>
      <p:cxnSp>
        <p:nvCxnSpPr>
          <p:cNvPr id="33" name="Gerade Verbindung mit Pfeil 32"/>
          <p:cNvCxnSpPr>
            <a:endCxn id="27" idx="1"/>
          </p:cNvCxnSpPr>
          <p:nvPr/>
        </p:nvCxnSpPr>
        <p:spPr>
          <a:xfrm>
            <a:off x="2205471" y="5060776"/>
            <a:ext cx="241628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endCxn id="17" idx="1"/>
          </p:cNvCxnSpPr>
          <p:nvPr/>
        </p:nvCxnSpPr>
        <p:spPr>
          <a:xfrm flipV="1">
            <a:off x="2205471" y="3751855"/>
            <a:ext cx="2654976" cy="814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4431119" y="4573577"/>
            <a:ext cx="46773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Preoperative radiochemotherapy for squamous cell cancers, </a:t>
            </a:r>
          </a:p>
          <a:p>
            <a:pPr algn="ctr"/>
            <a:r>
              <a:rPr lang="en-US" sz="1200" b="1" dirty="0" smtClean="0"/>
              <a:t>no tumor resection</a:t>
            </a:r>
          </a:p>
          <a:p>
            <a:pPr marL="284400" indent="-108000">
              <a:buFontTx/>
              <a:buChar char="-"/>
            </a:pPr>
            <a:r>
              <a:rPr lang="en-US" sz="1200" dirty="0" smtClean="0"/>
              <a:t>Pulmonary metastases in preoperative staging examinations (N=1)</a:t>
            </a:r>
          </a:p>
          <a:p>
            <a:pPr marL="284400" indent="-108000">
              <a:buFontTx/>
              <a:buChar char="-"/>
            </a:pPr>
            <a:r>
              <a:rPr lang="en-US" sz="1200" dirty="0" smtClean="0"/>
              <a:t>Metastases diagnosed within surgery (pleura, N=1; peritoneal, N=2)</a:t>
            </a:r>
          </a:p>
          <a:p>
            <a:pPr marL="284400" indent="-108000">
              <a:buFontTx/>
              <a:buChar char="-"/>
            </a:pPr>
            <a:r>
              <a:rPr lang="en-US" sz="1200" dirty="0" err="1" smtClean="0"/>
              <a:t>Irresectable</a:t>
            </a:r>
            <a:r>
              <a:rPr lang="en-US" sz="1200" dirty="0" smtClean="0"/>
              <a:t> local disease (extensive lymph node metastases, N=1)</a:t>
            </a:r>
          </a:p>
        </p:txBody>
      </p:sp>
      <p:sp>
        <p:nvSpPr>
          <p:cNvPr id="27" name="Rechteck 26"/>
          <p:cNvSpPr/>
          <p:nvPr/>
        </p:nvSpPr>
        <p:spPr>
          <a:xfrm>
            <a:off x="4621756" y="4578688"/>
            <a:ext cx="4398958" cy="96417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Gerade Verbindung mit Pfeil 36"/>
          <p:cNvCxnSpPr/>
          <p:nvPr/>
        </p:nvCxnSpPr>
        <p:spPr>
          <a:xfrm>
            <a:off x="2205471" y="1444922"/>
            <a:ext cx="3294794" cy="12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31556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</dc:creator>
  <cp:lastModifiedBy>Dröge</cp:lastModifiedBy>
  <cp:revision>34</cp:revision>
  <dcterms:created xsi:type="dcterms:W3CDTF">2019-03-08T14:59:37Z</dcterms:created>
  <dcterms:modified xsi:type="dcterms:W3CDTF">2021-03-31T13:58:21Z</dcterms:modified>
</cp:coreProperties>
</file>