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3" r:id="rId2"/>
    <p:sldId id="274" r:id="rId3"/>
  </p:sldIdLst>
  <p:sldSz cx="12190413" cy="9018588"/>
  <p:notesSz cx="6858000" cy="9144000"/>
  <p:defaultTextStyle>
    <a:defPPr>
      <a:defRPr lang="es-ES"/>
    </a:defPPr>
    <a:lvl1pPr marL="0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5927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1854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17781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23709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29636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35563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41490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47417" algn="l" defTabSz="121185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PI" initials="M" lastIdx="1" clrIdx="0">
    <p:extLst>
      <p:ext uri="{19B8F6BF-5375-455C-9EA6-DF929625EA0E}">
        <p15:presenceInfo xmlns:p15="http://schemas.microsoft.com/office/powerpoint/2012/main" userId="MDP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0A878"/>
    <a:srgbClr val="7A7348"/>
    <a:srgbClr val="8EC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195" autoAdjust="0"/>
  </p:normalViewPr>
  <p:slideViewPr>
    <p:cSldViewPr>
      <p:cViewPr varScale="1">
        <p:scale>
          <a:sx n="64" d="100"/>
          <a:sy n="64" d="100"/>
        </p:scale>
        <p:origin x="1397" y="67"/>
      </p:cViewPr>
      <p:guideLst>
        <p:guide orient="horz" pos="284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CD705-1C34-41C6-8EA3-14474D4D4255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43025" y="1143000"/>
            <a:ext cx="417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272C5-F2DD-4F7D-A5D2-016A228E4F4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025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1" baseline="0" dirty="0"/>
              <a:t>Figure S1</a:t>
            </a:r>
            <a:r>
              <a:rPr lang="es-ES" b="1" dirty="0"/>
              <a:t>. </a:t>
            </a:r>
            <a:r>
              <a:rPr lang="es-ES" dirty="0"/>
              <a:t>G</a:t>
            </a:r>
            <a:r>
              <a:rPr lang="es-ES" baseline="0" dirty="0"/>
              <a:t>enes </a:t>
            </a:r>
            <a:r>
              <a:rPr lang="es-ES" baseline="0" dirty="0" err="1"/>
              <a:t>whose</a:t>
            </a:r>
            <a:r>
              <a:rPr lang="es-ES" baseline="0" dirty="0"/>
              <a:t> </a:t>
            </a:r>
            <a:r>
              <a:rPr lang="es-ES" baseline="0" dirty="0" err="1"/>
              <a:t>expression</a:t>
            </a:r>
            <a:r>
              <a:rPr lang="es-ES" baseline="0" dirty="0"/>
              <a:t> </a:t>
            </a:r>
            <a:r>
              <a:rPr lang="es-ES" baseline="0" dirty="0" err="1"/>
              <a:t>significantly</a:t>
            </a:r>
            <a:r>
              <a:rPr lang="es-ES" baseline="0" dirty="0"/>
              <a:t> </a:t>
            </a:r>
            <a:r>
              <a:rPr lang="es-ES" baseline="0" smtClean="0"/>
              <a:t>changed </a:t>
            </a:r>
            <a:r>
              <a:rPr lang="es-ES" baseline="0" dirty="0" err="1"/>
              <a:t>under</a:t>
            </a:r>
            <a:r>
              <a:rPr lang="es-ES" baseline="0" dirty="0"/>
              <a:t> </a:t>
            </a:r>
            <a:r>
              <a:rPr lang="es-ES" baseline="0" dirty="0" err="1"/>
              <a:t>hyperoxic</a:t>
            </a:r>
            <a:r>
              <a:rPr lang="es-ES" baseline="0" dirty="0"/>
              <a:t> </a:t>
            </a:r>
            <a:r>
              <a:rPr lang="es-ES" baseline="0" dirty="0" err="1"/>
              <a:t>condition</a:t>
            </a:r>
            <a:r>
              <a:rPr lang="es-ES" baseline="0" dirty="0"/>
              <a:t> in (</a:t>
            </a:r>
            <a:r>
              <a:rPr lang="es-ES" b="1" baseline="0" dirty="0"/>
              <a:t>a</a:t>
            </a:r>
            <a:r>
              <a:rPr lang="es-ES" b="0" baseline="0" dirty="0"/>
              <a:t>)</a:t>
            </a:r>
            <a:r>
              <a:rPr lang="es-ES" b="1" baseline="0" dirty="0"/>
              <a:t> </a:t>
            </a:r>
            <a:r>
              <a:rPr lang="es-ES" baseline="0" dirty="0"/>
              <a:t>uveal melanoma </a:t>
            </a:r>
            <a:r>
              <a:rPr lang="es-ES" baseline="0" dirty="0" err="1"/>
              <a:t>cell</a:t>
            </a:r>
            <a:r>
              <a:rPr lang="es-ES" baseline="0" dirty="0"/>
              <a:t> line (MUM2B) and (</a:t>
            </a:r>
            <a:r>
              <a:rPr lang="es-ES" b="1" baseline="0" dirty="0"/>
              <a:t>b</a:t>
            </a:r>
            <a:r>
              <a:rPr lang="es-ES" b="0" baseline="0" dirty="0"/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 human bronchial epithelial cells (HBEC3-KT).</a:t>
            </a:r>
            <a:r>
              <a:rPr lang="es-ES" baseline="0" dirty="0"/>
              <a:t>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31F3-49D3-4925-84F3-66958E1FCB1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79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281" y="2801608"/>
            <a:ext cx="10361851" cy="19331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562" y="5110533"/>
            <a:ext cx="8533289" cy="23047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5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1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7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23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9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35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41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4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8049" y="361162"/>
            <a:ext cx="2742843" cy="769502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521" y="361162"/>
            <a:ext cx="8025355" cy="769502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959" y="5795278"/>
            <a:ext cx="10361851" cy="1791192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2959" y="3822463"/>
            <a:ext cx="10361851" cy="1972815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592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185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177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237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296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355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414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474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521" y="2104338"/>
            <a:ext cx="5384099" cy="595185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6793" y="2104338"/>
            <a:ext cx="5384099" cy="595185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521" y="2018745"/>
            <a:ext cx="5386216" cy="84131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5927" indent="0">
              <a:buNone/>
              <a:defRPr sz="2700" b="1"/>
            </a:lvl2pPr>
            <a:lvl3pPr marL="1211854" indent="0">
              <a:buNone/>
              <a:defRPr sz="2400" b="1"/>
            </a:lvl3pPr>
            <a:lvl4pPr marL="1817781" indent="0">
              <a:buNone/>
              <a:defRPr sz="2100" b="1"/>
            </a:lvl4pPr>
            <a:lvl5pPr marL="2423709" indent="0">
              <a:buNone/>
              <a:defRPr sz="2100" b="1"/>
            </a:lvl5pPr>
            <a:lvl6pPr marL="3029636" indent="0">
              <a:buNone/>
              <a:defRPr sz="2100" b="1"/>
            </a:lvl6pPr>
            <a:lvl7pPr marL="3635563" indent="0">
              <a:buNone/>
              <a:defRPr sz="2100" b="1"/>
            </a:lvl7pPr>
            <a:lvl8pPr marL="4241490" indent="0">
              <a:buNone/>
              <a:defRPr sz="2100" b="1"/>
            </a:lvl8pPr>
            <a:lvl9pPr marL="4847417" indent="0">
              <a:buNone/>
              <a:defRPr sz="21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521" y="2860061"/>
            <a:ext cx="5386216" cy="519612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2561" y="2018745"/>
            <a:ext cx="5388332" cy="84131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5927" indent="0">
              <a:buNone/>
              <a:defRPr sz="2700" b="1"/>
            </a:lvl2pPr>
            <a:lvl3pPr marL="1211854" indent="0">
              <a:buNone/>
              <a:defRPr sz="2400" b="1"/>
            </a:lvl3pPr>
            <a:lvl4pPr marL="1817781" indent="0">
              <a:buNone/>
              <a:defRPr sz="2100" b="1"/>
            </a:lvl4pPr>
            <a:lvl5pPr marL="2423709" indent="0">
              <a:buNone/>
              <a:defRPr sz="2100" b="1"/>
            </a:lvl5pPr>
            <a:lvl6pPr marL="3029636" indent="0">
              <a:buNone/>
              <a:defRPr sz="2100" b="1"/>
            </a:lvl6pPr>
            <a:lvl7pPr marL="3635563" indent="0">
              <a:buNone/>
              <a:defRPr sz="2100" b="1"/>
            </a:lvl7pPr>
            <a:lvl8pPr marL="4241490" indent="0">
              <a:buNone/>
              <a:defRPr sz="2100" b="1"/>
            </a:lvl8pPr>
            <a:lvl9pPr marL="4847417" indent="0">
              <a:buNone/>
              <a:defRPr sz="21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2561" y="2860061"/>
            <a:ext cx="5388332" cy="519612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521" y="359073"/>
            <a:ext cx="4010562" cy="152815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113" y="359074"/>
            <a:ext cx="6814779" cy="7697115"/>
          </a:xfrm>
        </p:spPr>
        <p:txBody>
          <a:bodyPr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521" y="1887224"/>
            <a:ext cx="4010562" cy="6168965"/>
          </a:xfrm>
        </p:spPr>
        <p:txBody>
          <a:bodyPr/>
          <a:lstStyle>
            <a:lvl1pPr marL="0" indent="0">
              <a:buNone/>
              <a:defRPr sz="1900"/>
            </a:lvl1pPr>
            <a:lvl2pPr marL="605927" indent="0">
              <a:buNone/>
              <a:defRPr sz="1600"/>
            </a:lvl2pPr>
            <a:lvl3pPr marL="1211854" indent="0">
              <a:buNone/>
              <a:defRPr sz="1300"/>
            </a:lvl3pPr>
            <a:lvl4pPr marL="1817781" indent="0">
              <a:buNone/>
              <a:defRPr sz="1200"/>
            </a:lvl4pPr>
            <a:lvl5pPr marL="2423709" indent="0">
              <a:buNone/>
              <a:defRPr sz="1200"/>
            </a:lvl5pPr>
            <a:lvl6pPr marL="3029636" indent="0">
              <a:buNone/>
              <a:defRPr sz="1200"/>
            </a:lvl6pPr>
            <a:lvl7pPr marL="3635563" indent="0">
              <a:buNone/>
              <a:defRPr sz="1200"/>
            </a:lvl7pPr>
            <a:lvl8pPr marL="4241490" indent="0">
              <a:buNone/>
              <a:defRPr sz="1200"/>
            </a:lvl8pPr>
            <a:lvl9pPr marL="4847417" indent="0">
              <a:buNone/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406" y="6313011"/>
            <a:ext cx="7314248" cy="745287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406" y="805827"/>
            <a:ext cx="7314248" cy="5411153"/>
          </a:xfrm>
        </p:spPr>
        <p:txBody>
          <a:bodyPr/>
          <a:lstStyle>
            <a:lvl1pPr marL="0" indent="0">
              <a:buNone/>
              <a:defRPr sz="4200"/>
            </a:lvl1pPr>
            <a:lvl2pPr marL="605927" indent="0">
              <a:buNone/>
              <a:defRPr sz="3700"/>
            </a:lvl2pPr>
            <a:lvl3pPr marL="1211854" indent="0">
              <a:buNone/>
              <a:defRPr sz="3200"/>
            </a:lvl3pPr>
            <a:lvl4pPr marL="1817781" indent="0">
              <a:buNone/>
              <a:defRPr sz="2700"/>
            </a:lvl4pPr>
            <a:lvl5pPr marL="2423709" indent="0">
              <a:buNone/>
              <a:defRPr sz="2700"/>
            </a:lvl5pPr>
            <a:lvl6pPr marL="3029636" indent="0">
              <a:buNone/>
              <a:defRPr sz="2700"/>
            </a:lvl6pPr>
            <a:lvl7pPr marL="3635563" indent="0">
              <a:buNone/>
              <a:defRPr sz="2700"/>
            </a:lvl7pPr>
            <a:lvl8pPr marL="4241490" indent="0">
              <a:buNone/>
              <a:defRPr sz="2700"/>
            </a:lvl8pPr>
            <a:lvl9pPr marL="4847417" indent="0">
              <a:buNone/>
              <a:defRPr sz="27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406" y="7058298"/>
            <a:ext cx="7314248" cy="1058431"/>
          </a:xfrm>
        </p:spPr>
        <p:txBody>
          <a:bodyPr/>
          <a:lstStyle>
            <a:lvl1pPr marL="0" indent="0">
              <a:buNone/>
              <a:defRPr sz="1900"/>
            </a:lvl1pPr>
            <a:lvl2pPr marL="605927" indent="0">
              <a:buNone/>
              <a:defRPr sz="1600"/>
            </a:lvl2pPr>
            <a:lvl3pPr marL="1211854" indent="0">
              <a:buNone/>
              <a:defRPr sz="1300"/>
            </a:lvl3pPr>
            <a:lvl4pPr marL="1817781" indent="0">
              <a:buNone/>
              <a:defRPr sz="1200"/>
            </a:lvl4pPr>
            <a:lvl5pPr marL="2423709" indent="0">
              <a:buNone/>
              <a:defRPr sz="1200"/>
            </a:lvl5pPr>
            <a:lvl6pPr marL="3029636" indent="0">
              <a:buNone/>
              <a:defRPr sz="1200"/>
            </a:lvl6pPr>
            <a:lvl7pPr marL="3635563" indent="0">
              <a:buNone/>
              <a:defRPr sz="1200"/>
            </a:lvl7pPr>
            <a:lvl8pPr marL="4241490" indent="0">
              <a:buNone/>
              <a:defRPr sz="1200"/>
            </a:lvl8pPr>
            <a:lvl9pPr marL="4847417" indent="0">
              <a:buNone/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521" y="361162"/>
            <a:ext cx="10971372" cy="1503098"/>
          </a:xfrm>
          <a:prstGeom prst="rect">
            <a:avLst/>
          </a:prstGeom>
        </p:spPr>
        <p:txBody>
          <a:bodyPr vert="horz" lIns="121185" tIns="60593" rIns="121185" bIns="60593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521" y="2104338"/>
            <a:ext cx="10971372" cy="5951851"/>
          </a:xfrm>
          <a:prstGeom prst="rect">
            <a:avLst/>
          </a:prstGeom>
        </p:spPr>
        <p:txBody>
          <a:bodyPr vert="horz" lIns="121185" tIns="60593" rIns="121185" bIns="60593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521" y="8358896"/>
            <a:ext cx="2844430" cy="480156"/>
          </a:xfrm>
          <a:prstGeom prst="rect">
            <a:avLst/>
          </a:prstGeom>
        </p:spPr>
        <p:txBody>
          <a:bodyPr vert="horz" lIns="121185" tIns="60593" rIns="121185" bIns="60593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058" y="8358896"/>
            <a:ext cx="3860297" cy="480156"/>
          </a:xfrm>
          <a:prstGeom prst="rect">
            <a:avLst/>
          </a:prstGeom>
        </p:spPr>
        <p:txBody>
          <a:bodyPr vert="horz" lIns="121185" tIns="60593" rIns="121185" bIns="60593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6463" y="8358896"/>
            <a:ext cx="2844430" cy="480156"/>
          </a:xfrm>
          <a:prstGeom prst="rect">
            <a:avLst/>
          </a:prstGeom>
        </p:spPr>
        <p:txBody>
          <a:bodyPr vert="horz" lIns="121185" tIns="60593" rIns="121185" bIns="60593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1854" rtl="0" eaLnBrk="1" latinLnBrk="0" hangingPunct="1">
        <a:spcBef>
          <a:spcPct val="0"/>
        </a:spcBef>
        <a:buNone/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445" indent="-454445" algn="l" defTabSz="1211854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84632" indent="-378704" algn="l" defTabSz="121185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14818" indent="-302964" algn="l" defTabSz="12118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20745" indent="-302964" algn="l" defTabSz="121185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26672" indent="-302964" algn="l" defTabSz="121185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32599" indent="-302964" algn="l" defTabSz="121185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38527" indent="-302964" algn="l" defTabSz="121185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44454" indent="-302964" algn="l" defTabSz="121185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50381" indent="-302964" algn="l" defTabSz="121185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5927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1854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17781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23709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29636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35563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41490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47417" algn="l" defTabSz="12118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to 14"/>
          <p:cNvGraphicFramePr>
            <a:graphicFrameLocks noChangeAspect="1"/>
          </p:cNvGraphicFramePr>
          <p:nvPr>
            <p:extLst/>
          </p:nvPr>
        </p:nvGraphicFramePr>
        <p:xfrm>
          <a:off x="133350" y="1341438"/>
          <a:ext cx="11938000" cy="406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Hoja de cálculo" r:id="rId4" imgW="18297455" imgH="6238890" progId="Excel.Sheet.12">
                  <p:embed/>
                </p:oleObj>
              </mc:Choice>
              <mc:Fallback>
                <p:oleObj name="Hoja de cálculo" r:id="rId4" imgW="18297455" imgH="6238890" progId="Excel.Sheet.12">
                  <p:embed/>
                  <p:pic>
                    <p:nvPicPr>
                      <p:cNvPr id="15" name="Objeto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350" y="1341438"/>
                        <a:ext cx="11938000" cy="406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6AF4C7E-2ABA-4D8D-9756-2F4C1C84EF03}"/>
              </a:ext>
            </a:extLst>
          </p:cNvPr>
          <p:cNvSpPr txBox="1"/>
          <p:nvPr/>
        </p:nvSpPr>
        <p:spPr>
          <a:xfrm>
            <a:off x="5375126" y="5439073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03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/>
          </p:nvPr>
        </p:nvGraphicFramePr>
        <p:xfrm>
          <a:off x="118542" y="1556966"/>
          <a:ext cx="11883769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Hoja de cálculo" r:id="rId3" imgW="18383357" imgH="6238890" progId="Excel.Sheet.12">
                  <p:embed/>
                </p:oleObj>
              </mc:Choice>
              <mc:Fallback>
                <p:oleObj name="Hoja de cálculo" r:id="rId3" imgW="18383357" imgH="6238890" progId="Excel.Sheet.12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542" y="1556966"/>
                        <a:ext cx="11883769" cy="4032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9AA0C5-732D-4658-97EF-62767B7173E0}"/>
              </a:ext>
            </a:extLst>
          </p:cNvPr>
          <p:cNvSpPr txBox="1"/>
          <p:nvPr/>
        </p:nvSpPr>
        <p:spPr>
          <a:xfrm>
            <a:off x="5447134" y="571381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331556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37</Words>
  <Application>Microsoft Office PowerPoint</Application>
  <PresentationFormat>Custom</PresentationFormat>
  <Paragraphs>4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Tema de Office</vt:lpstr>
      <vt:lpstr>Hoja de cálculo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lab105</dc:creator>
  <cp:keywords/>
  <dc:description/>
  <cp:lastModifiedBy>MDPI</cp:lastModifiedBy>
  <cp:revision>44</cp:revision>
  <dcterms:created xsi:type="dcterms:W3CDTF">2022-02-18T12:35:47Z</dcterms:created>
  <dcterms:modified xsi:type="dcterms:W3CDTF">2022-06-01T09:29:11Z</dcterms:modified>
  <cp:category/>
</cp:coreProperties>
</file>