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84" y="-8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1" y="6400800"/>
            <a:ext cx="7924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400" dirty="0" smtClean="0"/>
              <a:t>Figure S1. </a:t>
            </a:r>
            <a:r>
              <a:rPr lang="es-ES" sz="1400" dirty="0" err="1" smtClean="0"/>
              <a:t>Gating</a:t>
            </a:r>
            <a:r>
              <a:rPr lang="es-ES" sz="1400" dirty="0" smtClean="0"/>
              <a:t> </a:t>
            </a:r>
            <a:r>
              <a:rPr lang="es-ES" sz="1400" dirty="0" err="1" smtClean="0"/>
              <a:t>strategy</a:t>
            </a:r>
            <a:r>
              <a:rPr lang="es-ES" sz="1400" dirty="0" smtClean="0"/>
              <a:t> </a:t>
            </a:r>
            <a:r>
              <a:rPr lang="es-ES" sz="1400" dirty="0" err="1" smtClean="0"/>
              <a:t>for</a:t>
            </a:r>
            <a:r>
              <a:rPr lang="es-ES" sz="1400" dirty="0" smtClean="0"/>
              <a:t> </a:t>
            </a:r>
            <a:r>
              <a:rPr lang="es-ES" sz="1400" dirty="0" err="1" smtClean="0"/>
              <a:t>the</a:t>
            </a:r>
            <a:r>
              <a:rPr lang="es-ES" sz="1400" dirty="0" smtClean="0"/>
              <a:t> </a:t>
            </a:r>
            <a:r>
              <a:rPr lang="es-ES" sz="1400" dirty="0" err="1" smtClean="0"/>
              <a:t>identification</a:t>
            </a:r>
            <a:r>
              <a:rPr lang="es-ES" sz="1400" dirty="0" smtClean="0"/>
              <a:t> of LDN.</a:t>
            </a:r>
            <a:endParaRPr lang="es-ES" sz="1400" dirty="0"/>
          </a:p>
        </p:txBody>
      </p:sp>
      <p:pic>
        <p:nvPicPr>
          <p:cNvPr id="6" name="Imagen 2">
            <a:extLst>
              <a:ext uri="{FF2B5EF4-FFF2-40B4-BE49-F238E27FC236}">
                <a16:creationId xmlns="" xmlns:a16="http://schemas.microsoft.com/office/drawing/2014/main" id="{9C7B33CF-6864-23AC-13D1-405D9C9D6C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963" b="31727"/>
          <a:stretch/>
        </p:blipFill>
        <p:spPr>
          <a:xfrm>
            <a:off x="609600" y="83472"/>
            <a:ext cx="2751665" cy="2801597"/>
          </a:xfrm>
          <a:prstGeom prst="rect">
            <a:avLst/>
          </a:prstGeom>
        </p:spPr>
      </p:pic>
      <p:sp>
        <p:nvSpPr>
          <p:cNvPr id="7" name="CuadroTexto 3">
            <a:extLst>
              <a:ext uri="{FF2B5EF4-FFF2-40B4-BE49-F238E27FC236}">
                <a16:creationId xmlns="" xmlns:a16="http://schemas.microsoft.com/office/drawing/2014/main" id="{47381D4B-24F3-28F8-6434-EFC5014252A7}"/>
              </a:ext>
            </a:extLst>
          </p:cNvPr>
          <p:cNvSpPr txBox="1"/>
          <p:nvPr/>
        </p:nvSpPr>
        <p:spPr>
          <a:xfrm>
            <a:off x="1691134" y="2885069"/>
            <a:ext cx="15092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>
                <a:latin typeface="Arial" panose="020B0604020202020204" pitchFamily="34" charset="0"/>
                <a:cs typeface="Arial" panose="020B0604020202020204" pitchFamily="34" charset="0"/>
              </a:rPr>
              <a:t>FSC-A</a:t>
            </a:r>
          </a:p>
        </p:txBody>
      </p:sp>
      <p:sp>
        <p:nvSpPr>
          <p:cNvPr id="8" name="CuadroTexto 4">
            <a:extLst>
              <a:ext uri="{FF2B5EF4-FFF2-40B4-BE49-F238E27FC236}">
                <a16:creationId xmlns="" xmlns:a16="http://schemas.microsoft.com/office/drawing/2014/main" id="{CF19E261-1297-58E4-2755-33BE9FCC8DD9}"/>
              </a:ext>
            </a:extLst>
          </p:cNvPr>
          <p:cNvSpPr txBox="1"/>
          <p:nvPr/>
        </p:nvSpPr>
        <p:spPr>
          <a:xfrm rot="16200000">
            <a:off x="5130" y="1424492"/>
            <a:ext cx="8021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>
                <a:latin typeface="Arial" panose="020B0604020202020204" pitchFamily="34" charset="0"/>
                <a:cs typeface="Arial" panose="020B0604020202020204" pitchFamily="34" charset="0"/>
              </a:rPr>
              <a:t>FSC-H</a:t>
            </a:r>
          </a:p>
        </p:txBody>
      </p:sp>
      <p:sp>
        <p:nvSpPr>
          <p:cNvPr id="9" name="Rectángulo 5">
            <a:extLst>
              <a:ext uri="{FF2B5EF4-FFF2-40B4-BE49-F238E27FC236}">
                <a16:creationId xmlns="" xmlns:a16="http://schemas.microsoft.com/office/drawing/2014/main" id="{C532C694-5FE2-6746-D961-7719FB547935}"/>
              </a:ext>
            </a:extLst>
          </p:cNvPr>
          <p:cNvSpPr/>
          <p:nvPr/>
        </p:nvSpPr>
        <p:spPr>
          <a:xfrm rot="19309608">
            <a:off x="916717" y="2083653"/>
            <a:ext cx="1174135" cy="24105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dirty="0"/>
          </a:p>
        </p:txBody>
      </p:sp>
      <p:sp>
        <p:nvSpPr>
          <p:cNvPr id="10" name="CuadroTexto 6">
            <a:extLst>
              <a:ext uri="{FF2B5EF4-FFF2-40B4-BE49-F238E27FC236}">
                <a16:creationId xmlns="" xmlns:a16="http://schemas.microsoft.com/office/drawing/2014/main" id="{4C2CB5BF-ACD2-73F1-26B8-2C6809332DDC}"/>
              </a:ext>
            </a:extLst>
          </p:cNvPr>
          <p:cNvSpPr txBox="1"/>
          <p:nvPr/>
        </p:nvSpPr>
        <p:spPr>
          <a:xfrm>
            <a:off x="1284831" y="1268366"/>
            <a:ext cx="13066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>
                <a:latin typeface="Arial" panose="020B0604020202020204" pitchFamily="34" charset="0"/>
                <a:cs typeface="Arial" panose="020B0604020202020204" pitchFamily="34" charset="0"/>
              </a:rPr>
              <a:t>Single </a:t>
            </a:r>
            <a:r>
              <a:rPr lang="es-E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n 6">
            <a:extLst>
              <a:ext uri="{FF2B5EF4-FFF2-40B4-BE49-F238E27FC236}">
                <a16:creationId xmlns="" xmlns:a16="http://schemas.microsoft.com/office/drawing/2014/main" id="{D4184386-CECC-7A29-C57F-2CB5178AA9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842" b="14026"/>
          <a:stretch/>
        </p:blipFill>
        <p:spPr>
          <a:xfrm>
            <a:off x="4589424" y="137550"/>
            <a:ext cx="2723970" cy="2761753"/>
          </a:xfrm>
          <a:prstGeom prst="rect">
            <a:avLst/>
          </a:prstGeom>
        </p:spPr>
      </p:pic>
      <p:sp>
        <p:nvSpPr>
          <p:cNvPr id="12" name="Rectángulo 25">
            <a:extLst>
              <a:ext uri="{FF2B5EF4-FFF2-40B4-BE49-F238E27FC236}">
                <a16:creationId xmlns="" xmlns:a16="http://schemas.microsoft.com/office/drawing/2014/main" id="{63786F09-9D4F-E7A5-8B15-58501F8D2CD5}"/>
              </a:ext>
            </a:extLst>
          </p:cNvPr>
          <p:cNvSpPr/>
          <p:nvPr/>
        </p:nvSpPr>
        <p:spPr>
          <a:xfrm>
            <a:off x="5177482" y="753762"/>
            <a:ext cx="1729946" cy="189058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3" name="CuadroTexto 26">
            <a:extLst>
              <a:ext uri="{FF2B5EF4-FFF2-40B4-BE49-F238E27FC236}">
                <a16:creationId xmlns="" xmlns:a16="http://schemas.microsoft.com/office/drawing/2014/main" id="{73A7B621-7055-467A-9D91-E2CCCA5D092C}"/>
              </a:ext>
            </a:extLst>
          </p:cNvPr>
          <p:cNvSpPr txBox="1"/>
          <p:nvPr/>
        </p:nvSpPr>
        <p:spPr>
          <a:xfrm rot="16200000">
            <a:off x="4009618" y="1433956"/>
            <a:ext cx="8210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SSC-A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uadroTexto 27">
            <a:extLst>
              <a:ext uri="{FF2B5EF4-FFF2-40B4-BE49-F238E27FC236}">
                <a16:creationId xmlns="" xmlns:a16="http://schemas.microsoft.com/office/drawing/2014/main" id="{BB3EA09A-D3C4-0396-80ED-9DF00A3872F3}"/>
              </a:ext>
            </a:extLst>
          </p:cNvPr>
          <p:cNvSpPr txBox="1"/>
          <p:nvPr/>
        </p:nvSpPr>
        <p:spPr>
          <a:xfrm>
            <a:off x="5687991" y="2885069"/>
            <a:ext cx="8098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FSC-A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Imagen 8">
            <a:extLst>
              <a:ext uri="{FF2B5EF4-FFF2-40B4-BE49-F238E27FC236}">
                <a16:creationId xmlns="" xmlns:a16="http://schemas.microsoft.com/office/drawing/2014/main" id="{02F85F80-9C32-8B5A-4108-63F2999C317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786" b="14026"/>
          <a:stretch/>
        </p:blipFill>
        <p:spPr>
          <a:xfrm>
            <a:off x="679620" y="3311486"/>
            <a:ext cx="2681643" cy="2717160"/>
          </a:xfrm>
          <a:prstGeom prst="rect">
            <a:avLst/>
          </a:prstGeom>
        </p:spPr>
      </p:pic>
      <p:sp>
        <p:nvSpPr>
          <p:cNvPr id="17" name="Rectángulo 28">
            <a:extLst>
              <a:ext uri="{FF2B5EF4-FFF2-40B4-BE49-F238E27FC236}">
                <a16:creationId xmlns="" xmlns:a16="http://schemas.microsoft.com/office/drawing/2014/main" id="{19A380B9-518A-C431-14BF-8F63B0E621BA}"/>
              </a:ext>
            </a:extLst>
          </p:cNvPr>
          <p:cNvSpPr/>
          <p:nvPr/>
        </p:nvSpPr>
        <p:spPr>
          <a:xfrm>
            <a:off x="1845404" y="3885228"/>
            <a:ext cx="1126396" cy="189916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dirty="0"/>
          </a:p>
        </p:txBody>
      </p:sp>
      <p:sp>
        <p:nvSpPr>
          <p:cNvPr id="18" name="CuadroTexto 29">
            <a:extLst>
              <a:ext uri="{FF2B5EF4-FFF2-40B4-BE49-F238E27FC236}">
                <a16:creationId xmlns="" xmlns:a16="http://schemas.microsoft.com/office/drawing/2014/main" id="{5E738926-8AD8-FE11-96AA-BF13BF1797E1}"/>
              </a:ext>
            </a:extLst>
          </p:cNvPr>
          <p:cNvSpPr txBox="1"/>
          <p:nvPr/>
        </p:nvSpPr>
        <p:spPr>
          <a:xfrm rot="16200000">
            <a:off x="137998" y="4500788"/>
            <a:ext cx="604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atin typeface="Arial" panose="020B0604020202020204" pitchFamily="34" charset="0"/>
                <a:cs typeface="Arial" panose="020B0604020202020204" pitchFamily="34" charset="0"/>
              </a:rPr>
              <a:t>SSC</a:t>
            </a:r>
          </a:p>
        </p:txBody>
      </p:sp>
      <p:sp>
        <p:nvSpPr>
          <p:cNvPr id="19" name="CuadroTexto 30">
            <a:extLst>
              <a:ext uri="{FF2B5EF4-FFF2-40B4-BE49-F238E27FC236}">
                <a16:creationId xmlns="" xmlns:a16="http://schemas.microsoft.com/office/drawing/2014/main" id="{6C1C857E-7A29-3222-FAB5-67F01A11B774}"/>
              </a:ext>
            </a:extLst>
          </p:cNvPr>
          <p:cNvSpPr txBox="1"/>
          <p:nvPr/>
        </p:nvSpPr>
        <p:spPr>
          <a:xfrm>
            <a:off x="1770554" y="6027043"/>
            <a:ext cx="8209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atin typeface="Arial" panose="020B0604020202020204" pitchFamily="34" charset="0"/>
                <a:cs typeface="Arial" panose="020B0604020202020204" pitchFamily="34" charset="0"/>
              </a:rPr>
              <a:t>CD11b</a:t>
            </a:r>
          </a:p>
        </p:txBody>
      </p:sp>
      <p:sp>
        <p:nvSpPr>
          <p:cNvPr id="20" name="CuadroTexto 43">
            <a:extLst>
              <a:ext uri="{FF2B5EF4-FFF2-40B4-BE49-F238E27FC236}">
                <a16:creationId xmlns="" xmlns:a16="http://schemas.microsoft.com/office/drawing/2014/main" id="{80D2746F-881D-DF0B-7E4B-3878EECFAA33}"/>
              </a:ext>
            </a:extLst>
          </p:cNvPr>
          <p:cNvSpPr txBox="1"/>
          <p:nvPr/>
        </p:nvSpPr>
        <p:spPr>
          <a:xfrm>
            <a:off x="1845404" y="3890434"/>
            <a:ext cx="9010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atin typeface="Arial" panose="020B0604020202020204" pitchFamily="34" charset="0"/>
                <a:cs typeface="Arial" panose="020B0604020202020204" pitchFamily="34" charset="0"/>
              </a:rPr>
              <a:t>CD11b</a:t>
            </a:r>
            <a:r>
              <a:rPr lang="es-ES" sz="16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Imagen 19">
            <a:extLst>
              <a:ext uri="{FF2B5EF4-FFF2-40B4-BE49-F238E27FC236}">
                <a16:creationId xmlns="" xmlns:a16="http://schemas.microsoft.com/office/drawing/2014/main" id="{F64C7EF8-C0DD-31C4-B604-048C2A39530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934" b="13590"/>
          <a:stretch/>
        </p:blipFill>
        <p:spPr>
          <a:xfrm>
            <a:off x="4613172" y="3301367"/>
            <a:ext cx="2676474" cy="2725676"/>
          </a:xfrm>
          <a:prstGeom prst="rect">
            <a:avLst/>
          </a:prstGeom>
        </p:spPr>
      </p:pic>
      <p:sp>
        <p:nvSpPr>
          <p:cNvPr id="22" name="CuadroTexto 38">
            <a:extLst>
              <a:ext uri="{FF2B5EF4-FFF2-40B4-BE49-F238E27FC236}">
                <a16:creationId xmlns="" xmlns:a16="http://schemas.microsoft.com/office/drawing/2014/main" id="{44E93286-0CEB-8C48-0ED3-8DC5836B17CE}"/>
              </a:ext>
            </a:extLst>
          </p:cNvPr>
          <p:cNvSpPr txBox="1"/>
          <p:nvPr/>
        </p:nvSpPr>
        <p:spPr>
          <a:xfrm>
            <a:off x="5535269" y="6051924"/>
            <a:ext cx="8322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atin typeface="Arial" panose="020B0604020202020204" pitchFamily="34" charset="0"/>
                <a:cs typeface="Arial" panose="020B0604020202020204" pitchFamily="34" charset="0"/>
              </a:rPr>
              <a:t>CD66b</a:t>
            </a:r>
          </a:p>
        </p:txBody>
      </p:sp>
      <p:sp>
        <p:nvSpPr>
          <p:cNvPr id="23" name="CuadroTexto 39">
            <a:extLst>
              <a:ext uri="{FF2B5EF4-FFF2-40B4-BE49-F238E27FC236}">
                <a16:creationId xmlns="" xmlns:a16="http://schemas.microsoft.com/office/drawing/2014/main" id="{064F5A11-4546-79B2-FD80-42DCBF132714}"/>
              </a:ext>
            </a:extLst>
          </p:cNvPr>
          <p:cNvSpPr txBox="1"/>
          <p:nvPr/>
        </p:nvSpPr>
        <p:spPr>
          <a:xfrm rot="16200000">
            <a:off x="4062620" y="4494927"/>
            <a:ext cx="8097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>
                <a:latin typeface="Arial" panose="020B0604020202020204" pitchFamily="34" charset="0"/>
                <a:cs typeface="Arial" panose="020B0604020202020204" pitchFamily="34" charset="0"/>
              </a:rPr>
              <a:t>CD116</a:t>
            </a:r>
          </a:p>
        </p:txBody>
      </p:sp>
      <p:sp>
        <p:nvSpPr>
          <p:cNvPr id="24" name="Rectángulo 28">
            <a:extLst>
              <a:ext uri="{FF2B5EF4-FFF2-40B4-BE49-F238E27FC236}">
                <a16:creationId xmlns="" xmlns:a16="http://schemas.microsoft.com/office/drawing/2014/main" id="{19A380B9-518A-C431-14BF-8F63B0E621BA}"/>
              </a:ext>
            </a:extLst>
          </p:cNvPr>
          <p:cNvSpPr/>
          <p:nvPr/>
        </p:nvSpPr>
        <p:spPr>
          <a:xfrm>
            <a:off x="5687991" y="4367738"/>
            <a:ext cx="1126396" cy="70132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 dirty="0"/>
          </a:p>
        </p:txBody>
      </p:sp>
      <p:sp>
        <p:nvSpPr>
          <p:cNvPr id="25" name="CuadroTexto 43">
            <a:extLst>
              <a:ext uri="{FF2B5EF4-FFF2-40B4-BE49-F238E27FC236}">
                <a16:creationId xmlns="" xmlns:a16="http://schemas.microsoft.com/office/drawing/2014/main" id="{80D2746F-881D-DF0B-7E4B-3878EECFAA33}"/>
              </a:ext>
            </a:extLst>
          </p:cNvPr>
          <p:cNvSpPr txBox="1"/>
          <p:nvPr/>
        </p:nvSpPr>
        <p:spPr>
          <a:xfrm>
            <a:off x="6195501" y="5069059"/>
            <a:ext cx="6046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LDN</a:t>
            </a:r>
            <a:endParaRPr lang="es-E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ight Arrow 25"/>
          <p:cNvSpPr/>
          <p:nvPr/>
        </p:nvSpPr>
        <p:spPr>
          <a:xfrm>
            <a:off x="3695700" y="1476253"/>
            <a:ext cx="381000" cy="235031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Right Arrow 26"/>
          <p:cNvSpPr/>
          <p:nvPr/>
        </p:nvSpPr>
        <p:spPr>
          <a:xfrm rot="8893568">
            <a:off x="3551410" y="2985228"/>
            <a:ext cx="972822" cy="281304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Right Arrow 27"/>
          <p:cNvSpPr/>
          <p:nvPr/>
        </p:nvSpPr>
        <p:spPr>
          <a:xfrm>
            <a:off x="3695700" y="4499924"/>
            <a:ext cx="381000" cy="235031"/>
          </a:xfrm>
          <a:prstGeom prst="righ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7907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" y="5632680"/>
            <a:ext cx="7924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400" dirty="0" smtClean="0"/>
              <a:t>Figure S2. A: LDN </a:t>
            </a:r>
            <a:r>
              <a:rPr lang="es-ES" sz="1400" dirty="0" err="1" smtClean="0"/>
              <a:t>levels</a:t>
            </a:r>
            <a:r>
              <a:rPr lang="es-ES" sz="1400" dirty="0" smtClean="0"/>
              <a:t> </a:t>
            </a:r>
            <a:r>
              <a:rPr lang="es-ES" sz="1400" dirty="0" err="1" smtClean="0"/>
              <a:t>stratified</a:t>
            </a:r>
            <a:r>
              <a:rPr lang="es-ES" sz="1400" dirty="0" smtClean="0"/>
              <a:t> </a:t>
            </a:r>
            <a:r>
              <a:rPr lang="es-ES" sz="1400" dirty="0" err="1" smtClean="0"/>
              <a:t>by</a:t>
            </a:r>
            <a:r>
              <a:rPr lang="es-ES" sz="1400" dirty="0" smtClean="0"/>
              <a:t> </a:t>
            </a:r>
            <a:r>
              <a:rPr lang="es-ES" sz="1400" dirty="0" err="1" smtClean="0"/>
              <a:t>patient’s</a:t>
            </a:r>
            <a:r>
              <a:rPr lang="es-ES" sz="1400" dirty="0" smtClean="0"/>
              <a:t> </a:t>
            </a:r>
            <a:r>
              <a:rPr lang="es-ES" sz="1400" dirty="0" err="1" smtClean="0"/>
              <a:t>age</a:t>
            </a:r>
            <a:r>
              <a:rPr lang="es-ES" sz="1400" dirty="0" smtClean="0"/>
              <a:t>. B: LDN </a:t>
            </a:r>
            <a:r>
              <a:rPr lang="es-ES" sz="1400" dirty="0" err="1" smtClean="0"/>
              <a:t>levels</a:t>
            </a:r>
            <a:r>
              <a:rPr lang="es-ES" sz="1400" dirty="0" smtClean="0"/>
              <a:t> </a:t>
            </a:r>
            <a:r>
              <a:rPr lang="es-ES" sz="1400" dirty="0" err="1" smtClean="0"/>
              <a:t>stratified</a:t>
            </a:r>
            <a:r>
              <a:rPr lang="es-ES" sz="1400" dirty="0" smtClean="0"/>
              <a:t> </a:t>
            </a:r>
            <a:r>
              <a:rPr lang="es-ES" sz="1400" dirty="0" err="1" smtClean="0"/>
              <a:t>by</a:t>
            </a:r>
            <a:r>
              <a:rPr lang="es-ES" sz="1400" dirty="0" smtClean="0"/>
              <a:t> </a:t>
            </a:r>
            <a:r>
              <a:rPr lang="es-ES" sz="1400" dirty="0" err="1" smtClean="0"/>
              <a:t>the</a:t>
            </a:r>
            <a:r>
              <a:rPr lang="es-ES" sz="1400" dirty="0" smtClean="0"/>
              <a:t> </a:t>
            </a:r>
            <a:r>
              <a:rPr lang="es-ES" sz="1400" dirty="0" err="1" smtClean="0"/>
              <a:t>number</a:t>
            </a:r>
            <a:r>
              <a:rPr lang="es-ES" sz="1400" dirty="0" smtClean="0"/>
              <a:t> of </a:t>
            </a:r>
            <a:r>
              <a:rPr lang="es-ES" sz="1400" dirty="0" err="1" smtClean="0"/>
              <a:t>organs</a:t>
            </a:r>
            <a:r>
              <a:rPr lang="es-ES" sz="1400" dirty="0" smtClean="0"/>
              <a:t> </a:t>
            </a:r>
            <a:r>
              <a:rPr lang="es-ES" sz="1400" dirty="0" err="1" smtClean="0"/>
              <a:t>affected</a:t>
            </a:r>
            <a:r>
              <a:rPr lang="es-ES" sz="1400" dirty="0" smtClean="0"/>
              <a:t>. C: LDN </a:t>
            </a:r>
            <a:r>
              <a:rPr lang="es-ES" sz="1400" dirty="0" err="1" smtClean="0"/>
              <a:t>levels</a:t>
            </a:r>
            <a:r>
              <a:rPr lang="es-ES" sz="1400" dirty="0" smtClean="0"/>
              <a:t> </a:t>
            </a:r>
            <a:r>
              <a:rPr lang="es-ES" sz="1400" dirty="0" err="1" smtClean="0"/>
              <a:t>stratified</a:t>
            </a:r>
            <a:r>
              <a:rPr lang="es-ES" sz="1400" dirty="0" smtClean="0"/>
              <a:t> </a:t>
            </a:r>
            <a:r>
              <a:rPr lang="es-ES" sz="1400" dirty="0" err="1" smtClean="0"/>
              <a:t>by</a:t>
            </a:r>
            <a:r>
              <a:rPr lang="es-ES" sz="1400" dirty="0" smtClean="0"/>
              <a:t> </a:t>
            </a:r>
            <a:r>
              <a:rPr lang="es-ES" sz="1400" dirty="0" err="1" smtClean="0"/>
              <a:t>the</a:t>
            </a:r>
            <a:r>
              <a:rPr lang="es-ES" sz="1400" dirty="0" smtClean="0"/>
              <a:t> </a:t>
            </a:r>
            <a:r>
              <a:rPr lang="es-ES" sz="1400" dirty="0" err="1" smtClean="0"/>
              <a:t>presence</a:t>
            </a:r>
            <a:r>
              <a:rPr lang="es-ES" sz="1400" dirty="0" smtClean="0"/>
              <a:t> of </a:t>
            </a:r>
            <a:r>
              <a:rPr lang="es-ES" sz="1400" dirty="0" err="1" smtClean="0"/>
              <a:t>liver</a:t>
            </a:r>
            <a:r>
              <a:rPr lang="es-ES" sz="1400" dirty="0" smtClean="0"/>
              <a:t> </a:t>
            </a:r>
            <a:r>
              <a:rPr lang="es-ES" sz="1400" dirty="0" err="1" smtClean="0"/>
              <a:t>metastasis</a:t>
            </a:r>
            <a:r>
              <a:rPr lang="es-ES" sz="1400" dirty="0" smtClean="0"/>
              <a:t>.</a:t>
            </a:r>
            <a:endParaRPr lang="es-ES" sz="1400" dirty="0"/>
          </a:p>
        </p:txBody>
      </p:sp>
      <p:pic>
        <p:nvPicPr>
          <p:cNvPr id="2050" name="Picture 2" descr="C:\Users\usuario\Desktop\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202" y="206117"/>
            <a:ext cx="4001692" cy="259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uario\Desktop\Tumor burde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60" y="2800071"/>
            <a:ext cx="3982643" cy="258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uario\Desktop\Liver metastase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870654"/>
            <a:ext cx="3873843" cy="2513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434281" y="2916825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err="1" smtClean="0"/>
              <a:t>ns</a:t>
            </a:r>
            <a:endParaRPr lang="es-E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6356521" y="2962996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err="1" smtClean="0"/>
              <a:t>ns</a:t>
            </a:r>
            <a:endParaRPr lang="es-ES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4445343" y="112704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err="1" smtClean="0"/>
              <a:t>ns</a:t>
            </a:r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1062274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uario\Desktop\Patients vs control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81" y="1841515"/>
            <a:ext cx="4648200" cy="290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uario\Desktop\High vs Normal LD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281" y="1847911"/>
            <a:ext cx="4637957" cy="289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609600" y="5632680"/>
            <a:ext cx="7924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400" smtClean="0"/>
              <a:t>Figure </a:t>
            </a:r>
            <a:r>
              <a:rPr lang="es-ES" sz="1400" smtClean="0"/>
              <a:t>S3. </a:t>
            </a:r>
            <a:r>
              <a:rPr lang="es-ES" sz="1400" dirty="0" smtClean="0"/>
              <a:t>A: </a:t>
            </a:r>
            <a:r>
              <a:rPr lang="es-ES" sz="1400" dirty="0" err="1" smtClean="0"/>
              <a:t>Plasmatic</a:t>
            </a:r>
            <a:r>
              <a:rPr lang="es-ES" sz="1400" dirty="0" smtClean="0"/>
              <a:t> HGF </a:t>
            </a:r>
            <a:r>
              <a:rPr lang="es-ES" sz="1400" dirty="0" err="1" smtClean="0"/>
              <a:t>concentration</a:t>
            </a:r>
            <a:r>
              <a:rPr lang="es-ES" sz="1400" dirty="0" smtClean="0"/>
              <a:t> in </a:t>
            </a:r>
            <a:r>
              <a:rPr lang="es-ES" sz="1400" dirty="0" err="1" smtClean="0"/>
              <a:t>healthy</a:t>
            </a:r>
            <a:r>
              <a:rPr lang="es-ES" sz="1400" dirty="0" smtClean="0"/>
              <a:t> </a:t>
            </a:r>
            <a:r>
              <a:rPr lang="es-ES" sz="1400" dirty="0" err="1" smtClean="0"/>
              <a:t>donors</a:t>
            </a:r>
            <a:r>
              <a:rPr lang="es-ES" sz="1400" dirty="0" smtClean="0"/>
              <a:t> </a:t>
            </a:r>
            <a:r>
              <a:rPr lang="es-ES" sz="1400" dirty="0" err="1" smtClean="0"/>
              <a:t>compared</a:t>
            </a:r>
            <a:r>
              <a:rPr lang="es-ES" sz="1400" dirty="0" smtClean="0"/>
              <a:t> </a:t>
            </a:r>
            <a:r>
              <a:rPr lang="es-ES" sz="1400" dirty="0" err="1" smtClean="0"/>
              <a:t>with</a:t>
            </a:r>
            <a:r>
              <a:rPr lang="es-ES" sz="1400" dirty="0" smtClean="0"/>
              <a:t> </a:t>
            </a:r>
            <a:r>
              <a:rPr lang="es-ES" sz="1400" dirty="0" err="1" smtClean="0"/>
              <a:t>patients</a:t>
            </a:r>
            <a:r>
              <a:rPr lang="es-ES" sz="1400" dirty="0" smtClean="0"/>
              <a:t> </a:t>
            </a:r>
            <a:r>
              <a:rPr lang="es-ES" sz="1400" dirty="0" err="1" smtClean="0"/>
              <a:t>with</a:t>
            </a:r>
            <a:r>
              <a:rPr lang="es-ES" sz="1400" dirty="0" smtClean="0"/>
              <a:t> NSCLC. B: </a:t>
            </a:r>
            <a:r>
              <a:rPr lang="es-ES" sz="1400" dirty="0" err="1" smtClean="0"/>
              <a:t>Plasmatic</a:t>
            </a:r>
            <a:r>
              <a:rPr lang="es-ES" sz="1400" dirty="0" smtClean="0"/>
              <a:t> HGF </a:t>
            </a:r>
            <a:r>
              <a:rPr lang="es-ES" sz="1400" dirty="0" err="1" smtClean="0"/>
              <a:t>concentration</a:t>
            </a:r>
            <a:r>
              <a:rPr lang="es-ES" sz="1400" dirty="0" smtClean="0"/>
              <a:t> in </a:t>
            </a:r>
            <a:r>
              <a:rPr lang="es-ES" sz="1400" dirty="0" err="1" smtClean="0"/>
              <a:t>patients</a:t>
            </a:r>
            <a:r>
              <a:rPr lang="es-ES" sz="1400" dirty="0" smtClean="0"/>
              <a:t> </a:t>
            </a:r>
            <a:r>
              <a:rPr lang="es-ES" sz="1400" dirty="0" err="1" smtClean="0"/>
              <a:t>with</a:t>
            </a:r>
            <a:r>
              <a:rPr lang="es-ES" sz="1400" dirty="0" smtClean="0"/>
              <a:t> NSCLC and normal </a:t>
            </a:r>
            <a:r>
              <a:rPr lang="es-ES" sz="1400" dirty="0" err="1" smtClean="0"/>
              <a:t>LDNs</a:t>
            </a:r>
            <a:r>
              <a:rPr lang="es-ES" sz="1400" dirty="0" smtClean="0"/>
              <a:t> </a:t>
            </a:r>
            <a:r>
              <a:rPr lang="es-ES" sz="1400" dirty="0" err="1" smtClean="0"/>
              <a:t>compared</a:t>
            </a:r>
            <a:r>
              <a:rPr lang="es-ES" sz="1400" dirty="0" smtClean="0"/>
              <a:t> </a:t>
            </a:r>
            <a:r>
              <a:rPr lang="es-ES" sz="1400" dirty="0" err="1" smtClean="0"/>
              <a:t>with</a:t>
            </a:r>
            <a:r>
              <a:rPr lang="es-ES" sz="1400" dirty="0" smtClean="0"/>
              <a:t> </a:t>
            </a:r>
            <a:r>
              <a:rPr lang="es-ES" sz="1400" dirty="0" err="1" smtClean="0"/>
              <a:t>high</a:t>
            </a:r>
            <a:r>
              <a:rPr lang="es-ES" sz="1400" dirty="0" smtClean="0"/>
              <a:t> </a:t>
            </a:r>
            <a:r>
              <a:rPr lang="es-ES" sz="1400" dirty="0" err="1" smtClean="0"/>
              <a:t>LDNs</a:t>
            </a:r>
            <a:r>
              <a:rPr lang="es-ES" sz="1400" dirty="0" smtClean="0"/>
              <a:t>.</a:t>
            </a:r>
            <a:endParaRPr lang="es-ES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220362" y="1641460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/>
              <a:t>A</a:t>
            </a:r>
            <a:endParaRPr lang="es-E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1647856"/>
            <a:ext cx="457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/>
              <a:t>B</a:t>
            </a:r>
            <a:endParaRPr lang="es-E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833259" y="2047966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err="1" smtClean="0"/>
              <a:t>ns</a:t>
            </a:r>
            <a:endParaRPr lang="es-ES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2071816" y="2068239"/>
            <a:ext cx="1142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p</a:t>
            </a:r>
            <a:r>
              <a:rPr lang="es-ES" sz="1600" dirty="0" smtClean="0"/>
              <a:t>=0.08</a:t>
            </a:r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6049133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101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usuario</dc:creator>
  <cp:lastModifiedBy>Usuario de Windows</cp:lastModifiedBy>
  <cp:revision>8</cp:revision>
  <dcterms:created xsi:type="dcterms:W3CDTF">2006-08-16T00:00:00Z</dcterms:created>
  <dcterms:modified xsi:type="dcterms:W3CDTF">2022-07-23T22:08:34Z</dcterms:modified>
</cp:coreProperties>
</file>