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tif" ContentType="image/tif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7" r:id="rId2"/>
    <p:sldId id="275" r:id="rId3"/>
    <p:sldId id="274" r:id="rId4"/>
    <p:sldId id="276" r:id="rId5"/>
    <p:sldId id="263" r:id="rId6"/>
  </p:sldIdLst>
  <p:sldSz cx="6858000" cy="9906000" type="A4"/>
  <p:notesSz cx="6858000" cy="9906000"/>
  <p:defaultTextStyle>
    <a:defPPr>
      <a:defRPr lang="fr-F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7DCE41-4B2D-B66A-8424-EBAA854A2B3D}" name="MONDIELLI Gregoire" initials="MG" userId="MONDIELLI Gregoire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g" initials="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29" autoAdjust="0"/>
    <p:restoredTop sz="94648"/>
  </p:normalViewPr>
  <p:slideViewPr>
    <p:cSldViewPr>
      <p:cViewPr varScale="1">
        <p:scale>
          <a:sx n="74" d="100"/>
          <a:sy n="74" d="100"/>
        </p:scale>
        <p:origin x="340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2CF-B74F-81AE-9E4C76BF1922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2CF-B74F-81AE-9E4C76BF192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2CF-B74F-81AE-9E4C76BF1922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2CF-B74F-81AE-9E4C76BF1922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2CF-B74F-81AE-9E4C76BF1922}"/>
              </c:ext>
            </c:extLst>
          </c:dPt>
          <c:cat>
            <c:strRef>
              <c:f>Feuil1!$A$2:$A$6</c:f>
              <c:strCache>
                <c:ptCount val="5"/>
                <c:pt idx="0">
                  <c:v>Ben-Men-1</c:v>
                </c:pt>
                <c:pt idx="1">
                  <c:v>CH-157MN</c:v>
                </c:pt>
                <c:pt idx="2">
                  <c:v>IOMM-Lee</c:v>
                </c:pt>
                <c:pt idx="3">
                  <c:v>M41</c:v>
                </c:pt>
                <c:pt idx="4">
                  <c:v>M59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0.54</c:v>
                </c:pt>
                <c:pt idx="1">
                  <c:v>0.69</c:v>
                </c:pt>
                <c:pt idx="2">
                  <c:v>1.1100000000000001</c:v>
                </c:pt>
                <c:pt idx="3">
                  <c:v>0.65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2CF-B74F-81AE-9E4C76BF1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3150584"/>
        <c:axId val="3749096"/>
      </c:barChart>
      <c:catAx>
        <c:axId val="353150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49096"/>
        <c:crosses val="autoZero"/>
        <c:auto val="1"/>
        <c:lblAlgn val="ctr"/>
        <c:lblOffset val="100"/>
        <c:noMultiLvlLbl val="0"/>
      </c:catAx>
      <c:valAx>
        <c:axId val="374909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 dirty="0">
                    <a:solidFill>
                      <a:schemeClr val="tx1"/>
                    </a:solidFill>
                  </a:rPr>
                  <a:t>Copy </a:t>
                </a:r>
                <a:r>
                  <a:rPr lang="fr-FR" sz="1400" dirty="0" err="1">
                    <a:solidFill>
                      <a:schemeClr val="tx1"/>
                    </a:solidFill>
                  </a:rPr>
                  <a:t>Number</a:t>
                </a:r>
                <a:endParaRPr lang="fr-FR" sz="140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1.4116718769087811E-2"/>
              <c:y val="0.380510954002368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3150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346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851342" y="0"/>
            <a:ext cx="2946346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C62E62A-ABBA-418D-9CB3-4ABD126459F3}" type="datetimeFigureOut">
              <a:rPr lang="fr-FR"/>
              <a:t>13/09/2022</a:t>
            </a:fld>
            <a:endParaRPr lang="fr-FR"/>
          </a:p>
        </p:txBody>
      </p:sp>
      <p:sp>
        <p:nvSpPr>
          <p:cNvPr id="6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2239963" y="1241425"/>
            <a:ext cx="23193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es notes 4"/>
          <p:cNvSpPr>
            <a:spLocks noGrp="1"/>
          </p:cNvSpPr>
          <p:nvPr>
            <p:ph type="body" sz="quarter" idx="3"/>
          </p:nvPr>
        </p:nvSpPr>
        <p:spPr bwMode="auto"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9431600"/>
            <a:ext cx="2946346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51342" y="9431600"/>
            <a:ext cx="2946346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7EF50D5-1DB6-4B25-9CFD-A3F0932F7C7C}" type="slidenum">
              <a:rPr lang="fr-FR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973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EF50D5-1DB6-4B25-9CFD-A3F0932F7C7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8979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EF50D5-1DB6-4B25-9CFD-A3F0932F7C7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57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0A17DEF-21EC-4770-B775-159E558F34C1}" type="datetime1">
              <a:rPr lang="fr-FR"/>
              <a:t>13/09/2022</a:t>
            </a:fld>
            <a:endParaRPr lang="fr-F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re et texte vertic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C3DFEF-1230-4893-AA76-9071EBC1416E}" type="datetime1">
              <a:rPr lang="fr-FR"/>
              <a:t>13/09/2022</a:t>
            </a:fld>
            <a:endParaRPr lang="fr-F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4907757" y="527403"/>
            <a:ext cx="1478756" cy="8394877"/>
          </a:xfrm>
        </p:spPr>
        <p:txBody>
          <a:bodyPr vert="eaVert"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471488" y="527403"/>
            <a:ext cx="4350544" cy="8394877"/>
          </a:xfrm>
        </p:spPr>
        <p:txBody>
          <a:bodyPr vert="eaVert"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352F3E5-43B2-4C54-9E27-72283A24979F}" type="datetime1">
              <a:rPr lang="fr-FR"/>
              <a:t>13/09/2022</a:t>
            </a:fld>
            <a:endParaRPr lang="fr-F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7C17124-A6D4-49E3-855D-864AB20DDA91}" type="datetime1">
              <a:rPr lang="fr-FR"/>
              <a:t>13/09/2022</a:t>
            </a:fld>
            <a:endParaRPr lang="fr-F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645741F-AD4B-4443-BB82-E7962A0EB582}" type="datetime1">
              <a:rPr lang="fr-FR"/>
              <a:t>13/09/2022</a:t>
            </a:fld>
            <a:endParaRPr lang="fr-F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71488" y="2637014"/>
            <a:ext cx="2914650" cy="6285266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3471863" y="2637014"/>
            <a:ext cx="2914650" cy="6285266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CE5B172-2200-443B-8937-C325FDE50C9D}" type="datetime1">
              <a:rPr lang="fr-FR"/>
              <a:t>13/09/2022</a:t>
            </a:fld>
            <a:endParaRPr lang="fr-F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72381" y="527405"/>
            <a:ext cx="5915025" cy="191470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72381" y="3618442"/>
            <a:ext cx="2901255" cy="5322183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3471863" y="3618442"/>
            <a:ext cx="2915543" cy="5322183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AC10C-9C0F-4EC9-AFCF-A937E9BE45DF}" type="datetime1">
              <a:rPr lang="fr-FR"/>
              <a:t>13/09/2022</a:t>
            </a:fld>
            <a:endParaRPr lang="fr-FR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394A9C5-2B31-4571-B841-D281DD3608A1}" type="datetime1">
              <a:rPr lang="fr-FR"/>
              <a:t>13/09/2022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8B8CA26-C4FA-470E-A92A-7C8C31616A21}" type="datetime1">
              <a:rPr lang="fr-FR"/>
              <a:t>13/09/2022</a:t>
            </a:fld>
            <a:endParaRPr lang="fr-F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72381" y="660400"/>
            <a:ext cx="2211884" cy="2311399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2915543" y="1426282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72381" y="2971800"/>
            <a:ext cx="2211884" cy="550562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5257F9-E17C-4C90-89F2-07B67957F8F5}" type="datetime1">
              <a:rPr lang="fr-FR"/>
              <a:t>13/09/2022</a:t>
            </a:fld>
            <a:endParaRPr lang="fr-F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72381" y="660400"/>
            <a:ext cx="2211884" cy="2311399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2915543" y="1426282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>
              <a:defRPr/>
            </a:pPr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72381" y="2971800"/>
            <a:ext cx="2211884" cy="550562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5CE138C-6717-4EC7-9A67-B5AE176849D5}" type="datetime1">
              <a:rPr lang="fr-FR"/>
              <a:t>13/09/2022</a:t>
            </a:fld>
            <a:endParaRPr lang="fr-F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6FE639D-81FC-4F66-97D4-06095F6CBC8B}" type="datetime1">
              <a:rPr lang="fr-FR"/>
              <a:t>13/09/2022</a:t>
            </a:fld>
            <a:endParaRPr lang="fr-F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40C46E-A64F-49AF-A2C3-283A34B45458}" type="slidenum">
              <a:rPr lang="fr-FR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>
        <a:lnSpc>
          <a:spcPct val="90000"/>
        </a:lnSpc>
        <a:spcBef>
          <a:spcPts val="0"/>
        </a:spcBef>
        <a:buNone/>
        <a:defRPr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>
        <a:lnSpc>
          <a:spcPct val="90000"/>
        </a:lnSpc>
        <a:spcBef>
          <a:spcPts val="750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9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908A252-467B-5D4A-8175-35B8E297B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0C46E-A64F-49AF-A2C3-283A34B45458}" type="slidenum">
              <a:rPr lang="fr-FR" smtClean="0"/>
              <a:t>1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96D6D55-DFEA-994D-B34B-D9D400072DA6}"/>
              </a:ext>
            </a:extLst>
          </p:cNvPr>
          <p:cNvSpPr txBox="1"/>
          <p:nvPr/>
        </p:nvSpPr>
        <p:spPr>
          <a:xfrm>
            <a:off x="476672" y="169217"/>
            <a:ext cx="52565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Supplemental Figure S1</a:t>
            </a:r>
            <a:r>
              <a:rPr lang="en-US" sz="1400" dirty="0"/>
              <a:t>: Research of </a:t>
            </a:r>
            <a:r>
              <a:rPr lang="en-US" sz="1400" i="1" dirty="0"/>
              <a:t>NF2</a:t>
            </a:r>
            <a:r>
              <a:rPr lang="en-US" sz="1400" dirty="0"/>
              <a:t> large deletion or duplication by quantitative real time PCR. Example of results obtained on the 3 commercial cell lines and on 2 meningiomas. A relative quantification (RQ) between 0.3 and 0.7 was interpreted as a deletion and a RQ higher than 0.8 was considered as normal. A </a:t>
            </a:r>
            <a:r>
              <a:rPr lang="en-US" sz="1400" i="1" dirty="0"/>
              <a:t>NF2</a:t>
            </a:r>
            <a:r>
              <a:rPr lang="en-US" sz="1400" dirty="0"/>
              <a:t> deletion was found in Ben-Men1, CH-157MN and M41.</a:t>
            </a:r>
            <a:endParaRPr lang="fr-FR" sz="1400" dirty="0"/>
          </a:p>
        </p:txBody>
      </p:sp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17105214-6186-CA43-902B-1FFF40A458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8760621"/>
              </p:ext>
            </p:extLst>
          </p:nvPr>
        </p:nvGraphicFramePr>
        <p:xfrm>
          <a:off x="1124744" y="2471523"/>
          <a:ext cx="3994696" cy="4281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4055C58-6602-224A-9D69-A672C5CE8E60}"/>
              </a:ext>
            </a:extLst>
          </p:cNvPr>
          <p:cNvCxnSpPr>
            <a:cxnSpLocks/>
          </p:cNvCxnSpPr>
          <p:nvPr/>
        </p:nvCxnSpPr>
        <p:spPr>
          <a:xfrm>
            <a:off x="1862955" y="4880992"/>
            <a:ext cx="3120483" cy="16055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A0B642F-1C28-464C-A070-1A33AC136E63}"/>
              </a:ext>
            </a:extLst>
          </p:cNvPr>
          <p:cNvCxnSpPr>
            <a:cxnSpLocks/>
          </p:cNvCxnSpPr>
          <p:nvPr/>
        </p:nvCxnSpPr>
        <p:spPr>
          <a:xfrm>
            <a:off x="1862955" y="3296816"/>
            <a:ext cx="310235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E00CD83-F0C0-6C49-BA1C-AA373554BED9}"/>
              </a:ext>
            </a:extLst>
          </p:cNvPr>
          <p:cNvCxnSpPr>
            <a:cxnSpLocks/>
          </p:cNvCxnSpPr>
          <p:nvPr/>
        </p:nvCxnSpPr>
        <p:spPr>
          <a:xfrm>
            <a:off x="1845917" y="3584848"/>
            <a:ext cx="310235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45B9813F-D6CD-744D-A713-E9317C633124}"/>
              </a:ext>
            </a:extLst>
          </p:cNvPr>
          <p:cNvSpPr txBox="1"/>
          <p:nvPr/>
        </p:nvSpPr>
        <p:spPr>
          <a:xfrm>
            <a:off x="1412776" y="2471523"/>
            <a:ext cx="361133" cy="34778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dirty="0"/>
              <a:t>1</a:t>
            </a:r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r>
              <a:rPr lang="fr-FR" sz="1100" dirty="0"/>
              <a:t>0.8</a:t>
            </a:r>
          </a:p>
          <a:p>
            <a:endParaRPr lang="fr-FR" sz="1100" dirty="0"/>
          </a:p>
          <a:p>
            <a:r>
              <a:rPr lang="fr-FR" sz="1100" dirty="0"/>
              <a:t>0.7</a:t>
            </a:r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r>
              <a:rPr lang="fr-FR" sz="1100" dirty="0"/>
              <a:t>0.3</a:t>
            </a:r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r>
              <a:rPr lang="fr-FR" sz="1100" dirty="0"/>
              <a:t>  0</a:t>
            </a:r>
          </a:p>
        </p:txBody>
      </p:sp>
    </p:spTree>
    <p:extLst>
      <p:ext uri="{BB962C8B-B14F-4D97-AF65-F5344CB8AC3E}">
        <p14:creationId xmlns:p14="http://schemas.microsoft.com/office/powerpoint/2010/main" val="2443673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B11FE7E-A568-084C-9896-949DFFFC0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0C46E-A64F-49AF-A2C3-283A34B45458}" type="slidenum">
              <a:rPr lang="fr-FR" smtClean="0"/>
              <a:t>2</a:t>
            </a:fld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E79E3731-B0FE-7D48-8656-659DB04A4F85}"/>
              </a:ext>
            </a:extLst>
          </p:cNvPr>
          <p:cNvGrpSpPr/>
          <p:nvPr/>
        </p:nvGrpSpPr>
        <p:grpSpPr>
          <a:xfrm>
            <a:off x="1732755" y="2648744"/>
            <a:ext cx="2031644" cy="1878292"/>
            <a:chOff x="1308352" y="3743138"/>
            <a:chExt cx="2031644" cy="1878292"/>
          </a:xfrm>
        </p:grpSpPr>
        <p:sp>
          <p:nvSpPr>
            <p:cNvPr id="4" name="TextBox 15">
              <a:extLst>
                <a:ext uri="{FF2B5EF4-FFF2-40B4-BE49-F238E27FC236}">
                  <a16:creationId xmlns:a16="http://schemas.microsoft.com/office/drawing/2014/main" id="{5B926994-098F-0048-8836-B6ED35864686}"/>
                </a:ext>
              </a:extLst>
            </p:cNvPr>
            <p:cNvSpPr txBox="1"/>
            <p:nvPr/>
          </p:nvSpPr>
          <p:spPr>
            <a:xfrm rot="18000000">
              <a:off x="1279183" y="4091281"/>
              <a:ext cx="10040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/>
                <a:t>Ben-Men-1</a:t>
              </a:r>
            </a:p>
          </p:txBody>
        </p:sp>
        <p:sp>
          <p:nvSpPr>
            <p:cNvPr id="5" name="TextBox 16">
              <a:extLst>
                <a:ext uri="{FF2B5EF4-FFF2-40B4-BE49-F238E27FC236}">
                  <a16:creationId xmlns:a16="http://schemas.microsoft.com/office/drawing/2014/main" id="{5A1F344E-923D-5045-820A-BFCDE16DA2E7}"/>
                </a:ext>
              </a:extLst>
            </p:cNvPr>
            <p:cNvSpPr txBox="1"/>
            <p:nvPr/>
          </p:nvSpPr>
          <p:spPr>
            <a:xfrm rot="18000000">
              <a:off x="2124806" y="4106897"/>
              <a:ext cx="9895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/>
                <a:t>CH-157MN</a:t>
              </a:r>
            </a:p>
          </p:txBody>
        </p:sp>
        <p:sp>
          <p:nvSpPr>
            <p:cNvPr id="6" name="TextBox 17">
              <a:extLst>
                <a:ext uri="{FF2B5EF4-FFF2-40B4-BE49-F238E27FC236}">
                  <a16:creationId xmlns:a16="http://schemas.microsoft.com/office/drawing/2014/main" id="{6D1386ED-A4C7-9945-8491-87E290F788D4}"/>
                </a:ext>
              </a:extLst>
            </p:cNvPr>
            <p:cNvSpPr txBox="1"/>
            <p:nvPr/>
          </p:nvSpPr>
          <p:spPr>
            <a:xfrm rot="18000000">
              <a:off x="2703443" y="4124331"/>
              <a:ext cx="965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/>
                <a:t>IOMM-Lee</a:t>
              </a:r>
            </a:p>
          </p:txBody>
        </p:sp>
        <p:pic>
          <p:nvPicPr>
            <p:cNvPr id="7" name="Picture 34" descr="overlay.tif">
              <a:extLst>
                <a:ext uri="{FF2B5EF4-FFF2-40B4-BE49-F238E27FC236}">
                  <a16:creationId xmlns:a16="http://schemas.microsoft.com/office/drawing/2014/main" id="{D10A5035-3E11-2D44-84D0-14417866D6E2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05" t="48995" r="66928" b="43358"/>
            <a:stretch/>
          </p:blipFill>
          <p:spPr>
            <a:xfrm>
              <a:off x="1313720" y="4696232"/>
              <a:ext cx="614790" cy="613689"/>
            </a:xfrm>
            <a:prstGeom prst="rect">
              <a:avLst/>
            </a:prstGeom>
          </p:spPr>
        </p:pic>
        <p:pic>
          <p:nvPicPr>
            <p:cNvPr id="8" name="Picture 30" descr="overlay.tif">
              <a:extLst>
                <a:ext uri="{FF2B5EF4-FFF2-40B4-BE49-F238E27FC236}">
                  <a16:creationId xmlns:a16="http://schemas.microsoft.com/office/drawing/2014/main" id="{1B739314-84DC-4645-BC30-C1AABDCECD38}"/>
                </a:ext>
              </a:extLst>
            </p:cNvPr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460" t="22862" r="1558" b="71856"/>
            <a:stretch/>
          </p:blipFill>
          <p:spPr>
            <a:xfrm flipH="1">
              <a:off x="1308352" y="5349786"/>
              <a:ext cx="614791" cy="271644"/>
            </a:xfrm>
            <a:prstGeom prst="rect">
              <a:avLst/>
            </a:prstGeom>
          </p:spPr>
        </p:pic>
        <p:pic>
          <p:nvPicPr>
            <p:cNvPr id="9" name="Picture 32" descr="overlay.tif">
              <a:extLst>
                <a:ext uri="{FF2B5EF4-FFF2-40B4-BE49-F238E27FC236}">
                  <a16:creationId xmlns:a16="http://schemas.microsoft.com/office/drawing/2014/main" id="{523CCE8F-E858-E547-9968-700160AA33D2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97" t="57995" r="25908" b="36691"/>
            <a:stretch/>
          </p:blipFill>
          <p:spPr>
            <a:xfrm flipH="1">
              <a:off x="2075375" y="4707064"/>
              <a:ext cx="1137596" cy="613690"/>
            </a:xfrm>
            <a:prstGeom prst="rect">
              <a:avLst/>
            </a:prstGeom>
          </p:spPr>
        </p:pic>
        <p:pic>
          <p:nvPicPr>
            <p:cNvPr id="10" name="Picture 22" descr="overlay.tif">
              <a:extLst>
                <a:ext uri="{FF2B5EF4-FFF2-40B4-BE49-F238E27FC236}">
                  <a16:creationId xmlns:a16="http://schemas.microsoft.com/office/drawing/2014/main" id="{D8446963-A6C5-374E-8B86-9F58BB9EFB60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13" t="54343" r="57082" b="41744"/>
            <a:stretch/>
          </p:blipFill>
          <p:spPr>
            <a:xfrm>
              <a:off x="2075379" y="5343587"/>
              <a:ext cx="1137597" cy="271644"/>
            </a:xfrm>
            <a:prstGeom prst="rect">
              <a:avLst/>
            </a:prstGeom>
          </p:spPr>
        </p:pic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57928A19-2013-3D40-8033-C106551B82F8}"/>
              </a:ext>
            </a:extLst>
          </p:cNvPr>
          <p:cNvSpPr txBox="1"/>
          <p:nvPr/>
        </p:nvSpPr>
        <p:spPr>
          <a:xfrm>
            <a:off x="630804" y="632520"/>
            <a:ext cx="53184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Supplemental Figure S2</a:t>
            </a:r>
            <a:r>
              <a:rPr lang="en-US" sz="1400" dirty="0"/>
              <a:t>: Western-blot showing the NF2 protein in the 3 meningioma cell lines: Ben-Men1 and CHH-157MN bearing </a:t>
            </a:r>
            <a:r>
              <a:rPr lang="en-US" sz="1400" i="1" dirty="0"/>
              <a:t>NF2 </a:t>
            </a:r>
            <a:r>
              <a:rPr lang="en-US" sz="1400" dirty="0"/>
              <a:t>genomic alterations and IOMM-Lee without NF2 alteration.   </a:t>
            </a:r>
            <a:endParaRPr lang="fr-FR" sz="1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5CE656F-C6DD-F64B-A1EB-9D9C1E141CA6}"/>
              </a:ext>
            </a:extLst>
          </p:cNvPr>
          <p:cNvSpPr txBox="1"/>
          <p:nvPr/>
        </p:nvSpPr>
        <p:spPr>
          <a:xfrm>
            <a:off x="1176192" y="3734849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NF2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D0935C2-81B0-3348-9279-3519B2607997}"/>
              </a:ext>
            </a:extLst>
          </p:cNvPr>
          <p:cNvSpPr txBox="1"/>
          <p:nvPr/>
        </p:nvSpPr>
        <p:spPr>
          <a:xfrm>
            <a:off x="917262" y="4200349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GAPDH</a:t>
            </a:r>
          </a:p>
        </p:txBody>
      </p:sp>
    </p:spTree>
    <p:extLst>
      <p:ext uri="{BB962C8B-B14F-4D97-AF65-F5344CB8AC3E}">
        <p14:creationId xmlns:p14="http://schemas.microsoft.com/office/powerpoint/2010/main" val="2555536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8B002F4D-B698-D842-8714-5D1CC2CBF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5052" y="850441"/>
            <a:ext cx="3505200" cy="2692400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06061B3-2B83-BF47-840A-49B1FC2C4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0C46E-A64F-49AF-A2C3-283A34B45458}" type="slidenum">
              <a:rPr lang="fr-FR" smtClean="0"/>
              <a:t>3</a:t>
            </a:fld>
            <a:endParaRPr lang="fr-FR"/>
          </a:p>
        </p:txBody>
      </p:sp>
      <p:sp>
        <p:nvSpPr>
          <p:cNvPr id="8" name="ZoneTexte 16">
            <a:extLst>
              <a:ext uri="{FF2B5EF4-FFF2-40B4-BE49-F238E27FC236}">
                <a16:creationId xmlns:a16="http://schemas.microsoft.com/office/drawing/2014/main" id="{FF8DCC70-E53C-124B-B414-0E02A6015D05}"/>
              </a:ext>
            </a:extLst>
          </p:cNvPr>
          <p:cNvSpPr txBox="1"/>
          <p:nvPr/>
        </p:nvSpPr>
        <p:spPr bwMode="auto">
          <a:xfrm>
            <a:off x="3255052" y="77653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dirty="0"/>
              <a:t>A</a:t>
            </a:r>
            <a:endParaRPr dirty="0"/>
          </a:p>
        </p:txBody>
      </p:sp>
      <p:sp>
        <p:nvSpPr>
          <p:cNvPr id="9" name="ZoneTexte 16">
            <a:extLst>
              <a:ext uri="{FF2B5EF4-FFF2-40B4-BE49-F238E27FC236}">
                <a16:creationId xmlns:a16="http://schemas.microsoft.com/office/drawing/2014/main" id="{F883FBD0-A498-0A45-8086-5E55AA815507}"/>
              </a:ext>
            </a:extLst>
          </p:cNvPr>
          <p:cNvSpPr txBox="1"/>
          <p:nvPr/>
        </p:nvSpPr>
        <p:spPr bwMode="auto">
          <a:xfrm>
            <a:off x="3255052" y="377835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dirty="0"/>
              <a:t>B</a:t>
            </a:r>
            <a:endParaRPr dirty="0"/>
          </a:p>
        </p:txBody>
      </p:sp>
      <p:sp>
        <p:nvSpPr>
          <p:cNvPr id="10" name="ZoneTexte 16">
            <a:extLst>
              <a:ext uri="{FF2B5EF4-FFF2-40B4-BE49-F238E27FC236}">
                <a16:creationId xmlns:a16="http://schemas.microsoft.com/office/drawing/2014/main" id="{A4C2B8FD-CC1A-DE48-BF8D-3C2B28DEE513}"/>
              </a:ext>
            </a:extLst>
          </p:cNvPr>
          <p:cNvSpPr txBox="1"/>
          <p:nvPr/>
        </p:nvSpPr>
        <p:spPr bwMode="auto">
          <a:xfrm>
            <a:off x="3140968" y="66719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dirty="0"/>
              <a:t>C</a:t>
            </a:r>
            <a:endParaRPr dirty="0"/>
          </a:p>
        </p:txBody>
      </p:sp>
      <p:sp>
        <p:nvSpPr>
          <p:cNvPr id="4" name="ZoneTexte 3"/>
          <p:cNvSpPr txBox="1"/>
          <p:nvPr/>
        </p:nvSpPr>
        <p:spPr>
          <a:xfrm>
            <a:off x="404664" y="632520"/>
            <a:ext cx="286095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S3</a:t>
            </a:r>
            <a:r>
              <a:rPr lang="en-US" sz="1400" dirty="0"/>
              <a:t>: Inhibitory effect on cell viability of treatment combining alpelisib (1mM, A) plus everolimus (1nM, E) , or trametinib (10nM, T) plus everolimus (1nM, E), relative to each drug alone, in Ben-Men1 (A), CH-157MN (B) and IOMM-Lee (C) cell lines. For each cell line, the results are expressed as the </a:t>
            </a:r>
            <a:r>
              <a:rPr lang="en-US" sz="1400" dirty="0" err="1"/>
              <a:t>mean±SEM</a:t>
            </a:r>
            <a:r>
              <a:rPr lang="en-US" sz="1400" dirty="0"/>
              <a:t> percentage of 3 experiments in triplicate, of cell viability relative to DMSO (</a:t>
            </a:r>
            <a:r>
              <a:rPr lang="en-US" sz="1400" dirty="0" err="1"/>
              <a:t>dimethylsulfoxide</a:t>
            </a:r>
            <a:r>
              <a:rPr lang="en-US" sz="1400" dirty="0"/>
              <a:t>) -treated control cells (“c”). The statistical significant was calculated to each drug alone.  **** p&lt;0.0001; *** p&lt;0.001; ** p&lt;0.01; * p&lt;0.05.</a:t>
            </a:r>
            <a:r>
              <a:rPr lang="fr-FR" sz="1400" dirty="0"/>
              <a:t>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6DFF5E4-6473-BB43-9F61-9086BC93B3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149" y="6905098"/>
            <a:ext cx="3441700" cy="25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F33A5F0-A524-E84A-B6D1-3A703BF53A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9049" y="3682388"/>
            <a:ext cx="34798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496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CA55F9C-72D3-4545-8A00-A718FC3ED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0C46E-A64F-49AF-A2C3-283A34B45458}" type="slidenum">
              <a:rPr lang="fr-FR" smtClean="0"/>
              <a:t>4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2AEC7E3-3DD8-3242-8E7A-7A603ED99DCA}"/>
              </a:ext>
            </a:extLst>
          </p:cNvPr>
          <p:cNvSpPr txBox="1"/>
          <p:nvPr/>
        </p:nvSpPr>
        <p:spPr>
          <a:xfrm>
            <a:off x="188640" y="416496"/>
            <a:ext cx="590465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Supplemental Figure S4</a:t>
            </a:r>
            <a:r>
              <a:rPr lang="en-US" sz="1400" dirty="0"/>
              <a:t>: A, B: the inhibitory effect of trametinib at 10µM for 3 days on 42 tumors and (A) the level of ERK activation (</a:t>
            </a:r>
            <a:r>
              <a:rPr lang="en-US" sz="1400" dirty="0" err="1"/>
              <a:t>pERK</a:t>
            </a:r>
            <a:r>
              <a:rPr lang="en-US" sz="1400" dirty="0"/>
              <a:t>/ERK) on tumoral fragments evaluated by western-blot; and (B) the presence (</a:t>
            </a:r>
            <a:r>
              <a:rPr lang="en-US" sz="1400" i="1" dirty="0"/>
              <a:t>NF2</a:t>
            </a:r>
            <a:r>
              <a:rPr lang="en-US" sz="1400" dirty="0"/>
              <a:t> def: </a:t>
            </a:r>
            <a:r>
              <a:rPr lang="en-US" sz="1400" i="1" dirty="0"/>
              <a:t>NF2</a:t>
            </a:r>
            <a:r>
              <a:rPr lang="en-US" sz="1400" dirty="0"/>
              <a:t> deficiency) or the absence (</a:t>
            </a:r>
            <a:r>
              <a:rPr lang="en-US" sz="1400" i="1" dirty="0"/>
              <a:t>NF2</a:t>
            </a:r>
            <a:r>
              <a:rPr lang="en-US" sz="1400" dirty="0"/>
              <a:t> </a:t>
            </a:r>
            <a:r>
              <a:rPr lang="en-US" sz="1400" dirty="0" err="1"/>
              <a:t>wt</a:t>
            </a:r>
            <a:r>
              <a:rPr lang="en-US" sz="1400" dirty="0"/>
              <a:t>: wild type) of </a:t>
            </a:r>
            <a:r>
              <a:rPr lang="en-US" sz="1400" i="1" dirty="0"/>
              <a:t>NF2</a:t>
            </a:r>
            <a:r>
              <a:rPr lang="en-US" sz="1400" dirty="0"/>
              <a:t> alterations (</a:t>
            </a:r>
            <a:r>
              <a:rPr lang="en-US" sz="1400" i="1" dirty="0"/>
              <a:t>NF2</a:t>
            </a:r>
            <a:r>
              <a:rPr lang="en-US" sz="1400" dirty="0"/>
              <a:t> mutation, deletion or both). C: the inhibitory effect of </a:t>
            </a:r>
            <a:r>
              <a:rPr lang="en-US" sz="1400" dirty="0" err="1"/>
              <a:t>alpelisib</a:t>
            </a:r>
            <a:r>
              <a:rPr lang="en-US" sz="1400" dirty="0"/>
              <a:t> at 10µM for 3 days on 32 tumors and the presence (</a:t>
            </a:r>
            <a:r>
              <a:rPr lang="en-US" sz="1400" i="1" dirty="0"/>
              <a:t>NF2</a:t>
            </a:r>
            <a:r>
              <a:rPr lang="en-US" sz="1400" dirty="0"/>
              <a:t> def) or the absence (</a:t>
            </a:r>
            <a:r>
              <a:rPr lang="en-US" sz="1400" i="1" dirty="0"/>
              <a:t>NF2</a:t>
            </a:r>
            <a:r>
              <a:rPr lang="en-US" sz="1400" dirty="0"/>
              <a:t> </a:t>
            </a:r>
            <a:r>
              <a:rPr lang="en-US" sz="1400" dirty="0" err="1"/>
              <a:t>wt</a:t>
            </a:r>
            <a:r>
              <a:rPr lang="en-US" sz="1400" dirty="0"/>
              <a:t>) of </a:t>
            </a:r>
            <a:r>
              <a:rPr lang="en-US" sz="1400" i="1" dirty="0"/>
              <a:t>NF2</a:t>
            </a:r>
            <a:r>
              <a:rPr lang="en-US" sz="1400" dirty="0"/>
              <a:t> alterations. D: the inhibitory effect of </a:t>
            </a:r>
            <a:r>
              <a:rPr lang="en-US" sz="1400" dirty="0" err="1"/>
              <a:t>everolimus</a:t>
            </a:r>
            <a:r>
              <a:rPr lang="en-US" sz="1400" dirty="0"/>
              <a:t> at 10nM for 3 days on 32 tumors and the presence (</a:t>
            </a:r>
            <a:r>
              <a:rPr lang="en-US" sz="1400" i="1" dirty="0"/>
              <a:t>NF2</a:t>
            </a:r>
            <a:r>
              <a:rPr lang="en-US" sz="1400" dirty="0"/>
              <a:t> def) or the absence (</a:t>
            </a:r>
            <a:r>
              <a:rPr lang="en-US" sz="1400" i="1" dirty="0"/>
              <a:t>NF2</a:t>
            </a:r>
            <a:r>
              <a:rPr lang="en-US" sz="1400" dirty="0"/>
              <a:t> </a:t>
            </a:r>
            <a:r>
              <a:rPr lang="en-US" sz="1400" dirty="0" err="1"/>
              <a:t>wt</a:t>
            </a:r>
            <a:r>
              <a:rPr lang="en-US" sz="1400" dirty="0"/>
              <a:t>) of </a:t>
            </a:r>
            <a:r>
              <a:rPr lang="en-US" sz="1400" i="1" dirty="0"/>
              <a:t>NF2</a:t>
            </a:r>
            <a:r>
              <a:rPr lang="en-US" sz="1400" dirty="0"/>
              <a:t> alterations. </a:t>
            </a:r>
            <a:endParaRPr lang="fr-FR" sz="14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8882BAD-DBD7-8745-8517-1296020F8E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845" y="5313845"/>
            <a:ext cx="2933006" cy="172529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2B22348-ED9E-F342-9529-56DD7709C7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545" y="2921744"/>
            <a:ext cx="2232248" cy="170000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A3EBC83-F572-A741-ACDD-23613D3020CD}"/>
              </a:ext>
            </a:extLst>
          </p:cNvPr>
          <p:cNvSpPr txBox="1"/>
          <p:nvPr/>
        </p:nvSpPr>
        <p:spPr>
          <a:xfrm>
            <a:off x="476672" y="235884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1442A1C-61E5-CA44-8475-5808F66C71BF}"/>
              </a:ext>
            </a:extLst>
          </p:cNvPr>
          <p:cNvSpPr txBox="1"/>
          <p:nvPr/>
        </p:nvSpPr>
        <p:spPr>
          <a:xfrm>
            <a:off x="339845" y="475918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F9A7B17-EC09-FD47-8F30-98F68D8E5F58}"/>
              </a:ext>
            </a:extLst>
          </p:cNvPr>
          <p:cNvSpPr txBox="1"/>
          <p:nvPr/>
        </p:nvSpPr>
        <p:spPr>
          <a:xfrm>
            <a:off x="3717032" y="235767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52447BE-4FAF-D342-B266-A1396EA0452B}"/>
              </a:ext>
            </a:extLst>
          </p:cNvPr>
          <p:cNvSpPr txBox="1"/>
          <p:nvPr/>
        </p:nvSpPr>
        <p:spPr>
          <a:xfrm>
            <a:off x="4201887" y="473357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</a:t>
            </a:r>
          </a:p>
        </p:txBody>
      </p:sp>
      <p:graphicFrame>
        <p:nvGraphicFramePr>
          <p:cNvPr id="14" name="Objet 13">
            <a:extLst>
              <a:ext uri="{FF2B5EF4-FFF2-40B4-BE49-F238E27FC236}">
                <a16:creationId xmlns:a16="http://schemas.microsoft.com/office/drawing/2014/main" id="{38AF53F0-F80A-224C-A7E9-22071491F7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8871308"/>
              </p:ext>
            </p:extLst>
          </p:nvPr>
        </p:nvGraphicFramePr>
        <p:xfrm>
          <a:off x="3592919" y="4953000"/>
          <a:ext cx="3381748" cy="2127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rism 9" r:id="rId6" imgW="4050206" imgH="2547808" progId="Prism9.Document">
                  <p:embed/>
                </p:oleObj>
              </mc:Choice>
              <mc:Fallback>
                <p:oleObj name="Prism 9" r:id="rId6" imgW="4050206" imgH="2547808" progId="Prism9.Document">
                  <p:embed/>
                  <p:pic>
                    <p:nvPicPr>
                      <p:cNvPr id="27" name="Objet 26">
                        <a:extLst>
                          <a:ext uri="{FF2B5EF4-FFF2-40B4-BE49-F238E27FC236}">
                            <a16:creationId xmlns:a16="http://schemas.microsoft.com/office/drawing/2014/main" id="{C99C5222-3A43-4A9E-E5FB-5FAAE27E5C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92919" y="4953000"/>
                        <a:ext cx="3381748" cy="21276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 14">
            <a:extLst>
              <a:ext uri="{FF2B5EF4-FFF2-40B4-BE49-F238E27FC236}">
                <a16:creationId xmlns:a16="http://schemas.microsoft.com/office/drawing/2014/main" id="{4666C297-226B-BD43-9D94-50F73F6F72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629841"/>
              </p:ext>
            </p:extLst>
          </p:nvPr>
        </p:nvGraphicFramePr>
        <p:xfrm>
          <a:off x="3717032" y="2515347"/>
          <a:ext cx="2851254" cy="1910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9" r:id="rId8" imgW="4036527" imgH="2704752" progId="Prism9.Document">
                  <p:embed/>
                </p:oleObj>
              </mc:Choice>
              <mc:Fallback>
                <p:oleObj name="Prism 9" r:id="rId8" imgW="4036527" imgH="2704752" progId="Prism9.Document">
                  <p:embed/>
                  <p:pic>
                    <p:nvPicPr>
                      <p:cNvPr id="3" name="Objet 2">
                        <a:extLst>
                          <a:ext uri="{FF2B5EF4-FFF2-40B4-BE49-F238E27FC236}">
                            <a16:creationId xmlns:a16="http://schemas.microsoft.com/office/drawing/2014/main" id="{21B339A1-E741-56E8-A725-5008E7D5D4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717032" y="2515347"/>
                        <a:ext cx="2851254" cy="19105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7935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23"/>
          <p:cNvSpPr txBox="1"/>
          <p:nvPr/>
        </p:nvSpPr>
        <p:spPr bwMode="auto">
          <a:xfrm>
            <a:off x="182983" y="2960158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1400"/>
              <a:t>A</a:t>
            </a:r>
            <a:endParaRPr/>
          </a:p>
        </p:txBody>
      </p:sp>
      <p:sp>
        <p:nvSpPr>
          <p:cNvPr id="6" name="ZoneTexte 24"/>
          <p:cNvSpPr txBox="1"/>
          <p:nvPr/>
        </p:nvSpPr>
        <p:spPr bwMode="auto">
          <a:xfrm>
            <a:off x="3748665" y="2960158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1400"/>
              <a:t>B</a:t>
            </a:r>
            <a:endParaRPr/>
          </a:p>
        </p:txBody>
      </p:sp>
      <p:pic>
        <p:nvPicPr>
          <p:cNvPr id="7" name="Image 4"/>
          <p:cNvPicPr>
            <a:picLocks noChangeAspect="1"/>
          </p:cNvPicPr>
          <p:nvPr/>
        </p:nvPicPr>
        <p:blipFill>
          <a:blip r:embed="rId2"/>
          <a:srcRect r="41871"/>
          <a:stretch/>
        </p:blipFill>
        <p:spPr bwMode="auto">
          <a:xfrm>
            <a:off x="0" y="2928996"/>
            <a:ext cx="3127055" cy="3460169"/>
          </a:xfrm>
          <a:prstGeom prst="rect">
            <a:avLst/>
          </a:prstGeom>
        </p:spPr>
      </p:pic>
      <p:pic>
        <p:nvPicPr>
          <p:cNvPr id="8" name="Image 5"/>
          <p:cNvPicPr>
            <a:picLocks noChangeAspect="1"/>
          </p:cNvPicPr>
          <p:nvPr/>
        </p:nvPicPr>
        <p:blipFill>
          <a:blip r:embed="rId3"/>
          <a:srcRect r="42109"/>
          <a:stretch/>
        </p:blipFill>
        <p:spPr bwMode="auto">
          <a:xfrm>
            <a:off x="3639973" y="2928996"/>
            <a:ext cx="3122245" cy="3528959"/>
          </a:xfrm>
          <a:prstGeom prst="rect">
            <a:avLst/>
          </a:prstGeom>
        </p:spPr>
      </p:pic>
      <p:sp>
        <p:nvSpPr>
          <p:cNvPr id="9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040C46E-A64F-49AF-A2C3-283A34B45458}" type="slidenum">
              <a:rPr lang="fr-FR"/>
              <a:t>5</a:t>
            </a:fld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332656" y="7041232"/>
            <a:ext cx="62262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Supplemental Figure S5</a:t>
            </a:r>
            <a:r>
              <a:rPr lang="en-US" sz="1400" dirty="0"/>
              <a:t>: Inhibitory effect on cell viability of treatment combining alpelisib (1µM) plus everolimus (10nM) (A) or trametinib (0.1µM) plus everolimus (10nM) (B), relative to each drug alone in 6 meningiomas. For each tumor, the results are expressed as the percentage of cell viability relative to DMSO (</a:t>
            </a:r>
            <a:r>
              <a:rPr lang="en-US" sz="1400" dirty="0" err="1"/>
              <a:t>dimethylsulfoxide</a:t>
            </a:r>
            <a:r>
              <a:rPr lang="en-US" sz="1400" dirty="0"/>
              <a:t>) -treated control cells. Black line: mean reduction of cell viability for the 6 tumors. * p&lt;0.05, ns: non significant.</a:t>
            </a:r>
            <a:endParaRPr lang="fr-FR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Thème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15467</TotalTime>
  <Words>494</Words>
  <Application>Microsoft Office PowerPoint</Application>
  <DocSecurity>0</DocSecurity>
  <PresentationFormat>A4 Paper (210x297 mm)</PresentationFormat>
  <Paragraphs>47</Paragraphs>
  <Slides>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Prism 9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Greg</dc:creator>
  <cp:keywords/>
  <dc:description/>
  <cp:lastModifiedBy>MDPI</cp:lastModifiedBy>
  <cp:revision>406</cp:revision>
  <cp:lastPrinted>2022-05-16T12:02:09Z</cp:lastPrinted>
  <dcterms:created xsi:type="dcterms:W3CDTF">2020-08-07T06:50:07Z</dcterms:created>
  <dcterms:modified xsi:type="dcterms:W3CDTF">2022-09-13T03:13:04Z</dcterms:modified>
  <cp:category/>
  <dc:identifier/>
  <cp:contentStatus/>
  <dc:language/>
  <cp:version/>
</cp:coreProperties>
</file>