
<file path=[Content_Types].xml><?xml version="1.0" encoding="utf-8"?>
<Types xmlns="http://schemas.openxmlformats.org/package/2006/content-types">
  <Default Extension="jpeg" ContentType="image/jpeg"/>
  <Default Extension="JPG" ContentType="image/.jpg"/>
  <Default Extension="tiff" ContentType="image/tiff"/>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63" r:id="rId3"/>
    <p:sldId id="256" r:id="rId4"/>
    <p:sldId id="257" r:id="rId6"/>
    <p:sldId id="258" r:id="rId7"/>
    <p:sldId id="259" r:id="rId8"/>
    <p:sldId id="260" r:id="rId9"/>
    <p:sldId id="261" r:id="rId10"/>
    <p:sldId id="262" r:id="rId11"/>
  </p:sldIdLst>
  <p:sldSz cx="12192000" cy="6858000"/>
  <p:notesSz cx="6858000" cy="9144000"/>
  <p:custDataLst>
    <p:tags r:id="rId1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78" autoAdjust="0"/>
    <p:restoredTop sz="87224" autoAdjust="0"/>
  </p:normalViewPr>
  <p:slideViewPr>
    <p:cSldViewPr snapToGrid="0">
      <p:cViewPr varScale="1">
        <p:scale>
          <a:sx n="76" d="100"/>
          <a:sy n="76" d="100"/>
        </p:scale>
        <p:origin x="998" y="48"/>
      </p:cViewPr>
      <p:guideLst>
        <p:guide orient="horz" pos="2218"/>
        <p:guide pos="6448"/>
      </p:guideLst>
    </p:cSldViewPr>
  </p:slideViewPr>
  <p:notesTextViewPr>
    <p:cViewPr>
      <p:scale>
        <a:sx n="3" d="2"/>
        <a:sy n="3" d="2"/>
      </p:scale>
      <p:origin x="0" y="-576"/>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gs" Target="tags/tag74.xml"/><Relationship Id="rId14" Type="http://schemas.openxmlformats.org/officeDocument/2006/relationships/tableStyles" Target="tableStyles.xml"/><Relationship Id="rId13" Type="http://schemas.openxmlformats.org/officeDocument/2006/relationships/viewProps" Target="viewProps.xml"/><Relationship Id="rId12" Type="http://schemas.openxmlformats.org/officeDocument/2006/relationships/presProps" Target="presProps.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b="1" dirty="0">
                <a:latin typeface="Palatino Linotype" panose="02040502050505030304" charset="0"/>
                <a:cs typeface="Palatino Linotype" panose="02040502050505030304" charset="0"/>
                <a:sym typeface="+mn-ea"/>
              </a:rPr>
              <a:t>Supplementary Figure S</a:t>
            </a:r>
            <a:r>
              <a:rPr lang="de-DE" altLang="zh-CN" b="1" dirty="0">
                <a:latin typeface="Palatino Linotype" panose="02040502050505030304" charset="0"/>
                <a:cs typeface="Palatino Linotype" panose="02040502050505030304" charset="0"/>
                <a:sym typeface="+mn-ea"/>
              </a:rPr>
              <a:t>1 </a:t>
            </a:r>
            <a:r>
              <a:rPr lang="zh-CN" altLang="en-US" b="1" dirty="0">
                <a:latin typeface="Palatino Linotype" panose="02040502050505030304" charset="0"/>
                <a:cs typeface="Palatino Linotype" panose="02040502050505030304" charset="0"/>
                <a:sym typeface="+mn-ea"/>
              </a:rPr>
              <a:t>CRISPR/Cas9 engineered orthotopic TCR replacement or retrovirus transduced</a:t>
            </a:r>
            <a:endParaRPr lang="zh-CN" altLang="en-US" b="1" dirty="0">
              <a:latin typeface="Palatino Linotype" panose="02040502050505030304" charset="0"/>
              <a:cs typeface="Palatino Linotype" panose="02040502050505030304" charset="0"/>
            </a:endParaRPr>
          </a:p>
          <a:p>
            <a:r>
              <a:rPr lang="zh-CN" altLang="en-US" b="1" dirty="0">
                <a:latin typeface="Palatino Linotype" panose="02040502050505030304" charset="0"/>
                <a:cs typeface="Palatino Linotype" panose="02040502050505030304" charset="0"/>
                <a:sym typeface="+mn-ea"/>
              </a:rPr>
              <a:t>random TCR insertion into the T cell genome was performed on T cells from the same</a:t>
            </a:r>
            <a:endParaRPr lang="zh-CN" altLang="en-US" b="1" dirty="0">
              <a:latin typeface="Palatino Linotype" panose="02040502050505030304" charset="0"/>
              <a:cs typeface="Palatino Linotype" panose="02040502050505030304" charset="0"/>
            </a:endParaRPr>
          </a:p>
          <a:p>
            <a:r>
              <a:rPr lang="zh-CN" altLang="en-US" b="1" dirty="0">
                <a:latin typeface="Palatino Linotype" panose="02040502050505030304" charset="0"/>
                <a:cs typeface="Palatino Linotype" panose="02040502050505030304" charset="0"/>
                <a:sym typeface="+mn-ea"/>
              </a:rPr>
              <a:t>donor. </a:t>
            </a:r>
            <a:r>
              <a:rPr lang="zh-CN" altLang="en-US" dirty="0">
                <a:latin typeface="Palatino Linotype" panose="02040502050505030304" charset="0"/>
                <a:cs typeface="Palatino Linotype" panose="02040502050505030304" charset="0"/>
                <a:sym typeface="+mn-ea"/>
              </a:rPr>
              <a:t>Phenotype and endogenous TCR expression were evaluated by flow cytometry</a:t>
            </a:r>
            <a:endParaRPr lang="zh-CN" altLang="en-US" dirty="0">
              <a:latin typeface="Palatino Linotype" panose="02040502050505030304" charset="0"/>
              <a:cs typeface="Palatino Linotype" panose="02040502050505030304" charset="0"/>
            </a:endParaRPr>
          </a:p>
          <a:p>
            <a:r>
              <a:rPr lang="zh-CN" altLang="en-US" dirty="0">
                <a:latin typeface="Palatino Linotype" panose="02040502050505030304" charset="0"/>
                <a:cs typeface="Palatino Linotype" panose="02040502050505030304" charset="0"/>
                <a:sym typeface="+mn-ea"/>
              </a:rPr>
              <a:t>(FACS). </a:t>
            </a:r>
            <a:r>
              <a:rPr lang="en-US" altLang="zh-CN" dirty="0" smtClean="0">
                <a:latin typeface="Palatino Linotype" panose="02040502050505030304" charset="0"/>
                <a:cs typeface="Palatino Linotype" panose="02040502050505030304" charset="0"/>
                <a:sym typeface="+mn-ea"/>
              </a:rPr>
              <a:t>T cell specificity was confirmed with interferon-γ (</a:t>
            </a:r>
            <a:r>
              <a:rPr lang="en-US" altLang="zh-CN" dirty="0" err="1" smtClean="0">
                <a:latin typeface="Palatino Linotype" panose="02040502050505030304" charset="0"/>
                <a:cs typeface="Palatino Linotype" panose="02040502050505030304" charset="0"/>
                <a:sym typeface="+mn-ea"/>
              </a:rPr>
              <a:t>IFNγ</a:t>
            </a:r>
            <a:r>
              <a:rPr lang="en-US" altLang="zh-CN" dirty="0" smtClean="0">
                <a:latin typeface="Palatino Linotype" panose="02040502050505030304" charset="0"/>
                <a:cs typeface="Palatino Linotype" panose="02040502050505030304" charset="0"/>
                <a:sym typeface="+mn-ea"/>
              </a:rPr>
              <a:t>)-</a:t>
            </a:r>
            <a:r>
              <a:rPr lang="en-US" altLang="zh-CN" dirty="0" err="1" smtClean="0">
                <a:latin typeface="Palatino Linotype" panose="02040502050505030304" charset="0"/>
                <a:cs typeface="Palatino Linotype" panose="02040502050505030304" charset="0"/>
                <a:sym typeface="+mn-ea"/>
              </a:rPr>
              <a:t>Elispot</a:t>
            </a:r>
            <a:r>
              <a:rPr lang="en-US" altLang="zh-CN" dirty="0" smtClean="0">
                <a:latin typeface="Palatino Linotype" panose="02040502050505030304" charset="0"/>
                <a:cs typeface="Palatino Linotype" panose="02040502050505030304" charset="0"/>
                <a:sym typeface="+mn-ea"/>
              </a:rPr>
              <a:t> assay, t</a:t>
            </a:r>
            <a:r>
              <a:rPr lang="zh-CN" altLang="en-US" dirty="0" smtClean="0">
                <a:latin typeface="Palatino Linotype" panose="02040502050505030304" charset="0"/>
                <a:cs typeface="Palatino Linotype" panose="02040502050505030304" charset="0"/>
                <a:sym typeface="+mn-ea"/>
              </a:rPr>
              <a:t>u</a:t>
            </a:r>
            <a:r>
              <a:rPr lang="zh-CN" altLang="en-US" dirty="0">
                <a:latin typeface="Palatino Linotype" panose="02040502050505030304" charset="0"/>
                <a:cs typeface="Palatino Linotype" panose="02040502050505030304" charset="0"/>
                <a:sym typeface="+mn-ea"/>
              </a:rPr>
              <a:t>mor cell cytotoxicity </a:t>
            </a:r>
            <a:r>
              <a:rPr lang="zh-CN" altLang="en-US" dirty="0" smtClean="0">
                <a:latin typeface="Palatino Linotype" panose="02040502050505030304" charset="0"/>
                <a:cs typeface="Palatino Linotype" panose="02040502050505030304" charset="0"/>
                <a:sym typeface="+mn-ea"/>
              </a:rPr>
              <a:t>b</a:t>
            </a:r>
            <a:r>
              <a:rPr lang="en-US" altLang="zh-CN" dirty="0" smtClean="0">
                <a:latin typeface="Palatino Linotype" panose="02040502050505030304" charset="0"/>
                <a:cs typeface="Palatino Linotype" panose="02040502050505030304" charset="0"/>
                <a:sym typeface="+mn-ea"/>
              </a:rPr>
              <a:t>y </a:t>
            </a:r>
            <a:r>
              <a:rPr lang="zh-CN" altLang="en-US" dirty="0" smtClean="0">
                <a:latin typeface="Palatino Linotype" panose="02040502050505030304" charset="0"/>
                <a:cs typeface="Palatino Linotype" panose="02040502050505030304" charset="0"/>
                <a:sym typeface="+mn-ea"/>
              </a:rPr>
              <a:t>x</a:t>
            </a:r>
            <a:r>
              <a:rPr lang="zh-CN" altLang="en-US" dirty="0">
                <a:latin typeface="Palatino Linotype" panose="02040502050505030304" charset="0"/>
                <a:cs typeface="Palatino Linotype" panose="02040502050505030304" charset="0"/>
                <a:sym typeface="+mn-ea"/>
              </a:rPr>
              <a:t>CELLigence (detachment) and cl-PARP by SDS-PAGE</a:t>
            </a:r>
            <a:r>
              <a:rPr lang="de-DE" altLang="zh-CN" dirty="0">
                <a:latin typeface="Palatino Linotype" panose="02040502050505030304" charset="0"/>
                <a:cs typeface="Palatino Linotype" panose="02040502050505030304" charset="0"/>
                <a:sym typeface="+mn-ea"/>
              </a:rPr>
              <a:t> </a:t>
            </a:r>
            <a:r>
              <a:rPr lang="zh-CN" altLang="en-US" dirty="0">
                <a:latin typeface="Palatino Linotype" panose="02040502050505030304" charset="0"/>
                <a:cs typeface="Palatino Linotype" panose="02040502050505030304" charset="0"/>
                <a:sym typeface="+mn-ea"/>
              </a:rPr>
              <a:t>(apoptosis).</a:t>
            </a:r>
            <a:endParaRPr lang="zh-CN" altLang="en-US">
              <a:latin typeface="Palatino Linotype" panose="02040502050505030304" charset="0"/>
              <a:cs typeface="Palatino Linotype" panose="0204050205050503030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b="1" dirty="0">
                <a:latin typeface="Palatino Linotype" panose="02040502050505030304" charset="0"/>
                <a:cs typeface="Palatino Linotype" panose="02040502050505030304" charset="0"/>
                <a:sym typeface="+mn-ea"/>
              </a:rPr>
              <a:t>Supplementary Figure S</a:t>
            </a:r>
            <a:r>
              <a:rPr lang="de-DE" altLang="zh-CN" b="1" dirty="0">
                <a:latin typeface="Palatino Linotype" panose="02040502050505030304" charset="0"/>
                <a:cs typeface="Palatino Linotype" panose="02040502050505030304" charset="0"/>
                <a:sym typeface="+mn-ea"/>
              </a:rPr>
              <a:t>2</a:t>
            </a:r>
            <a:r>
              <a:rPr lang="zh-CN" altLang="en-US" b="1" dirty="0">
                <a:latin typeface="Palatino Linotype" panose="02040502050505030304" charset="0"/>
                <a:cs typeface="Palatino Linotype" panose="02040502050505030304" charset="0"/>
                <a:sym typeface="+mn-ea"/>
              </a:rPr>
              <a:t> Schema and DNA template for gene editing by CRISPR/Cas9. </a:t>
            </a:r>
            <a:r>
              <a:rPr lang="zh-CN" altLang="en-US" dirty="0">
                <a:latin typeface="Palatino Linotype" panose="02040502050505030304" charset="0"/>
                <a:cs typeface="Palatino Linotype" panose="02040502050505030304" charset="0"/>
                <a:sym typeface="+mn-ea"/>
              </a:rPr>
              <a:t>(A) DNA template design for αβ-TCR integration via homology-directed repair. Transgenic VDJ β-transcription is initiated with endogenous VJ transcription without the use of extrinsic promoters. Endogenous TRAC and TRBC transcription are knocked out following transgene Knockin in TRAC locus. LHA, left homology arm; TRBC, TCR-β constant; TRAC, TCR-α constant; bGHpA, poly-A tail; P2A and T2A, self-cleaving peptide inserts ; RHA, right homology arm (Constant domain of beta chain is murinized). (B) After PCR of the knock-in fragment, products were loaded onto agarose gel. Restriction cleavage of the TCR was used as positive control. Expected bands are shown for the backbone of the plasmid and the knock-in fragment (2842 bp) with different conditions: ①. Plasmid 7.5ng, dNTP 20uM 10ul, Primer 1ul, Total 50ul; ②. Plasmid 7.5ng, dNTP 20uM 10ul, Primer 2ul, Total 50ul; ③. Plasmid 15ng, dNTP 20uM 10ul, Primer 1ul, Total 50ul; ④. Plasmid 15ng, dNTP 20uM 10ul, Primer 2ul, Total 50ul; ⑤. Plasmid 25ng, dNTP 20uM 10ul, Primer 2ul, Total 50ul). The plasmid is 5120 bp.</a:t>
            </a:r>
            <a:endParaRPr lang="zh-CN" altLang="en-US">
              <a:latin typeface="Palatino Linotype" panose="02040502050505030304" charset="0"/>
              <a:cs typeface="Palatino Linotype" panose="0204050205050503030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b="1" dirty="0">
                <a:latin typeface="Palatino Linotype" panose="02040502050505030304" charset="0"/>
                <a:cs typeface="Palatino Linotype" panose="02040502050505030304" charset="0"/>
                <a:sym typeface="+mn-ea"/>
              </a:rPr>
              <a:t>Supplementary Figure S</a:t>
            </a:r>
            <a:r>
              <a:rPr lang="de-DE" b="1" dirty="0">
                <a:latin typeface="Palatino Linotype" panose="02040502050505030304" charset="0"/>
                <a:cs typeface="Palatino Linotype" panose="02040502050505030304" charset="0"/>
                <a:sym typeface="+mn-ea"/>
              </a:rPr>
              <a:t>3 </a:t>
            </a:r>
            <a:r>
              <a:rPr b="1" dirty="0">
                <a:latin typeface="Palatino Linotype" panose="02040502050505030304" charset="0"/>
                <a:cs typeface="Palatino Linotype" panose="02040502050505030304" charset="0"/>
                <a:sym typeface="+mn-ea"/>
              </a:rPr>
              <a:t>Isotype controls of FACS staining. </a:t>
            </a:r>
            <a:r>
              <a:rPr dirty="0">
                <a:latin typeface="Palatino Linotype" panose="02040502050505030304" charset="0"/>
                <a:cs typeface="Palatino Linotype" panose="02040502050505030304" charset="0"/>
                <a:sym typeface="+mn-ea"/>
              </a:rPr>
              <a:t>(A) After knock-out of either α-chain (TRAC KO), β-chain (TRBC KO) or of both chains or both endogenous chains combined with knock-in (KI) of the </a:t>
            </a:r>
            <a:r>
              <a:rPr lang="en-US" dirty="0" smtClean="0">
                <a:effectLst/>
                <a:latin typeface="Palatino Linotype" panose="02040502050505030304" charset="0"/>
                <a:cs typeface="Palatino Linotype" panose="02040502050505030304" charset="0"/>
                <a:sym typeface="+mn-ea"/>
              </a:rPr>
              <a:t>CHM1</a:t>
            </a:r>
            <a:r>
              <a:rPr lang="en-US" baseline="30000" dirty="0" smtClean="0">
                <a:effectLst/>
                <a:latin typeface="Palatino Linotype" panose="02040502050505030304" charset="0"/>
                <a:cs typeface="Palatino Linotype" panose="02040502050505030304" charset="0"/>
                <a:sym typeface="+mn-ea"/>
              </a:rPr>
              <a:t>319</a:t>
            </a:r>
            <a:r>
              <a:rPr lang="en-US" dirty="0" smtClean="0">
                <a:effectLst/>
                <a:latin typeface="Palatino Linotype" panose="02040502050505030304" charset="0"/>
                <a:cs typeface="Palatino Linotype" panose="02040502050505030304" charset="0"/>
                <a:sym typeface="+mn-ea"/>
              </a:rPr>
              <a:t> </a:t>
            </a:r>
            <a:r>
              <a:rPr dirty="0" smtClean="0">
                <a:latin typeface="Palatino Linotype" panose="02040502050505030304" charset="0"/>
                <a:cs typeface="Palatino Linotype" panose="02040502050505030304" charset="0"/>
                <a:sym typeface="+mn-ea"/>
              </a:rPr>
              <a:t>-specific </a:t>
            </a:r>
            <a:r>
              <a:rPr dirty="0">
                <a:latin typeface="Palatino Linotype" panose="02040502050505030304" charset="0"/>
                <a:cs typeface="Palatino Linotype" panose="02040502050505030304" charset="0"/>
                <a:sym typeface="+mn-ea"/>
              </a:rPr>
              <a:t>TCR, isotype </a:t>
            </a:r>
            <a:r>
              <a:rPr dirty="0" err="1">
                <a:latin typeface="Palatino Linotype" panose="02040502050505030304" charset="0"/>
                <a:cs typeface="Palatino Linotype" panose="02040502050505030304" charset="0"/>
                <a:sym typeface="+mn-ea"/>
              </a:rPr>
              <a:t>IgGs</a:t>
            </a:r>
            <a:r>
              <a:rPr dirty="0">
                <a:latin typeface="Palatino Linotype" panose="02040502050505030304" charset="0"/>
                <a:cs typeface="Palatino Linotype" panose="02040502050505030304" charset="0"/>
                <a:sym typeface="+mn-ea"/>
              </a:rPr>
              <a:t> of PE and FITC were </a:t>
            </a:r>
            <a:r>
              <a:rPr dirty="0" smtClean="0">
                <a:latin typeface="Palatino Linotype" panose="02040502050505030304" charset="0"/>
                <a:cs typeface="Palatino Linotype" panose="02040502050505030304" charset="0"/>
                <a:sym typeface="+mn-ea"/>
              </a:rPr>
              <a:t>stained </a:t>
            </a:r>
            <a:r>
              <a:rPr dirty="0">
                <a:latin typeface="Palatino Linotype" panose="02040502050505030304" charset="0"/>
                <a:cs typeface="Palatino Linotype" panose="02040502050505030304" charset="0"/>
                <a:sym typeface="+mn-ea"/>
              </a:rPr>
              <a:t>in correspondence to Figure 1a. (B) knock-out of both chains combined with transgenic TCR knock-in fresh PBMC, isotype </a:t>
            </a:r>
            <a:r>
              <a:rPr dirty="0" err="1">
                <a:latin typeface="Palatino Linotype" panose="02040502050505030304" charset="0"/>
                <a:cs typeface="Palatino Linotype" panose="02040502050505030304" charset="0"/>
                <a:sym typeface="+mn-ea"/>
              </a:rPr>
              <a:t>IgGs</a:t>
            </a:r>
            <a:r>
              <a:rPr dirty="0">
                <a:latin typeface="Palatino Linotype" panose="02040502050505030304" charset="0"/>
                <a:cs typeface="Palatino Linotype" panose="02040502050505030304" charset="0"/>
                <a:sym typeface="+mn-ea"/>
              </a:rPr>
              <a:t> of PE and FITC were </a:t>
            </a:r>
            <a:r>
              <a:rPr dirty="0" smtClean="0">
                <a:latin typeface="Palatino Linotype" panose="02040502050505030304" charset="0"/>
                <a:cs typeface="Palatino Linotype" panose="02040502050505030304" charset="0"/>
                <a:sym typeface="+mn-ea"/>
              </a:rPr>
              <a:t>stained </a:t>
            </a:r>
            <a:r>
              <a:rPr dirty="0">
                <a:latin typeface="Palatino Linotype" panose="02040502050505030304" charset="0"/>
                <a:cs typeface="Palatino Linotype" panose="02040502050505030304" charset="0"/>
                <a:sym typeface="+mn-ea"/>
              </a:rPr>
              <a:t>in correspondence to Figure 1b.  (C) LIP1-PE is used as isotype control of Vβ23-PE in correspondence to Figure 1c</a:t>
            </a:r>
            <a:r>
              <a:rPr dirty="0" smtClean="0">
                <a:latin typeface="Palatino Linotype" panose="02040502050505030304" charset="0"/>
                <a:cs typeface="Palatino Linotype" panose="02040502050505030304" charset="0"/>
                <a:sym typeface="+mn-ea"/>
              </a:rPr>
              <a:t>.</a:t>
            </a:r>
            <a:r>
              <a:rPr lang="de-DE" dirty="0" smtClean="0">
                <a:latin typeface="Palatino Linotype" panose="02040502050505030304" charset="0"/>
                <a:cs typeface="Palatino Linotype" panose="02040502050505030304" charset="0"/>
                <a:sym typeface="+mn-ea"/>
              </a:rPr>
              <a:t> (D)Quantification of cl-PARP density after co-culture of A673 cells or SK-N-MC cells with with engineered T </a:t>
            </a:r>
            <a:r>
              <a:rPr lang="de-DE" dirty="0" err="1" smtClean="0">
                <a:latin typeface="Palatino Linotype" panose="02040502050505030304" charset="0"/>
                <a:cs typeface="Palatino Linotype" panose="02040502050505030304" charset="0"/>
                <a:sym typeface="+mn-ea"/>
              </a:rPr>
              <a:t>cells</a:t>
            </a:r>
            <a:r>
              <a:rPr lang="de-DE" dirty="0" smtClean="0">
                <a:latin typeface="Palatino Linotype" panose="02040502050505030304" charset="0"/>
                <a:cs typeface="Palatino Linotype" panose="02040502050505030304" charset="0"/>
                <a:sym typeface="+mn-ea"/>
              </a:rPr>
              <a:t>. </a:t>
            </a:r>
            <a:endParaRPr lang="de-DE" dirty="0" smtClean="0">
              <a:latin typeface="Palatino Linotype" panose="02040502050505030304" charset="0"/>
              <a:cs typeface="Palatino Linotype" panose="02040502050505030304" charset="0"/>
            </a:endParaRPr>
          </a:p>
          <a:p>
            <a:endParaRPr lang="zh-CN" altLang="en-US" dirty="0">
              <a:latin typeface="Palatino Linotype" panose="02040502050505030304" charset="0"/>
              <a:cs typeface="Palatino Linotype" panose="0204050205050503030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de-DE" b="1" dirty="0" err="1" smtClean="0">
                <a:latin typeface="Palatino Linotype" panose="02040502050505030304" charset="0"/>
                <a:sym typeface="+mn-ea"/>
              </a:rPr>
              <a:t>Supplementary</a:t>
            </a:r>
            <a:r>
              <a:rPr lang="de-DE" b="1" dirty="0" smtClean="0">
                <a:latin typeface="Palatino Linotype" panose="02040502050505030304" charset="0"/>
                <a:sym typeface="+mn-ea"/>
              </a:rPr>
              <a:t> </a:t>
            </a:r>
            <a:r>
              <a:rPr lang="de-DE" b="1" dirty="0" err="1" smtClean="0">
                <a:latin typeface="Palatino Linotype" panose="02040502050505030304" charset="0"/>
                <a:sym typeface="+mn-ea"/>
              </a:rPr>
              <a:t>Figure</a:t>
            </a:r>
            <a:r>
              <a:rPr lang="de-DE" b="1" dirty="0" smtClean="0">
                <a:latin typeface="Palatino Linotype" panose="02040502050505030304" charset="0"/>
                <a:sym typeface="+mn-ea"/>
              </a:rPr>
              <a:t> S4 </a:t>
            </a:r>
            <a:r>
              <a:rPr lang="en-US" altLang="zh-CN" b="1" dirty="0" smtClean="0">
                <a:latin typeface="Palatino Linotype" panose="02040502050505030304" charset="0"/>
                <a:sym typeface="+mn-ea"/>
              </a:rPr>
              <a:t> Isotype controls of FACS staining and </a:t>
            </a:r>
            <a:r>
              <a:rPr lang="en-US" altLang="zh-CN" b="1" dirty="0" smtClean="0">
                <a:effectLst/>
                <a:latin typeface="Palatino Linotype" panose="02040502050505030304" charset="0"/>
                <a:sym typeface="+mn-ea"/>
              </a:rPr>
              <a:t>e</a:t>
            </a:r>
            <a:r>
              <a:rPr lang="en-US" b="1" dirty="0" smtClean="0">
                <a:effectLst/>
                <a:latin typeface="Palatino Linotype" panose="02040502050505030304" charset="0"/>
                <a:sym typeface="+mn-ea"/>
              </a:rPr>
              <a:t>ndogenous TCR expression after gene editing by CRISPR/Cas9 vs. retroviral transduction.</a:t>
            </a:r>
            <a:r>
              <a:rPr lang="en-US" dirty="0" smtClean="0">
                <a:effectLst/>
                <a:latin typeface="Palatino Linotype" panose="02040502050505030304" charset="0"/>
                <a:sym typeface="+mn-ea"/>
              </a:rPr>
              <a:t> (A) Isotype </a:t>
            </a:r>
            <a:r>
              <a:rPr lang="en-US" dirty="0" err="1" smtClean="0">
                <a:effectLst/>
                <a:latin typeface="Palatino Linotype" panose="02040502050505030304" charset="0"/>
                <a:sym typeface="+mn-ea"/>
              </a:rPr>
              <a:t>IgGs</a:t>
            </a:r>
            <a:r>
              <a:rPr lang="en-US" dirty="0" smtClean="0">
                <a:effectLst/>
                <a:latin typeface="Palatino Linotype" panose="02040502050505030304" charset="0"/>
                <a:sym typeface="+mn-ea"/>
              </a:rPr>
              <a:t> of PE,</a:t>
            </a:r>
            <a:r>
              <a:rPr lang="en-US" baseline="0" dirty="0" smtClean="0">
                <a:effectLst/>
                <a:latin typeface="Palatino Linotype" panose="02040502050505030304" charset="0"/>
                <a:sym typeface="+mn-ea"/>
              </a:rPr>
              <a:t> APC and</a:t>
            </a:r>
            <a:r>
              <a:rPr lang="en-US" dirty="0" smtClean="0">
                <a:effectLst/>
                <a:latin typeface="Palatino Linotype" panose="02040502050505030304" charset="0"/>
                <a:sym typeface="+mn-ea"/>
              </a:rPr>
              <a:t> FITC were stained in correspondence to Figure 3C</a:t>
            </a:r>
            <a:r>
              <a:rPr lang="en-US" baseline="0" dirty="0" smtClean="0">
                <a:effectLst/>
                <a:latin typeface="Palatino Linotype" panose="02040502050505030304" charset="0"/>
                <a:sym typeface="+mn-ea"/>
              </a:rPr>
              <a:t> and </a:t>
            </a:r>
            <a:r>
              <a:rPr lang="en-US" dirty="0" smtClean="0">
                <a:effectLst/>
                <a:latin typeface="Palatino Linotype" panose="02040502050505030304" charset="0"/>
                <a:sym typeface="+mn-ea"/>
              </a:rPr>
              <a:t>Figure 3D.</a:t>
            </a:r>
            <a:r>
              <a:rPr lang="en-US" baseline="0" dirty="0" smtClean="0">
                <a:effectLst/>
                <a:latin typeface="Palatino Linotype" panose="02040502050505030304" charset="0"/>
                <a:sym typeface="+mn-ea"/>
              </a:rPr>
              <a:t> </a:t>
            </a:r>
            <a:r>
              <a:rPr lang="en-US" dirty="0" smtClean="0">
                <a:effectLst/>
                <a:latin typeface="Palatino Linotype" panose="02040502050505030304" charset="0"/>
                <a:sym typeface="+mn-ea"/>
              </a:rPr>
              <a:t>(B)  FACS analysis of expression of endogenous TCR expression (</a:t>
            </a:r>
            <a:r>
              <a:rPr lang="en-US" dirty="0" err="1" smtClean="0">
                <a:effectLst/>
                <a:latin typeface="Palatino Linotype" panose="02040502050505030304" charset="0"/>
                <a:sym typeface="+mn-ea"/>
              </a:rPr>
              <a:t>hTCR</a:t>
            </a:r>
            <a:r>
              <a:rPr lang="en-US" dirty="0" smtClean="0">
                <a:effectLst/>
                <a:latin typeface="Palatino Linotype" panose="02040502050505030304" charset="0"/>
                <a:sym typeface="+mn-ea"/>
              </a:rPr>
              <a:t>) : “Non-engineered” designates a control non-engineered T cells; “CRISPR/Cas9” designates T cells with TCR replacement by CRISPR/Cas9 and “Retrovirus” designates T cells with TCR transfer by retrovirus. (C) Isotype IgG of FITC was stained in correspondence to Supplementary Figure S4A. (D) </a:t>
            </a:r>
            <a:r>
              <a:rPr lang="en-US" dirty="0" smtClean="0">
                <a:latin typeface="Palatino Linotype" panose="02040502050505030304" charset="0"/>
                <a:sym typeface="+mn-ea"/>
              </a:rPr>
              <a:t> IgG staining after retrovirus transduction in correspondence to Figure 4c</a:t>
            </a:r>
            <a:r>
              <a:rPr lang="en-US" dirty="0" smtClean="0">
                <a:latin typeface="Palatino Linotype" panose="02040502050505030304" charset="0"/>
                <a:sym typeface="+mn-ea"/>
              </a:rPr>
              <a:t>.</a:t>
            </a:r>
            <a:r>
              <a:rPr lang="zh-CN" altLang="en-US" dirty="0" smtClean="0">
                <a:latin typeface="Palatino Linotype" panose="02040502050505030304" charset="0"/>
                <a:sym typeface="+mn-ea"/>
              </a:rPr>
              <a:t>　</a:t>
            </a:r>
            <a:r>
              <a:rPr lang="de-DE" dirty="0" smtClean="0">
                <a:latin typeface="Palatino Linotype" panose="02040502050505030304" charset="0"/>
                <a:sym typeface="+mn-ea"/>
              </a:rPr>
              <a:t>(E) </a:t>
            </a:r>
            <a:r>
              <a:rPr lang="de-DE" dirty="0" err="1" smtClean="0">
                <a:latin typeface="Palatino Linotype" panose="02040502050505030304" charset="0"/>
                <a:sym typeface="+mn-ea"/>
              </a:rPr>
              <a:t>left</a:t>
            </a:r>
            <a:r>
              <a:rPr lang="de-DE" dirty="0" smtClean="0">
                <a:latin typeface="Palatino Linotype" panose="02040502050505030304" charset="0"/>
                <a:sym typeface="+mn-ea"/>
              </a:rPr>
              <a:t> </a:t>
            </a:r>
            <a:r>
              <a:rPr lang="de-DE" dirty="0" err="1" smtClean="0">
                <a:latin typeface="Palatino Linotype" panose="02040502050505030304" charset="0"/>
                <a:sym typeface="+mn-ea"/>
              </a:rPr>
              <a:t>panel</a:t>
            </a:r>
            <a:r>
              <a:rPr lang="de-DE" dirty="0" smtClean="0">
                <a:latin typeface="Palatino Linotype" panose="02040502050505030304" charset="0"/>
                <a:sym typeface="+mn-ea"/>
              </a:rPr>
              <a:t>: CD3</a:t>
            </a:r>
            <a:r>
              <a:rPr lang="de-DE" baseline="0" dirty="0" smtClean="0">
                <a:latin typeface="Palatino Linotype" panose="02040502050505030304" charset="0"/>
                <a:sym typeface="+mn-ea"/>
              </a:rPr>
              <a:t> </a:t>
            </a:r>
            <a:r>
              <a:rPr lang="de-DE" baseline="0" dirty="0" err="1" smtClean="0">
                <a:latin typeface="Palatino Linotype" panose="02040502050505030304" charset="0"/>
                <a:sym typeface="+mn-ea"/>
              </a:rPr>
              <a:t>expression</a:t>
            </a:r>
            <a:r>
              <a:rPr lang="de-DE" baseline="0" dirty="0" smtClean="0">
                <a:latin typeface="Palatino Linotype" panose="02040502050505030304" charset="0"/>
                <a:sym typeface="+mn-ea"/>
              </a:rPr>
              <a:t> on T </a:t>
            </a:r>
            <a:r>
              <a:rPr lang="de-DE" baseline="0" dirty="0" err="1" smtClean="0">
                <a:latin typeface="Palatino Linotype" panose="02040502050505030304" charset="0"/>
                <a:sym typeface="+mn-ea"/>
              </a:rPr>
              <a:t>cell</a:t>
            </a:r>
            <a:r>
              <a:rPr lang="de-DE" baseline="0" dirty="0" smtClean="0">
                <a:latin typeface="Palatino Linotype" panose="02040502050505030304" charset="0"/>
                <a:sym typeface="+mn-ea"/>
              </a:rPr>
              <a:t> </a:t>
            </a:r>
            <a:r>
              <a:rPr lang="de-DE" baseline="0" dirty="0" err="1" smtClean="0">
                <a:latin typeface="Palatino Linotype" panose="02040502050505030304" charset="0"/>
                <a:sym typeface="+mn-ea"/>
              </a:rPr>
              <a:t>membrane</a:t>
            </a:r>
            <a:r>
              <a:rPr lang="de-DE" baseline="0" dirty="0" smtClean="0">
                <a:latin typeface="Palatino Linotype" panose="02040502050505030304" charset="0"/>
                <a:sym typeface="+mn-ea"/>
              </a:rPr>
              <a:t> after </a:t>
            </a:r>
            <a:r>
              <a:rPr lang="de-DE" baseline="0" dirty="0" err="1" smtClean="0">
                <a:latin typeface="Palatino Linotype" panose="02040502050505030304" charset="0"/>
                <a:sym typeface="+mn-ea"/>
              </a:rPr>
              <a:t>either</a:t>
            </a:r>
            <a:r>
              <a:rPr lang="de-DE" baseline="0" dirty="0" smtClean="0">
                <a:latin typeface="Palatino Linotype" panose="02040502050505030304" charset="0"/>
                <a:sym typeface="+mn-ea"/>
              </a:rPr>
              <a:t> CIRSPR/Cas9 </a:t>
            </a:r>
            <a:r>
              <a:rPr lang="de-DE" baseline="0" dirty="0" err="1" smtClean="0">
                <a:latin typeface="Palatino Linotype" panose="02040502050505030304" charset="0"/>
                <a:sym typeface="+mn-ea"/>
              </a:rPr>
              <a:t>engineered</a:t>
            </a:r>
            <a:r>
              <a:rPr lang="de-DE" baseline="0" dirty="0" smtClean="0">
                <a:latin typeface="Palatino Linotype" panose="02040502050505030304" charset="0"/>
                <a:sym typeface="+mn-ea"/>
              </a:rPr>
              <a:t> TCR KO  </a:t>
            </a:r>
            <a:r>
              <a:rPr lang="de-DE" baseline="0" dirty="0" err="1" smtClean="0">
                <a:latin typeface="Palatino Linotype" panose="02040502050505030304" charset="0"/>
                <a:sym typeface="+mn-ea"/>
              </a:rPr>
              <a:t>of</a:t>
            </a:r>
            <a:r>
              <a:rPr lang="de-DE" baseline="0" dirty="0" smtClean="0">
                <a:latin typeface="Palatino Linotype" panose="02040502050505030304" charset="0"/>
                <a:sym typeface="+mn-ea"/>
              </a:rPr>
              <a:t> </a:t>
            </a:r>
            <a:r>
              <a:rPr lang="de-DE" baseline="0" dirty="0" err="1" smtClean="0">
                <a:latin typeface="Palatino Linotype" panose="02040502050505030304" charset="0"/>
                <a:sym typeface="+mn-ea"/>
              </a:rPr>
              <a:t>endougenous</a:t>
            </a:r>
            <a:r>
              <a:rPr lang="de-DE" baseline="0" dirty="0" smtClean="0">
                <a:latin typeface="Palatino Linotype" panose="02040502050505030304" charset="0"/>
                <a:sym typeface="+mn-ea"/>
              </a:rPr>
              <a:t> TCR </a:t>
            </a:r>
            <a:r>
              <a:rPr lang="de-DE" baseline="0" dirty="0" err="1" smtClean="0">
                <a:latin typeface="Palatino Linotype" panose="02040502050505030304" charset="0"/>
                <a:sym typeface="+mn-ea"/>
              </a:rPr>
              <a:t>or</a:t>
            </a:r>
            <a:r>
              <a:rPr lang="de-DE" baseline="0" dirty="0" smtClean="0">
                <a:latin typeface="Palatino Linotype" panose="02040502050505030304" charset="0"/>
                <a:sym typeface="+mn-ea"/>
              </a:rPr>
              <a:t> </a:t>
            </a:r>
            <a:r>
              <a:rPr lang="de-DE" baseline="0" dirty="0" err="1" smtClean="0">
                <a:latin typeface="Palatino Linotype" panose="02040502050505030304" charset="0"/>
                <a:sym typeface="+mn-ea"/>
              </a:rPr>
              <a:t>retrovirus</a:t>
            </a:r>
            <a:r>
              <a:rPr lang="de-DE" baseline="0" dirty="0" smtClean="0">
                <a:latin typeface="Palatino Linotype" panose="02040502050505030304" charset="0"/>
                <a:sym typeface="+mn-ea"/>
              </a:rPr>
              <a:t> </a:t>
            </a:r>
            <a:r>
              <a:rPr lang="de-DE" baseline="0" dirty="0" err="1" smtClean="0">
                <a:latin typeface="Palatino Linotype" panose="02040502050505030304" charset="0"/>
                <a:sym typeface="+mn-ea"/>
              </a:rPr>
              <a:t>transduction</a:t>
            </a:r>
            <a:r>
              <a:rPr lang="de-DE" baseline="0" dirty="0" smtClean="0">
                <a:latin typeface="Palatino Linotype" panose="02040502050505030304" charset="0"/>
                <a:sym typeface="+mn-ea"/>
              </a:rPr>
              <a:t> </a:t>
            </a:r>
            <a:r>
              <a:rPr lang="de-DE" baseline="0" dirty="0" err="1" smtClean="0">
                <a:latin typeface="Palatino Linotype" panose="02040502050505030304" charset="0"/>
                <a:sym typeface="+mn-ea"/>
              </a:rPr>
              <a:t>of</a:t>
            </a:r>
            <a:r>
              <a:rPr lang="de-DE" baseline="0" dirty="0" smtClean="0">
                <a:latin typeface="Palatino Linotype" panose="02040502050505030304" charset="0"/>
                <a:sym typeface="+mn-ea"/>
              </a:rPr>
              <a:t> CHM1 </a:t>
            </a:r>
            <a:r>
              <a:rPr lang="de-DE" baseline="0" dirty="0" err="1" smtClean="0">
                <a:latin typeface="Palatino Linotype" panose="02040502050505030304" charset="0"/>
                <a:sym typeface="+mn-ea"/>
              </a:rPr>
              <a:t>specific</a:t>
            </a:r>
            <a:r>
              <a:rPr lang="de-DE" baseline="0" dirty="0" smtClean="0">
                <a:latin typeface="Palatino Linotype" panose="02040502050505030304" charset="0"/>
                <a:sym typeface="+mn-ea"/>
              </a:rPr>
              <a:t> TCR </a:t>
            </a:r>
            <a:r>
              <a:rPr lang="de-DE" baseline="0" dirty="0" err="1" smtClean="0">
                <a:latin typeface="Palatino Linotype" panose="02040502050505030304" charset="0"/>
                <a:sym typeface="+mn-ea"/>
              </a:rPr>
              <a:t>and</a:t>
            </a:r>
            <a:r>
              <a:rPr lang="de-DE" baseline="0" dirty="0" smtClean="0">
                <a:latin typeface="Palatino Linotype" panose="02040502050505030304" charset="0"/>
                <a:sym typeface="+mn-ea"/>
              </a:rPr>
              <a:t> non-</a:t>
            </a:r>
            <a:r>
              <a:rPr lang="de-DE" baseline="0" dirty="0" err="1" smtClean="0">
                <a:latin typeface="Palatino Linotype" panose="02040502050505030304" charset="0"/>
                <a:sym typeface="+mn-ea"/>
              </a:rPr>
              <a:t>engineered</a:t>
            </a:r>
            <a:r>
              <a:rPr lang="de-DE" baseline="0" dirty="0" smtClean="0">
                <a:latin typeface="Palatino Linotype" panose="02040502050505030304" charset="0"/>
                <a:sym typeface="+mn-ea"/>
              </a:rPr>
              <a:t> T </a:t>
            </a:r>
            <a:r>
              <a:rPr lang="de-DE" baseline="0" dirty="0" err="1" smtClean="0">
                <a:latin typeface="Palatino Linotype" panose="02040502050505030304" charset="0"/>
                <a:sym typeface="+mn-ea"/>
              </a:rPr>
              <a:t>cells</a:t>
            </a:r>
            <a:r>
              <a:rPr lang="de-DE" baseline="0" dirty="0" smtClean="0">
                <a:latin typeface="Palatino Linotype" panose="02040502050505030304" charset="0"/>
                <a:sym typeface="+mn-ea"/>
              </a:rPr>
              <a:t>; </a:t>
            </a:r>
            <a:r>
              <a:rPr lang="de-DE" baseline="0" dirty="0" err="1" smtClean="0">
                <a:latin typeface="Palatino Linotype" panose="02040502050505030304" charset="0"/>
                <a:sym typeface="+mn-ea"/>
              </a:rPr>
              <a:t>right</a:t>
            </a:r>
            <a:r>
              <a:rPr lang="de-DE" baseline="0" dirty="0" smtClean="0">
                <a:latin typeface="Palatino Linotype" panose="02040502050505030304" charset="0"/>
                <a:sym typeface="+mn-ea"/>
              </a:rPr>
              <a:t> </a:t>
            </a:r>
            <a:r>
              <a:rPr lang="de-DE" baseline="0" dirty="0" err="1" smtClean="0">
                <a:latin typeface="Palatino Linotype" panose="02040502050505030304" charset="0"/>
                <a:sym typeface="+mn-ea"/>
              </a:rPr>
              <a:t>panel</a:t>
            </a:r>
            <a:r>
              <a:rPr lang="de-DE" baseline="0" dirty="0" smtClean="0">
                <a:latin typeface="Palatino Linotype" panose="02040502050505030304" charset="0"/>
                <a:sym typeface="+mn-ea"/>
              </a:rPr>
              <a:t>: </a:t>
            </a:r>
            <a:r>
              <a:rPr lang="de-DE" baseline="0" dirty="0" err="1" smtClean="0">
                <a:latin typeface="Palatino Linotype" panose="02040502050505030304" charset="0"/>
                <a:sym typeface="+mn-ea"/>
              </a:rPr>
              <a:t>Isotype</a:t>
            </a:r>
            <a:r>
              <a:rPr lang="de-DE" baseline="0" dirty="0" smtClean="0">
                <a:latin typeface="Palatino Linotype" panose="02040502050505030304" charset="0"/>
                <a:sym typeface="+mn-ea"/>
              </a:rPr>
              <a:t> </a:t>
            </a:r>
            <a:r>
              <a:rPr lang="de-DE" baseline="0" dirty="0" err="1" smtClean="0">
                <a:latin typeface="Palatino Linotype" panose="02040502050505030304" charset="0"/>
                <a:sym typeface="+mn-ea"/>
              </a:rPr>
              <a:t>IgG</a:t>
            </a:r>
            <a:r>
              <a:rPr lang="de-DE" baseline="0" dirty="0" smtClean="0">
                <a:latin typeface="Palatino Linotype" panose="02040502050505030304" charset="0"/>
                <a:sym typeface="+mn-ea"/>
              </a:rPr>
              <a:t> PE-Vio770 </a:t>
            </a:r>
            <a:r>
              <a:rPr lang="en-US" dirty="0" smtClean="0">
                <a:effectLst/>
                <a:latin typeface="Palatino Linotype" panose="02040502050505030304" charset="0"/>
                <a:sym typeface="+mn-ea"/>
              </a:rPr>
              <a:t>in correspondence to the left panel.</a:t>
            </a:r>
            <a:endParaRPr lang="en-US" dirty="0">
              <a:latin typeface="Palatino Linotype" panose="02040502050505030304" charset="0"/>
            </a:endParaRPr>
          </a:p>
          <a:p>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de-DE" b="1" dirty="0" err="1">
                <a:latin typeface="Palatino Linotype" panose="02040502050505030304" charset="0"/>
                <a:cs typeface="Palatino Linotype" panose="02040502050505030304" charset="0"/>
                <a:sym typeface="+mn-ea"/>
              </a:rPr>
              <a:t>Supplementary</a:t>
            </a:r>
            <a:r>
              <a:rPr lang="de-DE" b="1" dirty="0">
                <a:latin typeface="Palatino Linotype" panose="02040502050505030304" charset="0"/>
                <a:cs typeface="Palatino Linotype" panose="02040502050505030304" charset="0"/>
                <a:sym typeface="+mn-ea"/>
              </a:rPr>
              <a:t> </a:t>
            </a:r>
            <a:r>
              <a:rPr lang="de-DE" b="1" dirty="0" err="1">
                <a:latin typeface="Palatino Linotype" panose="02040502050505030304" charset="0"/>
                <a:cs typeface="Palatino Linotype" panose="02040502050505030304" charset="0"/>
                <a:sym typeface="+mn-ea"/>
              </a:rPr>
              <a:t>Figure</a:t>
            </a:r>
            <a:r>
              <a:rPr lang="de-DE" b="1" dirty="0">
                <a:latin typeface="Palatino Linotype" panose="02040502050505030304" charset="0"/>
                <a:cs typeface="Palatino Linotype" panose="02040502050505030304" charset="0"/>
                <a:sym typeface="+mn-ea"/>
              </a:rPr>
              <a:t> </a:t>
            </a:r>
            <a:r>
              <a:rPr lang="de-DE" b="1" dirty="0" smtClean="0">
                <a:latin typeface="Palatino Linotype" panose="02040502050505030304" charset="0"/>
                <a:cs typeface="Palatino Linotype" panose="02040502050505030304" charset="0"/>
                <a:sym typeface="+mn-ea"/>
              </a:rPr>
              <a:t>S</a:t>
            </a:r>
            <a:r>
              <a:rPr lang="de-DE" altLang="en-US" b="1" dirty="0" smtClean="0">
                <a:latin typeface="Palatino Linotype" panose="02040502050505030304" charset="0"/>
                <a:cs typeface="Palatino Linotype" panose="02040502050505030304" charset="0"/>
                <a:sym typeface="+mn-ea"/>
              </a:rPr>
              <a:t>5 </a:t>
            </a:r>
            <a:r>
              <a:rPr lang="de-DE" altLang="en-US" b="1" dirty="0">
                <a:latin typeface="Palatino Linotype" panose="02040502050505030304" charset="0"/>
                <a:cs typeface="Palatino Linotype" panose="02040502050505030304" charset="0"/>
                <a:sym typeface="+mn-ea"/>
              </a:rPr>
              <a:t>Quantification of cl-PARP density after co-culture of A673cells with engineered T cells  </a:t>
            </a:r>
            <a:endParaRPr lang="zh-CN" altLang="en-US" b="1" dirty="0">
              <a:latin typeface="Palatino Linotype" panose="02040502050505030304" charset="0"/>
              <a:cs typeface="Palatino Linotype" panose="02040502050505030304" charset="0"/>
            </a:endParaRPr>
          </a:p>
          <a:p>
            <a:endParaRPr lang="zh-CN" altLang="en-US">
              <a:latin typeface="Palatino Linotype" panose="02040502050505030304" charset="0"/>
              <a:cs typeface="Palatino Linotype" panose="0204050205050503030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en-US" b="1" dirty="0" smtClean="0">
                <a:effectLst/>
                <a:latin typeface="Palatino Linotype" panose="02040502050505030304" charset="0"/>
                <a:cs typeface="Palatino Linotype" panose="02040502050505030304" charset="0"/>
                <a:sym typeface="+mn-ea"/>
              </a:rPr>
              <a:t>Supplementary Figure</a:t>
            </a:r>
            <a:r>
              <a:rPr lang="de-DE" altLang="en-US" b="1" dirty="0" smtClean="0">
                <a:effectLst/>
                <a:latin typeface="Palatino Linotype" panose="02040502050505030304" charset="0"/>
                <a:cs typeface="Palatino Linotype" panose="02040502050505030304" charset="0"/>
                <a:sym typeface="+mn-ea"/>
              </a:rPr>
              <a:t> </a:t>
            </a:r>
            <a:r>
              <a:rPr lang="en-US" b="1" dirty="0" smtClean="0">
                <a:effectLst/>
                <a:latin typeface="Palatino Linotype" panose="02040502050505030304" charset="0"/>
                <a:cs typeface="Palatino Linotype" panose="02040502050505030304" charset="0"/>
                <a:sym typeface="+mn-ea"/>
              </a:rPr>
              <a:t>S6. CHM1 is a direct target of EWS-FLI1 selectively expressed in </a:t>
            </a:r>
            <a:r>
              <a:rPr lang="en-US" b="1" dirty="0" err="1" smtClean="0">
                <a:effectLst/>
                <a:latin typeface="Palatino Linotype" panose="02040502050505030304" charset="0"/>
                <a:cs typeface="Palatino Linotype" panose="02040502050505030304" charset="0"/>
                <a:sym typeface="+mn-ea"/>
              </a:rPr>
              <a:t>EwS</a:t>
            </a:r>
            <a:r>
              <a:rPr lang="en-US" b="1" dirty="0" smtClean="0">
                <a:effectLst/>
                <a:latin typeface="Palatino Linotype" panose="02040502050505030304" charset="0"/>
                <a:cs typeface="Palatino Linotype" panose="02040502050505030304" charset="0"/>
                <a:sym typeface="+mn-ea"/>
              </a:rPr>
              <a:t>.</a:t>
            </a:r>
            <a:r>
              <a:rPr lang="en-US" dirty="0" smtClean="0">
                <a:effectLst/>
                <a:latin typeface="Palatino Linotype" panose="02040502050505030304" charset="0"/>
                <a:cs typeface="Palatino Linotype" panose="02040502050505030304" charset="0"/>
                <a:sym typeface="+mn-ea"/>
              </a:rPr>
              <a:t> (A) Integrative genomics view (hg19) of the CHM1 locus from data of A673, SK-N-MC and mesenchymal stem cell (MSC) cells being transfected with </a:t>
            </a:r>
            <a:r>
              <a:rPr lang="en-US" dirty="0" err="1" smtClean="0">
                <a:effectLst/>
                <a:latin typeface="Palatino Linotype" panose="02040502050505030304" charset="0"/>
                <a:cs typeface="Palatino Linotype" panose="02040502050505030304" charset="0"/>
                <a:sym typeface="+mn-ea"/>
              </a:rPr>
              <a:t>shRNAs</a:t>
            </a:r>
            <a:r>
              <a:rPr lang="en-US" dirty="0" smtClean="0">
                <a:effectLst/>
                <a:latin typeface="Palatino Linotype" panose="02040502050505030304" charset="0"/>
                <a:cs typeface="Palatino Linotype" panose="02040502050505030304" charset="0"/>
                <a:sym typeface="+mn-ea"/>
              </a:rPr>
              <a:t> targeting either GFP (</a:t>
            </a:r>
            <a:r>
              <a:rPr lang="en-US" dirty="0" err="1" smtClean="0">
                <a:effectLst/>
                <a:latin typeface="Palatino Linotype" panose="02040502050505030304" charset="0"/>
                <a:cs typeface="Palatino Linotype" panose="02040502050505030304" charset="0"/>
                <a:sym typeface="+mn-ea"/>
              </a:rPr>
              <a:t>shGFP</a:t>
            </a:r>
            <a:r>
              <a:rPr lang="en-US" dirty="0" smtClean="0">
                <a:effectLst/>
                <a:latin typeface="Palatino Linotype" panose="02040502050505030304" charset="0"/>
                <a:cs typeface="Palatino Linotype" panose="02040502050505030304" charset="0"/>
                <a:sym typeface="+mn-ea"/>
              </a:rPr>
              <a:t>; negative control) or EWS-FLI1 (shEF1) or overexpression of EWS-FLI1 in MSC. (B) Overexpression of CHM1 in the CCLE database. (C) High expression of CHM1 in the GEO datasets including normal bone marrow mesenchymal stem cells (GSE 7637) and </a:t>
            </a:r>
            <a:r>
              <a:rPr lang="en-US" dirty="0" err="1" smtClean="0">
                <a:effectLst/>
                <a:latin typeface="Palatino Linotype" panose="02040502050505030304" charset="0"/>
                <a:cs typeface="Palatino Linotype" panose="02040502050505030304" charset="0"/>
                <a:sym typeface="+mn-ea"/>
              </a:rPr>
              <a:t>EwS</a:t>
            </a:r>
            <a:r>
              <a:rPr lang="en-US" dirty="0" smtClean="0">
                <a:effectLst/>
                <a:latin typeface="Palatino Linotype" panose="02040502050505030304" charset="0"/>
                <a:cs typeface="Palatino Linotype" panose="02040502050505030304" charset="0"/>
                <a:sym typeface="+mn-ea"/>
              </a:rPr>
              <a:t> tissues (GSE 17618). (D) The correlation of expression level of CHM1 with recurrence and metastasis</a:t>
            </a:r>
            <a:endParaRPr lang="zh-CN" altLang="en-US" dirty="0">
              <a:latin typeface="Palatino Linotype" panose="02040502050505030304" charset="0"/>
              <a:cs typeface="Palatino Linotype" panose="02040502050505030304" charset="0"/>
            </a:endParaRPr>
          </a:p>
          <a:p>
            <a:endParaRPr lang="zh-CN" altLang="en-US">
              <a:latin typeface="Palatino Linotype" panose="02040502050505030304" charset="0"/>
              <a:cs typeface="Palatino Linotype" panose="0204050205050503030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b="1" dirty="0" smtClean="0">
                <a:effectLst/>
                <a:latin typeface="Palatino Linotype" panose="02040502050505030304" charset="0"/>
                <a:cs typeface="Palatino Linotype" panose="02040502050505030304" charset="0"/>
                <a:sym typeface="+mn-ea"/>
              </a:rPr>
              <a:t>Supplementary FigureS7. </a:t>
            </a:r>
            <a:r>
              <a:rPr lang="en-US" dirty="0" err="1" smtClean="0">
                <a:effectLst/>
                <a:latin typeface="Palatino Linotype" panose="02040502050505030304" charset="0"/>
                <a:cs typeface="Palatino Linotype" panose="02040502050505030304" charset="0"/>
                <a:sym typeface="+mn-ea"/>
              </a:rPr>
              <a:t>ProteomicsDB</a:t>
            </a:r>
            <a:r>
              <a:rPr lang="en-US" dirty="0" smtClean="0">
                <a:effectLst/>
                <a:latin typeface="Palatino Linotype" panose="02040502050505030304" charset="0"/>
                <a:cs typeface="Palatino Linotype" panose="02040502050505030304" charset="0"/>
                <a:sym typeface="+mn-ea"/>
              </a:rPr>
              <a:t> shows a shallow expression of CHM1 in vitreous humor, lung, and heart.  CHM1 is undetectable in other healthy tissues. </a:t>
            </a:r>
            <a:endParaRPr lang="en-US" kern="1200" dirty="0" smtClean="0">
              <a:solidFill>
                <a:schemeClr val="tx1"/>
              </a:solidFill>
              <a:effectLst/>
              <a:latin typeface="Palatino Linotype" panose="02040502050505030304" charset="0"/>
              <a:ea typeface="+mn-ea"/>
              <a:cs typeface="Palatino Linotype" panose="02040502050505030304" charset="0"/>
            </a:endParaRPr>
          </a:p>
          <a:p>
            <a:endParaRPr lang="en-US" dirty="0">
              <a:latin typeface="Palatino Linotype" panose="02040502050505030304" charset="0"/>
              <a:cs typeface="Palatino Linotype" panose="02040502050505030304" charset="0"/>
            </a:endParaRPr>
          </a:p>
          <a:p>
            <a:pPr marL="0" marR="0" lvl="0" indent="0" algn="l" defTabSz="914400" rtl="0" eaLnBrk="1" fontAlgn="auto" latinLnBrk="0" hangingPunct="1">
              <a:lnSpc>
                <a:spcPct val="100000"/>
              </a:lnSpc>
              <a:spcBef>
                <a:spcPts val="0"/>
              </a:spcBef>
              <a:spcAft>
                <a:spcPts val="0"/>
              </a:spcAft>
              <a:buClrTx/>
              <a:buSzTx/>
              <a:buFontTx/>
              <a:buNone/>
              <a:defRPr/>
            </a:pPr>
            <a:r>
              <a:rPr lang="en-US" b="1" dirty="0" smtClean="0">
                <a:effectLst/>
                <a:latin typeface="Palatino Linotype" panose="02040502050505030304" charset="0"/>
                <a:cs typeface="Palatino Linotype" panose="02040502050505030304" charset="0"/>
                <a:sym typeface="+mn-ea"/>
              </a:rPr>
              <a:t>Supplementary Figure</a:t>
            </a:r>
            <a:r>
              <a:rPr lang="de-DE" altLang="en-US" b="1" dirty="0" smtClean="0">
                <a:effectLst/>
                <a:latin typeface="Palatino Linotype" panose="02040502050505030304" charset="0"/>
                <a:cs typeface="Palatino Linotype" panose="02040502050505030304" charset="0"/>
                <a:sym typeface="+mn-ea"/>
              </a:rPr>
              <a:t> </a:t>
            </a:r>
            <a:r>
              <a:rPr lang="en-US" b="1" dirty="0" smtClean="0">
                <a:effectLst/>
                <a:latin typeface="Palatino Linotype" panose="02040502050505030304" charset="0"/>
                <a:cs typeface="Palatino Linotype" panose="02040502050505030304" charset="0"/>
                <a:sym typeface="+mn-ea"/>
              </a:rPr>
              <a:t>S7. </a:t>
            </a:r>
            <a:r>
              <a:rPr lang="en-US" dirty="0" err="1" smtClean="0">
                <a:effectLst/>
                <a:latin typeface="Palatino Linotype" panose="02040502050505030304" charset="0"/>
                <a:cs typeface="Palatino Linotype" panose="02040502050505030304" charset="0"/>
                <a:sym typeface="+mn-ea"/>
              </a:rPr>
              <a:t>ProteomicsDB</a:t>
            </a:r>
            <a:r>
              <a:rPr lang="en-US" dirty="0" smtClean="0">
                <a:effectLst/>
                <a:latin typeface="Palatino Linotype" panose="02040502050505030304" charset="0"/>
                <a:cs typeface="Palatino Linotype" panose="02040502050505030304" charset="0"/>
                <a:sym typeface="+mn-ea"/>
              </a:rPr>
              <a:t> shows a shallow expression of CHM1 in vitreous humor, lung, and heart.  CHM1 is undetectable in other healthy tissues. </a:t>
            </a:r>
            <a:endParaRPr lang="en-US" kern="1200" dirty="0" smtClean="0">
              <a:solidFill>
                <a:schemeClr val="tx1"/>
              </a:solidFill>
              <a:effectLst/>
              <a:latin typeface="Palatino Linotype" panose="02040502050505030304" charset="0"/>
              <a:ea typeface="+mn-ea"/>
              <a:cs typeface="Palatino Linotype" panose="02040502050505030304" charset="0"/>
            </a:endParaRPr>
          </a:p>
          <a:p>
            <a:endParaRPr lang="en-US" dirty="0">
              <a:latin typeface="Palatino Linotype" panose="02040502050505030304" charset="0"/>
              <a:cs typeface="Palatino Linotype" panose="02040502050505030304" charset="0"/>
            </a:endParaRPr>
          </a:p>
          <a:p>
            <a:endParaRPr lang="zh-CN" altLang="en-US">
              <a:latin typeface="Palatino Linotype" panose="02040502050505030304" charset="0"/>
              <a:cs typeface="Palatino Linotype" panose="0204050205050503030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6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64.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1.xml"/><Relationship Id="rId3" Type="http://schemas.openxmlformats.org/officeDocument/2006/relationships/tags" Target="../tags/tag65.xml"/><Relationship Id="rId2" Type="http://schemas.openxmlformats.org/officeDocument/2006/relationships/image" Target="../media/image2.tiff"/><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1.xml"/><Relationship Id="rId5" Type="http://schemas.openxmlformats.org/officeDocument/2006/relationships/tags" Target="../tags/tag66.xml"/><Relationship Id="rId4" Type="http://schemas.openxmlformats.org/officeDocument/2006/relationships/image" Target="../media/image6.tiff"/><Relationship Id="rId3" Type="http://schemas.openxmlformats.org/officeDocument/2006/relationships/image" Target="../media/image5.wmf"/><Relationship Id="rId2" Type="http://schemas.openxmlformats.org/officeDocument/2006/relationships/image" Target="../media/image4.jpeg"/><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9" Type="http://schemas.openxmlformats.org/officeDocument/2006/relationships/tags" Target="../tags/tag69.xml"/><Relationship Id="rId8" Type="http://schemas.openxmlformats.org/officeDocument/2006/relationships/image" Target="../media/image12.tiff"/><Relationship Id="rId7" Type="http://schemas.openxmlformats.org/officeDocument/2006/relationships/tags" Target="../tags/tag68.xml"/><Relationship Id="rId6" Type="http://schemas.openxmlformats.org/officeDocument/2006/relationships/image" Target="../media/image11.png"/><Relationship Id="rId5" Type="http://schemas.openxmlformats.org/officeDocument/2006/relationships/tags" Target="../tags/tag67.xml"/><Relationship Id="rId4" Type="http://schemas.openxmlformats.org/officeDocument/2006/relationships/image" Target="../media/image10.tiff"/><Relationship Id="rId3" Type="http://schemas.openxmlformats.org/officeDocument/2006/relationships/image" Target="../media/image9.tiff"/><Relationship Id="rId2" Type="http://schemas.openxmlformats.org/officeDocument/2006/relationships/image" Target="../media/image8.tiff"/><Relationship Id="rId11" Type="http://schemas.openxmlformats.org/officeDocument/2006/relationships/notesSlide" Target="../notesSlides/notesSlide4.xml"/><Relationship Id="rId10" Type="http://schemas.openxmlformats.org/officeDocument/2006/relationships/slideLayout" Target="../slideLayouts/slideLayout1.xml"/><Relationship Id="rId1" Type="http://schemas.openxmlformats.org/officeDocument/2006/relationships/image" Target="../media/image7.tiff"/></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1.xml"/><Relationship Id="rId3" Type="http://schemas.openxmlformats.org/officeDocument/2006/relationships/tags" Target="../tags/tag71.xml"/><Relationship Id="rId2" Type="http://schemas.openxmlformats.org/officeDocument/2006/relationships/image" Target="../media/image13.tiff"/><Relationship Id="rId1" Type="http://schemas.openxmlformats.org/officeDocument/2006/relationships/tags" Target="../tags/tag70.xml"/></Relationships>
</file>

<file path=ppt/slides/_rels/slide7.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1.xml"/><Relationship Id="rId5" Type="http://schemas.openxmlformats.org/officeDocument/2006/relationships/tags" Target="../tags/tag72.xml"/><Relationship Id="rId4" Type="http://schemas.openxmlformats.org/officeDocument/2006/relationships/image" Target="../media/image17.png"/><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jpeg"/></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xml"/><Relationship Id="rId2" Type="http://schemas.openxmlformats.org/officeDocument/2006/relationships/tags" Target="../tags/tag73.xml"/><Relationship Id="rId1" Type="http://schemas.openxmlformats.org/officeDocument/2006/relationships/image" Target="../media/image18.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58"/>
          <p:cNvSpPr txBox="1"/>
          <p:nvPr/>
        </p:nvSpPr>
        <p:spPr bwMode="auto">
          <a:xfrm>
            <a:off x="4565650" y="4017010"/>
            <a:ext cx="3060700" cy="368300"/>
          </a:xfrm>
          <a:prstGeom prst="rect">
            <a:avLst/>
          </a:prstGeom>
          <a:noFill/>
        </p:spPr>
        <p:txBody>
          <a:bodyPr wrap="square" rtlCol="0">
            <a:spAutoFit/>
          </a:bodyPr>
          <a:lstStyle/>
          <a:p>
            <a:pPr algn="l">
              <a:defRPr/>
            </a:pPr>
            <a:r>
              <a:rPr lang="de-DE" b="1" dirty="0" err="1">
                <a:latin typeface="Palatino Linotype" panose="02040502050505030304" charset="0"/>
                <a:cs typeface="Palatino Linotype" panose="02040502050505030304" charset="0"/>
              </a:rPr>
              <a:t>Supplemental material</a:t>
            </a:r>
            <a:endParaRPr lang="de-DE" b="1" dirty="0">
              <a:latin typeface="Palatino Linotype" panose="02040502050505030304" charset="0"/>
              <a:cs typeface="Palatino Linotype" panose="02040502050505030304" charset="0"/>
            </a:endParaRPr>
          </a:p>
        </p:txBody>
      </p:sp>
      <p:sp>
        <p:nvSpPr>
          <p:cNvPr id="3" name="文本框 2"/>
          <p:cNvSpPr txBox="1"/>
          <p:nvPr/>
        </p:nvSpPr>
        <p:spPr>
          <a:xfrm>
            <a:off x="348615" y="1001395"/>
            <a:ext cx="11372850" cy="645160"/>
          </a:xfrm>
          <a:prstGeom prst="rect">
            <a:avLst/>
          </a:prstGeom>
          <a:noFill/>
        </p:spPr>
        <p:txBody>
          <a:bodyPr wrap="square" rtlCol="0" anchor="t">
            <a:spAutoFit/>
          </a:bodyPr>
          <a:lstStyle/>
          <a:p>
            <a:pPr algn="ctr"/>
            <a:r>
              <a:rPr lang="zh-CN" altLang="en-US" b="1">
                <a:latin typeface="Palatino Linotype" panose="02040502050505030304" charset="0"/>
                <a:cs typeface="Palatino Linotype" panose="02040502050505030304" charset="0"/>
              </a:rPr>
              <a:t>T cells directed against the metastatic driver chondromodulin-1 in Ewing sarcoma:</a:t>
            </a:r>
            <a:endParaRPr lang="zh-CN" altLang="en-US" b="1">
              <a:latin typeface="Palatino Linotype" panose="02040502050505030304" charset="0"/>
              <a:cs typeface="Palatino Linotype" panose="02040502050505030304" charset="0"/>
            </a:endParaRPr>
          </a:p>
          <a:p>
            <a:pPr algn="ctr"/>
            <a:r>
              <a:rPr lang="zh-CN" altLang="en-US" b="1">
                <a:latin typeface="Palatino Linotype" panose="02040502050505030304" charset="0"/>
                <a:cs typeface="Palatino Linotype" panose="02040502050505030304" charset="0"/>
              </a:rPr>
              <a:t> Comparative engineering with CRISPR/Cas9 vs. retroviral gene transfer for adoptive transfer</a:t>
            </a:r>
            <a:endParaRPr lang="zh-CN" altLang="en-US" b="1">
              <a:latin typeface="Palatino Linotype" panose="02040502050505030304" charset="0"/>
              <a:cs typeface="Palatino Linotype" panose="02040502050505030304" charset="0"/>
            </a:endParaRPr>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2"/>
          <p:cNvSpPr txBox="1"/>
          <p:nvPr/>
        </p:nvSpPr>
        <p:spPr>
          <a:xfrm>
            <a:off x="4096060" y="1380540"/>
            <a:ext cx="6949347" cy="280035"/>
          </a:xfrm>
          <a:prstGeom prst="rect">
            <a:avLst/>
          </a:prstGeom>
          <a:noFill/>
        </p:spPr>
        <p:txBody>
          <a:bodyPr wrap="square" lIns="0" tIns="0" rIns="0" bIns="0" rtlCol="0">
            <a:spAutoFit/>
          </a:bodyPr>
          <a:lstStyle/>
          <a:p>
            <a:pPr>
              <a:lnSpc>
                <a:spcPct val="114000"/>
              </a:lnSpc>
            </a:pPr>
            <a:r>
              <a:rPr lang="en-US" sz="1600" dirty="0" smtClean="0">
                <a:solidFill>
                  <a:schemeClr val="accent1">
                    <a:lumMod val="75000"/>
                  </a:schemeClr>
                </a:solidFill>
                <a:latin typeface="Palatino Linotype" panose="02040502050505030304" charset="0"/>
                <a:cs typeface="Palatino Linotype" panose="02040502050505030304" charset="0"/>
              </a:rPr>
              <a:t>Plasmid expansion(19ADQDRP_TRAC_TCR_CHM1_KI_pMK-RQ) </a:t>
            </a:r>
            <a:endParaRPr lang="en-US" sz="1600" dirty="0" smtClean="0">
              <a:solidFill>
                <a:schemeClr val="accent1">
                  <a:lumMod val="75000"/>
                </a:schemeClr>
              </a:solidFill>
              <a:latin typeface="Palatino Linotype" panose="02040502050505030304" charset="0"/>
              <a:cs typeface="Palatino Linotype" panose="02040502050505030304" charset="0"/>
            </a:endParaRPr>
          </a:p>
        </p:txBody>
      </p:sp>
      <p:sp>
        <p:nvSpPr>
          <p:cNvPr id="8" name="TextBox 4"/>
          <p:cNvSpPr txBox="1"/>
          <p:nvPr/>
        </p:nvSpPr>
        <p:spPr>
          <a:xfrm flipH="1">
            <a:off x="4085503" y="1776953"/>
            <a:ext cx="1653923" cy="280035"/>
          </a:xfrm>
          <a:prstGeom prst="rect">
            <a:avLst/>
          </a:prstGeom>
          <a:noFill/>
        </p:spPr>
        <p:txBody>
          <a:bodyPr wrap="square" lIns="0" tIns="0" rIns="0" bIns="0" rtlCol="0">
            <a:spAutoFit/>
          </a:bodyPr>
          <a:lstStyle/>
          <a:p>
            <a:pPr>
              <a:lnSpc>
                <a:spcPct val="114000"/>
              </a:lnSpc>
            </a:pPr>
            <a:r>
              <a:rPr lang="en-US" sz="1600" dirty="0" smtClean="0">
                <a:solidFill>
                  <a:schemeClr val="accent1">
                    <a:lumMod val="75000"/>
                  </a:schemeClr>
                </a:solidFill>
                <a:latin typeface="Palatino Linotype" panose="02040502050505030304" charset="0"/>
                <a:cs typeface="Palatino Linotype" panose="02040502050505030304" charset="0"/>
              </a:rPr>
              <a:t>PCR</a:t>
            </a:r>
            <a:endParaRPr lang="en-US" sz="1600" dirty="0" smtClean="0">
              <a:solidFill>
                <a:schemeClr val="accent1">
                  <a:lumMod val="75000"/>
                </a:schemeClr>
              </a:solidFill>
              <a:latin typeface="Palatino Linotype" panose="02040502050505030304" charset="0"/>
              <a:cs typeface="Palatino Linotype" panose="02040502050505030304" charset="0"/>
            </a:endParaRPr>
          </a:p>
        </p:txBody>
      </p:sp>
      <p:sp>
        <p:nvSpPr>
          <p:cNvPr id="10" name="TextBox 5"/>
          <p:cNvSpPr txBox="1"/>
          <p:nvPr/>
        </p:nvSpPr>
        <p:spPr>
          <a:xfrm>
            <a:off x="4085501" y="2235120"/>
            <a:ext cx="2031665" cy="280035"/>
          </a:xfrm>
          <a:prstGeom prst="rect">
            <a:avLst/>
          </a:prstGeom>
          <a:noFill/>
        </p:spPr>
        <p:txBody>
          <a:bodyPr wrap="square" lIns="0" tIns="0" rIns="0" bIns="0" rtlCol="0">
            <a:spAutoFit/>
          </a:bodyPr>
          <a:lstStyle/>
          <a:p>
            <a:pPr>
              <a:lnSpc>
                <a:spcPct val="114000"/>
              </a:lnSpc>
            </a:pPr>
            <a:r>
              <a:rPr lang="en-US" sz="1600" dirty="0" smtClean="0">
                <a:solidFill>
                  <a:schemeClr val="accent1">
                    <a:lumMod val="75000"/>
                  </a:schemeClr>
                </a:solidFill>
                <a:latin typeface="Palatino Linotype" panose="02040502050505030304" charset="0"/>
                <a:cs typeface="Palatino Linotype" panose="02040502050505030304" charset="0"/>
              </a:rPr>
              <a:t>Purification </a:t>
            </a:r>
            <a:endParaRPr lang="en-US" sz="1600" dirty="0" smtClean="0">
              <a:solidFill>
                <a:schemeClr val="accent1">
                  <a:lumMod val="75000"/>
                </a:schemeClr>
              </a:solidFill>
              <a:latin typeface="Palatino Linotype" panose="02040502050505030304" charset="0"/>
              <a:cs typeface="Palatino Linotype" panose="02040502050505030304" charset="0"/>
            </a:endParaRPr>
          </a:p>
        </p:txBody>
      </p:sp>
      <p:sp>
        <p:nvSpPr>
          <p:cNvPr id="11" name="TextBox 6"/>
          <p:cNvSpPr txBox="1"/>
          <p:nvPr/>
        </p:nvSpPr>
        <p:spPr>
          <a:xfrm>
            <a:off x="4058205" y="2669155"/>
            <a:ext cx="5400154" cy="280035"/>
          </a:xfrm>
          <a:prstGeom prst="rect">
            <a:avLst/>
          </a:prstGeom>
          <a:noFill/>
        </p:spPr>
        <p:txBody>
          <a:bodyPr wrap="square" lIns="0" tIns="0" rIns="0" bIns="0" rtlCol="0">
            <a:spAutoFit/>
          </a:bodyPr>
          <a:lstStyle/>
          <a:p>
            <a:pPr>
              <a:lnSpc>
                <a:spcPct val="114000"/>
              </a:lnSpc>
            </a:pPr>
            <a:r>
              <a:rPr lang="en-US" sz="1600" dirty="0" smtClean="0">
                <a:solidFill>
                  <a:schemeClr val="accent1">
                    <a:lumMod val="75000"/>
                  </a:schemeClr>
                </a:solidFill>
                <a:latin typeface="Palatino Linotype" panose="02040502050505030304" charset="0"/>
                <a:cs typeface="Palatino Linotype" panose="02040502050505030304" charset="0"/>
              </a:rPr>
              <a:t>CRISPR/Cas9 mediated orthotropic replacement of TCR </a:t>
            </a:r>
            <a:endParaRPr lang="en-US" sz="1600" dirty="0" smtClean="0">
              <a:solidFill>
                <a:schemeClr val="accent1">
                  <a:lumMod val="75000"/>
                </a:schemeClr>
              </a:solidFill>
              <a:latin typeface="Palatino Linotype" panose="02040502050505030304" charset="0"/>
              <a:cs typeface="Palatino Linotype" panose="02040502050505030304" charset="0"/>
            </a:endParaRPr>
          </a:p>
        </p:txBody>
      </p:sp>
      <p:sp>
        <p:nvSpPr>
          <p:cNvPr id="12" name="TextBox 7"/>
          <p:cNvSpPr txBox="1"/>
          <p:nvPr/>
        </p:nvSpPr>
        <p:spPr>
          <a:xfrm>
            <a:off x="4052231" y="4091890"/>
            <a:ext cx="5537405" cy="280035"/>
          </a:xfrm>
          <a:prstGeom prst="rect">
            <a:avLst/>
          </a:prstGeom>
          <a:noFill/>
        </p:spPr>
        <p:txBody>
          <a:bodyPr wrap="square" lIns="0" tIns="0" rIns="0" bIns="0" rtlCol="0">
            <a:spAutoFit/>
          </a:bodyPr>
          <a:lstStyle/>
          <a:p>
            <a:pPr>
              <a:lnSpc>
                <a:spcPct val="114000"/>
              </a:lnSpc>
            </a:pPr>
            <a:r>
              <a:rPr lang="en-US" sz="1600" dirty="0" smtClean="0">
                <a:solidFill>
                  <a:srgbClr val="FFC000"/>
                </a:solidFill>
                <a:latin typeface="Palatino Linotype" panose="02040502050505030304" charset="0"/>
                <a:cs typeface="Palatino Linotype" panose="02040502050505030304" charset="0"/>
              </a:rPr>
              <a:t>Retrovirus infection</a:t>
            </a:r>
            <a:endParaRPr lang="en-US" sz="1600" dirty="0" smtClean="0">
              <a:solidFill>
                <a:srgbClr val="FFC000"/>
              </a:solidFill>
              <a:latin typeface="Palatino Linotype" panose="02040502050505030304" charset="0"/>
              <a:cs typeface="Palatino Linotype" panose="02040502050505030304" charset="0"/>
            </a:endParaRPr>
          </a:p>
        </p:txBody>
      </p:sp>
      <p:sp>
        <p:nvSpPr>
          <p:cNvPr id="13" name="TextBox 8"/>
          <p:cNvSpPr txBox="1"/>
          <p:nvPr/>
        </p:nvSpPr>
        <p:spPr>
          <a:xfrm>
            <a:off x="4052230" y="4531513"/>
            <a:ext cx="5537405" cy="280035"/>
          </a:xfrm>
          <a:prstGeom prst="rect">
            <a:avLst/>
          </a:prstGeom>
          <a:noFill/>
        </p:spPr>
        <p:txBody>
          <a:bodyPr wrap="square" lIns="0" tIns="0" rIns="0" bIns="0" rtlCol="0">
            <a:spAutoFit/>
          </a:bodyPr>
          <a:lstStyle/>
          <a:p>
            <a:pPr>
              <a:lnSpc>
                <a:spcPct val="114000"/>
              </a:lnSpc>
            </a:pPr>
            <a:r>
              <a:rPr lang="en-US" sz="1600" dirty="0" smtClean="0">
                <a:solidFill>
                  <a:srgbClr val="FFC000"/>
                </a:solidFill>
                <a:latin typeface="Palatino Linotype" panose="02040502050505030304" charset="0"/>
                <a:cs typeface="Palatino Linotype" panose="02040502050505030304" charset="0"/>
              </a:rPr>
              <a:t>Retrovirus production(293Vec-RD114</a:t>
            </a:r>
            <a:r>
              <a:rPr lang="en-US" sz="1600" baseline="30000" dirty="0" smtClean="0">
                <a:solidFill>
                  <a:srgbClr val="FFC000"/>
                </a:solidFill>
                <a:latin typeface="Palatino Linotype" panose="02040502050505030304" charset="0"/>
                <a:cs typeface="Palatino Linotype" panose="02040502050505030304" charset="0"/>
              </a:rPr>
              <a:t>TM</a:t>
            </a:r>
            <a:r>
              <a:rPr lang="en-US" sz="1600" dirty="0" smtClean="0">
                <a:solidFill>
                  <a:srgbClr val="FFC000"/>
                </a:solidFill>
                <a:latin typeface="Palatino Linotype" panose="02040502050505030304" charset="0"/>
                <a:cs typeface="Palatino Linotype" panose="02040502050505030304" charset="0"/>
              </a:rPr>
              <a:t>)</a:t>
            </a:r>
            <a:endParaRPr lang="en-US" sz="1600" dirty="0" smtClean="0">
              <a:solidFill>
                <a:srgbClr val="FFC000"/>
              </a:solidFill>
              <a:latin typeface="Palatino Linotype" panose="02040502050505030304" charset="0"/>
              <a:cs typeface="Palatino Linotype" panose="02040502050505030304" charset="0"/>
            </a:endParaRPr>
          </a:p>
        </p:txBody>
      </p:sp>
      <p:sp>
        <p:nvSpPr>
          <p:cNvPr id="14" name="TextBox 9"/>
          <p:cNvSpPr txBox="1"/>
          <p:nvPr/>
        </p:nvSpPr>
        <p:spPr>
          <a:xfrm flipH="1">
            <a:off x="4052228" y="4954007"/>
            <a:ext cx="5507730" cy="280035"/>
          </a:xfrm>
          <a:prstGeom prst="rect">
            <a:avLst/>
          </a:prstGeom>
          <a:noFill/>
        </p:spPr>
        <p:txBody>
          <a:bodyPr wrap="square" lIns="0" tIns="0" rIns="0" bIns="0" rtlCol="0">
            <a:spAutoFit/>
          </a:bodyPr>
          <a:lstStyle/>
          <a:p>
            <a:pPr>
              <a:lnSpc>
                <a:spcPct val="114000"/>
              </a:lnSpc>
            </a:pPr>
            <a:r>
              <a:rPr lang="en-US" sz="1600" dirty="0" smtClean="0">
                <a:solidFill>
                  <a:srgbClr val="FFC000"/>
                </a:solidFill>
                <a:latin typeface="Palatino Linotype" panose="02040502050505030304" charset="0"/>
                <a:cs typeface="Palatino Linotype" panose="02040502050505030304" charset="0"/>
              </a:rPr>
              <a:t>Plasmid expansion(pMP-71-CHM1</a:t>
            </a:r>
            <a:r>
              <a:rPr lang="de-DE" altLang="en-US" sz="1600" dirty="0" smtClean="0">
                <a:solidFill>
                  <a:srgbClr val="FFC000"/>
                </a:solidFill>
                <a:latin typeface="Palatino Linotype" panose="02040502050505030304" charset="0"/>
                <a:cs typeface="Palatino Linotype" panose="02040502050505030304" charset="0"/>
              </a:rPr>
              <a:t>-TCR</a:t>
            </a:r>
            <a:r>
              <a:rPr lang="en-US" sz="1600" dirty="0" smtClean="0">
                <a:solidFill>
                  <a:srgbClr val="FFC000"/>
                </a:solidFill>
                <a:latin typeface="Palatino Linotype" panose="02040502050505030304" charset="0"/>
                <a:cs typeface="Palatino Linotype" panose="02040502050505030304" charset="0"/>
              </a:rPr>
              <a:t>/</a:t>
            </a:r>
            <a:r>
              <a:rPr lang="en-US" sz="1600" dirty="0" err="1" smtClean="0">
                <a:solidFill>
                  <a:srgbClr val="FFC000"/>
                </a:solidFill>
                <a:latin typeface="Palatino Linotype" panose="02040502050505030304" charset="0"/>
                <a:cs typeface="Palatino Linotype" panose="02040502050505030304" charset="0"/>
              </a:rPr>
              <a:t>pMP</a:t>
            </a:r>
            <a:r>
              <a:rPr lang="en-US" sz="1600" dirty="0" smtClean="0">
                <a:solidFill>
                  <a:srgbClr val="FFC000"/>
                </a:solidFill>
                <a:latin typeface="Palatino Linotype" panose="02040502050505030304" charset="0"/>
                <a:cs typeface="Palatino Linotype" panose="02040502050505030304" charset="0"/>
              </a:rPr>
              <a:t>-GFP)</a:t>
            </a:r>
            <a:endParaRPr lang="en-US" sz="1600" dirty="0" smtClean="0">
              <a:solidFill>
                <a:srgbClr val="FFC000"/>
              </a:solidFill>
              <a:latin typeface="Palatino Linotype" panose="02040502050505030304" charset="0"/>
              <a:cs typeface="Palatino Linotype" panose="02040502050505030304" charset="0"/>
            </a:endParaRPr>
          </a:p>
        </p:txBody>
      </p:sp>
      <p:sp>
        <p:nvSpPr>
          <p:cNvPr id="15" name="TextBox 10"/>
          <p:cNvSpPr txBox="1"/>
          <p:nvPr/>
        </p:nvSpPr>
        <p:spPr>
          <a:xfrm>
            <a:off x="1435100" y="3268345"/>
            <a:ext cx="1590040" cy="560070"/>
          </a:xfrm>
          <a:prstGeom prst="rect">
            <a:avLst/>
          </a:prstGeom>
          <a:noFill/>
        </p:spPr>
        <p:txBody>
          <a:bodyPr wrap="square" lIns="0" tIns="0" rIns="0" bIns="0" rtlCol="0">
            <a:spAutoFit/>
          </a:bodyPr>
          <a:lstStyle/>
          <a:p>
            <a:pPr>
              <a:lnSpc>
                <a:spcPct val="114000"/>
              </a:lnSpc>
            </a:pPr>
            <a:r>
              <a:rPr lang="en-US" sz="1600" dirty="0" smtClean="0">
                <a:solidFill>
                  <a:srgbClr val="7030A0"/>
                </a:solidFill>
                <a:latin typeface="Palatino Linotype" panose="02040502050505030304" charset="0"/>
                <a:cs typeface="Palatino Linotype" panose="02040502050505030304" charset="0"/>
              </a:rPr>
              <a:t>PBMC from the same donor</a:t>
            </a:r>
            <a:endParaRPr lang="en-US" sz="1600" dirty="0" smtClean="0">
              <a:solidFill>
                <a:srgbClr val="7030A0"/>
              </a:solidFill>
              <a:latin typeface="Palatino Linotype" panose="02040502050505030304" charset="0"/>
              <a:cs typeface="Palatino Linotype" panose="02040502050505030304" charset="0"/>
            </a:endParaRPr>
          </a:p>
        </p:txBody>
      </p:sp>
      <p:sp>
        <p:nvSpPr>
          <p:cNvPr id="16" name="TextBox 11"/>
          <p:cNvSpPr txBox="1"/>
          <p:nvPr/>
        </p:nvSpPr>
        <p:spPr>
          <a:xfrm>
            <a:off x="5952490" y="3321050"/>
            <a:ext cx="2585720" cy="560070"/>
          </a:xfrm>
          <a:prstGeom prst="rect">
            <a:avLst/>
          </a:prstGeom>
          <a:noFill/>
        </p:spPr>
        <p:txBody>
          <a:bodyPr wrap="square" lIns="0" tIns="0" rIns="0" bIns="0" rtlCol="0">
            <a:spAutoFit/>
          </a:bodyPr>
          <a:lstStyle/>
          <a:p>
            <a:pPr>
              <a:lnSpc>
                <a:spcPct val="114000"/>
              </a:lnSpc>
            </a:pPr>
            <a:r>
              <a:rPr lang="en-US" sz="1600" dirty="0" smtClean="0">
                <a:solidFill>
                  <a:srgbClr val="7030A0"/>
                </a:solidFill>
                <a:latin typeface="Palatino Linotype" panose="02040502050505030304" charset="0"/>
                <a:cs typeface="Palatino Linotype" panose="02040502050505030304" charset="0"/>
              </a:rPr>
              <a:t>Isolation  and expansion of transgenic T cells </a:t>
            </a:r>
            <a:endParaRPr lang="en-US" sz="1600" dirty="0" smtClean="0">
              <a:solidFill>
                <a:srgbClr val="7030A0"/>
              </a:solidFill>
              <a:latin typeface="Palatino Linotype" panose="02040502050505030304" charset="0"/>
              <a:cs typeface="Palatino Linotype" panose="02040502050505030304" charset="0"/>
            </a:endParaRPr>
          </a:p>
        </p:txBody>
      </p:sp>
      <p:cxnSp>
        <p:nvCxnSpPr>
          <p:cNvPr id="17" name="Straight Arrow Connector 14"/>
          <p:cNvCxnSpPr/>
          <p:nvPr/>
        </p:nvCxnSpPr>
        <p:spPr>
          <a:xfrm>
            <a:off x="4678874" y="1631495"/>
            <a:ext cx="0" cy="2083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6"/>
          <p:cNvCxnSpPr/>
          <p:nvPr/>
        </p:nvCxnSpPr>
        <p:spPr>
          <a:xfrm>
            <a:off x="4678874" y="2034203"/>
            <a:ext cx="0" cy="2083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7"/>
          <p:cNvCxnSpPr/>
          <p:nvPr/>
        </p:nvCxnSpPr>
        <p:spPr>
          <a:xfrm>
            <a:off x="4678874" y="2492038"/>
            <a:ext cx="0" cy="2083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9458513" y="3084542"/>
            <a:ext cx="1800200" cy="95255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noAutofit/>
          </a:bodyPr>
          <a:lstStyle/>
          <a:p>
            <a:pPr marL="342900" indent="-342900">
              <a:lnSpc>
                <a:spcPct val="114000"/>
              </a:lnSpc>
              <a:buAutoNum type="arabicPeriod"/>
            </a:pPr>
            <a:r>
              <a:rPr lang="de-DE" altLang="en-US" sz="1600" dirty="0" err="1" smtClean="0">
                <a:latin typeface="Palatino Linotype" panose="02040502050505030304" charset="0"/>
                <a:cs typeface="Palatino Linotype" panose="02040502050505030304" charset="0"/>
              </a:rPr>
              <a:t>FACS </a:t>
            </a:r>
            <a:endParaRPr lang="de-DE" altLang="en-US" sz="1600" dirty="0" err="1" smtClean="0">
              <a:latin typeface="Palatino Linotype" panose="02040502050505030304" charset="0"/>
              <a:cs typeface="Palatino Linotype" panose="02040502050505030304" charset="0"/>
            </a:endParaRPr>
          </a:p>
          <a:p>
            <a:pPr marL="342900" indent="-342900">
              <a:lnSpc>
                <a:spcPct val="114000"/>
              </a:lnSpc>
              <a:buAutoNum type="arabicPeriod"/>
            </a:pPr>
            <a:r>
              <a:rPr lang="en-US" sz="1600" dirty="0" err="1" smtClean="0">
                <a:latin typeface="Palatino Linotype" panose="02040502050505030304" charset="0"/>
                <a:cs typeface="Palatino Linotype" panose="02040502050505030304" charset="0"/>
                <a:sym typeface="+mn-ea"/>
              </a:rPr>
              <a:t>Elispot</a:t>
            </a:r>
            <a:r>
              <a:rPr lang="en-US" sz="1600" dirty="0" smtClean="0">
                <a:latin typeface="Palatino Linotype" panose="02040502050505030304" charset="0"/>
                <a:cs typeface="Palatino Linotype" panose="02040502050505030304" charset="0"/>
                <a:sym typeface="+mn-ea"/>
              </a:rPr>
              <a:t>(</a:t>
            </a:r>
            <a:r>
              <a:rPr lang="en-US" sz="1600" dirty="0" err="1" smtClean="0">
                <a:latin typeface="Palatino Linotype" panose="02040502050505030304" charset="0"/>
                <a:cs typeface="Palatino Linotype" panose="02040502050505030304" charset="0"/>
                <a:sym typeface="+mn-ea"/>
              </a:rPr>
              <a:t>IFN</a:t>
            </a:r>
            <a:r>
              <a:rPr lang="en-US" altLang="zh-CN" sz="1600" dirty="0" err="1">
                <a:latin typeface="Palatino Linotype" panose="02040502050505030304" charset="0"/>
              </a:rPr>
              <a:t>γ</a:t>
            </a:r>
            <a:r>
              <a:rPr lang="en-US" sz="1600" dirty="0" smtClean="0">
                <a:latin typeface="Palatino Linotype" panose="02040502050505030304" charset="0"/>
                <a:cs typeface="Palatino Linotype" panose="02040502050505030304" charset="0"/>
                <a:sym typeface="+mn-ea"/>
              </a:rPr>
              <a:t>)</a:t>
            </a:r>
            <a:endParaRPr lang="en-US" sz="1600" dirty="0" smtClean="0">
              <a:latin typeface="Palatino Linotype" panose="02040502050505030304" charset="0"/>
              <a:cs typeface="Palatino Linotype" panose="02040502050505030304" charset="0"/>
              <a:sym typeface="+mn-ea"/>
            </a:endParaRPr>
          </a:p>
          <a:p>
            <a:pPr marL="342900" indent="-342900">
              <a:lnSpc>
                <a:spcPct val="114000"/>
              </a:lnSpc>
              <a:buAutoNum type="arabicPeriod"/>
            </a:pPr>
            <a:r>
              <a:rPr lang="en-US" sz="1600" dirty="0" err="1" smtClean="0">
                <a:latin typeface="Palatino Linotype" panose="02040502050505030304" charset="0"/>
                <a:cs typeface="Palatino Linotype" panose="02040502050505030304" charset="0"/>
                <a:sym typeface="+mn-ea"/>
              </a:rPr>
              <a:t>xCelligence</a:t>
            </a:r>
            <a:endParaRPr lang="en-US" sz="1600" dirty="0" smtClean="0">
              <a:latin typeface="Palatino Linotype" panose="02040502050505030304" charset="0"/>
              <a:cs typeface="Palatino Linotype" panose="02040502050505030304" charset="0"/>
              <a:sym typeface="+mn-ea"/>
            </a:endParaRPr>
          </a:p>
          <a:p>
            <a:pPr marL="342900" indent="-342900">
              <a:lnSpc>
                <a:spcPct val="114000"/>
              </a:lnSpc>
              <a:buAutoNum type="arabicPeriod"/>
            </a:pPr>
            <a:r>
              <a:rPr lang="en-US" sz="1600" dirty="0" smtClean="0">
                <a:latin typeface="Palatino Linotype" panose="02040502050505030304" charset="0"/>
                <a:cs typeface="Palatino Linotype" panose="02040502050505030304" charset="0"/>
                <a:sym typeface="+mn-ea"/>
              </a:rPr>
              <a:t>Western blot</a:t>
            </a:r>
            <a:endParaRPr lang="en-US" sz="1600" dirty="0" smtClean="0">
              <a:latin typeface="Palatino Linotype" panose="02040502050505030304" charset="0"/>
              <a:cs typeface="Palatino Linotype" panose="02040502050505030304" charset="0"/>
            </a:endParaRPr>
          </a:p>
          <a:p>
            <a:pPr marL="342900" indent="-342900">
              <a:lnSpc>
                <a:spcPct val="114000"/>
              </a:lnSpc>
              <a:buAutoNum type="arabicPeriod"/>
            </a:pPr>
            <a:endParaRPr lang="en-US" sz="1600" dirty="0">
              <a:latin typeface="Palatino Linotype" panose="02040502050505030304" charset="0"/>
              <a:cs typeface="Palatino Linotype" panose="02040502050505030304" charset="0"/>
            </a:endParaRPr>
          </a:p>
          <a:p>
            <a:pPr marL="342900" indent="-342900">
              <a:lnSpc>
                <a:spcPct val="114000"/>
              </a:lnSpc>
              <a:buAutoNum type="arabicPeriod"/>
            </a:pPr>
            <a:endParaRPr lang="en-US" sz="1600" dirty="0">
              <a:latin typeface="Palatino Linotype" panose="02040502050505030304" charset="0"/>
              <a:cs typeface="Palatino Linotype" panose="02040502050505030304" charset="0"/>
            </a:endParaRPr>
          </a:p>
          <a:p>
            <a:pPr indent="0">
              <a:lnSpc>
                <a:spcPct val="114000"/>
              </a:lnSpc>
              <a:buNone/>
            </a:pPr>
            <a:endParaRPr lang="en-US" sz="1600" dirty="0">
              <a:latin typeface="Palatino Linotype" panose="02040502050505030304" charset="0"/>
              <a:cs typeface="Palatino Linotype" panose="02040502050505030304" charset="0"/>
            </a:endParaRPr>
          </a:p>
        </p:txBody>
      </p:sp>
      <p:cxnSp>
        <p:nvCxnSpPr>
          <p:cNvPr id="22" name="Straight Arrow Connector 21"/>
          <p:cNvCxnSpPr/>
          <p:nvPr/>
        </p:nvCxnSpPr>
        <p:spPr>
          <a:xfrm flipV="1">
            <a:off x="4735248" y="4349140"/>
            <a:ext cx="6724" cy="211247"/>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V="1">
            <a:off x="4741972" y="4788378"/>
            <a:ext cx="6724" cy="211247"/>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4678874" y="2992978"/>
            <a:ext cx="0" cy="2083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4745334" y="3892365"/>
            <a:ext cx="6724" cy="211247"/>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2878931" y="3536120"/>
            <a:ext cx="1026000" cy="298"/>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8438763" y="3561396"/>
            <a:ext cx="1026000" cy="298"/>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10"/>
          <p:cNvSpPr txBox="1"/>
          <p:nvPr/>
        </p:nvSpPr>
        <p:spPr>
          <a:xfrm>
            <a:off x="4051935" y="3385185"/>
            <a:ext cx="1853565" cy="280035"/>
          </a:xfrm>
          <a:prstGeom prst="rect">
            <a:avLst/>
          </a:prstGeom>
          <a:noFill/>
        </p:spPr>
        <p:txBody>
          <a:bodyPr wrap="square" lIns="0" tIns="0" rIns="0" bIns="0" rtlCol="0">
            <a:spAutoFit/>
          </a:bodyPr>
          <a:lstStyle/>
          <a:p>
            <a:pPr>
              <a:lnSpc>
                <a:spcPct val="114000"/>
              </a:lnSpc>
            </a:pPr>
            <a:r>
              <a:rPr lang="en-US" sz="1600" dirty="0" smtClean="0">
                <a:solidFill>
                  <a:srgbClr val="7030A0"/>
                </a:solidFill>
                <a:latin typeface="Palatino Linotype" panose="02040502050505030304" charset="0"/>
                <a:cs typeface="Palatino Linotype" panose="02040502050505030304" charset="0"/>
              </a:rPr>
              <a:t>Activated T cells</a:t>
            </a:r>
            <a:endParaRPr lang="en-US" sz="1600" dirty="0" smtClean="0">
              <a:solidFill>
                <a:srgbClr val="7030A0"/>
              </a:solidFill>
              <a:latin typeface="Palatino Linotype" panose="02040502050505030304" charset="0"/>
              <a:cs typeface="Palatino Linotype" panose="02040502050505030304" charset="0"/>
            </a:endParaRPr>
          </a:p>
        </p:txBody>
      </p:sp>
      <p:cxnSp>
        <p:nvCxnSpPr>
          <p:cNvPr id="52" name="Straight Arrow Connector 27"/>
          <p:cNvCxnSpPr/>
          <p:nvPr/>
        </p:nvCxnSpPr>
        <p:spPr>
          <a:xfrm>
            <a:off x="5646896" y="3560885"/>
            <a:ext cx="305276" cy="298"/>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2877820" y="3161665"/>
            <a:ext cx="1127125" cy="398780"/>
          </a:xfrm>
          <a:prstGeom prst="rect">
            <a:avLst/>
          </a:prstGeom>
          <a:noFill/>
        </p:spPr>
        <p:txBody>
          <a:bodyPr wrap="square" rtlCol="0">
            <a:spAutoFit/>
          </a:bodyPr>
          <a:lstStyle/>
          <a:p>
            <a:r>
              <a:rPr lang="en-US" altLang="zh-CN" sz="1000">
                <a:latin typeface="Palatino Linotype" panose="02040502050505030304" charset="0"/>
                <a:cs typeface="Palatino Linotype" panose="02040502050505030304" charset="0"/>
              </a:rPr>
              <a:t>CD3</a:t>
            </a:r>
            <a:r>
              <a:rPr lang="de-DE" altLang="zh-CN" sz="1000">
                <a:latin typeface="Palatino Linotype" panose="02040502050505030304" charset="0"/>
                <a:cs typeface="Palatino Linotype" panose="02040502050505030304" charset="0"/>
              </a:rPr>
              <a:t>/CD28 dynabeads</a:t>
            </a:r>
            <a:endParaRPr lang="de-DE" altLang="zh-CN" sz="1000">
              <a:latin typeface="Palatino Linotype" panose="02040502050505030304" charset="0"/>
              <a:cs typeface="Palatino Linotype" panose="02040502050505030304" charset="0"/>
            </a:endParaRPr>
          </a:p>
        </p:txBody>
      </p:sp>
      <p:sp>
        <p:nvSpPr>
          <p:cNvPr id="54" name="文本框 53"/>
          <p:cNvSpPr txBox="1"/>
          <p:nvPr/>
        </p:nvSpPr>
        <p:spPr>
          <a:xfrm>
            <a:off x="2877820" y="3536315"/>
            <a:ext cx="1026160" cy="245110"/>
          </a:xfrm>
          <a:prstGeom prst="rect">
            <a:avLst/>
          </a:prstGeom>
          <a:noFill/>
        </p:spPr>
        <p:txBody>
          <a:bodyPr wrap="square" rtlCol="0">
            <a:spAutoFit/>
          </a:bodyPr>
          <a:lstStyle/>
          <a:p>
            <a:r>
              <a:rPr lang="de-DE" altLang="zh-CN" sz="1000">
                <a:latin typeface="Calibri" panose="020F0502020204030204" charset="0"/>
              </a:rPr>
              <a:t>      IL-2</a:t>
            </a:r>
            <a:endParaRPr lang="de-DE" altLang="zh-CN" sz="1000">
              <a:latin typeface="Calibri" panose="020F0502020204030204" charset="0"/>
            </a:endParaRPr>
          </a:p>
        </p:txBody>
      </p:sp>
      <p:sp>
        <p:nvSpPr>
          <p:cNvPr id="55" name="文本框 54"/>
          <p:cNvSpPr txBox="1"/>
          <p:nvPr/>
        </p:nvSpPr>
        <p:spPr>
          <a:xfrm>
            <a:off x="3537585" y="442595"/>
            <a:ext cx="3695700" cy="721995"/>
          </a:xfrm>
          <a:prstGeom prst="rect">
            <a:avLst/>
          </a:prstGeom>
          <a:noFill/>
        </p:spPr>
        <p:txBody>
          <a:bodyPr wrap="none" rtlCol="0">
            <a:spAutoFit/>
          </a:bodyPr>
          <a:lstStyle/>
          <a:p>
            <a:pPr algn="l">
              <a:lnSpc>
                <a:spcPct val="114000"/>
              </a:lnSpc>
            </a:pPr>
            <a:r>
              <a:rPr lang="en-US" sz="3600" dirty="0" smtClean="0">
                <a:latin typeface="Palatino Linotype" panose="02040502050505030304" charset="0"/>
                <a:cs typeface="Palatino Linotype" panose="02040502050505030304" charset="0"/>
                <a:sym typeface="+mn-ea"/>
              </a:rPr>
              <a:t>             Workflow</a:t>
            </a:r>
            <a:endParaRPr lang="en-US" altLang="en-US" sz="3600" dirty="0" smtClean="0">
              <a:latin typeface="Palatino Linotype" panose="02040502050505030304" charset="0"/>
              <a:cs typeface="Palatino Linotype" panose="02040502050505030304" charset="0"/>
            </a:endParaRPr>
          </a:p>
        </p:txBody>
      </p:sp>
      <p:sp>
        <p:nvSpPr>
          <p:cNvPr id="56" name="文本框 55"/>
          <p:cNvSpPr txBox="1"/>
          <p:nvPr/>
        </p:nvSpPr>
        <p:spPr>
          <a:xfrm>
            <a:off x="8525510" y="3375025"/>
            <a:ext cx="1026160" cy="398780"/>
          </a:xfrm>
          <a:prstGeom prst="rect">
            <a:avLst/>
          </a:prstGeom>
          <a:noFill/>
        </p:spPr>
        <p:txBody>
          <a:bodyPr wrap="square" rtlCol="0">
            <a:spAutoFit/>
          </a:bodyPr>
          <a:lstStyle/>
          <a:p>
            <a:r>
              <a:rPr lang="de-DE" altLang="zh-CN" sz="1000">
                <a:latin typeface="Calibri" panose="020F0502020204030204" charset="0"/>
              </a:rPr>
              <a:t>IL-2,</a:t>
            </a:r>
            <a:r>
              <a:rPr lang="en-US" altLang="de-DE" sz="1000">
                <a:latin typeface="Calibri" panose="020F0502020204030204" charset="0"/>
              </a:rPr>
              <a:t> </a:t>
            </a:r>
            <a:r>
              <a:rPr lang="de-DE" altLang="zh-CN" sz="1000">
                <a:latin typeface="Calibri" panose="020F0502020204030204" charset="0"/>
              </a:rPr>
              <a:t>IL-15</a:t>
            </a:r>
            <a:endParaRPr lang="de-DE" altLang="zh-CN" sz="1000">
              <a:latin typeface="Calibri" panose="020F0502020204030204" charset="0"/>
            </a:endParaRPr>
          </a:p>
          <a:p>
            <a:r>
              <a:rPr lang="de-DE" altLang="zh-CN" sz="1000">
                <a:latin typeface="Calibri" panose="020F0502020204030204" charset="0"/>
              </a:rPr>
              <a:t>       OKT3</a:t>
            </a:r>
            <a:endParaRPr lang="de-DE" altLang="zh-CN" sz="1000">
              <a:latin typeface="Calibri" panose="020F0502020204030204" charset="0"/>
            </a:endParaRPr>
          </a:p>
        </p:txBody>
      </p:sp>
      <p:sp>
        <p:nvSpPr>
          <p:cNvPr id="57" name="文本框 56"/>
          <p:cNvSpPr txBox="1"/>
          <p:nvPr/>
        </p:nvSpPr>
        <p:spPr>
          <a:xfrm>
            <a:off x="12700" y="6489700"/>
            <a:ext cx="2748915" cy="368300"/>
          </a:xfrm>
          <a:prstGeom prst="rect">
            <a:avLst/>
          </a:prstGeom>
          <a:noFill/>
        </p:spPr>
        <p:txBody>
          <a:bodyPr wrap="none" rtlCol="0" anchor="t">
            <a:spAutoFit/>
          </a:bodyPr>
          <a:lstStyle/>
          <a:p>
            <a:pPr algn="l">
              <a:defRPr/>
            </a:pPr>
            <a:r>
              <a:rPr lang="de-DE" dirty="0" err="1">
                <a:latin typeface="Palatino Linotype" panose="02040502050505030304" charset="0"/>
                <a:cs typeface="Palatino Linotype" panose="02040502050505030304" charset="0"/>
                <a:sym typeface="+mn-ea"/>
              </a:rPr>
              <a:t>Supplementary</a:t>
            </a:r>
            <a:r>
              <a:rPr lang="de-DE" dirty="0">
                <a:latin typeface="Palatino Linotype" panose="02040502050505030304" charset="0"/>
                <a:cs typeface="Palatino Linotype" panose="02040502050505030304" charset="0"/>
                <a:sym typeface="+mn-ea"/>
              </a:rPr>
              <a:t> </a:t>
            </a:r>
            <a:r>
              <a:rPr lang="de-DE" dirty="0" err="1">
                <a:latin typeface="Palatino Linotype" panose="02040502050505030304" charset="0"/>
                <a:cs typeface="Palatino Linotype" panose="02040502050505030304" charset="0"/>
                <a:sym typeface="+mn-ea"/>
              </a:rPr>
              <a:t>Figure</a:t>
            </a:r>
            <a:r>
              <a:rPr lang="de-DE" dirty="0">
                <a:latin typeface="Palatino Linotype" panose="02040502050505030304" charset="0"/>
                <a:cs typeface="Palatino Linotype" panose="02040502050505030304" charset="0"/>
                <a:sym typeface="+mn-ea"/>
              </a:rPr>
              <a:t> </a:t>
            </a:r>
            <a:r>
              <a:rPr lang="de-DE" dirty="0" smtClean="0">
                <a:latin typeface="Palatino Linotype" panose="02040502050505030304" charset="0"/>
                <a:cs typeface="Palatino Linotype" panose="02040502050505030304" charset="0"/>
                <a:sym typeface="+mn-ea"/>
              </a:rPr>
              <a:t>S</a:t>
            </a:r>
            <a:r>
              <a:rPr lang="de-DE" altLang="en-US" dirty="0" smtClean="0">
                <a:latin typeface="Calibri" panose="020F0502020204030204" charset="0"/>
                <a:cs typeface="Palatino Linotype" panose="02040502050505030304" charset="0"/>
                <a:sym typeface="+mn-ea"/>
              </a:rPr>
              <a:t>1</a:t>
            </a:r>
            <a:endParaRPr lang="de-DE" altLang="en-US" dirty="0" smtClean="0">
              <a:latin typeface="Calibri" panose="020F0502020204030204" charset="0"/>
              <a:cs typeface="Palatino Linotype" panose="02040502050505030304" charset="0"/>
              <a:sym typeface="+mn-ea"/>
            </a:endParaRPr>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 name="图片 1" descr="Figure1 A"/>
          <p:cNvPicPr>
            <a:picLocks noChangeAspect="1"/>
          </p:cNvPicPr>
          <p:nvPr/>
        </p:nvPicPr>
        <p:blipFill>
          <a:blip r:embed="rId1"/>
          <a:stretch>
            <a:fillRect/>
          </a:stretch>
        </p:blipFill>
        <p:spPr bwMode="auto">
          <a:xfrm>
            <a:off x="419100" y="568325"/>
            <a:ext cx="4626610" cy="2940685"/>
          </a:xfrm>
          <a:prstGeom prst="rect">
            <a:avLst/>
          </a:prstGeom>
          <a:ln>
            <a:solidFill>
              <a:schemeClr val="tx1"/>
            </a:solidFill>
          </a:ln>
        </p:spPr>
      </p:pic>
      <p:pic>
        <p:nvPicPr>
          <p:cNvPr id="110" name="Picture 109"/>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6044154" y="567756"/>
            <a:ext cx="4041025" cy="2941200"/>
          </a:xfrm>
          <a:prstGeom prst="rect">
            <a:avLst/>
          </a:prstGeom>
          <a:ln w="12700">
            <a:solidFill>
              <a:schemeClr val="tx1"/>
            </a:solidFill>
          </a:ln>
        </p:spPr>
      </p:pic>
      <p:sp>
        <p:nvSpPr>
          <p:cNvPr id="112" name="TextBox 111"/>
          <p:cNvSpPr txBox="1"/>
          <p:nvPr/>
        </p:nvSpPr>
        <p:spPr bwMode="auto">
          <a:xfrm>
            <a:off x="6939" y="46467"/>
            <a:ext cx="647700" cy="521970"/>
          </a:xfrm>
          <a:prstGeom prst="rect">
            <a:avLst/>
          </a:prstGeom>
          <a:noFill/>
        </p:spPr>
        <p:txBody>
          <a:bodyPr wrap="square" rtlCol="0">
            <a:spAutoFit/>
          </a:bodyPr>
          <a:lstStyle/>
          <a:p>
            <a:pPr>
              <a:defRPr/>
            </a:pPr>
            <a:r>
              <a:rPr lang="de-DE" sz="2800">
                <a:latin typeface="Palatino Linotype" panose="02040502050505030304" charset="0"/>
                <a:cs typeface="Palatino Linotype" panose="02040502050505030304" charset="0"/>
              </a:rPr>
              <a:t>A</a:t>
            </a:r>
            <a:endParaRPr lang="de-DE" sz="2800">
              <a:latin typeface="Palatino Linotype" panose="02040502050505030304" charset="0"/>
              <a:cs typeface="Palatino Linotype" panose="02040502050505030304" charset="0"/>
            </a:endParaRPr>
          </a:p>
        </p:txBody>
      </p:sp>
      <p:sp>
        <p:nvSpPr>
          <p:cNvPr id="113" name="TextBox 112"/>
          <p:cNvSpPr txBox="1"/>
          <p:nvPr/>
        </p:nvSpPr>
        <p:spPr bwMode="auto">
          <a:xfrm>
            <a:off x="5832471" y="54739"/>
            <a:ext cx="647700" cy="521970"/>
          </a:xfrm>
          <a:prstGeom prst="rect">
            <a:avLst/>
          </a:prstGeom>
          <a:noFill/>
        </p:spPr>
        <p:txBody>
          <a:bodyPr wrap="square" rtlCol="0">
            <a:spAutoFit/>
          </a:bodyPr>
          <a:lstStyle/>
          <a:p>
            <a:pPr>
              <a:defRPr/>
            </a:pPr>
            <a:r>
              <a:rPr lang="de-DE" sz="2800" dirty="0">
                <a:latin typeface="Palatino Linotype" panose="02040502050505030304" charset="0"/>
                <a:cs typeface="Palatino Linotype" panose="02040502050505030304" charset="0"/>
              </a:rPr>
              <a:t>B</a:t>
            </a:r>
            <a:endParaRPr lang="de-DE" sz="2800" dirty="0">
              <a:latin typeface="Palatino Linotype" panose="02040502050505030304" charset="0"/>
              <a:cs typeface="Palatino Linotype" panose="02040502050505030304" charset="0"/>
            </a:endParaRPr>
          </a:p>
        </p:txBody>
      </p:sp>
      <p:sp>
        <p:nvSpPr>
          <p:cNvPr id="2" name="文本框 1"/>
          <p:cNvSpPr txBox="1"/>
          <p:nvPr/>
        </p:nvSpPr>
        <p:spPr bwMode="auto">
          <a:xfrm>
            <a:off x="80645" y="2181860"/>
            <a:ext cx="6624955" cy="338554"/>
          </a:xfrm>
          <a:prstGeom prst="rect">
            <a:avLst/>
          </a:prstGeom>
          <a:noFill/>
        </p:spPr>
        <p:txBody>
          <a:bodyPr wrap="square" rtlCol="0">
            <a:spAutoFit/>
          </a:bodyPr>
          <a:lstStyle/>
          <a:p>
            <a:pPr algn="just">
              <a:defRPr/>
            </a:pPr>
            <a:endParaRPr lang="zh-CN" sz="1600" dirty="0">
              <a:latin typeface="Palatino Linotype" panose="02040502050505030304" charset="0"/>
              <a:cs typeface="Palatino Linotype" panose="02040502050505030304" charset="0"/>
            </a:endParaRPr>
          </a:p>
        </p:txBody>
      </p:sp>
      <p:sp>
        <p:nvSpPr>
          <p:cNvPr id="3" name="Rectangle 2"/>
          <p:cNvSpPr/>
          <p:nvPr/>
        </p:nvSpPr>
        <p:spPr>
          <a:xfrm>
            <a:off x="6801485" y="1224280"/>
            <a:ext cx="2752090" cy="30734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0355355" y="1224218"/>
            <a:ext cx="2235568" cy="306705"/>
          </a:xfrm>
          <a:prstGeom prst="rect">
            <a:avLst/>
          </a:prstGeom>
          <a:noFill/>
        </p:spPr>
        <p:txBody>
          <a:bodyPr wrap="square" rtlCol="0">
            <a:spAutoFit/>
          </a:bodyPr>
          <a:lstStyle/>
          <a:p>
            <a:r>
              <a:rPr lang="de-DE" sz="1400" dirty="0" smtClean="0">
                <a:solidFill>
                  <a:srgbClr val="FF0000"/>
                </a:solidFill>
                <a:latin typeface="Palatino Linotype" panose="02040502050505030304" charset="0"/>
                <a:cs typeface="Palatino Linotype" panose="02040502050505030304" charset="0"/>
              </a:rPr>
              <a:t>Knock-in Fragment </a:t>
            </a:r>
            <a:endParaRPr lang="en-US" sz="1400" dirty="0">
              <a:solidFill>
                <a:srgbClr val="FF0000"/>
              </a:solidFill>
              <a:latin typeface="Palatino Linotype" panose="02040502050505030304" charset="0"/>
              <a:cs typeface="Palatino Linotype" panose="02040502050505030304" charset="0"/>
            </a:endParaRPr>
          </a:p>
        </p:txBody>
      </p:sp>
      <p:cxnSp>
        <p:nvCxnSpPr>
          <p:cNvPr id="6" name="Straight Arrow Connector 5"/>
          <p:cNvCxnSpPr/>
          <p:nvPr/>
        </p:nvCxnSpPr>
        <p:spPr>
          <a:xfrm>
            <a:off x="9579762" y="1377769"/>
            <a:ext cx="775593"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12700" y="6489700"/>
            <a:ext cx="2748915" cy="368300"/>
          </a:xfrm>
          <a:prstGeom prst="rect">
            <a:avLst/>
          </a:prstGeom>
          <a:noFill/>
        </p:spPr>
        <p:txBody>
          <a:bodyPr wrap="none" rtlCol="0" anchor="t">
            <a:spAutoFit/>
          </a:bodyPr>
          <a:lstStyle/>
          <a:p>
            <a:pPr algn="l">
              <a:defRPr/>
            </a:pPr>
            <a:r>
              <a:rPr lang="de-DE" dirty="0" err="1">
                <a:latin typeface="Palatino Linotype" panose="02040502050505030304" charset="0"/>
                <a:cs typeface="Palatino Linotype" panose="02040502050505030304" charset="0"/>
                <a:sym typeface="+mn-ea"/>
              </a:rPr>
              <a:t>Supplementary</a:t>
            </a:r>
            <a:r>
              <a:rPr lang="de-DE" dirty="0">
                <a:latin typeface="Palatino Linotype" panose="02040502050505030304" charset="0"/>
                <a:cs typeface="Palatino Linotype" panose="02040502050505030304" charset="0"/>
                <a:sym typeface="+mn-ea"/>
              </a:rPr>
              <a:t> </a:t>
            </a:r>
            <a:r>
              <a:rPr lang="de-DE" dirty="0" err="1">
                <a:latin typeface="Palatino Linotype" panose="02040502050505030304" charset="0"/>
                <a:cs typeface="Palatino Linotype" panose="02040502050505030304" charset="0"/>
                <a:sym typeface="+mn-ea"/>
              </a:rPr>
              <a:t>Figure</a:t>
            </a:r>
            <a:r>
              <a:rPr lang="de-DE" dirty="0">
                <a:latin typeface="Palatino Linotype" panose="02040502050505030304" charset="0"/>
                <a:cs typeface="Palatino Linotype" panose="02040502050505030304" charset="0"/>
                <a:sym typeface="+mn-ea"/>
              </a:rPr>
              <a:t> </a:t>
            </a:r>
            <a:r>
              <a:rPr lang="de-DE" dirty="0" smtClean="0">
                <a:latin typeface="Palatino Linotype" panose="02040502050505030304" charset="0"/>
                <a:cs typeface="Palatino Linotype" panose="02040502050505030304" charset="0"/>
                <a:sym typeface="+mn-ea"/>
              </a:rPr>
              <a:t>S</a:t>
            </a:r>
            <a:r>
              <a:rPr lang="de-DE" altLang="en-US" dirty="0" smtClean="0">
                <a:latin typeface="Calibri" panose="020F0502020204030204" charset="0"/>
                <a:cs typeface="Palatino Linotype" panose="02040502050505030304" charset="0"/>
                <a:sym typeface="+mn-ea"/>
              </a:rPr>
              <a:t>2</a:t>
            </a:r>
            <a:endParaRPr lang="de-DE" altLang="en-US" dirty="0" smtClean="0">
              <a:latin typeface="Calibri" panose="020F0502020204030204" charset="0"/>
              <a:cs typeface="Palatino Linotype" panose="02040502050505030304" charset="0"/>
              <a:sym typeface="+mn-ea"/>
            </a:endParaRPr>
          </a:p>
        </p:txBody>
      </p:sp>
    </p:spTree>
    <p:custDataLst>
      <p:tags r:id="rId3"/>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93065" y="3933825"/>
            <a:ext cx="3717290" cy="1883410"/>
          </a:xfrm>
          <a:prstGeom prst="rect">
            <a:avLst/>
          </a:prstGeom>
        </p:spPr>
      </p:pic>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96105" y="3879850"/>
            <a:ext cx="3933190" cy="1995805"/>
          </a:xfrm>
          <a:prstGeom prst="rect">
            <a:avLst/>
          </a:prstGeom>
        </p:spPr>
      </p:pic>
      <p:cxnSp>
        <p:nvCxnSpPr>
          <p:cNvPr id="7" name="Straight Arrow Connector 55"/>
          <p:cNvCxnSpPr/>
          <p:nvPr/>
        </p:nvCxnSpPr>
        <p:spPr bwMode="auto">
          <a:xfrm flipV="1">
            <a:off x="426631" y="5849058"/>
            <a:ext cx="3380400" cy="2540"/>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14"/>
          <p:cNvSpPr txBox="1"/>
          <p:nvPr/>
        </p:nvSpPr>
        <p:spPr bwMode="auto">
          <a:xfrm>
            <a:off x="2818130" y="5848985"/>
            <a:ext cx="1030605" cy="306705"/>
          </a:xfrm>
          <a:prstGeom prst="rect">
            <a:avLst/>
          </a:prstGeom>
          <a:noFill/>
        </p:spPr>
        <p:txBody>
          <a:bodyPr wrap="square" rtlCol="0">
            <a:spAutoFit/>
          </a:bodyPr>
          <a:lstStyle/>
          <a:p>
            <a:pPr>
              <a:defRPr/>
            </a:pPr>
            <a:r>
              <a:rPr lang="de-DE" sz="1400" dirty="0">
                <a:solidFill>
                  <a:srgbClr val="00B050"/>
                </a:solidFill>
                <a:latin typeface="Palatino Linotype" panose="02040502050505030304" charset="0"/>
                <a:cs typeface="Palatino Linotype" panose="02040502050505030304" charset="0"/>
              </a:rPr>
              <a:t>CD3-FITC</a:t>
            </a:r>
            <a:endParaRPr lang="de-DE" sz="1400" dirty="0">
              <a:solidFill>
                <a:srgbClr val="00B050"/>
              </a:solidFill>
              <a:latin typeface="Palatino Linotype" panose="02040502050505030304" charset="0"/>
              <a:cs typeface="Palatino Linotype" panose="02040502050505030304" charset="0"/>
            </a:endParaRPr>
          </a:p>
        </p:txBody>
      </p:sp>
      <p:cxnSp>
        <p:nvCxnSpPr>
          <p:cNvPr id="12" name="Straight Arrow Connector 55"/>
          <p:cNvCxnSpPr/>
          <p:nvPr/>
        </p:nvCxnSpPr>
        <p:spPr bwMode="auto">
          <a:xfrm flipV="1">
            <a:off x="4540631" y="5922355"/>
            <a:ext cx="3380400" cy="2540"/>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4" name="矩形 9"/>
          <p:cNvSpPr/>
          <p:nvPr/>
        </p:nvSpPr>
        <p:spPr bwMode="auto">
          <a:xfrm rot="16199998">
            <a:off x="3947041" y="4214748"/>
            <a:ext cx="822325" cy="336550"/>
          </a:xfrm>
          <a:prstGeom prst="rect">
            <a:avLst/>
          </a:prstGeom>
        </p:spPr>
        <p:txBody>
          <a:bodyPr wrap="none">
            <a:spAutoFit/>
          </a:bodyPr>
          <a:lstStyle>
            <a:defPPr>
              <a:defRPr lang="zh-CN"/>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nSpc>
                <a:spcPct val="114000"/>
              </a:lnSpc>
              <a:defRPr/>
            </a:pPr>
            <a:r>
              <a:rPr lang="en-US" sz="1400" dirty="0">
                <a:solidFill>
                  <a:srgbClr val="FF0000"/>
                </a:solidFill>
                <a:latin typeface="Palatino Linotype" panose="02040502050505030304" charset="0"/>
                <a:cs typeface="Palatino Linotype" panose="02040502050505030304" charset="0"/>
              </a:rPr>
              <a:t>LIP1-PE</a:t>
            </a:r>
            <a:endParaRPr lang="en-US" sz="1400" dirty="0">
              <a:solidFill>
                <a:srgbClr val="FF0000"/>
              </a:solidFill>
              <a:latin typeface="Palatino Linotype" panose="02040502050505030304" charset="0"/>
              <a:cs typeface="Palatino Linotype" panose="02040502050505030304" charset="0"/>
            </a:endParaRPr>
          </a:p>
        </p:txBody>
      </p:sp>
      <p:sp>
        <p:nvSpPr>
          <p:cNvPr id="15" name="矩形 8"/>
          <p:cNvSpPr/>
          <p:nvPr/>
        </p:nvSpPr>
        <p:spPr bwMode="auto">
          <a:xfrm>
            <a:off x="7156679" y="5903795"/>
            <a:ext cx="930910" cy="336550"/>
          </a:xfrm>
          <a:prstGeom prst="rect">
            <a:avLst/>
          </a:prstGeom>
        </p:spPr>
        <p:txBody>
          <a:bodyPr wrap="none">
            <a:spAutoFit/>
          </a:bodyPr>
          <a:lstStyle>
            <a:defPPr>
              <a:defRPr lang="zh-CN"/>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nSpc>
                <a:spcPct val="114000"/>
              </a:lnSpc>
              <a:defRPr/>
            </a:pPr>
            <a:r>
              <a:rPr lang="de-DE" altLang="en-US" sz="1400" dirty="0">
                <a:solidFill>
                  <a:srgbClr val="00B050"/>
                </a:solidFill>
                <a:latin typeface="Palatino Linotype" panose="02040502050505030304" charset="0"/>
                <a:cs typeface="Palatino Linotype" panose="02040502050505030304" charset="0"/>
              </a:rPr>
              <a:t>IgG</a:t>
            </a:r>
            <a:r>
              <a:rPr lang="en-US" sz="1400" dirty="0">
                <a:solidFill>
                  <a:srgbClr val="00B050"/>
                </a:solidFill>
                <a:latin typeface="Palatino Linotype" panose="02040502050505030304" charset="0"/>
                <a:cs typeface="Palatino Linotype" panose="02040502050505030304" charset="0"/>
              </a:rPr>
              <a:t>-FITC</a:t>
            </a:r>
            <a:endParaRPr lang="en-US" sz="1400" dirty="0">
              <a:solidFill>
                <a:srgbClr val="00B050"/>
              </a:solidFill>
              <a:latin typeface="Palatino Linotype" panose="02040502050505030304" charset="0"/>
              <a:cs typeface="Palatino Linotype" panose="02040502050505030304" charset="0"/>
            </a:endParaRPr>
          </a:p>
        </p:txBody>
      </p:sp>
      <p:sp>
        <p:nvSpPr>
          <p:cNvPr id="16" name="文本框 32"/>
          <p:cNvSpPr txBox="1"/>
          <p:nvPr/>
        </p:nvSpPr>
        <p:spPr bwMode="auto">
          <a:xfrm>
            <a:off x="4976570" y="3493647"/>
            <a:ext cx="1140056" cy="246221"/>
          </a:xfrm>
          <a:prstGeom prst="rect">
            <a:avLst/>
          </a:prstGeom>
          <a:noFill/>
        </p:spPr>
        <p:txBody>
          <a:bodyPr wrap="none" rtlCol="0" anchor="t">
            <a:spAutoFit/>
          </a:bodyPr>
          <a:lstStyle/>
          <a:p>
            <a:pPr>
              <a:defRPr/>
            </a:pPr>
            <a:r>
              <a:rPr lang="de-DE" sz="1000" b="1" dirty="0">
                <a:latin typeface="Palatino Linotype" panose="02040502050505030304" charset="0"/>
                <a:cs typeface="Palatino Linotype" panose="02040502050505030304" charset="0"/>
              </a:rPr>
              <a:t>Non-</a:t>
            </a:r>
            <a:r>
              <a:rPr lang="de-DE" sz="1000" b="1" dirty="0" err="1">
                <a:latin typeface="Palatino Linotype" panose="02040502050505030304" charset="0"/>
                <a:cs typeface="Palatino Linotype" panose="02040502050505030304" charset="0"/>
              </a:rPr>
              <a:t>engineered</a:t>
            </a:r>
            <a:endParaRPr lang="de-DE" sz="1000" b="1" dirty="0">
              <a:latin typeface="Palatino Linotype" panose="02040502050505030304" charset="0"/>
              <a:cs typeface="Palatino Linotype" panose="02040502050505030304" charset="0"/>
            </a:endParaRPr>
          </a:p>
        </p:txBody>
      </p:sp>
      <p:sp>
        <p:nvSpPr>
          <p:cNvPr id="17" name="文本框 36"/>
          <p:cNvSpPr txBox="1"/>
          <p:nvPr/>
        </p:nvSpPr>
        <p:spPr bwMode="auto">
          <a:xfrm>
            <a:off x="6458739" y="3452073"/>
            <a:ext cx="1596912" cy="400110"/>
          </a:xfrm>
          <a:prstGeom prst="rect">
            <a:avLst/>
          </a:prstGeom>
          <a:noFill/>
        </p:spPr>
        <p:txBody>
          <a:bodyPr wrap="none" rtlCol="0" anchor="t">
            <a:spAutoFit/>
          </a:bodyPr>
          <a:lstStyle/>
          <a:p>
            <a:pPr>
              <a:defRPr/>
            </a:pPr>
            <a:r>
              <a:rPr lang="de-DE" sz="1000" b="1" dirty="0">
                <a:latin typeface="Palatino Linotype" panose="02040502050505030304" charset="0"/>
                <a:cs typeface="Palatino Linotype" panose="02040502050505030304" charset="0"/>
              </a:rPr>
              <a:t>    TRAC KO+TRBC KO</a:t>
            </a:r>
            <a:endParaRPr lang="de-DE" sz="1000" b="1" dirty="0">
              <a:latin typeface="Palatino Linotype" panose="02040502050505030304" charset="0"/>
              <a:cs typeface="Palatino Linotype" panose="02040502050505030304" charset="0"/>
            </a:endParaRPr>
          </a:p>
          <a:p>
            <a:pPr>
              <a:defRPr/>
            </a:pPr>
            <a:r>
              <a:rPr lang="de-DE" sz="1000" b="1" dirty="0">
                <a:latin typeface="Palatino Linotype" panose="02040502050505030304" charset="0"/>
                <a:cs typeface="Palatino Linotype" panose="02040502050505030304" charset="0"/>
              </a:rPr>
              <a:t> CHM1 </a:t>
            </a:r>
            <a:r>
              <a:rPr lang="de-DE" sz="1000" b="1" dirty="0" err="1">
                <a:latin typeface="Palatino Linotype" panose="02040502050505030304" charset="0"/>
                <a:cs typeface="Palatino Linotype" panose="02040502050505030304" charset="0"/>
              </a:rPr>
              <a:t>Specific</a:t>
            </a:r>
            <a:r>
              <a:rPr lang="de-DE" sz="1000" b="1" dirty="0">
                <a:latin typeface="Palatino Linotype" panose="02040502050505030304" charset="0"/>
                <a:cs typeface="Palatino Linotype" panose="02040502050505030304" charset="0"/>
              </a:rPr>
              <a:t> TCR KI</a:t>
            </a:r>
            <a:endParaRPr lang="de-DE" sz="1000" b="1" dirty="0">
              <a:latin typeface="Palatino Linotype" panose="02040502050505030304" charset="0"/>
              <a:cs typeface="Palatino Linotype" panose="02040502050505030304" charset="0"/>
            </a:endParaRPr>
          </a:p>
        </p:txBody>
      </p:sp>
      <p:sp>
        <p:nvSpPr>
          <p:cNvPr id="21" name="文本框 32"/>
          <p:cNvSpPr txBox="1"/>
          <p:nvPr/>
        </p:nvSpPr>
        <p:spPr bwMode="auto">
          <a:xfrm>
            <a:off x="1445895" y="343848"/>
            <a:ext cx="1140056" cy="246221"/>
          </a:xfrm>
          <a:prstGeom prst="rect">
            <a:avLst/>
          </a:prstGeom>
          <a:noFill/>
        </p:spPr>
        <p:txBody>
          <a:bodyPr wrap="none" rtlCol="0" anchor="t">
            <a:spAutoFit/>
          </a:bodyPr>
          <a:lstStyle/>
          <a:p>
            <a:pPr>
              <a:defRPr/>
            </a:pPr>
            <a:r>
              <a:rPr lang="de-DE" sz="1000" b="1" dirty="0">
                <a:latin typeface="Palatino Linotype" panose="02040502050505030304" charset="0"/>
                <a:cs typeface="Palatino Linotype" panose="02040502050505030304" charset="0"/>
              </a:rPr>
              <a:t>Non-</a:t>
            </a:r>
            <a:r>
              <a:rPr lang="de-DE" sz="1000" b="1" dirty="0" err="1">
                <a:latin typeface="Palatino Linotype" panose="02040502050505030304" charset="0"/>
                <a:cs typeface="Palatino Linotype" panose="02040502050505030304" charset="0"/>
              </a:rPr>
              <a:t>engineered</a:t>
            </a:r>
            <a:endParaRPr lang="de-DE" sz="1000" b="1" dirty="0">
              <a:latin typeface="Palatino Linotype" panose="02040502050505030304" charset="0"/>
              <a:cs typeface="Palatino Linotype" panose="02040502050505030304" charset="0"/>
            </a:endParaRPr>
          </a:p>
        </p:txBody>
      </p:sp>
      <p:sp>
        <p:nvSpPr>
          <p:cNvPr id="22" name="文本框 33"/>
          <p:cNvSpPr txBox="1"/>
          <p:nvPr/>
        </p:nvSpPr>
        <p:spPr bwMode="auto">
          <a:xfrm>
            <a:off x="3714750" y="343848"/>
            <a:ext cx="792205" cy="246221"/>
          </a:xfrm>
          <a:prstGeom prst="rect">
            <a:avLst/>
          </a:prstGeom>
          <a:noFill/>
        </p:spPr>
        <p:txBody>
          <a:bodyPr wrap="none" rtlCol="0" anchor="t">
            <a:spAutoFit/>
          </a:bodyPr>
          <a:lstStyle/>
          <a:p>
            <a:pPr>
              <a:defRPr/>
            </a:pPr>
            <a:r>
              <a:rPr lang="de-DE" sz="1000" b="1">
                <a:latin typeface="Palatino Linotype" panose="02040502050505030304" charset="0"/>
                <a:cs typeface="Palatino Linotype" panose="02040502050505030304" charset="0"/>
              </a:rPr>
              <a:t>TRAC KO</a:t>
            </a:r>
            <a:endParaRPr lang="de-DE" sz="1000" b="1">
              <a:latin typeface="Palatino Linotype" panose="02040502050505030304" charset="0"/>
              <a:cs typeface="Palatino Linotype" panose="02040502050505030304" charset="0"/>
            </a:endParaRPr>
          </a:p>
        </p:txBody>
      </p:sp>
      <p:sp>
        <p:nvSpPr>
          <p:cNvPr id="23" name="文本框 34"/>
          <p:cNvSpPr txBox="1"/>
          <p:nvPr/>
        </p:nvSpPr>
        <p:spPr bwMode="auto">
          <a:xfrm>
            <a:off x="5575052" y="343848"/>
            <a:ext cx="777777" cy="246221"/>
          </a:xfrm>
          <a:prstGeom prst="rect">
            <a:avLst/>
          </a:prstGeom>
          <a:noFill/>
        </p:spPr>
        <p:txBody>
          <a:bodyPr wrap="none" rtlCol="0" anchor="t">
            <a:spAutoFit/>
          </a:bodyPr>
          <a:lstStyle/>
          <a:p>
            <a:pPr>
              <a:defRPr/>
            </a:pPr>
            <a:r>
              <a:rPr lang="de-DE" sz="1000" b="1">
                <a:latin typeface="Palatino Linotype" panose="02040502050505030304" charset="0"/>
                <a:cs typeface="Palatino Linotype" panose="02040502050505030304" charset="0"/>
              </a:rPr>
              <a:t>TRBC KO</a:t>
            </a:r>
            <a:endParaRPr lang="de-DE" sz="1000" b="1">
              <a:latin typeface="Palatino Linotype" panose="02040502050505030304" charset="0"/>
              <a:cs typeface="Palatino Linotype" panose="02040502050505030304" charset="0"/>
            </a:endParaRPr>
          </a:p>
        </p:txBody>
      </p:sp>
      <p:sp>
        <p:nvSpPr>
          <p:cNvPr id="24" name="文本框 35"/>
          <p:cNvSpPr txBox="1"/>
          <p:nvPr/>
        </p:nvSpPr>
        <p:spPr bwMode="auto">
          <a:xfrm>
            <a:off x="7188710" y="343848"/>
            <a:ext cx="1449436" cy="246221"/>
          </a:xfrm>
          <a:prstGeom prst="rect">
            <a:avLst/>
          </a:prstGeom>
          <a:noFill/>
        </p:spPr>
        <p:txBody>
          <a:bodyPr wrap="none" rtlCol="0" anchor="t">
            <a:spAutoFit/>
          </a:bodyPr>
          <a:lstStyle/>
          <a:p>
            <a:pPr>
              <a:defRPr/>
            </a:pPr>
            <a:r>
              <a:rPr lang="de-DE" sz="1000" b="1" dirty="0">
                <a:latin typeface="Palatino Linotype" panose="02040502050505030304" charset="0"/>
                <a:cs typeface="Palatino Linotype" panose="02040502050505030304" charset="0"/>
              </a:rPr>
              <a:t>TRAC KO+TRBC KO</a:t>
            </a:r>
            <a:endParaRPr lang="de-DE" sz="1000" b="1" dirty="0">
              <a:latin typeface="Palatino Linotype" panose="02040502050505030304" charset="0"/>
              <a:cs typeface="Palatino Linotype" panose="02040502050505030304" charset="0"/>
            </a:endParaRPr>
          </a:p>
        </p:txBody>
      </p:sp>
      <p:sp>
        <p:nvSpPr>
          <p:cNvPr id="25" name="文本框 36"/>
          <p:cNvSpPr txBox="1"/>
          <p:nvPr/>
        </p:nvSpPr>
        <p:spPr bwMode="auto">
          <a:xfrm>
            <a:off x="9143051" y="320040"/>
            <a:ext cx="1596912" cy="400110"/>
          </a:xfrm>
          <a:prstGeom prst="rect">
            <a:avLst/>
          </a:prstGeom>
          <a:noFill/>
        </p:spPr>
        <p:txBody>
          <a:bodyPr wrap="none" rtlCol="0" anchor="t">
            <a:spAutoFit/>
          </a:bodyPr>
          <a:lstStyle/>
          <a:p>
            <a:pPr>
              <a:defRPr/>
            </a:pPr>
            <a:r>
              <a:rPr lang="de-DE" sz="1000" b="1" dirty="0">
                <a:latin typeface="Palatino Linotype" panose="02040502050505030304" charset="0"/>
                <a:cs typeface="Palatino Linotype" panose="02040502050505030304" charset="0"/>
              </a:rPr>
              <a:t>    TRAC KO+TRBC KO</a:t>
            </a:r>
            <a:endParaRPr lang="de-DE" sz="1000" b="1" dirty="0">
              <a:latin typeface="Palatino Linotype" panose="02040502050505030304" charset="0"/>
              <a:cs typeface="Palatino Linotype" panose="02040502050505030304" charset="0"/>
            </a:endParaRPr>
          </a:p>
          <a:p>
            <a:pPr>
              <a:defRPr/>
            </a:pPr>
            <a:r>
              <a:rPr lang="de-DE" sz="1000" b="1" dirty="0">
                <a:latin typeface="Palatino Linotype" panose="02040502050505030304" charset="0"/>
                <a:cs typeface="Palatino Linotype" panose="02040502050505030304" charset="0"/>
              </a:rPr>
              <a:t> CHM1 </a:t>
            </a:r>
            <a:r>
              <a:rPr lang="de-DE" sz="1000" b="1" dirty="0" err="1">
                <a:latin typeface="Palatino Linotype" panose="02040502050505030304" charset="0"/>
                <a:cs typeface="Palatino Linotype" panose="02040502050505030304" charset="0"/>
              </a:rPr>
              <a:t>Specific</a:t>
            </a:r>
            <a:r>
              <a:rPr lang="de-DE" sz="1000" b="1" dirty="0">
                <a:latin typeface="Palatino Linotype" panose="02040502050505030304" charset="0"/>
                <a:cs typeface="Palatino Linotype" panose="02040502050505030304" charset="0"/>
              </a:rPr>
              <a:t> TCR KI</a:t>
            </a:r>
            <a:endParaRPr lang="de-DE" sz="1000" b="1" dirty="0">
              <a:latin typeface="Palatino Linotype" panose="02040502050505030304" charset="0"/>
              <a:cs typeface="Palatino Linotype" panose="02040502050505030304" charset="0"/>
            </a:endParaRPr>
          </a:p>
        </p:txBody>
      </p:sp>
      <p:cxnSp>
        <p:nvCxnSpPr>
          <p:cNvPr id="26" name="Straight Arrow Connector 38"/>
          <p:cNvCxnSpPr/>
          <p:nvPr/>
        </p:nvCxnSpPr>
        <p:spPr bwMode="auto">
          <a:xfrm flipH="1" flipV="1">
            <a:off x="892548" y="743125"/>
            <a:ext cx="19685" cy="205486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10"/>
          <p:cNvCxnSpPr/>
          <p:nvPr/>
        </p:nvCxnSpPr>
        <p:spPr bwMode="auto">
          <a:xfrm>
            <a:off x="902073" y="2806482"/>
            <a:ext cx="10039985" cy="23495"/>
          </a:xfrm>
          <a:prstGeom prst="straightConnector1">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14"/>
          <p:cNvSpPr txBox="1"/>
          <p:nvPr/>
        </p:nvSpPr>
        <p:spPr bwMode="auto">
          <a:xfrm>
            <a:off x="10120466" y="2911327"/>
            <a:ext cx="1030605" cy="306705"/>
          </a:xfrm>
          <a:prstGeom prst="rect">
            <a:avLst/>
          </a:prstGeom>
          <a:noFill/>
        </p:spPr>
        <p:txBody>
          <a:bodyPr wrap="square" rtlCol="0">
            <a:spAutoFit/>
          </a:bodyPr>
          <a:lstStyle/>
          <a:p>
            <a:pPr>
              <a:defRPr/>
            </a:pPr>
            <a:r>
              <a:rPr lang="en-US" sz="1400" dirty="0">
                <a:solidFill>
                  <a:srgbClr val="00B050"/>
                </a:solidFill>
                <a:latin typeface="Palatino Linotype" panose="02040502050505030304" charset="0"/>
                <a:cs typeface="Palatino Linotype" panose="02040502050505030304" charset="0"/>
              </a:rPr>
              <a:t>IgG</a:t>
            </a:r>
            <a:r>
              <a:rPr lang="de-DE" sz="1400" dirty="0">
                <a:solidFill>
                  <a:srgbClr val="00B050"/>
                </a:solidFill>
                <a:latin typeface="Palatino Linotype" panose="02040502050505030304" charset="0"/>
                <a:cs typeface="Palatino Linotype" panose="02040502050505030304" charset="0"/>
              </a:rPr>
              <a:t>-FITC</a:t>
            </a:r>
            <a:endParaRPr lang="de-DE" sz="1400" dirty="0">
              <a:solidFill>
                <a:srgbClr val="00B050"/>
              </a:solidFill>
              <a:latin typeface="Palatino Linotype" panose="02040502050505030304" charset="0"/>
              <a:cs typeface="Palatino Linotype" panose="02040502050505030304" charset="0"/>
            </a:endParaRPr>
          </a:p>
        </p:txBody>
      </p:sp>
      <p:sp>
        <p:nvSpPr>
          <p:cNvPr id="29" name="矩形 9"/>
          <p:cNvSpPr/>
          <p:nvPr/>
        </p:nvSpPr>
        <p:spPr bwMode="auto">
          <a:xfrm rot="16199998">
            <a:off x="338711" y="1040442"/>
            <a:ext cx="752475" cy="336550"/>
          </a:xfrm>
          <a:prstGeom prst="rect">
            <a:avLst/>
          </a:prstGeom>
        </p:spPr>
        <p:txBody>
          <a:bodyPr wrap="none">
            <a:spAutoFit/>
          </a:bodyPr>
          <a:lstStyle>
            <a:defPPr>
              <a:defRPr lang="zh-CN"/>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nSpc>
                <a:spcPct val="114000"/>
              </a:lnSpc>
              <a:defRPr/>
            </a:pPr>
            <a:r>
              <a:rPr lang="en-US" sz="1400" dirty="0">
                <a:solidFill>
                  <a:srgbClr val="FF0000"/>
                </a:solidFill>
                <a:latin typeface="Palatino Linotype" panose="02040502050505030304" charset="0"/>
                <a:cs typeface="Palatino Linotype" panose="02040502050505030304" charset="0"/>
              </a:rPr>
              <a:t>IgG</a:t>
            </a:r>
            <a:r>
              <a:rPr lang="de-DE" sz="1400" dirty="0">
                <a:solidFill>
                  <a:srgbClr val="FF0000"/>
                </a:solidFill>
                <a:latin typeface="Palatino Linotype" panose="02040502050505030304" charset="0"/>
                <a:cs typeface="Palatino Linotype" panose="02040502050505030304" charset="0"/>
              </a:rPr>
              <a:t>-PE</a:t>
            </a:r>
            <a:endParaRPr lang="de-DE" sz="1400" dirty="0">
              <a:solidFill>
                <a:srgbClr val="FF0000"/>
              </a:solidFill>
              <a:latin typeface="Palatino Linotype" panose="02040502050505030304" charset="0"/>
              <a:cs typeface="Palatino Linotype" panose="02040502050505030304" charset="0"/>
            </a:endParaRPr>
          </a:p>
        </p:txBody>
      </p:sp>
      <p:sp>
        <p:nvSpPr>
          <p:cNvPr id="30" name="TextBox 29"/>
          <p:cNvSpPr txBox="1"/>
          <p:nvPr/>
        </p:nvSpPr>
        <p:spPr bwMode="auto">
          <a:xfrm>
            <a:off x="267" y="65"/>
            <a:ext cx="647700" cy="521970"/>
          </a:xfrm>
          <a:prstGeom prst="rect">
            <a:avLst/>
          </a:prstGeom>
          <a:noFill/>
        </p:spPr>
        <p:txBody>
          <a:bodyPr wrap="square" rtlCol="0">
            <a:spAutoFit/>
          </a:bodyPr>
          <a:lstStyle/>
          <a:p>
            <a:pPr>
              <a:defRPr/>
            </a:pPr>
            <a:r>
              <a:rPr lang="de-DE" sz="2800" dirty="0">
                <a:latin typeface="Palatino Linotype" panose="02040502050505030304" charset="0"/>
                <a:cs typeface="Palatino Linotype" panose="02040502050505030304" charset="0"/>
              </a:rPr>
              <a:t>A</a:t>
            </a:r>
            <a:endParaRPr lang="de-DE" sz="2800" dirty="0">
              <a:latin typeface="Palatino Linotype" panose="02040502050505030304" charset="0"/>
              <a:cs typeface="Palatino Linotype" panose="02040502050505030304" charset="0"/>
            </a:endParaRPr>
          </a:p>
        </p:txBody>
      </p:sp>
      <p:sp>
        <p:nvSpPr>
          <p:cNvPr id="31" name="TextBox 30"/>
          <p:cNvSpPr txBox="1"/>
          <p:nvPr/>
        </p:nvSpPr>
        <p:spPr bwMode="auto">
          <a:xfrm>
            <a:off x="-1334" y="2960286"/>
            <a:ext cx="647700" cy="521970"/>
          </a:xfrm>
          <a:prstGeom prst="rect">
            <a:avLst/>
          </a:prstGeom>
          <a:noFill/>
        </p:spPr>
        <p:txBody>
          <a:bodyPr wrap="square" rtlCol="0">
            <a:spAutoFit/>
          </a:bodyPr>
          <a:lstStyle/>
          <a:p>
            <a:pPr>
              <a:defRPr/>
            </a:pPr>
            <a:r>
              <a:rPr lang="de-DE" sz="2800">
                <a:latin typeface="Palatino Linotype" panose="02040502050505030304" charset="0"/>
                <a:cs typeface="Palatino Linotype" panose="02040502050505030304" charset="0"/>
              </a:rPr>
              <a:t>B</a:t>
            </a:r>
            <a:endParaRPr lang="de-DE" sz="2800">
              <a:latin typeface="Palatino Linotype" panose="02040502050505030304" charset="0"/>
              <a:cs typeface="Palatino Linotype" panose="02040502050505030304" charset="0"/>
            </a:endParaRPr>
          </a:p>
        </p:txBody>
      </p:sp>
      <p:sp>
        <p:nvSpPr>
          <p:cNvPr id="32" name="TextBox 31"/>
          <p:cNvSpPr txBox="1"/>
          <p:nvPr/>
        </p:nvSpPr>
        <p:spPr bwMode="auto">
          <a:xfrm>
            <a:off x="4613275" y="2883554"/>
            <a:ext cx="647700" cy="521970"/>
          </a:xfrm>
          <a:prstGeom prst="rect">
            <a:avLst/>
          </a:prstGeom>
          <a:noFill/>
        </p:spPr>
        <p:txBody>
          <a:bodyPr wrap="square" rtlCol="0">
            <a:spAutoFit/>
          </a:bodyPr>
          <a:lstStyle/>
          <a:p>
            <a:pPr>
              <a:defRPr/>
            </a:pPr>
            <a:r>
              <a:rPr lang="de-DE" sz="2800" dirty="0">
                <a:latin typeface="Palatino Linotype" panose="02040502050505030304" charset="0"/>
                <a:cs typeface="Palatino Linotype" panose="02040502050505030304" charset="0"/>
              </a:rPr>
              <a:t>C</a:t>
            </a:r>
            <a:endParaRPr lang="de-DE" sz="2800" dirty="0">
              <a:latin typeface="Palatino Linotype" panose="02040502050505030304" charset="0"/>
              <a:cs typeface="Palatino Linotype" panose="02040502050505030304" charset="0"/>
            </a:endParaRPr>
          </a:p>
        </p:txBody>
      </p:sp>
      <p:pic>
        <p:nvPicPr>
          <p:cNvPr id="20" name="Picture 19"/>
          <p:cNvPicPr>
            <a:picLocks noChangeAspect="1"/>
          </p:cNvPicPr>
          <p:nvPr/>
        </p:nvPicPr>
        <p:blipFill rotWithShape="1">
          <a:blip r:embed="rId3" cstate="print">
            <a:extLst>
              <a:ext uri="{28A0092B-C50C-407E-A947-70E740481C1C}">
                <a14:useLocalDpi xmlns:a14="http://schemas.microsoft.com/office/drawing/2010/main" val="0"/>
              </a:ext>
            </a:extLst>
          </a:blip>
          <a:srcRect l="1427" t="5783" r="-1"/>
          <a:stretch>
            <a:fillRect/>
          </a:stretch>
        </p:blipFill>
        <p:spPr>
          <a:xfrm>
            <a:off x="803910" y="636905"/>
            <a:ext cx="10237470" cy="2200275"/>
          </a:xfrm>
          <a:prstGeom prst="rect">
            <a:avLst/>
          </a:prstGeom>
        </p:spPr>
      </p:pic>
      <p:pic>
        <p:nvPicPr>
          <p:cNvPr id="2" name="图片 1" descr="clparp A673 and SKNMC"/>
          <p:cNvPicPr>
            <a:picLocks noChangeAspect="1"/>
          </p:cNvPicPr>
          <p:nvPr/>
        </p:nvPicPr>
        <p:blipFill>
          <a:blip r:embed="rId4"/>
          <a:stretch>
            <a:fillRect/>
          </a:stretch>
        </p:blipFill>
        <p:spPr>
          <a:xfrm>
            <a:off x="8424545" y="3094355"/>
            <a:ext cx="3669665" cy="3154680"/>
          </a:xfrm>
          <a:prstGeom prst="rect">
            <a:avLst/>
          </a:prstGeom>
        </p:spPr>
      </p:pic>
      <p:sp>
        <p:nvSpPr>
          <p:cNvPr id="3" name="TextBox 31"/>
          <p:cNvSpPr txBox="1"/>
          <p:nvPr/>
        </p:nvSpPr>
        <p:spPr bwMode="auto">
          <a:xfrm>
            <a:off x="7990205" y="2883554"/>
            <a:ext cx="647700" cy="521970"/>
          </a:xfrm>
          <a:prstGeom prst="rect">
            <a:avLst/>
          </a:prstGeom>
          <a:noFill/>
        </p:spPr>
        <p:txBody>
          <a:bodyPr wrap="square" rtlCol="0">
            <a:spAutoFit/>
          </a:bodyPr>
          <a:lstStyle/>
          <a:p>
            <a:pPr>
              <a:defRPr/>
            </a:pPr>
            <a:r>
              <a:rPr lang="de-DE" sz="2800" dirty="0">
                <a:latin typeface="Palatino Linotype" panose="02040502050505030304" charset="0"/>
                <a:cs typeface="Palatino Linotype" panose="02040502050505030304" charset="0"/>
              </a:rPr>
              <a:t>D</a:t>
            </a:r>
            <a:endParaRPr lang="de-DE" sz="2800" dirty="0">
              <a:latin typeface="Palatino Linotype" panose="02040502050505030304" charset="0"/>
              <a:cs typeface="Palatino Linotype" panose="02040502050505030304" charset="0"/>
            </a:endParaRPr>
          </a:p>
        </p:txBody>
      </p:sp>
      <p:cxnSp>
        <p:nvCxnSpPr>
          <p:cNvPr id="11" name="Straight Arrow Connector 38"/>
          <p:cNvCxnSpPr/>
          <p:nvPr/>
        </p:nvCxnSpPr>
        <p:spPr bwMode="auto">
          <a:xfrm flipH="1" flipV="1">
            <a:off x="397248" y="3794300"/>
            <a:ext cx="19685" cy="205486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9" name="矩形 9"/>
          <p:cNvSpPr/>
          <p:nvPr/>
        </p:nvSpPr>
        <p:spPr bwMode="auto">
          <a:xfrm rot="16199998">
            <a:off x="-156589" y="4091617"/>
            <a:ext cx="752475" cy="336550"/>
          </a:xfrm>
          <a:prstGeom prst="rect">
            <a:avLst/>
          </a:prstGeom>
        </p:spPr>
        <p:txBody>
          <a:bodyPr wrap="none">
            <a:spAutoFit/>
          </a:bodyPr>
          <a:lstStyle>
            <a:defPPr>
              <a:defRPr lang="zh-CN"/>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nSpc>
                <a:spcPct val="114000"/>
              </a:lnSpc>
              <a:defRPr/>
            </a:pPr>
            <a:r>
              <a:rPr lang="en-US" sz="1400" dirty="0">
                <a:solidFill>
                  <a:srgbClr val="FF0000"/>
                </a:solidFill>
                <a:latin typeface="Palatino Linotype" panose="02040502050505030304" charset="0"/>
                <a:cs typeface="Palatino Linotype" panose="02040502050505030304" charset="0"/>
              </a:rPr>
              <a:t>IgG</a:t>
            </a:r>
            <a:r>
              <a:rPr lang="de-DE" sz="1400" dirty="0">
                <a:solidFill>
                  <a:srgbClr val="FF0000"/>
                </a:solidFill>
                <a:latin typeface="Palatino Linotype" panose="02040502050505030304" charset="0"/>
                <a:cs typeface="Palatino Linotype" panose="02040502050505030304" charset="0"/>
              </a:rPr>
              <a:t>-PE</a:t>
            </a:r>
            <a:endParaRPr lang="de-DE" sz="1400" dirty="0">
              <a:solidFill>
                <a:srgbClr val="FF0000"/>
              </a:solidFill>
              <a:latin typeface="Palatino Linotype" panose="02040502050505030304" charset="0"/>
              <a:cs typeface="Palatino Linotype" panose="02040502050505030304" charset="0"/>
            </a:endParaRPr>
          </a:p>
        </p:txBody>
      </p:sp>
      <p:sp>
        <p:nvSpPr>
          <p:cNvPr id="33" name="文本框 32"/>
          <p:cNvSpPr txBox="1"/>
          <p:nvPr/>
        </p:nvSpPr>
        <p:spPr bwMode="auto">
          <a:xfrm>
            <a:off x="775970" y="3595708"/>
            <a:ext cx="1140056" cy="246221"/>
          </a:xfrm>
          <a:prstGeom prst="rect">
            <a:avLst/>
          </a:prstGeom>
          <a:noFill/>
        </p:spPr>
        <p:txBody>
          <a:bodyPr wrap="none" rtlCol="0" anchor="t">
            <a:spAutoFit/>
          </a:bodyPr>
          <a:lstStyle/>
          <a:p>
            <a:pPr>
              <a:defRPr/>
            </a:pPr>
            <a:r>
              <a:rPr lang="de-DE" sz="1000" b="1" dirty="0">
                <a:latin typeface="Palatino Linotype" panose="02040502050505030304" charset="0"/>
                <a:cs typeface="Palatino Linotype" panose="02040502050505030304" charset="0"/>
              </a:rPr>
              <a:t>Non-</a:t>
            </a:r>
            <a:r>
              <a:rPr lang="de-DE" sz="1000" b="1" dirty="0" err="1">
                <a:latin typeface="Palatino Linotype" panose="02040502050505030304" charset="0"/>
                <a:cs typeface="Palatino Linotype" panose="02040502050505030304" charset="0"/>
              </a:rPr>
              <a:t>engineered</a:t>
            </a:r>
            <a:endParaRPr lang="de-DE" sz="1000" b="1" dirty="0">
              <a:latin typeface="Palatino Linotype" panose="02040502050505030304" charset="0"/>
              <a:cs typeface="Palatino Linotype" panose="02040502050505030304" charset="0"/>
            </a:endParaRPr>
          </a:p>
        </p:txBody>
      </p:sp>
      <p:sp>
        <p:nvSpPr>
          <p:cNvPr id="34" name="文本框 36"/>
          <p:cNvSpPr txBox="1"/>
          <p:nvPr/>
        </p:nvSpPr>
        <p:spPr bwMode="auto">
          <a:xfrm>
            <a:off x="2433636" y="3518885"/>
            <a:ext cx="1596912" cy="400110"/>
          </a:xfrm>
          <a:prstGeom prst="rect">
            <a:avLst/>
          </a:prstGeom>
          <a:noFill/>
        </p:spPr>
        <p:txBody>
          <a:bodyPr wrap="none" rtlCol="0" anchor="t">
            <a:spAutoFit/>
          </a:bodyPr>
          <a:lstStyle/>
          <a:p>
            <a:pPr>
              <a:defRPr/>
            </a:pPr>
            <a:r>
              <a:rPr lang="de-DE" sz="1000" b="1" dirty="0">
                <a:latin typeface="Palatino Linotype" panose="02040502050505030304" charset="0"/>
                <a:cs typeface="Palatino Linotype" panose="02040502050505030304" charset="0"/>
              </a:rPr>
              <a:t>    TRAC KO+TRBC KO</a:t>
            </a:r>
            <a:endParaRPr lang="de-DE" sz="1000" b="1" dirty="0">
              <a:latin typeface="Palatino Linotype" panose="02040502050505030304" charset="0"/>
              <a:cs typeface="Palatino Linotype" panose="02040502050505030304" charset="0"/>
            </a:endParaRPr>
          </a:p>
          <a:p>
            <a:pPr>
              <a:defRPr/>
            </a:pPr>
            <a:r>
              <a:rPr lang="de-DE" sz="1000" b="1" dirty="0">
                <a:latin typeface="Palatino Linotype" panose="02040502050505030304" charset="0"/>
                <a:cs typeface="Palatino Linotype" panose="02040502050505030304" charset="0"/>
              </a:rPr>
              <a:t> CHM1 </a:t>
            </a:r>
            <a:r>
              <a:rPr lang="de-DE" sz="1000" b="1" dirty="0" err="1">
                <a:latin typeface="Palatino Linotype" panose="02040502050505030304" charset="0"/>
                <a:cs typeface="Palatino Linotype" panose="02040502050505030304" charset="0"/>
              </a:rPr>
              <a:t>Specific</a:t>
            </a:r>
            <a:r>
              <a:rPr lang="de-DE" sz="1000" b="1" dirty="0">
                <a:latin typeface="Palatino Linotype" panose="02040502050505030304" charset="0"/>
                <a:cs typeface="Palatino Linotype" panose="02040502050505030304" charset="0"/>
              </a:rPr>
              <a:t> TCR KI</a:t>
            </a:r>
            <a:endParaRPr lang="de-DE" sz="1000" b="1" dirty="0">
              <a:latin typeface="Palatino Linotype" panose="02040502050505030304" charset="0"/>
              <a:cs typeface="Palatino Linotype" panose="02040502050505030304" charset="0"/>
            </a:endParaRPr>
          </a:p>
        </p:txBody>
      </p:sp>
      <p:cxnSp>
        <p:nvCxnSpPr>
          <p:cNvPr id="35" name="Straight Arrow Connector 38"/>
          <p:cNvCxnSpPr/>
          <p:nvPr/>
        </p:nvCxnSpPr>
        <p:spPr bwMode="auto">
          <a:xfrm flipH="1" flipV="1">
            <a:off x="4526018" y="3880025"/>
            <a:ext cx="19685" cy="205486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9107805" y="6207760"/>
            <a:ext cx="850265" cy="368300"/>
          </a:xfrm>
          <a:prstGeom prst="rect">
            <a:avLst/>
          </a:prstGeom>
          <a:noFill/>
        </p:spPr>
        <p:txBody>
          <a:bodyPr wrap="square" rtlCol="0">
            <a:spAutoFit/>
          </a:bodyPr>
          <a:lstStyle/>
          <a:p>
            <a:r>
              <a:rPr lang="de-DE" altLang="zh-CN">
                <a:latin typeface="Palatino Linotype" panose="02040502050505030304" charset="0"/>
                <a:cs typeface="Palatino Linotype" panose="02040502050505030304" charset="0"/>
              </a:rPr>
              <a:t>A673</a:t>
            </a:r>
            <a:endParaRPr lang="de-DE" altLang="zh-CN">
              <a:latin typeface="Palatino Linotype" panose="02040502050505030304" charset="0"/>
              <a:cs typeface="Palatino Linotype" panose="02040502050505030304" charset="0"/>
            </a:endParaRPr>
          </a:p>
        </p:txBody>
      </p:sp>
      <p:sp>
        <p:nvSpPr>
          <p:cNvPr id="37" name="文本框 36"/>
          <p:cNvSpPr txBox="1"/>
          <p:nvPr/>
        </p:nvSpPr>
        <p:spPr>
          <a:xfrm>
            <a:off x="10538460" y="6207760"/>
            <a:ext cx="1395095" cy="368300"/>
          </a:xfrm>
          <a:prstGeom prst="rect">
            <a:avLst/>
          </a:prstGeom>
          <a:noFill/>
        </p:spPr>
        <p:txBody>
          <a:bodyPr wrap="square" rtlCol="0">
            <a:spAutoFit/>
          </a:bodyPr>
          <a:lstStyle/>
          <a:p>
            <a:r>
              <a:rPr lang="de-DE" altLang="zh-CN">
                <a:latin typeface="Palatino Linotype" panose="02040502050505030304" charset="0"/>
                <a:cs typeface="Palatino Linotype" panose="02040502050505030304" charset="0"/>
              </a:rPr>
              <a:t>SK-N-MC</a:t>
            </a:r>
            <a:endParaRPr lang="de-DE" altLang="zh-CN">
              <a:latin typeface="Palatino Linotype" panose="02040502050505030304" charset="0"/>
              <a:cs typeface="Palatino Linotype" panose="02040502050505030304" charset="0"/>
            </a:endParaRPr>
          </a:p>
        </p:txBody>
      </p:sp>
      <p:cxnSp>
        <p:nvCxnSpPr>
          <p:cNvPr id="38" name="直接连接符 37"/>
          <p:cNvCxnSpPr/>
          <p:nvPr/>
        </p:nvCxnSpPr>
        <p:spPr>
          <a:xfrm>
            <a:off x="8935720" y="6229350"/>
            <a:ext cx="1252800" cy="10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0418445" y="6240145"/>
            <a:ext cx="1252800" cy="10800"/>
          </a:xfrm>
          <a:prstGeom prst="line">
            <a:avLst/>
          </a:prstGeom>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12700" y="6489700"/>
            <a:ext cx="2748915" cy="368300"/>
          </a:xfrm>
          <a:prstGeom prst="rect">
            <a:avLst/>
          </a:prstGeom>
          <a:noFill/>
        </p:spPr>
        <p:txBody>
          <a:bodyPr wrap="none" rtlCol="0" anchor="t">
            <a:spAutoFit/>
          </a:bodyPr>
          <a:lstStyle/>
          <a:p>
            <a:pPr algn="l">
              <a:defRPr/>
            </a:pPr>
            <a:r>
              <a:rPr lang="de-DE" dirty="0" err="1">
                <a:latin typeface="Palatino Linotype" panose="02040502050505030304" charset="0"/>
                <a:cs typeface="Palatino Linotype" panose="02040502050505030304" charset="0"/>
                <a:sym typeface="+mn-ea"/>
              </a:rPr>
              <a:t>Supplementary</a:t>
            </a:r>
            <a:r>
              <a:rPr lang="de-DE" dirty="0">
                <a:latin typeface="Palatino Linotype" panose="02040502050505030304" charset="0"/>
                <a:cs typeface="Palatino Linotype" panose="02040502050505030304" charset="0"/>
                <a:sym typeface="+mn-ea"/>
              </a:rPr>
              <a:t> </a:t>
            </a:r>
            <a:r>
              <a:rPr lang="de-DE" dirty="0" err="1">
                <a:latin typeface="Palatino Linotype" panose="02040502050505030304" charset="0"/>
                <a:cs typeface="Palatino Linotype" panose="02040502050505030304" charset="0"/>
                <a:sym typeface="+mn-ea"/>
              </a:rPr>
              <a:t>Figure</a:t>
            </a:r>
            <a:r>
              <a:rPr lang="de-DE" dirty="0">
                <a:latin typeface="Palatino Linotype" panose="02040502050505030304" charset="0"/>
                <a:cs typeface="Palatino Linotype" panose="02040502050505030304" charset="0"/>
                <a:sym typeface="+mn-ea"/>
              </a:rPr>
              <a:t> </a:t>
            </a:r>
            <a:r>
              <a:rPr lang="de-DE" dirty="0" smtClean="0">
                <a:latin typeface="Palatino Linotype" panose="02040502050505030304" charset="0"/>
                <a:cs typeface="Palatino Linotype" panose="02040502050505030304" charset="0"/>
                <a:sym typeface="+mn-ea"/>
              </a:rPr>
              <a:t>S</a:t>
            </a:r>
            <a:r>
              <a:rPr lang="de-DE" altLang="en-US" dirty="0" smtClean="0">
                <a:latin typeface="Calibri" panose="020F0502020204030204" charset="0"/>
                <a:cs typeface="Palatino Linotype" panose="02040502050505030304" charset="0"/>
                <a:sym typeface="+mn-ea"/>
              </a:rPr>
              <a:t>3</a:t>
            </a:r>
            <a:endParaRPr lang="de-DE" altLang="en-US" dirty="0" smtClean="0">
              <a:latin typeface="Calibri" panose="020F0502020204030204" charset="0"/>
              <a:cs typeface="Palatino Linotype" panose="02040502050505030304" charset="0"/>
              <a:sym typeface="+mn-ea"/>
            </a:endParaRPr>
          </a:p>
        </p:txBody>
      </p:sp>
    </p:spTree>
    <p:custDataLst>
      <p:tags r:id="rId5"/>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4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7853507" y="4110401"/>
            <a:ext cx="2383738" cy="2294858"/>
          </a:xfrm>
          <a:prstGeom prst="rect">
            <a:avLst/>
          </a:prstGeom>
        </p:spPr>
      </p:pic>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50604" y="4089173"/>
            <a:ext cx="2383738" cy="2337314"/>
          </a:xfrm>
          <a:prstGeom prst="rect">
            <a:avLst/>
          </a:prstGeom>
        </p:spPr>
      </p:pic>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3007" r="39866"/>
          <a:stretch>
            <a:fillRect/>
          </a:stretch>
        </p:blipFill>
        <p:spPr>
          <a:xfrm>
            <a:off x="781054" y="200818"/>
            <a:ext cx="4667795" cy="5978663"/>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79795" y="389735"/>
            <a:ext cx="2017852" cy="2023735"/>
          </a:xfrm>
          <a:prstGeom prst="rect">
            <a:avLst/>
          </a:prstGeom>
        </p:spPr>
      </p:pic>
      <p:sp>
        <p:nvSpPr>
          <p:cNvPr id="8" name="TextBox 7"/>
          <p:cNvSpPr txBox="1"/>
          <p:nvPr/>
        </p:nvSpPr>
        <p:spPr bwMode="auto">
          <a:xfrm>
            <a:off x="12700" y="4783"/>
            <a:ext cx="647700" cy="521970"/>
          </a:xfrm>
          <a:prstGeom prst="rect">
            <a:avLst/>
          </a:prstGeom>
          <a:noFill/>
        </p:spPr>
        <p:txBody>
          <a:bodyPr wrap="square" rtlCol="0">
            <a:spAutoFit/>
          </a:bodyPr>
          <a:lstStyle/>
          <a:p>
            <a:pPr>
              <a:defRPr/>
            </a:pPr>
            <a:r>
              <a:rPr lang="de-DE" sz="2800" dirty="0">
                <a:latin typeface="Palatino Linotype" panose="02040502050505030304" charset="0"/>
                <a:cs typeface="Palatino Linotype" panose="02040502050505030304" charset="0"/>
              </a:rPr>
              <a:t>A</a:t>
            </a:r>
            <a:endParaRPr lang="de-DE" sz="2800" dirty="0">
              <a:latin typeface="Palatino Linotype" panose="02040502050505030304" charset="0"/>
              <a:cs typeface="Palatino Linotype" panose="02040502050505030304" charset="0"/>
            </a:endParaRPr>
          </a:p>
        </p:txBody>
      </p:sp>
      <p:sp>
        <p:nvSpPr>
          <p:cNvPr id="9" name="TextBox 8"/>
          <p:cNvSpPr txBox="1"/>
          <p:nvPr/>
        </p:nvSpPr>
        <p:spPr bwMode="auto">
          <a:xfrm>
            <a:off x="5279687" y="-284"/>
            <a:ext cx="647700" cy="521970"/>
          </a:xfrm>
          <a:prstGeom prst="rect">
            <a:avLst/>
          </a:prstGeom>
          <a:noFill/>
        </p:spPr>
        <p:txBody>
          <a:bodyPr wrap="square" rtlCol="0">
            <a:spAutoFit/>
          </a:bodyPr>
          <a:lstStyle/>
          <a:p>
            <a:pPr>
              <a:defRPr/>
            </a:pPr>
            <a:r>
              <a:rPr lang="de-DE" sz="2800" dirty="0">
                <a:latin typeface="Palatino Linotype" panose="02040502050505030304" charset="0"/>
                <a:cs typeface="Palatino Linotype" panose="02040502050505030304" charset="0"/>
              </a:rPr>
              <a:t>B</a:t>
            </a:r>
            <a:endParaRPr lang="de-DE" sz="2800" dirty="0">
              <a:latin typeface="Palatino Linotype" panose="02040502050505030304" charset="0"/>
              <a:cs typeface="Palatino Linotype" panose="02040502050505030304" charset="0"/>
            </a:endParaRPr>
          </a:p>
        </p:txBody>
      </p:sp>
      <p:cxnSp>
        <p:nvCxnSpPr>
          <p:cNvPr id="11" name="Straight Connector 10"/>
          <p:cNvCxnSpPr/>
          <p:nvPr/>
        </p:nvCxnSpPr>
        <p:spPr>
          <a:xfrm>
            <a:off x="5730412" y="2424489"/>
            <a:ext cx="1801280"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263005" y="2407285"/>
            <a:ext cx="3935730" cy="306705"/>
          </a:xfrm>
          <a:prstGeom prst="rect">
            <a:avLst/>
          </a:prstGeom>
          <a:noFill/>
        </p:spPr>
        <p:txBody>
          <a:bodyPr wrap="square" rtlCol="0">
            <a:spAutoFit/>
          </a:bodyPr>
          <a:lstStyle/>
          <a:p>
            <a:r>
              <a:rPr lang="de-DE" sz="1400" dirty="0" smtClean="0">
                <a:latin typeface="Palatino Linotype" panose="02040502050505030304" charset="0"/>
              </a:rPr>
              <a:t>         </a:t>
            </a:r>
            <a:r>
              <a:rPr lang="de-DE" sz="1400" dirty="0" err="1" smtClean="0">
                <a:solidFill>
                  <a:srgbClr val="00B050"/>
                </a:solidFill>
                <a:latin typeface="Palatino Linotype" panose="02040502050505030304" charset="0"/>
              </a:rPr>
              <a:t>hTCR</a:t>
            </a:r>
            <a:r>
              <a:rPr lang="de-DE" sz="1400" dirty="0" smtClean="0">
                <a:solidFill>
                  <a:srgbClr val="00B050"/>
                </a:solidFill>
                <a:latin typeface="Palatino Linotype" panose="02040502050505030304" charset="0"/>
              </a:rPr>
              <a:t>-FITC                               I</a:t>
            </a:r>
            <a:r>
              <a:rPr lang="en-US" sz="1400" dirty="0" err="1" smtClean="0">
                <a:solidFill>
                  <a:srgbClr val="00B050"/>
                </a:solidFill>
                <a:latin typeface="Palatino Linotype" panose="02040502050505030304" charset="0"/>
              </a:rPr>
              <a:t>gG</a:t>
            </a:r>
            <a:r>
              <a:rPr lang="de-DE" sz="1400" dirty="0" smtClean="0">
                <a:solidFill>
                  <a:srgbClr val="00B050"/>
                </a:solidFill>
                <a:latin typeface="Palatino Linotype" panose="02040502050505030304" charset="0"/>
              </a:rPr>
              <a:t>-FITC</a:t>
            </a:r>
            <a:endParaRPr lang="en-US" sz="1400" dirty="0">
              <a:solidFill>
                <a:srgbClr val="00B050"/>
              </a:solidFill>
              <a:latin typeface="Palatino Linotype" panose="02040502050505030304" charset="0"/>
            </a:endParaRPr>
          </a:p>
        </p:txBody>
      </p:sp>
      <p:graphicFrame>
        <p:nvGraphicFramePr>
          <p:cNvPr id="15" name="Table 14"/>
          <p:cNvGraphicFramePr>
            <a:graphicFrameLocks noGrp="1"/>
          </p:cNvGraphicFramePr>
          <p:nvPr>
            <p:custDataLst>
              <p:tags r:id="rId5"/>
            </p:custDataLst>
          </p:nvPr>
        </p:nvGraphicFramePr>
        <p:xfrm>
          <a:off x="5987496" y="2697592"/>
          <a:ext cx="2591763" cy="914400"/>
        </p:xfrm>
        <a:graphic>
          <a:graphicData uri="http://schemas.openxmlformats.org/drawingml/2006/table">
            <a:tbl>
              <a:tblPr firstRow="1" bandRow="1">
                <a:tableStyleId>{5C22544A-7EE6-4342-B048-85BDC9FD1C3A}</a:tableStyleId>
              </a:tblPr>
              <a:tblGrid>
                <a:gridCol w="866468"/>
                <a:gridCol w="1725295"/>
              </a:tblGrid>
              <a:tr h="304800">
                <a:tc>
                  <a:txBody>
                    <a:bodyPr/>
                    <a:lstStyle/>
                    <a:p>
                      <a:endParaRPr lang="en-US" sz="1400" b="0" dirty="0">
                        <a:latin typeface="Palatino Linotype" panose="020405020505050303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1400" b="0" dirty="0" smtClean="0">
                          <a:solidFill>
                            <a:schemeClr val="tx1"/>
                          </a:solidFill>
                          <a:latin typeface="Palatino Linotype" panose="02040502050505030304" charset="0"/>
                        </a:rPr>
                        <a:t>  Non-</a:t>
                      </a:r>
                      <a:r>
                        <a:rPr lang="de-DE" sz="1400" b="0" dirty="0" err="1" smtClean="0">
                          <a:solidFill>
                            <a:schemeClr val="tx1"/>
                          </a:solidFill>
                          <a:latin typeface="Palatino Linotype" panose="02040502050505030304" charset="0"/>
                        </a:rPr>
                        <a:t>engineered</a:t>
                      </a:r>
                      <a:endParaRPr lang="de-DE" sz="1400" b="0" dirty="0" smtClean="0">
                        <a:solidFill>
                          <a:schemeClr val="tx1"/>
                        </a:solidFill>
                        <a:latin typeface="Palatino Linotype" panose="020405020505050303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04800">
                <a:tc>
                  <a:txBody>
                    <a:bodyPr/>
                    <a:lstStyle/>
                    <a:p>
                      <a:endParaRPr lang="en-US" sz="1400" b="0" dirty="0">
                        <a:latin typeface="Palatino Linotype" panose="020405020505050303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1400" b="0" dirty="0" smtClean="0">
                          <a:latin typeface="Palatino Linotype" panose="02040502050505030304" charset="0"/>
                        </a:rPr>
                        <a:t>  CRISPR/Cas9</a:t>
                      </a:r>
                      <a:endParaRPr lang="de-DE" sz="1400" b="0" dirty="0" smtClean="0">
                        <a:latin typeface="Palatino Linotype" panose="020405020505050303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76484">
                <a:tc>
                  <a:txBody>
                    <a:bodyPr/>
                    <a:lstStyle/>
                    <a:p>
                      <a:endParaRPr lang="en-US" sz="1400" b="0" dirty="0">
                        <a:latin typeface="Palatino Linotype" panose="020405020505050303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1400" b="0" dirty="0" smtClean="0">
                          <a:latin typeface="Palatino Linotype" panose="02040502050505030304" charset="0"/>
                        </a:rPr>
                        <a:t>  Retrovirus</a:t>
                      </a:r>
                      <a:endParaRPr lang="de-DE" sz="1400" b="0" dirty="0" smtClean="0">
                        <a:latin typeface="Palatino Linotype" panose="020405020505050303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cxnSp>
        <p:nvCxnSpPr>
          <p:cNvPr id="17" name="Straight Connector 16"/>
          <p:cNvCxnSpPr/>
          <p:nvPr/>
        </p:nvCxnSpPr>
        <p:spPr>
          <a:xfrm>
            <a:off x="6053793" y="2871890"/>
            <a:ext cx="720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21" name="Bild 2"/>
          <p:cNvPicPr>
            <a:picLocks noChangeAspect="1"/>
          </p:cNvPicPr>
          <p:nvPr/>
        </p:nvPicPr>
        <p:blipFill rotWithShape="1">
          <a:blip r:embed="rId6"/>
          <a:srcRect l="7172" b="3807"/>
          <a:stretch>
            <a:fillRect/>
          </a:stretch>
        </p:blipFill>
        <p:spPr>
          <a:xfrm>
            <a:off x="9949180" y="346710"/>
            <a:ext cx="2087245" cy="2109470"/>
          </a:xfrm>
          <a:prstGeom prst="rect">
            <a:avLst/>
          </a:prstGeom>
        </p:spPr>
      </p:pic>
      <p:cxnSp>
        <p:nvCxnSpPr>
          <p:cNvPr id="22" name="Straight Arrow Connector 55"/>
          <p:cNvCxnSpPr/>
          <p:nvPr/>
        </p:nvCxnSpPr>
        <p:spPr bwMode="auto">
          <a:xfrm flipV="1">
            <a:off x="10011957" y="2464508"/>
            <a:ext cx="2088000" cy="2540"/>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14"/>
          <p:cNvSpPr txBox="1"/>
          <p:nvPr/>
        </p:nvSpPr>
        <p:spPr bwMode="auto">
          <a:xfrm>
            <a:off x="11241405" y="2470150"/>
            <a:ext cx="985520" cy="306705"/>
          </a:xfrm>
          <a:prstGeom prst="rect">
            <a:avLst/>
          </a:prstGeom>
          <a:noFill/>
        </p:spPr>
        <p:txBody>
          <a:bodyPr wrap="square" rtlCol="0">
            <a:spAutoFit/>
          </a:bodyPr>
          <a:lstStyle/>
          <a:p>
            <a:pPr>
              <a:defRPr/>
            </a:pPr>
            <a:r>
              <a:rPr lang="en-US" sz="1400" dirty="0" smtClean="0">
                <a:solidFill>
                  <a:srgbClr val="00B050"/>
                </a:solidFill>
                <a:latin typeface="Palatino Linotype" panose="02040502050505030304" charset="0"/>
                <a:cs typeface="Palatino Linotype" panose="02040502050505030304" charset="0"/>
              </a:rPr>
              <a:t>IgG</a:t>
            </a:r>
            <a:r>
              <a:rPr lang="de-DE" sz="1400" dirty="0" smtClean="0">
                <a:solidFill>
                  <a:srgbClr val="00B050"/>
                </a:solidFill>
                <a:latin typeface="Palatino Linotype" panose="02040502050505030304" charset="0"/>
                <a:cs typeface="Palatino Linotype" panose="02040502050505030304" charset="0"/>
              </a:rPr>
              <a:t>-FITC</a:t>
            </a:r>
            <a:endParaRPr lang="de-DE" sz="1400" dirty="0">
              <a:solidFill>
                <a:srgbClr val="00B050"/>
              </a:solidFill>
              <a:latin typeface="Palatino Linotype" panose="02040502050505030304" charset="0"/>
              <a:cs typeface="Palatino Linotype" panose="02040502050505030304" charset="0"/>
            </a:endParaRPr>
          </a:p>
        </p:txBody>
      </p:sp>
      <p:cxnSp>
        <p:nvCxnSpPr>
          <p:cNvPr id="24" name="Straight Arrow Connector 54"/>
          <p:cNvCxnSpPr/>
          <p:nvPr/>
        </p:nvCxnSpPr>
        <p:spPr bwMode="auto">
          <a:xfrm flipV="1">
            <a:off x="10011957" y="481269"/>
            <a:ext cx="1280" cy="1980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矩形 9"/>
          <p:cNvSpPr/>
          <p:nvPr/>
        </p:nvSpPr>
        <p:spPr bwMode="auto">
          <a:xfrm rot="16199998">
            <a:off x="9487175" y="664421"/>
            <a:ext cx="752475" cy="336550"/>
          </a:xfrm>
          <a:prstGeom prst="rect">
            <a:avLst/>
          </a:prstGeom>
        </p:spPr>
        <p:txBody>
          <a:bodyPr wrap="none">
            <a:spAutoFit/>
          </a:bodyPr>
          <a:lstStyle>
            <a:defPPr>
              <a:defRPr lang="zh-CN"/>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lnSpc>
                <a:spcPct val="114000"/>
              </a:lnSpc>
              <a:defRPr/>
            </a:pPr>
            <a:r>
              <a:rPr lang="en-US" sz="1400" dirty="0">
                <a:solidFill>
                  <a:srgbClr val="FF0000"/>
                </a:solidFill>
                <a:latin typeface="Palatino Linotype" panose="02040502050505030304" charset="0"/>
                <a:cs typeface="Palatino Linotype" panose="02040502050505030304" charset="0"/>
              </a:rPr>
              <a:t>IgG</a:t>
            </a:r>
            <a:r>
              <a:rPr lang="de-DE" sz="1400" dirty="0">
                <a:solidFill>
                  <a:srgbClr val="FF0000"/>
                </a:solidFill>
                <a:latin typeface="Palatino Linotype" panose="02040502050505030304" charset="0"/>
                <a:cs typeface="Palatino Linotype" panose="02040502050505030304" charset="0"/>
              </a:rPr>
              <a:t>-PE</a:t>
            </a:r>
            <a:endParaRPr lang="de-DE" sz="1400" dirty="0">
              <a:solidFill>
                <a:srgbClr val="FF0000"/>
              </a:solidFill>
              <a:latin typeface="Palatino Linotype" panose="02040502050505030304" charset="0"/>
              <a:cs typeface="Palatino Linotype" panose="02040502050505030304" charset="0"/>
            </a:endParaRPr>
          </a:p>
        </p:txBody>
      </p:sp>
      <p:sp>
        <p:nvSpPr>
          <p:cNvPr id="26" name="文本框 32"/>
          <p:cNvSpPr txBox="1"/>
          <p:nvPr/>
        </p:nvSpPr>
        <p:spPr bwMode="auto">
          <a:xfrm>
            <a:off x="10207495" y="162743"/>
            <a:ext cx="1856598" cy="276999"/>
          </a:xfrm>
          <a:prstGeom prst="rect">
            <a:avLst/>
          </a:prstGeom>
          <a:noFill/>
        </p:spPr>
        <p:txBody>
          <a:bodyPr wrap="none" rtlCol="0" anchor="t">
            <a:spAutoFit/>
          </a:bodyPr>
          <a:lstStyle/>
          <a:p>
            <a:pPr>
              <a:defRPr/>
            </a:pPr>
            <a:r>
              <a:rPr lang="de-DE" sz="1200" b="1" dirty="0" smtClean="0">
                <a:latin typeface="Palatino Linotype" panose="02040502050505030304" charset="0"/>
                <a:cs typeface="Palatino Linotype" panose="02040502050505030304" charset="0"/>
              </a:rPr>
              <a:t>Retrovirus </a:t>
            </a:r>
            <a:r>
              <a:rPr lang="de-DE" sz="1200" b="1" dirty="0" err="1" smtClean="0">
                <a:latin typeface="Palatino Linotype" panose="02040502050505030304" charset="0"/>
                <a:cs typeface="Palatino Linotype" panose="02040502050505030304" charset="0"/>
              </a:rPr>
              <a:t>transduction</a:t>
            </a:r>
            <a:endParaRPr lang="de-DE" sz="1200" b="1" dirty="0">
              <a:latin typeface="Palatino Linotype" panose="02040502050505030304" charset="0"/>
              <a:cs typeface="Palatino Linotype" panose="02040502050505030304" charset="0"/>
            </a:endParaRPr>
          </a:p>
        </p:txBody>
      </p:sp>
      <p:sp>
        <p:nvSpPr>
          <p:cNvPr id="27" name="TextBox 26"/>
          <p:cNvSpPr txBox="1"/>
          <p:nvPr/>
        </p:nvSpPr>
        <p:spPr bwMode="auto">
          <a:xfrm>
            <a:off x="7495185" y="-6469"/>
            <a:ext cx="647700" cy="521970"/>
          </a:xfrm>
          <a:prstGeom prst="rect">
            <a:avLst/>
          </a:prstGeom>
          <a:noFill/>
        </p:spPr>
        <p:txBody>
          <a:bodyPr wrap="square" rtlCol="0">
            <a:spAutoFit/>
          </a:bodyPr>
          <a:lstStyle/>
          <a:p>
            <a:pPr>
              <a:defRPr/>
            </a:pPr>
            <a:r>
              <a:rPr lang="de-DE" altLang="en-US" sz="2800" dirty="0" smtClean="0">
                <a:latin typeface="Palatino Linotype" panose="02040502050505030304" charset="0"/>
                <a:cs typeface="Palatino Linotype" panose="02040502050505030304" charset="0"/>
              </a:rPr>
              <a:t>C</a:t>
            </a:r>
            <a:endParaRPr lang="de-DE" altLang="en-US" sz="2800" dirty="0">
              <a:latin typeface="Palatino Linotype" panose="02040502050505030304" charset="0"/>
              <a:cs typeface="Palatino Linotype" panose="02040502050505030304" charset="0"/>
            </a:endParaRPr>
          </a:p>
        </p:txBody>
      </p:sp>
      <p:cxnSp>
        <p:nvCxnSpPr>
          <p:cNvPr id="29" name="Straight Connector 28"/>
          <p:cNvCxnSpPr/>
          <p:nvPr/>
        </p:nvCxnSpPr>
        <p:spPr>
          <a:xfrm>
            <a:off x="7920863" y="2424489"/>
            <a:ext cx="1800000" cy="0"/>
          </a:xfrm>
          <a:prstGeom prst="line">
            <a:avLst/>
          </a:prstGeom>
          <a:ln w="2857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6059516" y="3159922"/>
            <a:ext cx="720000"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059516" y="3425094"/>
            <a:ext cx="7200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12700" y="6489700"/>
            <a:ext cx="2779928" cy="369332"/>
          </a:xfrm>
          <a:prstGeom prst="rect">
            <a:avLst/>
          </a:prstGeom>
          <a:noFill/>
        </p:spPr>
        <p:txBody>
          <a:bodyPr wrap="none" rtlCol="0" anchor="t">
            <a:spAutoFit/>
          </a:bodyPr>
          <a:lstStyle/>
          <a:p>
            <a:pPr algn="l">
              <a:defRPr/>
            </a:pPr>
            <a:r>
              <a:rPr lang="de-DE" dirty="0" err="1">
                <a:latin typeface="Palatino Linotype" panose="02040502050505030304" charset="0"/>
                <a:cs typeface="Palatino Linotype" panose="02040502050505030304" charset="0"/>
                <a:sym typeface="+mn-ea"/>
              </a:rPr>
              <a:t>Supplementary</a:t>
            </a:r>
            <a:r>
              <a:rPr lang="de-DE" dirty="0">
                <a:latin typeface="Palatino Linotype" panose="02040502050505030304" charset="0"/>
                <a:cs typeface="Palatino Linotype" panose="02040502050505030304" charset="0"/>
                <a:sym typeface="+mn-ea"/>
              </a:rPr>
              <a:t> </a:t>
            </a:r>
            <a:r>
              <a:rPr lang="de-DE" dirty="0" err="1">
                <a:latin typeface="Palatino Linotype" panose="02040502050505030304" charset="0"/>
                <a:cs typeface="Palatino Linotype" panose="02040502050505030304" charset="0"/>
                <a:sym typeface="+mn-ea"/>
              </a:rPr>
              <a:t>Figure</a:t>
            </a:r>
            <a:r>
              <a:rPr lang="de-DE" dirty="0">
                <a:latin typeface="Palatino Linotype" panose="02040502050505030304" charset="0"/>
                <a:cs typeface="Palatino Linotype" panose="02040502050505030304" charset="0"/>
                <a:sym typeface="+mn-ea"/>
              </a:rPr>
              <a:t> </a:t>
            </a:r>
            <a:r>
              <a:rPr lang="de-DE" dirty="0" smtClean="0">
                <a:latin typeface="Palatino Linotype" panose="02040502050505030304" charset="0"/>
                <a:cs typeface="Palatino Linotype" panose="02040502050505030304" charset="0"/>
                <a:sym typeface="+mn-ea"/>
              </a:rPr>
              <a:t>S</a:t>
            </a:r>
            <a:r>
              <a:rPr lang="de-DE" altLang="en-US" dirty="0" smtClean="0">
                <a:latin typeface="Palatino Linotype" panose="02040502050505030304" charset="0"/>
                <a:cs typeface="Palatino Linotype" panose="02040502050505030304" charset="0"/>
                <a:sym typeface="+mn-ea"/>
              </a:rPr>
              <a:t>4</a:t>
            </a:r>
            <a:endParaRPr lang="de-DE" altLang="en-US" dirty="0" smtClean="0">
              <a:latin typeface="Palatino Linotype" panose="02040502050505030304" charset="0"/>
              <a:cs typeface="Palatino Linotype" panose="02040502050505030304" charset="0"/>
              <a:sym typeface="+mn-ea"/>
            </a:endParaRPr>
          </a:p>
        </p:txBody>
      </p:sp>
      <p:sp>
        <p:nvSpPr>
          <p:cNvPr id="30" name="TextBox 29"/>
          <p:cNvSpPr txBox="1"/>
          <p:nvPr/>
        </p:nvSpPr>
        <p:spPr bwMode="auto">
          <a:xfrm>
            <a:off x="9802584" y="-6093"/>
            <a:ext cx="647700" cy="521970"/>
          </a:xfrm>
          <a:prstGeom prst="rect">
            <a:avLst/>
          </a:prstGeom>
          <a:noFill/>
        </p:spPr>
        <p:txBody>
          <a:bodyPr wrap="square" rtlCol="0">
            <a:spAutoFit/>
          </a:bodyPr>
          <a:lstStyle/>
          <a:p>
            <a:pPr>
              <a:defRPr/>
            </a:pPr>
            <a:r>
              <a:rPr lang="de-DE" altLang="en-US" sz="2800" dirty="0" smtClean="0">
                <a:latin typeface="Palatino Linotype" panose="02040502050505030304" charset="0"/>
                <a:cs typeface="Palatino Linotype" panose="02040502050505030304" charset="0"/>
              </a:rPr>
              <a:t>D</a:t>
            </a:r>
            <a:endParaRPr lang="de-DE" altLang="en-US" sz="2800" dirty="0">
              <a:latin typeface="Palatino Linotype" panose="02040502050505030304" charset="0"/>
              <a:cs typeface="Palatino Linotype" panose="02040502050505030304" charset="0"/>
            </a:endParaRPr>
          </a:p>
        </p:txBody>
      </p:sp>
      <p:cxnSp>
        <p:nvCxnSpPr>
          <p:cNvPr id="33" name="Straight Arrow Connector 32"/>
          <p:cNvCxnSpPr/>
          <p:nvPr/>
        </p:nvCxnSpPr>
        <p:spPr>
          <a:xfrm rot="5400000" flipV="1">
            <a:off x="4116525" y="5074225"/>
            <a:ext cx="3105" cy="21600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rot="5400000" flipV="1">
            <a:off x="1614695" y="5059338"/>
            <a:ext cx="3105" cy="216000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3052082" y="400393"/>
            <a:ext cx="3105" cy="5760000"/>
          </a:xfrm>
          <a:prstGeom prst="straightConnector1">
            <a:avLst/>
          </a:prstGeom>
          <a:ln w="28575">
            <a:solidFill>
              <a:srgbClr val="92D05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V="1">
            <a:off x="536201" y="385134"/>
            <a:ext cx="3105" cy="5760000"/>
          </a:xfrm>
          <a:prstGeom prst="straightConnector1">
            <a:avLst/>
          </a:prstGeom>
          <a:ln w="28575">
            <a:tailEnd type="triangle"/>
          </a:ln>
        </p:spPr>
        <p:style>
          <a:lnRef idx="1">
            <a:schemeClr val="accent4"/>
          </a:lnRef>
          <a:fillRef idx="0">
            <a:schemeClr val="accent4"/>
          </a:fillRef>
          <a:effectRef idx="0">
            <a:schemeClr val="accent4"/>
          </a:effectRef>
          <a:fontRef idx="minor">
            <a:schemeClr val="tx1"/>
          </a:fontRef>
        </p:style>
      </p:cxnSp>
      <p:sp>
        <p:nvSpPr>
          <p:cNvPr id="10" name="Rectangle 9"/>
          <p:cNvSpPr/>
          <p:nvPr/>
        </p:nvSpPr>
        <p:spPr>
          <a:xfrm>
            <a:off x="4170438" y="6179481"/>
            <a:ext cx="925253" cy="408125"/>
          </a:xfrm>
          <a:prstGeom prst="rect">
            <a:avLst/>
          </a:prstGeom>
        </p:spPr>
        <p:txBody>
          <a:bodyPr wrap="none">
            <a:spAutoFit/>
          </a:bodyPr>
          <a:lstStyle/>
          <a:p>
            <a:pPr>
              <a:lnSpc>
                <a:spcPct val="114000"/>
              </a:lnSpc>
              <a:defRPr/>
            </a:pPr>
            <a:r>
              <a:rPr lang="en-US" dirty="0">
                <a:solidFill>
                  <a:srgbClr val="FF0000"/>
                </a:solidFill>
                <a:latin typeface="Palatino Linotype" panose="02040502050505030304" charset="0"/>
                <a:cs typeface="Palatino Linotype" panose="02040502050505030304" charset="0"/>
              </a:rPr>
              <a:t>IgG</a:t>
            </a:r>
            <a:r>
              <a:rPr lang="de-DE" dirty="0">
                <a:solidFill>
                  <a:srgbClr val="FF0000"/>
                </a:solidFill>
                <a:latin typeface="Palatino Linotype" panose="02040502050505030304" charset="0"/>
                <a:cs typeface="Palatino Linotype" panose="02040502050505030304" charset="0"/>
              </a:rPr>
              <a:t>-PE</a:t>
            </a:r>
            <a:endParaRPr lang="de-DE" dirty="0">
              <a:solidFill>
                <a:srgbClr val="FF0000"/>
              </a:solidFill>
              <a:latin typeface="Palatino Linotype" panose="02040502050505030304" charset="0"/>
              <a:cs typeface="Palatino Linotype" panose="02040502050505030304" charset="0"/>
            </a:endParaRPr>
          </a:p>
        </p:txBody>
      </p:sp>
      <p:sp>
        <p:nvSpPr>
          <p:cNvPr id="38" name="Rectangle 37"/>
          <p:cNvSpPr/>
          <p:nvPr/>
        </p:nvSpPr>
        <p:spPr>
          <a:xfrm>
            <a:off x="1695982" y="6153354"/>
            <a:ext cx="925253" cy="408125"/>
          </a:xfrm>
          <a:prstGeom prst="rect">
            <a:avLst/>
          </a:prstGeom>
        </p:spPr>
        <p:txBody>
          <a:bodyPr wrap="none">
            <a:spAutoFit/>
          </a:bodyPr>
          <a:lstStyle/>
          <a:p>
            <a:pPr>
              <a:lnSpc>
                <a:spcPct val="114000"/>
              </a:lnSpc>
              <a:defRPr/>
            </a:pPr>
            <a:r>
              <a:rPr lang="en-US" dirty="0">
                <a:solidFill>
                  <a:srgbClr val="FF0000"/>
                </a:solidFill>
                <a:latin typeface="Palatino Linotype" panose="02040502050505030304" charset="0"/>
                <a:cs typeface="Palatino Linotype" panose="02040502050505030304" charset="0"/>
              </a:rPr>
              <a:t>IgG</a:t>
            </a:r>
            <a:r>
              <a:rPr lang="de-DE" dirty="0">
                <a:solidFill>
                  <a:srgbClr val="FF0000"/>
                </a:solidFill>
                <a:latin typeface="Palatino Linotype" panose="02040502050505030304" charset="0"/>
                <a:cs typeface="Palatino Linotype" panose="02040502050505030304" charset="0"/>
              </a:rPr>
              <a:t>-PE</a:t>
            </a:r>
            <a:endParaRPr lang="de-DE" dirty="0">
              <a:solidFill>
                <a:srgbClr val="FF0000"/>
              </a:solidFill>
              <a:latin typeface="Palatino Linotype" panose="02040502050505030304" charset="0"/>
              <a:cs typeface="Palatino Linotype" panose="02040502050505030304" charset="0"/>
            </a:endParaRPr>
          </a:p>
        </p:txBody>
      </p:sp>
      <p:sp>
        <p:nvSpPr>
          <p:cNvPr id="13" name="Rectangle 12"/>
          <p:cNvSpPr/>
          <p:nvPr/>
        </p:nvSpPr>
        <p:spPr>
          <a:xfrm rot="16200000">
            <a:off x="2335694" y="762110"/>
            <a:ext cx="1156086" cy="369332"/>
          </a:xfrm>
          <a:prstGeom prst="rect">
            <a:avLst/>
          </a:prstGeom>
        </p:spPr>
        <p:txBody>
          <a:bodyPr wrap="none">
            <a:spAutoFit/>
          </a:bodyPr>
          <a:lstStyle/>
          <a:p>
            <a:pPr>
              <a:defRPr/>
            </a:pPr>
            <a:r>
              <a:rPr lang="en-US" dirty="0">
                <a:solidFill>
                  <a:srgbClr val="00B050"/>
                </a:solidFill>
                <a:latin typeface="Palatino Linotype" panose="02040502050505030304" charset="0"/>
                <a:cs typeface="Palatino Linotype" panose="02040502050505030304" charset="0"/>
              </a:rPr>
              <a:t>IgG</a:t>
            </a:r>
            <a:r>
              <a:rPr lang="de-DE" dirty="0">
                <a:solidFill>
                  <a:srgbClr val="00B050"/>
                </a:solidFill>
                <a:latin typeface="Palatino Linotype" panose="02040502050505030304" charset="0"/>
                <a:cs typeface="Palatino Linotype" panose="02040502050505030304" charset="0"/>
              </a:rPr>
              <a:t>-FITC</a:t>
            </a:r>
            <a:endParaRPr lang="de-DE" dirty="0">
              <a:solidFill>
                <a:srgbClr val="00B050"/>
              </a:solidFill>
              <a:latin typeface="Palatino Linotype" panose="02040502050505030304" charset="0"/>
              <a:cs typeface="Palatino Linotype" panose="02040502050505030304" charset="0"/>
            </a:endParaRPr>
          </a:p>
        </p:txBody>
      </p:sp>
      <p:sp>
        <p:nvSpPr>
          <p:cNvPr id="39" name="Rectangle 38"/>
          <p:cNvSpPr/>
          <p:nvPr/>
        </p:nvSpPr>
        <p:spPr>
          <a:xfrm rot="16200000">
            <a:off x="-200496" y="818629"/>
            <a:ext cx="1127232" cy="369332"/>
          </a:xfrm>
          <a:prstGeom prst="rect">
            <a:avLst/>
          </a:prstGeom>
        </p:spPr>
        <p:txBody>
          <a:bodyPr wrap="none">
            <a:spAutoFit/>
          </a:bodyPr>
          <a:lstStyle/>
          <a:p>
            <a:pPr>
              <a:defRPr/>
            </a:pPr>
            <a:r>
              <a:rPr lang="en-US" dirty="0">
                <a:solidFill>
                  <a:srgbClr val="FFC000"/>
                </a:solidFill>
                <a:latin typeface="Palatino Linotype" panose="02040502050505030304" charset="0"/>
                <a:cs typeface="Palatino Linotype" panose="02040502050505030304" charset="0"/>
              </a:rPr>
              <a:t>IgG</a:t>
            </a:r>
            <a:r>
              <a:rPr lang="de-DE" dirty="0" smtClean="0">
                <a:solidFill>
                  <a:srgbClr val="FFC000"/>
                </a:solidFill>
                <a:latin typeface="Palatino Linotype" panose="02040502050505030304" charset="0"/>
                <a:cs typeface="Palatino Linotype" panose="02040502050505030304" charset="0"/>
              </a:rPr>
              <a:t>-</a:t>
            </a:r>
            <a:r>
              <a:rPr lang="en-US" altLang="zh-CN" dirty="0" smtClean="0">
                <a:solidFill>
                  <a:srgbClr val="FFC000"/>
                </a:solidFill>
                <a:latin typeface="Palatino Linotype" panose="02040502050505030304" charset="0"/>
                <a:cs typeface="Palatino Linotype" panose="02040502050505030304" charset="0"/>
              </a:rPr>
              <a:t>APC</a:t>
            </a:r>
            <a:endParaRPr lang="de-DE" dirty="0">
              <a:solidFill>
                <a:srgbClr val="FFC000"/>
              </a:solidFill>
              <a:latin typeface="Palatino Linotype" panose="02040502050505030304" charset="0"/>
              <a:cs typeface="Palatino Linotype" panose="02040502050505030304" charset="0"/>
            </a:endParaRPr>
          </a:p>
        </p:txBody>
      </p:sp>
      <p:sp>
        <p:nvSpPr>
          <p:cNvPr id="4" name="TextBox 3"/>
          <p:cNvSpPr txBox="1"/>
          <p:nvPr/>
        </p:nvSpPr>
        <p:spPr>
          <a:xfrm rot="16200000">
            <a:off x="-2071747" y="2583275"/>
            <a:ext cx="5534801" cy="369332"/>
          </a:xfrm>
          <a:prstGeom prst="rect">
            <a:avLst/>
          </a:prstGeom>
          <a:noFill/>
        </p:spPr>
        <p:txBody>
          <a:bodyPr wrap="square" rtlCol="0">
            <a:spAutoFit/>
          </a:bodyPr>
          <a:lstStyle/>
          <a:p>
            <a:r>
              <a:rPr lang="en-US" dirty="0" smtClean="0">
                <a:latin typeface="Palatino Linotype" panose="02040502050505030304" charset="0"/>
              </a:rPr>
              <a:t>Retrovirus           CRISPR/Cas9    Non</a:t>
            </a:r>
            <a:r>
              <a:rPr lang="de-DE" dirty="0" smtClean="0">
                <a:latin typeface="Palatino Linotype" panose="02040502050505030304" charset="0"/>
              </a:rPr>
              <a:t>-</a:t>
            </a:r>
            <a:r>
              <a:rPr lang="de-DE" dirty="0" err="1" smtClean="0">
                <a:latin typeface="Palatino Linotype" panose="02040502050505030304" charset="0"/>
              </a:rPr>
              <a:t>engineered</a:t>
            </a:r>
            <a:endParaRPr lang="en-US" dirty="0">
              <a:latin typeface="Palatino Linotype" panose="02040502050505030304" charset="0"/>
            </a:endParaRPr>
          </a:p>
        </p:txBody>
      </p:sp>
      <p:sp>
        <p:nvSpPr>
          <p:cNvPr id="34" name="TextBox 33"/>
          <p:cNvSpPr txBox="1"/>
          <p:nvPr/>
        </p:nvSpPr>
        <p:spPr>
          <a:xfrm rot="16200000">
            <a:off x="458444" y="2778937"/>
            <a:ext cx="5534801" cy="369332"/>
          </a:xfrm>
          <a:prstGeom prst="rect">
            <a:avLst/>
          </a:prstGeom>
          <a:noFill/>
        </p:spPr>
        <p:txBody>
          <a:bodyPr wrap="square" rtlCol="0">
            <a:spAutoFit/>
          </a:bodyPr>
          <a:lstStyle/>
          <a:p>
            <a:r>
              <a:rPr lang="en-US" dirty="0" smtClean="0">
                <a:latin typeface="Palatino Linotype" panose="02040502050505030304" charset="0"/>
              </a:rPr>
              <a:t>Retrovirus           CRISPR/Cas9    Non</a:t>
            </a:r>
            <a:r>
              <a:rPr lang="de-DE" dirty="0" smtClean="0">
                <a:latin typeface="Palatino Linotype" panose="02040502050505030304" charset="0"/>
              </a:rPr>
              <a:t>-</a:t>
            </a:r>
            <a:r>
              <a:rPr lang="de-DE" dirty="0" err="1" smtClean="0">
                <a:latin typeface="Palatino Linotype" panose="02040502050505030304" charset="0"/>
              </a:rPr>
              <a:t>engineered</a:t>
            </a:r>
            <a:endParaRPr lang="en-US" dirty="0">
              <a:latin typeface="Palatino Linotype" panose="02040502050505030304" charset="0"/>
            </a:endParaRPr>
          </a:p>
        </p:txBody>
      </p:sp>
      <p:sp>
        <p:nvSpPr>
          <p:cNvPr id="5" name="TextBox 8"/>
          <p:cNvSpPr txBox="1"/>
          <p:nvPr/>
        </p:nvSpPr>
        <p:spPr bwMode="auto">
          <a:xfrm>
            <a:off x="5324137" y="3750661"/>
            <a:ext cx="647700" cy="521970"/>
          </a:xfrm>
          <a:prstGeom prst="rect">
            <a:avLst/>
          </a:prstGeom>
          <a:noFill/>
        </p:spPr>
        <p:txBody>
          <a:bodyPr wrap="square" rtlCol="0">
            <a:spAutoFit/>
          </a:bodyPr>
          <a:lstStyle/>
          <a:p>
            <a:pPr>
              <a:defRPr/>
            </a:pPr>
            <a:r>
              <a:rPr lang="de-DE" sz="2800" dirty="0">
                <a:latin typeface="Palatino Linotype" panose="02040502050505030304" charset="0"/>
                <a:cs typeface="Palatino Linotype" panose="02040502050505030304" charset="0"/>
              </a:rPr>
              <a:t>E</a:t>
            </a:r>
            <a:endParaRPr lang="de-DE" sz="2800" dirty="0">
              <a:latin typeface="Palatino Linotype" panose="02040502050505030304" charset="0"/>
              <a:cs typeface="Palatino Linotype" panose="02040502050505030304" charset="0"/>
            </a:endParaRPr>
          </a:p>
        </p:txBody>
      </p:sp>
      <p:sp>
        <p:nvSpPr>
          <p:cNvPr id="40" name="TextBox 39"/>
          <p:cNvSpPr txBox="1"/>
          <p:nvPr/>
        </p:nvSpPr>
        <p:spPr>
          <a:xfrm>
            <a:off x="6404025" y="6338507"/>
            <a:ext cx="3935730" cy="307777"/>
          </a:xfrm>
          <a:prstGeom prst="rect">
            <a:avLst/>
          </a:prstGeom>
          <a:noFill/>
        </p:spPr>
        <p:txBody>
          <a:bodyPr wrap="square" rtlCol="0">
            <a:spAutoFit/>
          </a:bodyPr>
          <a:lstStyle/>
          <a:p>
            <a:r>
              <a:rPr lang="de-DE" sz="1400" dirty="0" smtClean="0">
                <a:solidFill>
                  <a:srgbClr val="FF0000"/>
                </a:solidFill>
                <a:latin typeface="Palatino Linotype" panose="02040502050505030304" charset="0"/>
              </a:rPr>
              <a:t>       </a:t>
            </a:r>
            <a:r>
              <a:rPr lang="de-DE" sz="1400" dirty="0" smtClean="0">
                <a:solidFill>
                  <a:srgbClr val="FF0000"/>
                </a:solidFill>
                <a:latin typeface="Palatino Linotype" panose="02040502050505030304" charset="0"/>
              </a:rPr>
              <a:t>CD3</a:t>
            </a:r>
            <a:r>
              <a:rPr lang="de-DE" sz="1400" dirty="0" smtClean="0">
                <a:solidFill>
                  <a:srgbClr val="FF0000"/>
                </a:solidFill>
                <a:latin typeface="Palatino Linotype" panose="02040502050505030304" charset="0"/>
              </a:rPr>
              <a:t>-</a:t>
            </a:r>
            <a:r>
              <a:rPr lang="de-DE" sz="1400" dirty="0" smtClean="0">
                <a:solidFill>
                  <a:srgbClr val="FF0000"/>
                </a:solidFill>
                <a:latin typeface="Palatino Linotype" panose="02040502050505030304" charset="0"/>
              </a:rPr>
              <a:t>PE-Vio700</a:t>
            </a:r>
            <a:r>
              <a:rPr lang="de-DE" sz="1400" dirty="0" smtClean="0">
                <a:solidFill>
                  <a:srgbClr val="FF0000"/>
                </a:solidFill>
                <a:latin typeface="Palatino Linotype" panose="02040502050505030304" charset="0"/>
              </a:rPr>
              <a:t>                    I</a:t>
            </a:r>
            <a:r>
              <a:rPr lang="en-US" sz="1400" dirty="0" err="1" smtClean="0">
                <a:solidFill>
                  <a:srgbClr val="FF0000"/>
                </a:solidFill>
                <a:latin typeface="Palatino Linotype" panose="02040502050505030304" charset="0"/>
              </a:rPr>
              <a:t>gG</a:t>
            </a:r>
            <a:r>
              <a:rPr lang="de-DE" sz="1400" dirty="0" smtClean="0">
                <a:solidFill>
                  <a:srgbClr val="FF0000"/>
                </a:solidFill>
                <a:latin typeface="Palatino Linotype" panose="02040502050505030304" charset="0"/>
              </a:rPr>
              <a:t>-PE-Vio700</a:t>
            </a:r>
            <a:endParaRPr lang="en-US" sz="1400" dirty="0">
              <a:solidFill>
                <a:srgbClr val="FF0000"/>
              </a:solidFill>
              <a:latin typeface="Palatino Linotype" panose="02040502050505030304" charset="0"/>
            </a:endParaRPr>
          </a:p>
        </p:txBody>
      </p:sp>
      <p:cxnSp>
        <p:nvCxnSpPr>
          <p:cNvPr id="41" name="Straight Connector 40"/>
          <p:cNvCxnSpPr/>
          <p:nvPr/>
        </p:nvCxnSpPr>
        <p:spPr>
          <a:xfrm>
            <a:off x="6009284" y="6338507"/>
            <a:ext cx="1801280" cy="0"/>
          </a:xfrm>
          <a:prstGeom prst="line">
            <a:avLst/>
          </a:prstGeom>
          <a:ln w="28575"/>
        </p:spPr>
        <p:style>
          <a:lnRef idx="2">
            <a:schemeClr val="accent6"/>
          </a:lnRef>
          <a:fillRef idx="0">
            <a:schemeClr val="accent6"/>
          </a:fillRef>
          <a:effectRef idx="1">
            <a:schemeClr val="accent6"/>
          </a:effectRef>
          <a:fontRef idx="minor">
            <a:schemeClr val="tx1"/>
          </a:fontRef>
        </p:style>
      </p:cxnSp>
      <p:cxnSp>
        <p:nvCxnSpPr>
          <p:cNvPr id="42" name="Straight Connector 41"/>
          <p:cNvCxnSpPr/>
          <p:nvPr/>
        </p:nvCxnSpPr>
        <p:spPr>
          <a:xfrm>
            <a:off x="8201649" y="6338507"/>
            <a:ext cx="1801280" cy="0"/>
          </a:xfrm>
          <a:prstGeom prst="line">
            <a:avLst/>
          </a:prstGeom>
          <a:ln w="28575"/>
        </p:spPr>
        <p:style>
          <a:lnRef idx="2">
            <a:schemeClr val="accent6"/>
          </a:lnRef>
          <a:fillRef idx="0">
            <a:schemeClr val="accent6"/>
          </a:fillRef>
          <a:effectRef idx="1">
            <a:schemeClr val="accent6"/>
          </a:effectRef>
          <a:fontRef idx="minor">
            <a:schemeClr val="tx1"/>
          </a:fontRef>
        </p:style>
      </p:cxnSp>
      <p:graphicFrame>
        <p:nvGraphicFramePr>
          <p:cNvPr id="43" name="Table 42"/>
          <p:cNvGraphicFramePr>
            <a:graphicFrameLocks noGrp="1"/>
          </p:cNvGraphicFramePr>
          <p:nvPr>
            <p:custDataLst>
              <p:tags r:id="rId7"/>
            </p:custDataLst>
          </p:nvPr>
        </p:nvGraphicFramePr>
        <p:xfrm>
          <a:off x="10203893" y="4376693"/>
          <a:ext cx="1875301" cy="886084"/>
        </p:xfrm>
        <a:graphic>
          <a:graphicData uri="http://schemas.openxmlformats.org/drawingml/2006/table">
            <a:tbl>
              <a:tblPr firstRow="1" bandRow="1">
                <a:tableStyleId>{5C22544A-7EE6-4342-B048-85BDC9FD1C3A}</a:tableStyleId>
              </a:tblPr>
              <a:tblGrid>
                <a:gridCol w="626944"/>
                <a:gridCol w="1248357"/>
              </a:tblGrid>
              <a:tr h="304800">
                <a:tc>
                  <a:txBody>
                    <a:bodyPr/>
                    <a:lstStyle/>
                    <a:p>
                      <a:endParaRPr lang="en-US" sz="1000" b="0" dirty="0">
                        <a:latin typeface="Palatino Linotype" panose="020405020505050303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1000" b="0" dirty="0" smtClean="0">
                          <a:solidFill>
                            <a:schemeClr val="tx1"/>
                          </a:solidFill>
                          <a:latin typeface="Palatino Linotype" panose="02040502050505030304" charset="0"/>
                        </a:rPr>
                        <a:t>  Non-</a:t>
                      </a:r>
                      <a:r>
                        <a:rPr lang="de-DE" sz="1000" b="0" dirty="0" err="1" smtClean="0">
                          <a:solidFill>
                            <a:schemeClr val="tx1"/>
                          </a:solidFill>
                          <a:latin typeface="Palatino Linotype" panose="02040502050505030304" charset="0"/>
                        </a:rPr>
                        <a:t>engineered</a:t>
                      </a:r>
                      <a:endParaRPr lang="de-DE" sz="1000" b="0" dirty="0" smtClean="0">
                        <a:solidFill>
                          <a:schemeClr val="tx1"/>
                        </a:solidFill>
                        <a:latin typeface="Palatino Linotype" panose="020405020505050303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04800">
                <a:tc>
                  <a:txBody>
                    <a:bodyPr/>
                    <a:lstStyle/>
                    <a:p>
                      <a:endParaRPr lang="en-US" sz="1000" b="0" dirty="0">
                        <a:latin typeface="Palatino Linotype" panose="020405020505050303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1000" b="0" dirty="0" smtClean="0">
                          <a:latin typeface="Palatino Linotype" panose="02040502050505030304" charset="0"/>
                        </a:rPr>
                        <a:t>  </a:t>
                      </a:r>
                      <a:r>
                        <a:rPr lang="de-DE" sz="1000" b="0" dirty="0" smtClean="0">
                          <a:latin typeface="Palatino Linotype" panose="02040502050505030304" charset="0"/>
                        </a:rPr>
                        <a:t>CRISPR/Cas9 KO</a:t>
                      </a:r>
                      <a:endParaRPr lang="de-DE" sz="1000" b="0" dirty="0" smtClean="0">
                        <a:latin typeface="Palatino Linotype" panose="020405020505050303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276484">
                <a:tc>
                  <a:txBody>
                    <a:bodyPr/>
                    <a:lstStyle/>
                    <a:p>
                      <a:endParaRPr lang="en-US" sz="1000" b="0" dirty="0">
                        <a:latin typeface="Palatino Linotype" panose="020405020505050303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de-DE" sz="1000" b="0" dirty="0" smtClean="0">
                          <a:latin typeface="Palatino Linotype" panose="02040502050505030304" charset="0"/>
                        </a:rPr>
                        <a:t>  Retrovirus</a:t>
                      </a:r>
                      <a:endParaRPr lang="de-DE" sz="1000" b="0" dirty="0" smtClean="0">
                        <a:latin typeface="Palatino Linotype" panose="0204050205050503030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cxnSp>
        <p:nvCxnSpPr>
          <p:cNvPr id="44" name="Straight Connector 43"/>
          <p:cNvCxnSpPr/>
          <p:nvPr/>
        </p:nvCxnSpPr>
        <p:spPr>
          <a:xfrm>
            <a:off x="10275143" y="4546559"/>
            <a:ext cx="43200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0280866" y="4834591"/>
            <a:ext cx="432000" cy="0"/>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10280866" y="5099763"/>
            <a:ext cx="43200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rot="16200000">
            <a:off x="5176067" y="4805831"/>
            <a:ext cx="702720" cy="246221"/>
          </a:xfrm>
          <a:prstGeom prst="rect">
            <a:avLst/>
          </a:prstGeom>
          <a:noFill/>
        </p:spPr>
        <p:txBody>
          <a:bodyPr wrap="square" rtlCol="0">
            <a:spAutoFit/>
          </a:bodyPr>
          <a:lstStyle/>
          <a:p>
            <a:r>
              <a:rPr lang="de-DE" sz="1000" dirty="0" smtClean="0"/>
              <a:t>Count</a:t>
            </a:r>
            <a:endParaRPr lang="en-US" sz="1000" dirty="0"/>
          </a:p>
        </p:txBody>
      </p:sp>
      <p:sp>
        <p:nvSpPr>
          <p:cNvPr id="48" name="TextBox 47"/>
          <p:cNvSpPr txBox="1"/>
          <p:nvPr/>
        </p:nvSpPr>
        <p:spPr>
          <a:xfrm rot="16200000">
            <a:off x="7549407" y="4800462"/>
            <a:ext cx="702720" cy="246221"/>
          </a:xfrm>
          <a:prstGeom prst="rect">
            <a:avLst/>
          </a:prstGeom>
          <a:noFill/>
        </p:spPr>
        <p:txBody>
          <a:bodyPr wrap="square" rtlCol="0">
            <a:spAutoFit/>
          </a:bodyPr>
          <a:lstStyle/>
          <a:p>
            <a:r>
              <a:rPr lang="de-DE" sz="1000" dirty="0" smtClean="0"/>
              <a:t>Count</a:t>
            </a:r>
            <a:endParaRPr lang="en-US" sz="1000" dirty="0"/>
          </a:p>
        </p:txBody>
      </p:sp>
      <p:sp>
        <p:nvSpPr>
          <p:cNvPr id="49" name="TextBox 48"/>
          <p:cNvSpPr txBox="1"/>
          <p:nvPr/>
        </p:nvSpPr>
        <p:spPr>
          <a:xfrm rot="16200000">
            <a:off x="5123887" y="1116134"/>
            <a:ext cx="709977" cy="246221"/>
          </a:xfrm>
          <a:prstGeom prst="rect">
            <a:avLst/>
          </a:prstGeom>
          <a:noFill/>
        </p:spPr>
        <p:txBody>
          <a:bodyPr wrap="square" rtlCol="0">
            <a:spAutoFit/>
          </a:bodyPr>
          <a:lstStyle/>
          <a:p>
            <a:r>
              <a:rPr lang="de-DE" sz="1000" dirty="0" smtClean="0"/>
              <a:t>Count</a:t>
            </a:r>
            <a:endParaRPr lang="en-US" sz="1000" dirty="0"/>
          </a:p>
        </p:txBody>
      </p:sp>
      <p:pic>
        <p:nvPicPr>
          <p:cNvPr id="50" name="Picture 4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745830" y="384668"/>
            <a:ext cx="2017852" cy="2012003"/>
          </a:xfrm>
          <a:prstGeom prst="rect">
            <a:avLst/>
          </a:prstGeom>
        </p:spPr>
      </p:pic>
      <p:sp>
        <p:nvSpPr>
          <p:cNvPr id="51" name="TextBox 50"/>
          <p:cNvSpPr txBox="1"/>
          <p:nvPr/>
        </p:nvSpPr>
        <p:spPr>
          <a:xfrm rot="16200000">
            <a:off x="7347865" y="1136766"/>
            <a:ext cx="709977" cy="246221"/>
          </a:xfrm>
          <a:prstGeom prst="rect">
            <a:avLst/>
          </a:prstGeom>
          <a:noFill/>
        </p:spPr>
        <p:txBody>
          <a:bodyPr wrap="square" rtlCol="0">
            <a:spAutoFit/>
          </a:bodyPr>
          <a:lstStyle/>
          <a:p>
            <a:r>
              <a:rPr lang="de-DE" sz="1000" dirty="0" smtClean="0"/>
              <a:t>Count</a:t>
            </a:r>
            <a:endParaRPr lang="en-US" sz="1000" dirty="0"/>
          </a:p>
        </p:txBody>
      </p:sp>
    </p:spTree>
    <p:custDataLst>
      <p:tags r:id="rId9"/>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Data 2"/>
          <p:cNvPicPr>
            <a:picLocks noChangeAspect="1"/>
          </p:cNvPicPr>
          <p:nvPr>
            <p:custDataLst>
              <p:tags r:id="rId1"/>
            </p:custDataLst>
          </p:nvPr>
        </p:nvPicPr>
        <p:blipFill>
          <a:blip r:embed="rId2"/>
          <a:stretch>
            <a:fillRect/>
          </a:stretch>
        </p:blipFill>
        <p:spPr>
          <a:xfrm>
            <a:off x="548640" y="395605"/>
            <a:ext cx="3103880" cy="3775075"/>
          </a:xfrm>
          <a:prstGeom prst="rect">
            <a:avLst/>
          </a:prstGeom>
        </p:spPr>
      </p:pic>
      <p:sp>
        <p:nvSpPr>
          <p:cNvPr id="3" name="文本框 2"/>
          <p:cNvSpPr txBox="1"/>
          <p:nvPr/>
        </p:nvSpPr>
        <p:spPr>
          <a:xfrm>
            <a:off x="12700" y="6489700"/>
            <a:ext cx="2748915" cy="368300"/>
          </a:xfrm>
          <a:prstGeom prst="rect">
            <a:avLst/>
          </a:prstGeom>
          <a:noFill/>
        </p:spPr>
        <p:txBody>
          <a:bodyPr wrap="none" rtlCol="0" anchor="t">
            <a:spAutoFit/>
          </a:bodyPr>
          <a:lstStyle/>
          <a:p>
            <a:pPr algn="l">
              <a:defRPr/>
            </a:pPr>
            <a:r>
              <a:rPr lang="de-DE" dirty="0" err="1">
                <a:latin typeface="Palatino Linotype" panose="02040502050505030304" charset="0"/>
                <a:cs typeface="Palatino Linotype" panose="02040502050505030304" charset="0"/>
                <a:sym typeface="+mn-ea"/>
              </a:rPr>
              <a:t>Supplementary</a:t>
            </a:r>
            <a:r>
              <a:rPr lang="de-DE" dirty="0">
                <a:latin typeface="Palatino Linotype" panose="02040502050505030304" charset="0"/>
                <a:cs typeface="Palatino Linotype" panose="02040502050505030304" charset="0"/>
                <a:sym typeface="+mn-ea"/>
              </a:rPr>
              <a:t> </a:t>
            </a:r>
            <a:r>
              <a:rPr lang="de-DE" dirty="0" err="1">
                <a:latin typeface="Palatino Linotype" panose="02040502050505030304" charset="0"/>
                <a:cs typeface="Palatino Linotype" panose="02040502050505030304" charset="0"/>
                <a:sym typeface="+mn-ea"/>
              </a:rPr>
              <a:t>Figure</a:t>
            </a:r>
            <a:r>
              <a:rPr lang="de-DE" dirty="0">
                <a:latin typeface="Palatino Linotype" panose="02040502050505030304" charset="0"/>
                <a:cs typeface="Palatino Linotype" panose="02040502050505030304" charset="0"/>
                <a:sym typeface="+mn-ea"/>
              </a:rPr>
              <a:t> </a:t>
            </a:r>
            <a:r>
              <a:rPr lang="de-DE" dirty="0" smtClean="0">
                <a:latin typeface="Palatino Linotype" panose="02040502050505030304" charset="0"/>
                <a:cs typeface="Palatino Linotype" panose="02040502050505030304" charset="0"/>
                <a:sym typeface="+mn-ea"/>
              </a:rPr>
              <a:t>S</a:t>
            </a:r>
            <a:r>
              <a:rPr lang="de-DE" altLang="en-US" dirty="0" smtClean="0">
                <a:latin typeface="Calibri" panose="020F0502020204030204" charset="0"/>
                <a:cs typeface="Palatino Linotype" panose="02040502050505030304" charset="0"/>
                <a:sym typeface="+mn-ea"/>
              </a:rPr>
              <a:t>5</a:t>
            </a:r>
            <a:endParaRPr lang="de-DE" altLang="en-US" dirty="0" smtClean="0">
              <a:latin typeface="Calibri" panose="020F0502020204030204" charset="0"/>
              <a:cs typeface="Palatino Linotype" panose="02040502050505030304" charset="0"/>
              <a:sym typeface="+mn-ea"/>
            </a:endParaRPr>
          </a:p>
        </p:txBody>
      </p:sp>
    </p:spTree>
    <p:custDataLst>
      <p:tags r:id="rId3"/>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p:cNvPicPr>
            <a:picLocks noChangeAspect="1"/>
          </p:cNvPicPr>
          <p:nvPr/>
        </p:nvPicPr>
        <p:blipFill>
          <a:blip r:embed="rId1"/>
          <a:stretch>
            <a:fillRect/>
          </a:stretch>
        </p:blipFill>
        <p:spPr bwMode="auto">
          <a:xfrm>
            <a:off x="137809" y="0"/>
            <a:ext cx="6555987" cy="3687742"/>
          </a:xfrm>
          <a:prstGeom prst="rect">
            <a:avLst/>
          </a:prstGeom>
        </p:spPr>
      </p:pic>
      <p:pic>
        <p:nvPicPr>
          <p:cNvPr id="32" name="Picture 31"/>
          <p:cNvPicPr>
            <a:picLocks noChangeAspect="1"/>
          </p:cNvPicPr>
          <p:nvPr/>
        </p:nvPicPr>
        <p:blipFill>
          <a:blip r:embed="rId2"/>
          <a:stretch>
            <a:fillRect/>
          </a:stretch>
        </p:blipFill>
        <p:spPr bwMode="auto">
          <a:xfrm>
            <a:off x="6790069" y="522995"/>
            <a:ext cx="4875367" cy="3158142"/>
          </a:xfrm>
          <a:prstGeom prst="rect">
            <a:avLst/>
          </a:prstGeom>
        </p:spPr>
      </p:pic>
      <p:pic>
        <p:nvPicPr>
          <p:cNvPr id="33" name="Picture 32"/>
          <p:cNvPicPr>
            <a:picLocks noChangeAspect="1"/>
          </p:cNvPicPr>
          <p:nvPr/>
        </p:nvPicPr>
        <p:blipFill>
          <a:blip r:embed="rId3"/>
          <a:stretch>
            <a:fillRect/>
          </a:stretch>
        </p:blipFill>
        <p:spPr bwMode="auto">
          <a:xfrm>
            <a:off x="1097096" y="3574582"/>
            <a:ext cx="1276085" cy="2250000"/>
          </a:xfrm>
          <a:prstGeom prst="rect">
            <a:avLst/>
          </a:prstGeom>
        </p:spPr>
      </p:pic>
      <p:pic>
        <p:nvPicPr>
          <p:cNvPr id="34" name="Picture 33"/>
          <p:cNvPicPr>
            <a:picLocks noChangeAspect="1"/>
          </p:cNvPicPr>
          <p:nvPr/>
        </p:nvPicPr>
        <p:blipFill>
          <a:blip r:embed="rId4"/>
          <a:stretch>
            <a:fillRect/>
          </a:stretch>
        </p:blipFill>
        <p:spPr bwMode="auto">
          <a:xfrm>
            <a:off x="4048683" y="3515237"/>
            <a:ext cx="1379783" cy="2250000"/>
          </a:xfrm>
          <a:prstGeom prst="rect">
            <a:avLst/>
          </a:prstGeom>
        </p:spPr>
      </p:pic>
      <p:sp>
        <p:nvSpPr>
          <p:cNvPr id="35" name="TextBox 13"/>
          <p:cNvSpPr txBox="1"/>
          <p:nvPr/>
        </p:nvSpPr>
        <p:spPr bwMode="auto">
          <a:xfrm rot="16199999">
            <a:off x="6472309" y="1324714"/>
            <a:ext cx="1789307" cy="307777"/>
          </a:xfrm>
          <a:prstGeom prst="rect">
            <a:avLst/>
          </a:prstGeom>
          <a:noFill/>
        </p:spPr>
        <p:txBody>
          <a:bodyPr wrap="square" rtlCol="0">
            <a:spAutoFit/>
          </a:bodyPr>
          <a:lstStyle>
            <a:defPPr>
              <a:defRPr lang="en-US"/>
            </a:defPPr>
            <a:lvl1pPr marL="0" algn="l" defTabSz="457200">
              <a:defRPr sz="1800">
                <a:solidFill>
                  <a:schemeClr val="tx1"/>
                </a:solidFill>
                <a:latin typeface="+mn-lt"/>
                <a:ea typeface="+mn-ea"/>
                <a:cs typeface="+mn-cs"/>
              </a:defRPr>
            </a:lvl1pPr>
            <a:lvl2pPr marL="457200" algn="l" defTabSz="457200">
              <a:defRPr sz="1800">
                <a:solidFill>
                  <a:schemeClr val="tx1"/>
                </a:solidFill>
                <a:latin typeface="+mn-lt"/>
                <a:ea typeface="+mn-ea"/>
                <a:cs typeface="+mn-cs"/>
              </a:defRPr>
            </a:lvl2pPr>
            <a:lvl3pPr marL="914400" algn="l" defTabSz="457200">
              <a:defRPr sz="1800">
                <a:solidFill>
                  <a:schemeClr val="tx1"/>
                </a:solidFill>
                <a:latin typeface="+mn-lt"/>
                <a:ea typeface="+mn-ea"/>
                <a:cs typeface="+mn-cs"/>
              </a:defRPr>
            </a:lvl3pPr>
            <a:lvl4pPr marL="1371600" algn="l" defTabSz="457200">
              <a:defRPr sz="1800">
                <a:solidFill>
                  <a:schemeClr val="tx1"/>
                </a:solidFill>
                <a:latin typeface="+mn-lt"/>
                <a:ea typeface="+mn-ea"/>
                <a:cs typeface="+mn-cs"/>
              </a:defRPr>
            </a:lvl4pPr>
            <a:lvl5pPr marL="1828800" algn="l" defTabSz="457200">
              <a:defRPr sz="1800">
                <a:solidFill>
                  <a:schemeClr val="tx1"/>
                </a:solidFill>
                <a:latin typeface="+mn-lt"/>
                <a:ea typeface="+mn-ea"/>
                <a:cs typeface="+mn-cs"/>
              </a:defRPr>
            </a:lvl5pPr>
            <a:lvl6pPr marL="2286000" algn="l" defTabSz="457200">
              <a:defRPr sz="1800">
                <a:solidFill>
                  <a:schemeClr val="tx1"/>
                </a:solidFill>
                <a:latin typeface="+mn-lt"/>
                <a:ea typeface="+mn-ea"/>
                <a:cs typeface="+mn-cs"/>
              </a:defRPr>
            </a:lvl6pPr>
            <a:lvl7pPr marL="2743200" algn="l" defTabSz="457200">
              <a:defRPr sz="1800">
                <a:solidFill>
                  <a:schemeClr val="tx1"/>
                </a:solidFill>
                <a:latin typeface="+mn-lt"/>
                <a:ea typeface="+mn-ea"/>
                <a:cs typeface="+mn-cs"/>
              </a:defRPr>
            </a:lvl7pPr>
            <a:lvl8pPr marL="3200400" algn="l" defTabSz="457200">
              <a:defRPr sz="1800">
                <a:solidFill>
                  <a:schemeClr val="tx1"/>
                </a:solidFill>
                <a:latin typeface="+mn-lt"/>
                <a:ea typeface="+mn-ea"/>
                <a:cs typeface="+mn-cs"/>
              </a:defRPr>
            </a:lvl8pPr>
            <a:lvl9pPr marL="3657600" algn="l" defTabSz="457200">
              <a:defRPr sz="1800">
                <a:solidFill>
                  <a:schemeClr val="tx1"/>
                </a:solidFill>
                <a:latin typeface="+mn-lt"/>
                <a:ea typeface="+mn-ea"/>
                <a:cs typeface="+mn-cs"/>
              </a:defRPr>
            </a:lvl9pPr>
          </a:lstStyle>
          <a:p>
            <a:pPr>
              <a:defRPr/>
            </a:pPr>
            <a:r>
              <a:rPr lang="de-DE" sz="1400" dirty="0">
                <a:latin typeface="Palatino Linotype" panose="02040502050505030304" charset="0"/>
              </a:rPr>
              <a:t>2 log </a:t>
            </a:r>
            <a:r>
              <a:rPr lang="de-DE" sz="1400" dirty="0" err="1">
                <a:latin typeface="Palatino Linotype" panose="02040502050505030304" charset="0"/>
              </a:rPr>
              <a:t>of</a:t>
            </a:r>
            <a:r>
              <a:rPr lang="de-DE" sz="1400" dirty="0">
                <a:latin typeface="Palatino Linotype" panose="02040502050505030304" charset="0"/>
              </a:rPr>
              <a:t> CHM1</a:t>
            </a:r>
            <a:endParaRPr lang="en-US" sz="1400" dirty="0">
              <a:latin typeface="Palatino Linotype" panose="02040502050505030304" charset="0"/>
            </a:endParaRPr>
          </a:p>
        </p:txBody>
      </p:sp>
      <p:sp>
        <p:nvSpPr>
          <p:cNvPr id="36" name="TextBox 14"/>
          <p:cNvSpPr txBox="1"/>
          <p:nvPr/>
        </p:nvSpPr>
        <p:spPr bwMode="auto">
          <a:xfrm rot="16199999">
            <a:off x="2936372" y="4199901"/>
            <a:ext cx="1789307" cy="307777"/>
          </a:xfrm>
          <a:prstGeom prst="rect">
            <a:avLst/>
          </a:prstGeom>
          <a:noFill/>
        </p:spPr>
        <p:txBody>
          <a:bodyPr wrap="square" rtlCol="0">
            <a:spAutoFit/>
          </a:bodyPr>
          <a:lstStyle>
            <a:defPPr>
              <a:defRPr lang="en-US"/>
            </a:defPPr>
            <a:lvl1pPr marL="0" algn="l" defTabSz="457200">
              <a:defRPr sz="1800">
                <a:solidFill>
                  <a:schemeClr val="tx1"/>
                </a:solidFill>
                <a:latin typeface="+mn-lt"/>
                <a:ea typeface="+mn-ea"/>
                <a:cs typeface="+mn-cs"/>
              </a:defRPr>
            </a:lvl1pPr>
            <a:lvl2pPr marL="457200" algn="l" defTabSz="457200">
              <a:defRPr sz="1800">
                <a:solidFill>
                  <a:schemeClr val="tx1"/>
                </a:solidFill>
                <a:latin typeface="+mn-lt"/>
                <a:ea typeface="+mn-ea"/>
                <a:cs typeface="+mn-cs"/>
              </a:defRPr>
            </a:lvl2pPr>
            <a:lvl3pPr marL="914400" algn="l" defTabSz="457200">
              <a:defRPr sz="1800">
                <a:solidFill>
                  <a:schemeClr val="tx1"/>
                </a:solidFill>
                <a:latin typeface="+mn-lt"/>
                <a:ea typeface="+mn-ea"/>
                <a:cs typeface="+mn-cs"/>
              </a:defRPr>
            </a:lvl3pPr>
            <a:lvl4pPr marL="1371600" algn="l" defTabSz="457200">
              <a:defRPr sz="1800">
                <a:solidFill>
                  <a:schemeClr val="tx1"/>
                </a:solidFill>
                <a:latin typeface="+mn-lt"/>
                <a:ea typeface="+mn-ea"/>
                <a:cs typeface="+mn-cs"/>
              </a:defRPr>
            </a:lvl4pPr>
            <a:lvl5pPr marL="1828800" algn="l" defTabSz="457200">
              <a:defRPr sz="1800">
                <a:solidFill>
                  <a:schemeClr val="tx1"/>
                </a:solidFill>
                <a:latin typeface="+mn-lt"/>
                <a:ea typeface="+mn-ea"/>
                <a:cs typeface="+mn-cs"/>
              </a:defRPr>
            </a:lvl5pPr>
            <a:lvl6pPr marL="2286000" algn="l" defTabSz="457200">
              <a:defRPr sz="1800">
                <a:solidFill>
                  <a:schemeClr val="tx1"/>
                </a:solidFill>
                <a:latin typeface="+mn-lt"/>
                <a:ea typeface="+mn-ea"/>
                <a:cs typeface="+mn-cs"/>
              </a:defRPr>
            </a:lvl6pPr>
            <a:lvl7pPr marL="2743200" algn="l" defTabSz="457200">
              <a:defRPr sz="1800">
                <a:solidFill>
                  <a:schemeClr val="tx1"/>
                </a:solidFill>
                <a:latin typeface="+mn-lt"/>
                <a:ea typeface="+mn-ea"/>
                <a:cs typeface="+mn-cs"/>
              </a:defRPr>
            </a:lvl7pPr>
            <a:lvl8pPr marL="3200400" algn="l" defTabSz="457200">
              <a:defRPr sz="1800">
                <a:solidFill>
                  <a:schemeClr val="tx1"/>
                </a:solidFill>
                <a:latin typeface="+mn-lt"/>
                <a:ea typeface="+mn-ea"/>
                <a:cs typeface="+mn-cs"/>
              </a:defRPr>
            </a:lvl8pPr>
            <a:lvl9pPr marL="3657600" algn="l" defTabSz="457200">
              <a:defRPr sz="1800">
                <a:solidFill>
                  <a:schemeClr val="tx1"/>
                </a:solidFill>
                <a:latin typeface="+mn-lt"/>
                <a:ea typeface="+mn-ea"/>
                <a:cs typeface="+mn-cs"/>
              </a:defRPr>
            </a:lvl9pPr>
          </a:lstStyle>
          <a:p>
            <a:pPr>
              <a:defRPr/>
            </a:pPr>
            <a:r>
              <a:rPr lang="de-DE" sz="1400" dirty="0">
                <a:latin typeface="Palatino Linotype" panose="02040502050505030304" charset="0"/>
              </a:rPr>
              <a:t>2 log </a:t>
            </a:r>
            <a:r>
              <a:rPr lang="de-DE" sz="1400" dirty="0" err="1">
                <a:latin typeface="Palatino Linotype" panose="02040502050505030304" charset="0"/>
              </a:rPr>
              <a:t>of</a:t>
            </a:r>
            <a:r>
              <a:rPr lang="de-DE" sz="1400" dirty="0">
                <a:latin typeface="Palatino Linotype" panose="02040502050505030304" charset="0"/>
              </a:rPr>
              <a:t> CHM1</a:t>
            </a:r>
            <a:endParaRPr lang="en-US" sz="1400" dirty="0">
              <a:latin typeface="Palatino Linotype" panose="02040502050505030304" charset="0"/>
            </a:endParaRPr>
          </a:p>
        </p:txBody>
      </p:sp>
      <p:sp>
        <p:nvSpPr>
          <p:cNvPr id="37" name="TextBox 17"/>
          <p:cNvSpPr txBox="1"/>
          <p:nvPr/>
        </p:nvSpPr>
        <p:spPr bwMode="auto">
          <a:xfrm rot="16199999">
            <a:off x="108057" y="4222786"/>
            <a:ext cx="1789307" cy="307777"/>
          </a:xfrm>
          <a:prstGeom prst="rect">
            <a:avLst/>
          </a:prstGeom>
          <a:noFill/>
        </p:spPr>
        <p:txBody>
          <a:bodyPr wrap="square" rtlCol="0">
            <a:spAutoFit/>
          </a:bodyPr>
          <a:lstStyle>
            <a:defPPr>
              <a:defRPr lang="en-US"/>
            </a:defPPr>
            <a:lvl1pPr marL="0" algn="l" defTabSz="457200">
              <a:defRPr sz="1800">
                <a:solidFill>
                  <a:schemeClr val="tx1"/>
                </a:solidFill>
                <a:latin typeface="+mn-lt"/>
                <a:ea typeface="+mn-ea"/>
                <a:cs typeface="+mn-cs"/>
              </a:defRPr>
            </a:lvl1pPr>
            <a:lvl2pPr marL="457200" algn="l" defTabSz="457200">
              <a:defRPr sz="1800">
                <a:solidFill>
                  <a:schemeClr val="tx1"/>
                </a:solidFill>
                <a:latin typeface="+mn-lt"/>
                <a:ea typeface="+mn-ea"/>
                <a:cs typeface="+mn-cs"/>
              </a:defRPr>
            </a:lvl2pPr>
            <a:lvl3pPr marL="914400" algn="l" defTabSz="457200">
              <a:defRPr sz="1800">
                <a:solidFill>
                  <a:schemeClr val="tx1"/>
                </a:solidFill>
                <a:latin typeface="+mn-lt"/>
                <a:ea typeface="+mn-ea"/>
                <a:cs typeface="+mn-cs"/>
              </a:defRPr>
            </a:lvl3pPr>
            <a:lvl4pPr marL="1371600" algn="l" defTabSz="457200">
              <a:defRPr sz="1800">
                <a:solidFill>
                  <a:schemeClr val="tx1"/>
                </a:solidFill>
                <a:latin typeface="+mn-lt"/>
                <a:ea typeface="+mn-ea"/>
                <a:cs typeface="+mn-cs"/>
              </a:defRPr>
            </a:lvl4pPr>
            <a:lvl5pPr marL="1828800" algn="l" defTabSz="457200">
              <a:defRPr sz="1800">
                <a:solidFill>
                  <a:schemeClr val="tx1"/>
                </a:solidFill>
                <a:latin typeface="+mn-lt"/>
                <a:ea typeface="+mn-ea"/>
                <a:cs typeface="+mn-cs"/>
              </a:defRPr>
            </a:lvl5pPr>
            <a:lvl6pPr marL="2286000" algn="l" defTabSz="457200">
              <a:defRPr sz="1800">
                <a:solidFill>
                  <a:schemeClr val="tx1"/>
                </a:solidFill>
                <a:latin typeface="+mn-lt"/>
                <a:ea typeface="+mn-ea"/>
                <a:cs typeface="+mn-cs"/>
              </a:defRPr>
            </a:lvl6pPr>
            <a:lvl7pPr marL="2743200" algn="l" defTabSz="457200">
              <a:defRPr sz="1800">
                <a:solidFill>
                  <a:schemeClr val="tx1"/>
                </a:solidFill>
                <a:latin typeface="+mn-lt"/>
                <a:ea typeface="+mn-ea"/>
                <a:cs typeface="+mn-cs"/>
              </a:defRPr>
            </a:lvl7pPr>
            <a:lvl8pPr marL="3200400" algn="l" defTabSz="457200">
              <a:defRPr sz="1800">
                <a:solidFill>
                  <a:schemeClr val="tx1"/>
                </a:solidFill>
                <a:latin typeface="+mn-lt"/>
                <a:ea typeface="+mn-ea"/>
                <a:cs typeface="+mn-cs"/>
              </a:defRPr>
            </a:lvl8pPr>
            <a:lvl9pPr marL="3657600" algn="l" defTabSz="457200">
              <a:defRPr sz="1800">
                <a:solidFill>
                  <a:schemeClr val="tx1"/>
                </a:solidFill>
                <a:latin typeface="+mn-lt"/>
                <a:ea typeface="+mn-ea"/>
                <a:cs typeface="+mn-cs"/>
              </a:defRPr>
            </a:lvl9pPr>
          </a:lstStyle>
          <a:p>
            <a:pPr>
              <a:defRPr/>
            </a:pPr>
            <a:r>
              <a:rPr lang="de-DE" sz="1400" dirty="0">
                <a:latin typeface="Palatino Linotype" panose="02040502050505030304" charset="0"/>
              </a:rPr>
              <a:t>2 log </a:t>
            </a:r>
            <a:r>
              <a:rPr lang="de-DE" sz="1400" dirty="0" err="1">
                <a:latin typeface="Palatino Linotype" panose="02040502050505030304" charset="0"/>
              </a:rPr>
              <a:t>of</a:t>
            </a:r>
            <a:r>
              <a:rPr lang="de-DE" sz="1400" dirty="0">
                <a:latin typeface="Palatino Linotype" panose="02040502050505030304" charset="0"/>
              </a:rPr>
              <a:t> CHM1</a:t>
            </a:r>
            <a:endParaRPr lang="en-US" sz="1400" dirty="0">
              <a:latin typeface="Palatino Linotype" panose="02040502050505030304" charset="0"/>
            </a:endParaRPr>
          </a:p>
        </p:txBody>
      </p:sp>
      <p:sp>
        <p:nvSpPr>
          <p:cNvPr id="38" name="TextBox 24"/>
          <p:cNvSpPr txBox="1"/>
          <p:nvPr/>
        </p:nvSpPr>
        <p:spPr bwMode="auto">
          <a:xfrm>
            <a:off x="6790166" y="-205"/>
            <a:ext cx="647700" cy="523220"/>
          </a:xfrm>
          <a:prstGeom prst="rect">
            <a:avLst/>
          </a:prstGeom>
          <a:noFill/>
        </p:spPr>
        <p:txBody>
          <a:bodyPr wrap="square" rtlCol="0">
            <a:spAutoFit/>
          </a:bodyPr>
          <a:lstStyle>
            <a:defPPr>
              <a:defRPr lang="en-US"/>
            </a:defPPr>
            <a:lvl1pPr marL="0" algn="l" defTabSz="457200">
              <a:defRPr sz="1800">
                <a:solidFill>
                  <a:schemeClr val="tx1"/>
                </a:solidFill>
                <a:latin typeface="+mn-lt"/>
                <a:ea typeface="+mn-ea"/>
                <a:cs typeface="+mn-cs"/>
              </a:defRPr>
            </a:lvl1pPr>
            <a:lvl2pPr marL="457200" algn="l" defTabSz="457200">
              <a:defRPr sz="1800">
                <a:solidFill>
                  <a:schemeClr val="tx1"/>
                </a:solidFill>
                <a:latin typeface="+mn-lt"/>
                <a:ea typeface="+mn-ea"/>
                <a:cs typeface="+mn-cs"/>
              </a:defRPr>
            </a:lvl2pPr>
            <a:lvl3pPr marL="914400" algn="l" defTabSz="457200">
              <a:defRPr sz="1800">
                <a:solidFill>
                  <a:schemeClr val="tx1"/>
                </a:solidFill>
                <a:latin typeface="+mn-lt"/>
                <a:ea typeface="+mn-ea"/>
                <a:cs typeface="+mn-cs"/>
              </a:defRPr>
            </a:lvl3pPr>
            <a:lvl4pPr marL="1371600" algn="l" defTabSz="457200">
              <a:defRPr sz="1800">
                <a:solidFill>
                  <a:schemeClr val="tx1"/>
                </a:solidFill>
                <a:latin typeface="+mn-lt"/>
                <a:ea typeface="+mn-ea"/>
                <a:cs typeface="+mn-cs"/>
              </a:defRPr>
            </a:lvl4pPr>
            <a:lvl5pPr marL="1828800" algn="l" defTabSz="457200">
              <a:defRPr sz="1800">
                <a:solidFill>
                  <a:schemeClr val="tx1"/>
                </a:solidFill>
                <a:latin typeface="+mn-lt"/>
                <a:ea typeface="+mn-ea"/>
                <a:cs typeface="+mn-cs"/>
              </a:defRPr>
            </a:lvl5pPr>
            <a:lvl6pPr marL="2286000" algn="l" defTabSz="457200">
              <a:defRPr sz="1800">
                <a:solidFill>
                  <a:schemeClr val="tx1"/>
                </a:solidFill>
                <a:latin typeface="+mn-lt"/>
                <a:ea typeface="+mn-ea"/>
                <a:cs typeface="+mn-cs"/>
              </a:defRPr>
            </a:lvl6pPr>
            <a:lvl7pPr marL="2743200" algn="l" defTabSz="457200">
              <a:defRPr sz="1800">
                <a:solidFill>
                  <a:schemeClr val="tx1"/>
                </a:solidFill>
                <a:latin typeface="+mn-lt"/>
                <a:ea typeface="+mn-ea"/>
                <a:cs typeface="+mn-cs"/>
              </a:defRPr>
            </a:lvl7pPr>
            <a:lvl8pPr marL="3200400" algn="l" defTabSz="457200">
              <a:defRPr sz="1800">
                <a:solidFill>
                  <a:schemeClr val="tx1"/>
                </a:solidFill>
                <a:latin typeface="+mn-lt"/>
                <a:ea typeface="+mn-ea"/>
                <a:cs typeface="+mn-cs"/>
              </a:defRPr>
            </a:lvl8pPr>
            <a:lvl9pPr marL="3657600" algn="l" defTabSz="457200">
              <a:defRPr sz="1800">
                <a:solidFill>
                  <a:schemeClr val="tx1"/>
                </a:solidFill>
                <a:latin typeface="+mn-lt"/>
                <a:ea typeface="+mn-ea"/>
                <a:cs typeface="+mn-cs"/>
              </a:defRPr>
            </a:lvl9pPr>
          </a:lstStyle>
          <a:p>
            <a:pPr>
              <a:defRPr/>
            </a:pPr>
            <a:r>
              <a:rPr lang="de-DE" sz="2800" dirty="0" smtClean="0">
                <a:latin typeface="Palatino Linotype" panose="02040502050505030304" charset="0"/>
              </a:rPr>
              <a:t>B</a:t>
            </a:r>
            <a:endParaRPr lang="en-US" sz="2800" dirty="0">
              <a:latin typeface="Palatino Linotype" panose="02040502050505030304" charset="0"/>
            </a:endParaRPr>
          </a:p>
        </p:txBody>
      </p:sp>
      <p:sp>
        <p:nvSpPr>
          <p:cNvPr id="39" name="TextBox 25"/>
          <p:cNvSpPr txBox="1"/>
          <p:nvPr/>
        </p:nvSpPr>
        <p:spPr bwMode="auto">
          <a:xfrm>
            <a:off x="12746" y="0"/>
            <a:ext cx="647700" cy="523220"/>
          </a:xfrm>
          <a:prstGeom prst="rect">
            <a:avLst/>
          </a:prstGeom>
          <a:noFill/>
        </p:spPr>
        <p:txBody>
          <a:bodyPr wrap="square" rtlCol="0">
            <a:spAutoFit/>
          </a:bodyPr>
          <a:lstStyle>
            <a:defPPr>
              <a:defRPr lang="en-US"/>
            </a:defPPr>
            <a:lvl1pPr marL="0" algn="l" defTabSz="457200">
              <a:defRPr sz="1800">
                <a:solidFill>
                  <a:schemeClr val="tx1"/>
                </a:solidFill>
                <a:latin typeface="+mn-lt"/>
                <a:ea typeface="+mn-ea"/>
                <a:cs typeface="+mn-cs"/>
              </a:defRPr>
            </a:lvl1pPr>
            <a:lvl2pPr marL="457200" algn="l" defTabSz="457200">
              <a:defRPr sz="1800">
                <a:solidFill>
                  <a:schemeClr val="tx1"/>
                </a:solidFill>
                <a:latin typeface="+mn-lt"/>
                <a:ea typeface="+mn-ea"/>
                <a:cs typeface="+mn-cs"/>
              </a:defRPr>
            </a:lvl2pPr>
            <a:lvl3pPr marL="914400" algn="l" defTabSz="457200">
              <a:defRPr sz="1800">
                <a:solidFill>
                  <a:schemeClr val="tx1"/>
                </a:solidFill>
                <a:latin typeface="+mn-lt"/>
                <a:ea typeface="+mn-ea"/>
                <a:cs typeface="+mn-cs"/>
              </a:defRPr>
            </a:lvl3pPr>
            <a:lvl4pPr marL="1371600" algn="l" defTabSz="457200">
              <a:defRPr sz="1800">
                <a:solidFill>
                  <a:schemeClr val="tx1"/>
                </a:solidFill>
                <a:latin typeface="+mn-lt"/>
                <a:ea typeface="+mn-ea"/>
                <a:cs typeface="+mn-cs"/>
              </a:defRPr>
            </a:lvl4pPr>
            <a:lvl5pPr marL="1828800" algn="l" defTabSz="457200">
              <a:defRPr sz="1800">
                <a:solidFill>
                  <a:schemeClr val="tx1"/>
                </a:solidFill>
                <a:latin typeface="+mn-lt"/>
                <a:ea typeface="+mn-ea"/>
                <a:cs typeface="+mn-cs"/>
              </a:defRPr>
            </a:lvl5pPr>
            <a:lvl6pPr marL="2286000" algn="l" defTabSz="457200">
              <a:defRPr sz="1800">
                <a:solidFill>
                  <a:schemeClr val="tx1"/>
                </a:solidFill>
                <a:latin typeface="+mn-lt"/>
                <a:ea typeface="+mn-ea"/>
                <a:cs typeface="+mn-cs"/>
              </a:defRPr>
            </a:lvl6pPr>
            <a:lvl7pPr marL="2743200" algn="l" defTabSz="457200">
              <a:defRPr sz="1800">
                <a:solidFill>
                  <a:schemeClr val="tx1"/>
                </a:solidFill>
                <a:latin typeface="+mn-lt"/>
                <a:ea typeface="+mn-ea"/>
                <a:cs typeface="+mn-cs"/>
              </a:defRPr>
            </a:lvl7pPr>
            <a:lvl8pPr marL="3200400" algn="l" defTabSz="457200">
              <a:defRPr sz="1800">
                <a:solidFill>
                  <a:schemeClr val="tx1"/>
                </a:solidFill>
                <a:latin typeface="+mn-lt"/>
                <a:ea typeface="+mn-ea"/>
                <a:cs typeface="+mn-cs"/>
              </a:defRPr>
            </a:lvl8pPr>
            <a:lvl9pPr marL="3657600" algn="l" defTabSz="457200">
              <a:defRPr sz="1800">
                <a:solidFill>
                  <a:schemeClr val="tx1"/>
                </a:solidFill>
                <a:latin typeface="+mn-lt"/>
                <a:ea typeface="+mn-ea"/>
                <a:cs typeface="+mn-cs"/>
              </a:defRPr>
            </a:lvl9pPr>
          </a:lstStyle>
          <a:p>
            <a:pPr>
              <a:defRPr/>
            </a:pPr>
            <a:r>
              <a:rPr lang="de-DE" sz="2800" dirty="0" smtClean="0">
                <a:latin typeface="Palatino Linotype" panose="02040502050505030304" charset="0"/>
              </a:rPr>
              <a:t>A</a:t>
            </a:r>
            <a:endParaRPr lang="en-US" sz="2800" dirty="0">
              <a:latin typeface="Palatino Linotype" panose="02040502050505030304" charset="0"/>
            </a:endParaRPr>
          </a:p>
        </p:txBody>
      </p:sp>
      <p:sp>
        <p:nvSpPr>
          <p:cNvPr id="40" name="TextBox 26"/>
          <p:cNvSpPr txBox="1"/>
          <p:nvPr/>
        </p:nvSpPr>
        <p:spPr bwMode="auto">
          <a:xfrm>
            <a:off x="23732" y="3495009"/>
            <a:ext cx="766546" cy="523220"/>
          </a:xfrm>
          <a:prstGeom prst="rect">
            <a:avLst/>
          </a:prstGeom>
          <a:noFill/>
        </p:spPr>
        <p:txBody>
          <a:bodyPr wrap="square" rtlCol="0">
            <a:spAutoFit/>
          </a:bodyPr>
          <a:lstStyle>
            <a:defPPr>
              <a:defRPr lang="en-US"/>
            </a:defPPr>
            <a:lvl1pPr marL="0" algn="l" defTabSz="457200">
              <a:defRPr sz="1800">
                <a:solidFill>
                  <a:schemeClr val="tx1"/>
                </a:solidFill>
                <a:latin typeface="+mn-lt"/>
                <a:ea typeface="+mn-ea"/>
                <a:cs typeface="+mn-cs"/>
              </a:defRPr>
            </a:lvl1pPr>
            <a:lvl2pPr marL="457200" algn="l" defTabSz="457200">
              <a:defRPr sz="1800">
                <a:solidFill>
                  <a:schemeClr val="tx1"/>
                </a:solidFill>
                <a:latin typeface="+mn-lt"/>
                <a:ea typeface="+mn-ea"/>
                <a:cs typeface="+mn-cs"/>
              </a:defRPr>
            </a:lvl2pPr>
            <a:lvl3pPr marL="914400" algn="l" defTabSz="457200">
              <a:defRPr sz="1800">
                <a:solidFill>
                  <a:schemeClr val="tx1"/>
                </a:solidFill>
                <a:latin typeface="+mn-lt"/>
                <a:ea typeface="+mn-ea"/>
                <a:cs typeface="+mn-cs"/>
              </a:defRPr>
            </a:lvl3pPr>
            <a:lvl4pPr marL="1371600" algn="l" defTabSz="457200">
              <a:defRPr sz="1800">
                <a:solidFill>
                  <a:schemeClr val="tx1"/>
                </a:solidFill>
                <a:latin typeface="+mn-lt"/>
                <a:ea typeface="+mn-ea"/>
                <a:cs typeface="+mn-cs"/>
              </a:defRPr>
            </a:lvl4pPr>
            <a:lvl5pPr marL="1828800" algn="l" defTabSz="457200">
              <a:defRPr sz="1800">
                <a:solidFill>
                  <a:schemeClr val="tx1"/>
                </a:solidFill>
                <a:latin typeface="+mn-lt"/>
                <a:ea typeface="+mn-ea"/>
                <a:cs typeface="+mn-cs"/>
              </a:defRPr>
            </a:lvl5pPr>
            <a:lvl6pPr marL="2286000" algn="l" defTabSz="457200">
              <a:defRPr sz="1800">
                <a:solidFill>
                  <a:schemeClr val="tx1"/>
                </a:solidFill>
                <a:latin typeface="+mn-lt"/>
                <a:ea typeface="+mn-ea"/>
                <a:cs typeface="+mn-cs"/>
              </a:defRPr>
            </a:lvl6pPr>
            <a:lvl7pPr marL="2743200" algn="l" defTabSz="457200">
              <a:defRPr sz="1800">
                <a:solidFill>
                  <a:schemeClr val="tx1"/>
                </a:solidFill>
                <a:latin typeface="+mn-lt"/>
                <a:ea typeface="+mn-ea"/>
                <a:cs typeface="+mn-cs"/>
              </a:defRPr>
            </a:lvl7pPr>
            <a:lvl8pPr marL="3200400" algn="l" defTabSz="457200">
              <a:defRPr sz="1800">
                <a:solidFill>
                  <a:schemeClr val="tx1"/>
                </a:solidFill>
                <a:latin typeface="+mn-lt"/>
                <a:ea typeface="+mn-ea"/>
                <a:cs typeface="+mn-cs"/>
              </a:defRPr>
            </a:lvl8pPr>
            <a:lvl9pPr marL="3657600" algn="l" defTabSz="457200">
              <a:defRPr sz="1800">
                <a:solidFill>
                  <a:schemeClr val="tx1"/>
                </a:solidFill>
                <a:latin typeface="+mn-lt"/>
                <a:ea typeface="+mn-ea"/>
                <a:cs typeface="+mn-cs"/>
              </a:defRPr>
            </a:lvl9pPr>
          </a:lstStyle>
          <a:p>
            <a:pPr>
              <a:defRPr/>
            </a:pPr>
            <a:r>
              <a:rPr lang="de-DE" sz="2800" dirty="0">
                <a:latin typeface="Palatino Linotype" panose="02040502050505030304" charset="0"/>
              </a:rPr>
              <a:t>C</a:t>
            </a:r>
            <a:endParaRPr lang="en-US" sz="2800" dirty="0">
              <a:latin typeface="Palatino Linotype" panose="02040502050505030304" charset="0"/>
            </a:endParaRPr>
          </a:p>
        </p:txBody>
      </p:sp>
      <p:sp>
        <p:nvSpPr>
          <p:cNvPr id="42" name="TextBox 27"/>
          <p:cNvSpPr txBox="1"/>
          <p:nvPr/>
        </p:nvSpPr>
        <p:spPr bwMode="auto">
          <a:xfrm>
            <a:off x="2879990" y="3522394"/>
            <a:ext cx="647700" cy="523220"/>
          </a:xfrm>
          <a:prstGeom prst="rect">
            <a:avLst/>
          </a:prstGeom>
          <a:noFill/>
        </p:spPr>
        <p:txBody>
          <a:bodyPr wrap="square" rtlCol="0">
            <a:spAutoFit/>
          </a:bodyPr>
          <a:lstStyle>
            <a:defPPr>
              <a:defRPr lang="en-US"/>
            </a:defPPr>
            <a:lvl1pPr marL="0" algn="l" defTabSz="457200">
              <a:defRPr sz="1800">
                <a:solidFill>
                  <a:schemeClr val="tx1"/>
                </a:solidFill>
                <a:latin typeface="+mn-lt"/>
                <a:ea typeface="+mn-ea"/>
                <a:cs typeface="+mn-cs"/>
              </a:defRPr>
            </a:lvl1pPr>
            <a:lvl2pPr marL="457200" algn="l" defTabSz="457200">
              <a:defRPr sz="1800">
                <a:solidFill>
                  <a:schemeClr val="tx1"/>
                </a:solidFill>
                <a:latin typeface="+mn-lt"/>
                <a:ea typeface="+mn-ea"/>
                <a:cs typeface="+mn-cs"/>
              </a:defRPr>
            </a:lvl2pPr>
            <a:lvl3pPr marL="914400" algn="l" defTabSz="457200">
              <a:defRPr sz="1800">
                <a:solidFill>
                  <a:schemeClr val="tx1"/>
                </a:solidFill>
                <a:latin typeface="+mn-lt"/>
                <a:ea typeface="+mn-ea"/>
                <a:cs typeface="+mn-cs"/>
              </a:defRPr>
            </a:lvl3pPr>
            <a:lvl4pPr marL="1371600" algn="l" defTabSz="457200">
              <a:defRPr sz="1800">
                <a:solidFill>
                  <a:schemeClr val="tx1"/>
                </a:solidFill>
                <a:latin typeface="+mn-lt"/>
                <a:ea typeface="+mn-ea"/>
                <a:cs typeface="+mn-cs"/>
              </a:defRPr>
            </a:lvl4pPr>
            <a:lvl5pPr marL="1828800" algn="l" defTabSz="457200">
              <a:defRPr sz="1800">
                <a:solidFill>
                  <a:schemeClr val="tx1"/>
                </a:solidFill>
                <a:latin typeface="+mn-lt"/>
                <a:ea typeface="+mn-ea"/>
                <a:cs typeface="+mn-cs"/>
              </a:defRPr>
            </a:lvl5pPr>
            <a:lvl6pPr marL="2286000" algn="l" defTabSz="457200">
              <a:defRPr sz="1800">
                <a:solidFill>
                  <a:schemeClr val="tx1"/>
                </a:solidFill>
                <a:latin typeface="+mn-lt"/>
                <a:ea typeface="+mn-ea"/>
                <a:cs typeface="+mn-cs"/>
              </a:defRPr>
            </a:lvl6pPr>
            <a:lvl7pPr marL="2743200" algn="l" defTabSz="457200">
              <a:defRPr sz="1800">
                <a:solidFill>
                  <a:schemeClr val="tx1"/>
                </a:solidFill>
                <a:latin typeface="+mn-lt"/>
                <a:ea typeface="+mn-ea"/>
                <a:cs typeface="+mn-cs"/>
              </a:defRPr>
            </a:lvl7pPr>
            <a:lvl8pPr marL="3200400" algn="l" defTabSz="457200">
              <a:defRPr sz="1800">
                <a:solidFill>
                  <a:schemeClr val="tx1"/>
                </a:solidFill>
                <a:latin typeface="+mn-lt"/>
                <a:ea typeface="+mn-ea"/>
                <a:cs typeface="+mn-cs"/>
              </a:defRPr>
            </a:lvl8pPr>
            <a:lvl9pPr marL="3657600" algn="l" defTabSz="457200">
              <a:defRPr sz="1800">
                <a:solidFill>
                  <a:schemeClr val="tx1"/>
                </a:solidFill>
                <a:latin typeface="+mn-lt"/>
                <a:ea typeface="+mn-ea"/>
                <a:cs typeface="+mn-cs"/>
              </a:defRPr>
            </a:lvl9pPr>
          </a:lstStyle>
          <a:p>
            <a:pPr>
              <a:defRPr/>
            </a:pPr>
            <a:r>
              <a:rPr lang="de-DE" sz="2800" dirty="0" smtClean="0">
                <a:latin typeface="Palatino Linotype" panose="02040502050505030304" charset="0"/>
              </a:rPr>
              <a:t>D</a:t>
            </a:r>
            <a:endParaRPr lang="en-US" sz="2800" dirty="0">
              <a:latin typeface="Palatino Linotype" panose="02040502050505030304" charset="0"/>
            </a:endParaRPr>
          </a:p>
        </p:txBody>
      </p:sp>
      <p:sp>
        <p:nvSpPr>
          <p:cNvPr id="3" name="文本框 2"/>
          <p:cNvSpPr txBox="1"/>
          <p:nvPr/>
        </p:nvSpPr>
        <p:spPr>
          <a:xfrm>
            <a:off x="12700" y="6489700"/>
            <a:ext cx="2748915" cy="368300"/>
          </a:xfrm>
          <a:prstGeom prst="rect">
            <a:avLst/>
          </a:prstGeom>
          <a:noFill/>
        </p:spPr>
        <p:txBody>
          <a:bodyPr wrap="none" rtlCol="0" anchor="t">
            <a:spAutoFit/>
          </a:bodyPr>
          <a:lstStyle/>
          <a:p>
            <a:pPr algn="l">
              <a:defRPr/>
            </a:pPr>
            <a:r>
              <a:rPr lang="de-DE" dirty="0" err="1">
                <a:latin typeface="Palatino Linotype" panose="02040502050505030304" charset="0"/>
                <a:cs typeface="Palatino Linotype" panose="02040502050505030304" charset="0"/>
                <a:sym typeface="+mn-ea"/>
              </a:rPr>
              <a:t>Supplementary</a:t>
            </a:r>
            <a:r>
              <a:rPr lang="de-DE" dirty="0">
                <a:latin typeface="Palatino Linotype" panose="02040502050505030304" charset="0"/>
                <a:cs typeface="Palatino Linotype" panose="02040502050505030304" charset="0"/>
                <a:sym typeface="+mn-ea"/>
              </a:rPr>
              <a:t> </a:t>
            </a:r>
            <a:r>
              <a:rPr lang="de-DE" dirty="0" err="1">
                <a:latin typeface="Palatino Linotype" panose="02040502050505030304" charset="0"/>
                <a:cs typeface="Palatino Linotype" panose="02040502050505030304" charset="0"/>
                <a:sym typeface="+mn-ea"/>
              </a:rPr>
              <a:t>Figure</a:t>
            </a:r>
            <a:r>
              <a:rPr lang="de-DE" dirty="0">
                <a:latin typeface="Palatino Linotype" panose="02040502050505030304" charset="0"/>
                <a:cs typeface="Palatino Linotype" panose="02040502050505030304" charset="0"/>
                <a:sym typeface="+mn-ea"/>
              </a:rPr>
              <a:t> </a:t>
            </a:r>
            <a:r>
              <a:rPr lang="de-DE" dirty="0" smtClean="0">
                <a:latin typeface="Palatino Linotype" panose="02040502050505030304" charset="0"/>
                <a:cs typeface="Palatino Linotype" panose="02040502050505030304" charset="0"/>
                <a:sym typeface="+mn-ea"/>
              </a:rPr>
              <a:t>S</a:t>
            </a:r>
            <a:r>
              <a:rPr lang="de-DE" altLang="en-US" dirty="0" smtClean="0">
                <a:latin typeface="Calibri" panose="020F0502020204030204" charset="0"/>
                <a:cs typeface="Palatino Linotype" panose="02040502050505030304" charset="0"/>
                <a:sym typeface="+mn-ea"/>
              </a:rPr>
              <a:t>6</a:t>
            </a:r>
            <a:endParaRPr lang="de-DE" altLang="en-US" dirty="0" smtClean="0">
              <a:latin typeface="Calibri" panose="020F0502020204030204" charset="0"/>
              <a:cs typeface="Palatino Linotype" panose="02040502050505030304" charset="0"/>
              <a:sym typeface="+mn-ea"/>
            </a:endParaRPr>
          </a:p>
        </p:txBody>
      </p:sp>
    </p:spTree>
    <p:custDataLst>
      <p:tags r:id="rId5"/>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bwMode="auto">
          <a:xfrm>
            <a:off x="236220" y="167005"/>
            <a:ext cx="3857625" cy="5996940"/>
          </a:xfrm>
          <a:prstGeom prst="rect">
            <a:avLst/>
          </a:prstGeom>
        </p:spPr>
      </p:pic>
      <p:sp>
        <p:nvSpPr>
          <p:cNvPr id="2" name="文本框 1"/>
          <p:cNvSpPr txBox="1"/>
          <p:nvPr/>
        </p:nvSpPr>
        <p:spPr>
          <a:xfrm>
            <a:off x="0" y="6489700"/>
            <a:ext cx="2747645" cy="368300"/>
          </a:xfrm>
          <a:prstGeom prst="rect">
            <a:avLst/>
          </a:prstGeom>
          <a:noFill/>
        </p:spPr>
        <p:txBody>
          <a:bodyPr wrap="none" rtlCol="0" anchor="t">
            <a:spAutoFit/>
          </a:bodyPr>
          <a:lstStyle/>
          <a:p>
            <a:pPr algn="l">
              <a:defRPr/>
            </a:pPr>
            <a:r>
              <a:rPr lang="de-DE" dirty="0" err="1">
                <a:latin typeface="Palatino Linotype" panose="02040502050505030304" charset="0"/>
                <a:cs typeface="Palatino Linotype" panose="02040502050505030304" charset="0"/>
                <a:sym typeface="+mn-ea"/>
              </a:rPr>
              <a:t>Supplementary</a:t>
            </a:r>
            <a:r>
              <a:rPr lang="de-DE" dirty="0">
                <a:latin typeface="Palatino Linotype" panose="02040502050505030304" charset="0"/>
                <a:cs typeface="Palatino Linotype" panose="02040502050505030304" charset="0"/>
                <a:sym typeface="+mn-ea"/>
              </a:rPr>
              <a:t> </a:t>
            </a:r>
            <a:r>
              <a:rPr lang="de-DE" dirty="0" err="1">
                <a:latin typeface="Palatino Linotype" panose="02040502050505030304" charset="0"/>
                <a:cs typeface="Palatino Linotype" panose="02040502050505030304" charset="0"/>
                <a:sym typeface="+mn-ea"/>
              </a:rPr>
              <a:t>Figure</a:t>
            </a:r>
            <a:r>
              <a:rPr lang="de-DE" dirty="0">
                <a:latin typeface="Palatino Linotype" panose="02040502050505030304" charset="0"/>
                <a:cs typeface="Palatino Linotype" panose="02040502050505030304" charset="0"/>
                <a:sym typeface="+mn-ea"/>
              </a:rPr>
              <a:t> </a:t>
            </a:r>
            <a:r>
              <a:rPr lang="de-DE" dirty="0" smtClean="0">
                <a:latin typeface="Palatino Linotype" panose="02040502050505030304" charset="0"/>
                <a:cs typeface="Palatino Linotype" panose="02040502050505030304" charset="0"/>
                <a:sym typeface="+mn-ea"/>
              </a:rPr>
              <a:t>S</a:t>
            </a:r>
            <a:r>
              <a:rPr lang="en-US" dirty="0" smtClean="0">
                <a:latin typeface="Palatino Linotype" panose="02040502050505030304" charset="0"/>
                <a:cs typeface="Palatino Linotype" panose="02040502050505030304" charset="0"/>
                <a:sym typeface="+mn-ea"/>
              </a:rPr>
              <a:t>7</a:t>
            </a:r>
            <a:endParaRPr lang="zh-CN" altLang="en-US"/>
          </a:p>
        </p:txBody>
      </p:sp>
    </p:spTree>
    <p:custDataLst>
      <p:tags r:id="rId2"/>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7.xml><?xml version="1.0" encoding="utf-8"?>
<p:tagLst xmlns:p="http://schemas.openxmlformats.org/presentationml/2006/main">
  <p:tag name="KSO_WM_UNIT_TABLE_BEAUTIFY" val="smartTable{b241d5d3-2b6e-4833-bf10-dff8941cc94a}"/>
</p:tagLst>
</file>

<file path=ppt/tags/tag68.xml><?xml version="1.0" encoding="utf-8"?>
<p:tagLst xmlns:p="http://schemas.openxmlformats.org/presentationml/2006/main">
  <p:tag name="KSO_WM_UNIT_TABLE_BEAUTIFY" val="smartTable{b241d5d3-2b6e-4833-bf10-dff8941cc94a}"/>
</p:tagLst>
</file>

<file path=ppt/tags/tag6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UNIT_PLACING_PICTURE_USER_VIEWPORT" val="{&quot;height&quot;:4968,&quot;width&quot;:4085}"/>
</p:tagLst>
</file>

<file path=ppt/tags/tag7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4.xml><?xml version="1.0" encoding="utf-8"?>
<p:tagLst xmlns:p="http://schemas.openxmlformats.org/presentationml/2006/main">
  <p:tag name="COMMONDATA" val="eyJoZGlkIjoiYTc2ZGZiNzZiNDVlOGViOWVmM2JhOTY0NGJkNjUyYzgifQ=="/>
  <p:tag name="KSO_WPP_MARK_KEY" val="782b7789-327d-48f8-b42c-dc2438e2d2b0"/>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1470</Words>
  <Application>WPS 演示</Application>
  <PresentationFormat>Widescreen</PresentationFormat>
  <Paragraphs>173</Paragraphs>
  <Slides>8</Slides>
  <Notes>7</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8</vt:i4>
      </vt:variant>
    </vt:vector>
  </HeadingPairs>
  <TitlesOfParts>
    <vt:vector size="17" baseType="lpstr">
      <vt:lpstr>Arial</vt:lpstr>
      <vt:lpstr>SimSun</vt:lpstr>
      <vt:lpstr>Wingdings</vt:lpstr>
      <vt:lpstr>Wingdings</vt:lpstr>
      <vt:lpstr>Palatino Linotype</vt:lpstr>
      <vt:lpstr>Calibri</vt:lpstr>
      <vt:lpstr>Microsoft YaHei</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Huawei</dc:creator>
  <cp:lastModifiedBy>薛步升</cp:lastModifiedBy>
  <cp:revision>167</cp:revision>
  <dcterms:created xsi:type="dcterms:W3CDTF">2019-06-19T02:08:00Z</dcterms:created>
  <dcterms:modified xsi:type="dcterms:W3CDTF">2022-10-26T00:56:35Z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2052-11.1.0.12598</vt:lpwstr>
  </property>
  <property fmtid="{D5CDD505-2E9C-101B-9397-08002B2CF9AE}" pid="3" name="ICV">
    <vt:lpwstr>AF0697E0211E4E9D9DE54D49CBA1D6F2</vt:lpwstr>
  </property>
</Properties>
</file>