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698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IT MITRA" initials="AM" lastIdx="1" clrIdx="0">
    <p:extLst>
      <p:ext uri="{19B8F6BF-5375-455C-9EA6-DF929625EA0E}">
        <p15:presenceInfo xmlns:p15="http://schemas.microsoft.com/office/powerpoint/2012/main" userId="976c684bd2b83690" providerId="Windows Live"/>
      </p:ext>
    </p:extLst>
  </p:cmAuthor>
  <p:cmAuthor id="2" name="Panagiotis Mistriotis" initials="PM" lastIdx="1" clrIdx="1">
    <p:extLst>
      <p:ext uri="{19B8F6BF-5375-455C-9EA6-DF929625EA0E}">
        <p15:presenceInfo xmlns:p15="http://schemas.microsoft.com/office/powerpoint/2012/main" userId="S-1-5-21-2286752186-3697686403-1823448917-10007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990000"/>
    <a:srgbClr val="CC0000"/>
    <a:srgbClr val="A50021"/>
    <a:srgbClr val="CC3300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14" autoAdjust="0"/>
    <p:restoredTop sz="91774" autoAdjust="0"/>
  </p:normalViewPr>
  <p:slideViewPr>
    <p:cSldViewPr>
      <p:cViewPr varScale="1">
        <p:scale>
          <a:sx n="106" d="100"/>
          <a:sy n="106" d="100"/>
        </p:scale>
        <p:origin x="335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ECC3B7E-4EAD-4FE4-827C-CAF20F88413F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723D39D-B27F-4068-B636-A02C23DA9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990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AB644FC-CEB5-40C8-B3CD-E95260F45329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3A6AB67-C2DE-4290-84E3-9DAE33291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1A433-3EEC-4DAD-A5B8-ADFB64CF14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D76EC5-CC9C-4CD1-A233-99E871B958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EB4FB-BEDF-4652-92F3-6CB35B44E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9610-F477-4B7E-8559-275AF9B5D401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B3309-7402-42A4-B5B0-DA3576EE5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01A36-2EC8-4663-ABCD-C3621528E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FA7B-80AF-4E5F-BBA0-995ACFDFD4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87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CAEB1-EFC4-4DC0-83FB-23B4F3E80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BB4266-F135-49CA-A42D-23F1A9E6DA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543A7-83F6-42A3-9973-00673B358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9610-F477-4B7E-8559-275AF9B5D401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C5C0A-4EB7-4D70-82C1-DBF9B75DB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D4748-10D0-43B0-83DA-83C17F98A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FA7B-80AF-4E5F-BBA0-995ACFDFD4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226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A42F81-EF20-45B2-B979-4F51323BC1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3E0C79-B59B-44D6-B646-EF242F0688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C9EEA7-4FBD-4F6A-856F-F3AC0DBC5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9610-F477-4B7E-8559-275AF9B5D401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A67700-69DF-41CD-80B2-0FE880C50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C8DC0-87E2-4A79-B74B-1BEFFC799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FA7B-80AF-4E5F-BBA0-995ACFDFD4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810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88E5DE1-5E5A-4D8F-9696-35D9E38B3D61}"/>
              </a:ext>
            </a:extLst>
          </p:cNvPr>
          <p:cNvSpPr txBox="1"/>
          <p:nvPr userDrawn="1"/>
        </p:nvSpPr>
        <p:spPr>
          <a:xfrm>
            <a:off x="0" y="-3683"/>
            <a:ext cx="9144000" cy="830997"/>
          </a:xfrm>
          <a:prstGeom prst="rect">
            <a:avLst/>
          </a:prstGeom>
          <a:solidFill>
            <a:srgbClr val="3333CC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US" sz="4800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D6C812-7C7D-4AAA-BE6F-AAA3EBE6E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EC95E5-0194-4E0A-BD37-9B88AC30D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5D037C-B373-459D-A0E2-B702443A1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9610-F477-4B7E-8559-275AF9B5D401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BB958-16B0-4292-96D5-1E2C3C15A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736F5-10F0-417E-8CA9-23411E91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FA7B-80AF-4E5F-BBA0-995ACFDFD47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535C2E-6B80-4DC7-A816-417DBCB3FC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491401" y="6207088"/>
            <a:ext cx="637849" cy="63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705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103AE-4B86-43C5-8C85-986EB3795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B5495-E5C5-42E3-A7A4-23CB9AD55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7F88C6-B99F-4952-A2A1-0A3F65F7A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9610-F477-4B7E-8559-275AF9B5D401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6A1982-3B59-48EF-9B80-A1C437217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E1DCF-6DF5-4AD8-874A-A025C5520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FA7B-80AF-4E5F-BBA0-995ACFDFD4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403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B1C65-DFEE-4FE1-9C48-072302DA6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3270C-4F28-47F7-AFF4-6EEC45F8C1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EEDABE-21CC-47AD-A920-C4D08CB5E3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1ABB4B-D92D-4F2B-AF3C-68E079222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9610-F477-4B7E-8559-275AF9B5D401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007A5A-D8BE-4EB0-8D08-82D0AC7D6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C3DC33-91EE-4B9B-8025-E9FAB41F5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FA7B-80AF-4E5F-BBA0-995ACFDFD4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91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9E069-1A24-4FB9-88A3-0EA298ABF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89ABB1-E38A-4F8D-8774-6A0273F2B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2E5F44-DACB-4C6C-B32A-6010CD84DE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8C90A5-E3D3-4706-95D2-8C7B46213A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09B20F-EEE5-411B-B554-AE5F3869EF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75C827-E4A8-42B8-89CB-BA34C3922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9610-F477-4B7E-8559-275AF9B5D401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73D2C5-3786-4E6E-8075-D28426B94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60F647-D36F-4569-9D0C-7423E7867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FA7B-80AF-4E5F-BBA0-995ACFDFD4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094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8EB956-55B0-4113-A646-937ADD9B8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9610-F477-4B7E-8559-275AF9B5D401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10CD36-09CB-43CF-84C4-4312736F2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8D8B10-73C0-49E8-A676-EAB1C360F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FA7B-80AF-4E5F-BBA0-995ACFDFD4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D53CD0-C048-4064-ACE6-B98613FBEAA5}"/>
              </a:ext>
            </a:extLst>
          </p:cNvPr>
          <p:cNvSpPr txBox="1"/>
          <p:nvPr userDrawn="1"/>
        </p:nvSpPr>
        <p:spPr>
          <a:xfrm>
            <a:off x="0" y="-6720"/>
            <a:ext cx="9144000" cy="830997"/>
          </a:xfrm>
          <a:prstGeom prst="rect">
            <a:avLst/>
          </a:prstGeom>
          <a:solidFill>
            <a:srgbClr val="3333CC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US" sz="4800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A7A2DA-7E29-4761-88B7-6CEA1DB6E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57941"/>
            <a:ext cx="8686800" cy="701674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340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89F53B-D2BB-4609-8590-670E1A849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9610-F477-4B7E-8559-275AF9B5D401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6ACDFD-796D-4373-96AD-352BCCAAF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38CF09-0C67-4851-95C1-F31016C53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FA7B-80AF-4E5F-BBA0-995ACFDFD4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79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C31B2-CDDC-44E6-87B5-DF271B56F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2DC3E-A2B4-40DB-A8C3-D4AA997EB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920B8-636E-40B6-BC32-1AEEC32F01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FB650A-221E-47FC-9F79-11C902691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9610-F477-4B7E-8559-275AF9B5D401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6BBE95-4566-45E8-8101-A566F8044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4B9FFA-9521-4DDB-9A79-5FBDC7ACD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FA7B-80AF-4E5F-BBA0-995ACFDFD4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28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7316B-7CC9-41E4-8505-F6B58B70B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CC7418-E094-4530-9685-3B5D4C9F26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4C45FD-EA50-43B0-A24C-D57CDB0F76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126A3D-59D2-4AEB-B8FD-036FD59E4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9610-F477-4B7E-8559-275AF9B5D401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2E3907-B862-4969-97DF-3F984808F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E90302-66CD-45B6-A848-A04E49171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FA7B-80AF-4E5F-BBA0-995ACFDFD4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31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C1DEA2-2BA3-4E39-BB9D-571ADA6B0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27815"/>
            <a:ext cx="8686800" cy="7016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726C90-FCCE-4349-9DB7-5E2798BE5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600" y="914400"/>
            <a:ext cx="8686800" cy="526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6BBEC-1AEC-4282-A6E9-087D5C3BE1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E9610-F477-4B7E-8559-275AF9B5D401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CDCDB-0C29-4F25-A5DB-99A5B49CEF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1A0903-8CDC-4763-936C-34CE0A41D8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7FA7B-80AF-4E5F-BBA0-995ACFDFD4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2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avi"/><Relationship Id="rId7" Type="http://schemas.openxmlformats.org/officeDocument/2006/relationships/image" Target="../media/image3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2.avi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243EAA-41E6-416B-9065-D3E9CDBEF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3032-EE10-4749-8C42-A25AA7AA28A1}" type="slidenum">
              <a:rPr lang="en-IN" smtClean="0"/>
              <a:t>1</a:t>
            </a:fld>
            <a:endParaRPr lang="en-IN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A4BD92-66AF-4B9D-A40F-45A094D19F9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57150"/>
            <a:ext cx="9144000" cy="701675"/>
          </a:xfrm>
        </p:spPr>
        <p:txBody>
          <a:bodyPr>
            <a:noAutofit/>
          </a:bodyPr>
          <a:lstStyle/>
          <a:p>
            <a:r>
              <a:rPr lang="en-IN" sz="2400" dirty="0">
                <a:latin typeface="Arial" panose="020B0604020202020204" pitchFamily="34" charset="0"/>
                <a:cs typeface="Arial" panose="020B0604020202020204" pitchFamily="34" charset="0"/>
              </a:rPr>
              <a:t>Video: </a:t>
            </a:r>
            <a:r>
              <a:rPr lang="en-IN" sz="2400" b="0" dirty="0">
                <a:latin typeface="Arial" panose="020B0604020202020204" pitchFamily="34" charset="0"/>
                <a:cs typeface="Arial" panose="020B0604020202020204" pitchFamily="34" charset="0"/>
              </a:rPr>
              <a:t>Microfluidics-based </a:t>
            </a:r>
            <a:r>
              <a:rPr lang="en-US" sz="2400" b="0" dirty="0">
                <a:latin typeface="Arial" panose="020B0604020202020204" pitchFamily="34" charset="0"/>
                <a:cs typeface="Arial" panose="020B0604020202020204" pitchFamily="34" charset="0"/>
              </a:rPr>
              <a:t>cell </a:t>
            </a:r>
            <a:r>
              <a:rPr lang="en-IN" sz="2400" b="0" dirty="0">
                <a:latin typeface="Arial" panose="020B0604020202020204" pitchFamily="34" charset="0"/>
                <a:cs typeface="Arial" panose="020B0604020202020204" pitchFamily="34" charset="0"/>
              </a:rPr>
              <a:t>migration/motility assay</a:t>
            </a:r>
            <a:endParaRPr lang="en-US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FEB0F8-B22F-4F96-A61A-5755A756B8E4}"/>
              </a:ext>
            </a:extLst>
          </p:cNvPr>
          <p:cNvSpPr txBox="1"/>
          <p:nvPr/>
        </p:nvSpPr>
        <p:spPr>
          <a:xfrm>
            <a:off x="5299415" y="946208"/>
            <a:ext cx="3665947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01F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assay represents an </a:t>
            </a:r>
            <a:r>
              <a:rPr lang="en-US" i="1" dirty="0">
                <a:solidFill>
                  <a:srgbClr val="201F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vitro </a:t>
            </a:r>
            <a:r>
              <a:rPr lang="en-US" dirty="0">
                <a:solidFill>
                  <a:srgbClr val="201F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to study cell motility through microenvironments of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physiologically relevant </a:t>
            </a:r>
            <a:r>
              <a:rPr lang="en-US" dirty="0">
                <a:solidFill>
                  <a:srgbClr val="201F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dimensions.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201F1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01F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Allows us to study confined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unconfined</a:t>
            </a:r>
            <a:r>
              <a:rPr lang="en-US" dirty="0">
                <a:solidFill>
                  <a:srgbClr val="201F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cancer cell migration.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201F1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01F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ability of cancer cells to navigate through confining microenvironments is indicative of their plasticity and deformability (metastatic cells are highly deformable)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201F1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01F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Hence, treatments that reduce cell entry into confining channels suggest that cells have lost this plasticity.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201F1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9A89C18-1A5E-4CBB-8965-39DAAA9D49A2}"/>
              </a:ext>
            </a:extLst>
          </p:cNvPr>
          <p:cNvSpPr txBox="1">
            <a:spLocks/>
          </p:cNvSpPr>
          <p:nvPr/>
        </p:nvSpPr>
        <p:spPr>
          <a:xfrm>
            <a:off x="0" y="616199"/>
            <a:ext cx="1870184" cy="28262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Channel Width: 20 µm</a:t>
            </a:r>
          </a:p>
        </p:txBody>
      </p:sp>
      <p:pic>
        <p:nvPicPr>
          <p:cNvPr id="13" name="New_Order_Cnt_dtx_fk_combo_Final">
            <a:hlinkClick r:id="" action="ppaction://media"/>
            <a:extLst>
              <a:ext uri="{FF2B5EF4-FFF2-40B4-BE49-F238E27FC236}">
                <a16:creationId xmlns:a16="http://schemas.microsoft.com/office/drawing/2014/main" id="{C8AC3EDB-6706-47C9-B8E2-6D51884E7F7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03076" y="872627"/>
            <a:ext cx="5087761" cy="3035601"/>
          </a:xfrm>
          <a:prstGeom prst="rect">
            <a:avLst/>
          </a:prstGeom>
        </p:spPr>
      </p:pic>
      <p:pic>
        <p:nvPicPr>
          <p:cNvPr id="14" name="Combined Stacksallinorder" descr="Combined Stacksallinorder">
            <a:hlinkClick r:id="" action="ppaction://media"/>
            <a:extLst>
              <a:ext uri="{FF2B5EF4-FFF2-40B4-BE49-F238E27FC236}">
                <a16:creationId xmlns:a16="http://schemas.microsoft.com/office/drawing/2014/main" id="{3320990E-0E9B-405F-BB07-0E386BA3414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03076" y="3822399"/>
            <a:ext cx="5087761" cy="303560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6D9FAED4-855B-489D-94CC-812822B65587}"/>
              </a:ext>
            </a:extLst>
          </p:cNvPr>
          <p:cNvSpPr txBox="1">
            <a:spLocks/>
          </p:cNvSpPr>
          <p:nvPr/>
        </p:nvSpPr>
        <p:spPr>
          <a:xfrm>
            <a:off x="203076" y="3927695"/>
            <a:ext cx="605073" cy="39337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>
                <a:highlight>
                  <a:srgbClr val="FFFF00"/>
                </a:highlight>
              </a:rPr>
              <a:t>PC3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ADF7D1D-ED70-4F51-878D-361AC3B14FDC}"/>
              </a:ext>
            </a:extLst>
          </p:cNvPr>
          <p:cNvSpPr txBox="1">
            <a:spLocks/>
          </p:cNvSpPr>
          <p:nvPr/>
        </p:nvSpPr>
        <p:spPr>
          <a:xfrm>
            <a:off x="232779" y="946208"/>
            <a:ext cx="702313" cy="36256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>
                <a:highlight>
                  <a:srgbClr val="FFFF00"/>
                </a:highlight>
              </a:rPr>
              <a:t>PC3M</a:t>
            </a:r>
          </a:p>
        </p:txBody>
      </p:sp>
    </p:spTree>
    <p:extLst>
      <p:ext uri="{BB962C8B-B14F-4D97-AF65-F5344CB8AC3E}">
        <p14:creationId xmlns:p14="http://schemas.microsoft.com/office/powerpoint/2010/main" val="105989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2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5871</TotalTime>
  <Words>85</Words>
  <Application>Microsoft Office PowerPoint</Application>
  <PresentationFormat>On-screen Show (4:3)</PresentationFormat>
  <Paragraphs>12</Paragraphs>
  <Slides>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Video: Microfluidics-based cell migration/motility assay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Harish Kumar</dc:creator>
  <cp:lastModifiedBy>Amit Mitra</cp:lastModifiedBy>
  <cp:revision>208</cp:revision>
  <dcterms:created xsi:type="dcterms:W3CDTF">2020-07-06T05:48:53Z</dcterms:created>
  <dcterms:modified xsi:type="dcterms:W3CDTF">2022-03-02T19:02:58Z</dcterms:modified>
</cp:coreProperties>
</file>