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780" r:id="rId3"/>
    <p:sldMasterId id="2147483792" r:id="rId4"/>
  </p:sldMasterIdLst>
  <p:notesMasterIdLst>
    <p:notesMasterId r:id="rId16"/>
  </p:notesMasterIdLst>
  <p:handoutMasterIdLst>
    <p:handoutMasterId r:id="rId17"/>
  </p:handoutMasterIdLst>
  <p:sldIdLst>
    <p:sldId id="782" r:id="rId5"/>
    <p:sldId id="733" r:id="rId6"/>
    <p:sldId id="787" r:id="rId7"/>
    <p:sldId id="776" r:id="rId8"/>
    <p:sldId id="778" r:id="rId9"/>
    <p:sldId id="779" r:id="rId10"/>
    <p:sldId id="788" r:id="rId11"/>
    <p:sldId id="266" r:id="rId12"/>
    <p:sldId id="267" r:id="rId13"/>
    <p:sldId id="260" r:id="rId14"/>
    <p:sldId id="269" r:id="rId15"/>
  </p:sldIdLst>
  <p:sldSz cx="9144000" cy="6858000" type="letter"/>
  <p:notesSz cx="7010400" cy="9296400"/>
  <p:defaultTextStyle>
    <a:defPPr>
      <a:defRPr lang="en-US"/>
    </a:defPPr>
    <a:lvl1pPr marL="0" algn="l" defTabSz="767869" rtl="0" eaLnBrk="1" latinLnBrk="0" hangingPunct="1">
      <a:defRPr sz="1512" kern="1200">
        <a:solidFill>
          <a:schemeClr val="tx1"/>
        </a:solidFill>
        <a:latin typeface="+mn-lt"/>
        <a:ea typeface="+mn-ea"/>
        <a:cs typeface="+mn-cs"/>
      </a:defRPr>
    </a:lvl1pPr>
    <a:lvl2pPr marL="383934" algn="l" defTabSz="767869" rtl="0" eaLnBrk="1" latinLnBrk="0" hangingPunct="1">
      <a:defRPr sz="1512" kern="1200">
        <a:solidFill>
          <a:schemeClr val="tx1"/>
        </a:solidFill>
        <a:latin typeface="+mn-lt"/>
        <a:ea typeface="+mn-ea"/>
        <a:cs typeface="+mn-cs"/>
      </a:defRPr>
    </a:lvl2pPr>
    <a:lvl3pPr marL="767869" algn="l" defTabSz="767869" rtl="0" eaLnBrk="1" latinLnBrk="0" hangingPunct="1">
      <a:defRPr sz="1512" kern="1200">
        <a:solidFill>
          <a:schemeClr val="tx1"/>
        </a:solidFill>
        <a:latin typeface="+mn-lt"/>
        <a:ea typeface="+mn-ea"/>
        <a:cs typeface="+mn-cs"/>
      </a:defRPr>
    </a:lvl3pPr>
    <a:lvl4pPr marL="1151803" algn="l" defTabSz="767869" rtl="0" eaLnBrk="1" latinLnBrk="0" hangingPunct="1">
      <a:defRPr sz="1512" kern="1200">
        <a:solidFill>
          <a:schemeClr val="tx1"/>
        </a:solidFill>
        <a:latin typeface="+mn-lt"/>
        <a:ea typeface="+mn-ea"/>
        <a:cs typeface="+mn-cs"/>
      </a:defRPr>
    </a:lvl4pPr>
    <a:lvl5pPr marL="1535739" algn="l" defTabSz="767869" rtl="0" eaLnBrk="1" latinLnBrk="0" hangingPunct="1">
      <a:defRPr sz="1512" kern="1200">
        <a:solidFill>
          <a:schemeClr val="tx1"/>
        </a:solidFill>
        <a:latin typeface="+mn-lt"/>
        <a:ea typeface="+mn-ea"/>
        <a:cs typeface="+mn-cs"/>
      </a:defRPr>
    </a:lvl5pPr>
    <a:lvl6pPr marL="1919672" algn="l" defTabSz="767869" rtl="0" eaLnBrk="1" latinLnBrk="0" hangingPunct="1">
      <a:defRPr sz="1512" kern="1200">
        <a:solidFill>
          <a:schemeClr val="tx1"/>
        </a:solidFill>
        <a:latin typeface="+mn-lt"/>
        <a:ea typeface="+mn-ea"/>
        <a:cs typeface="+mn-cs"/>
      </a:defRPr>
    </a:lvl6pPr>
    <a:lvl7pPr marL="2303608" algn="l" defTabSz="767869" rtl="0" eaLnBrk="1" latinLnBrk="0" hangingPunct="1">
      <a:defRPr sz="1512" kern="1200">
        <a:solidFill>
          <a:schemeClr val="tx1"/>
        </a:solidFill>
        <a:latin typeface="+mn-lt"/>
        <a:ea typeface="+mn-ea"/>
        <a:cs typeface="+mn-cs"/>
      </a:defRPr>
    </a:lvl7pPr>
    <a:lvl8pPr marL="2687542" algn="l" defTabSz="767869" rtl="0" eaLnBrk="1" latinLnBrk="0" hangingPunct="1">
      <a:defRPr sz="1512" kern="1200">
        <a:solidFill>
          <a:schemeClr val="tx1"/>
        </a:solidFill>
        <a:latin typeface="+mn-lt"/>
        <a:ea typeface="+mn-ea"/>
        <a:cs typeface="+mn-cs"/>
      </a:defRPr>
    </a:lvl8pPr>
    <a:lvl9pPr marL="3071476" algn="l" defTabSz="767869" rtl="0" eaLnBrk="1" latinLnBrk="0" hangingPunct="1">
      <a:defRPr sz="151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82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 autoAdjust="0"/>
    <p:restoredTop sz="92009" autoAdjust="0"/>
  </p:normalViewPr>
  <p:slideViewPr>
    <p:cSldViewPr snapToGrid="0">
      <p:cViewPr varScale="1">
        <p:scale>
          <a:sx n="102" d="100"/>
          <a:sy n="102" d="100"/>
        </p:scale>
        <p:origin x="19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2EA84BC-6B98-4D71-A61E-B0478327968F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3710569-6FEB-48F4-B31A-A2F2449F6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314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4198909-155F-4500-A568-30B49D2EA00B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9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E8D0F58-E69E-4735-86CF-A132FA451AC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7723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67869" rtl="0" eaLnBrk="1" latinLnBrk="0" hangingPunct="1">
      <a:defRPr sz="1008" kern="1200">
        <a:solidFill>
          <a:schemeClr val="tx1"/>
        </a:solidFill>
        <a:latin typeface="+mn-lt"/>
        <a:ea typeface="+mn-ea"/>
        <a:cs typeface="+mn-cs"/>
      </a:defRPr>
    </a:lvl1pPr>
    <a:lvl2pPr marL="383934" algn="l" defTabSz="767869" rtl="0" eaLnBrk="1" latinLnBrk="0" hangingPunct="1">
      <a:defRPr sz="1008" kern="1200">
        <a:solidFill>
          <a:schemeClr val="tx1"/>
        </a:solidFill>
        <a:latin typeface="+mn-lt"/>
        <a:ea typeface="+mn-ea"/>
        <a:cs typeface="+mn-cs"/>
      </a:defRPr>
    </a:lvl2pPr>
    <a:lvl3pPr marL="767869" algn="l" defTabSz="767869" rtl="0" eaLnBrk="1" latinLnBrk="0" hangingPunct="1">
      <a:defRPr sz="1008" kern="1200">
        <a:solidFill>
          <a:schemeClr val="tx1"/>
        </a:solidFill>
        <a:latin typeface="+mn-lt"/>
        <a:ea typeface="+mn-ea"/>
        <a:cs typeface="+mn-cs"/>
      </a:defRPr>
    </a:lvl3pPr>
    <a:lvl4pPr marL="1151803" algn="l" defTabSz="767869" rtl="0" eaLnBrk="1" latinLnBrk="0" hangingPunct="1">
      <a:defRPr sz="1008" kern="1200">
        <a:solidFill>
          <a:schemeClr val="tx1"/>
        </a:solidFill>
        <a:latin typeface="+mn-lt"/>
        <a:ea typeface="+mn-ea"/>
        <a:cs typeface="+mn-cs"/>
      </a:defRPr>
    </a:lvl4pPr>
    <a:lvl5pPr marL="1535739" algn="l" defTabSz="767869" rtl="0" eaLnBrk="1" latinLnBrk="0" hangingPunct="1">
      <a:defRPr sz="1008" kern="1200">
        <a:solidFill>
          <a:schemeClr val="tx1"/>
        </a:solidFill>
        <a:latin typeface="+mn-lt"/>
        <a:ea typeface="+mn-ea"/>
        <a:cs typeface="+mn-cs"/>
      </a:defRPr>
    </a:lvl5pPr>
    <a:lvl6pPr marL="1919672" algn="l" defTabSz="767869" rtl="0" eaLnBrk="1" latinLnBrk="0" hangingPunct="1">
      <a:defRPr sz="1008" kern="1200">
        <a:solidFill>
          <a:schemeClr val="tx1"/>
        </a:solidFill>
        <a:latin typeface="+mn-lt"/>
        <a:ea typeface="+mn-ea"/>
        <a:cs typeface="+mn-cs"/>
      </a:defRPr>
    </a:lvl6pPr>
    <a:lvl7pPr marL="2303608" algn="l" defTabSz="767869" rtl="0" eaLnBrk="1" latinLnBrk="0" hangingPunct="1">
      <a:defRPr sz="1008" kern="1200">
        <a:solidFill>
          <a:schemeClr val="tx1"/>
        </a:solidFill>
        <a:latin typeface="+mn-lt"/>
        <a:ea typeface="+mn-ea"/>
        <a:cs typeface="+mn-cs"/>
      </a:defRPr>
    </a:lvl7pPr>
    <a:lvl8pPr marL="2687542" algn="l" defTabSz="767869" rtl="0" eaLnBrk="1" latinLnBrk="0" hangingPunct="1">
      <a:defRPr sz="1008" kern="1200">
        <a:solidFill>
          <a:schemeClr val="tx1"/>
        </a:solidFill>
        <a:latin typeface="+mn-lt"/>
        <a:ea typeface="+mn-ea"/>
        <a:cs typeface="+mn-cs"/>
      </a:defRPr>
    </a:lvl8pPr>
    <a:lvl9pPr marL="3071476" algn="l" defTabSz="767869" rtl="0" eaLnBrk="1" latinLnBrk="0" hangingPunct="1">
      <a:defRPr sz="10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5" indent="0" algn="ctr">
              <a:buNone/>
              <a:defRPr sz="2000"/>
            </a:lvl2pPr>
            <a:lvl3pPr marL="914409" indent="0" algn="ctr">
              <a:buNone/>
              <a:defRPr sz="1800"/>
            </a:lvl3pPr>
            <a:lvl4pPr marL="1371614" indent="0" algn="ctr">
              <a:buNone/>
              <a:defRPr sz="1600"/>
            </a:lvl4pPr>
            <a:lvl5pPr marL="1828818" indent="0" algn="ctr">
              <a:buNone/>
              <a:defRPr sz="1600"/>
            </a:lvl5pPr>
            <a:lvl6pPr marL="2286023" indent="0" algn="ctr">
              <a:buNone/>
              <a:defRPr sz="1600"/>
            </a:lvl6pPr>
            <a:lvl7pPr marL="2743227" indent="0" algn="ctr">
              <a:buNone/>
              <a:defRPr sz="1600"/>
            </a:lvl7pPr>
            <a:lvl8pPr marL="3200432" indent="0" algn="ctr">
              <a:buNone/>
              <a:defRPr sz="1600"/>
            </a:lvl8pPr>
            <a:lvl9pPr marL="365763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9610-F477-4B7E-8559-275AF9B5D4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7FA7B-80AF-4E5F-BBA0-995ACFDFD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373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9610-F477-4B7E-8559-275AF9B5D4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7FA7B-80AF-4E5F-BBA0-995ACFDFD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21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9610-F477-4B7E-8559-275AF9B5D4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7FA7B-80AF-4E5F-BBA0-995ACFDFD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426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5" indent="0" algn="ctr">
              <a:buNone/>
              <a:defRPr sz="2000"/>
            </a:lvl2pPr>
            <a:lvl3pPr marL="914409" indent="0" algn="ctr">
              <a:buNone/>
              <a:defRPr sz="1800"/>
            </a:lvl3pPr>
            <a:lvl4pPr marL="1371614" indent="0" algn="ctr">
              <a:buNone/>
              <a:defRPr sz="1600"/>
            </a:lvl4pPr>
            <a:lvl5pPr marL="1828818" indent="0" algn="ctr">
              <a:buNone/>
              <a:defRPr sz="1600"/>
            </a:lvl5pPr>
            <a:lvl6pPr marL="2286023" indent="0" algn="ctr">
              <a:buNone/>
              <a:defRPr sz="1600"/>
            </a:lvl6pPr>
            <a:lvl7pPr marL="2743227" indent="0" algn="ctr">
              <a:buNone/>
              <a:defRPr sz="1600"/>
            </a:lvl7pPr>
            <a:lvl8pPr marL="3200432" indent="0" algn="ctr">
              <a:buNone/>
              <a:defRPr sz="1600"/>
            </a:lvl8pPr>
            <a:lvl9pPr marL="365763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8F308-1753-4E34-985A-32C842211E66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97D3D-4C4B-49D1-A876-AFA7DAA0C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0084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8F308-1753-4E34-985A-32C842211E66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97D3D-4C4B-49D1-A876-AFA7DAA0C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254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8F308-1753-4E34-985A-32C842211E66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97D3D-4C4B-49D1-A876-AFA7DAA0C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1055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8F308-1753-4E34-985A-32C842211E66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97D3D-4C4B-49D1-A876-AFA7DAA0C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0910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5" indent="0">
              <a:buNone/>
              <a:defRPr sz="2000" b="1"/>
            </a:lvl2pPr>
            <a:lvl3pPr marL="914409" indent="0">
              <a:buNone/>
              <a:defRPr sz="1800" b="1"/>
            </a:lvl3pPr>
            <a:lvl4pPr marL="1371614" indent="0">
              <a:buNone/>
              <a:defRPr sz="1600" b="1"/>
            </a:lvl4pPr>
            <a:lvl5pPr marL="1828818" indent="0">
              <a:buNone/>
              <a:defRPr sz="1600" b="1"/>
            </a:lvl5pPr>
            <a:lvl6pPr marL="2286023" indent="0">
              <a:buNone/>
              <a:defRPr sz="1600" b="1"/>
            </a:lvl6pPr>
            <a:lvl7pPr marL="2743227" indent="0">
              <a:buNone/>
              <a:defRPr sz="1600" b="1"/>
            </a:lvl7pPr>
            <a:lvl8pPr marL="3200432" indent="0">
              <a:buNone/>
              <a:defRPr sz="1600" b="1"/>
            </a:lvl8pPr>
            <a:lvl9pPr marL="3657637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5" indent="0">
              <a:buNone/>
              <a:defRPr sz="2000" b="1"/>
            </a:lvl2pPr>
            <a:lvl3pPr marL="914409" indent="0">
              <a:buNone/>
              <a:defRPr sz="1800" b="1"/>
            </a:lvl3pPr>
            <a:lvl4pPr marL="1371614" indent="0">
              <a:buNone/>
              <a:defRPr sz="1600" b="1"/>
            </a:lvl4pPr>
            <a:lvl5pPr marL="1828818" indent="0">
              <a:buNone/>
              <a:defRPr sz="1600" b="1"/>
            </a:lvl5pPr>
            <a:lvl6pPr marL="2286023" indent="0">
              <a:buNone/>
              <a:defRPr sz="1600" b="1"/>
            </a:lvl6pPr>
            <a:lvl7pPr marL="2743227" indent="0">
              <a:buNone/>
              <a:defRPr sz="1600" b="1"/>
            </a:lvl7pPr>
            <a:lvl8pPr marL="3200432" indent="0">
              <a:buNone/>
              <a:defRPr sz="1600" b="1"/>
            </a:lvl8pPr>
            <a:lvl9pPr marL="3657637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8F308-1753-4E34-985A-32C842211E66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97D3D-4C4B-49D1-A876-AFA7DAA0C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6385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8F308-1753-4E34-985A-32C842211E66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97D3D-4C4B-49D1-A876-AFA7DAA0C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3204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8F308-1753-4E34-985A-32C842211E66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97D3D-4C4B-49D1-A876-AFA7DAA0C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48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5" indent="0">
              <a:buNone/>
              <a:defRPr sz="1400"/>
            </a:lvl2pPr>
            <a:lvl3pPr marL="914409" indent="0">
              <a:buNone/>
              <a:defRPr sz="1200"/>
            </a:lvl3pPr>
            <a:lvl4pPr marL="1371614" indent="0">
              <a:buNone/>
              <a:defRPr sz="1000"/>
            </a:lvl4pPr>
            <a:lvl5pPr marL="1828818" indent="0">
              <a:buNone/>
              <a:defRPr sz="1000"/>
            </a:lvl5pPr>
            <a:lvl6pPr marL="2286023" indent="0">
              <a:buNone/>
              <a:defRPr sz="1000"/>
            </a:lvl6pPr>
            <a:lvl7pPr marL="2743227" indent="0">
              <a:buNone/>
              <a:defRPr sz="1000"/>
            </a:lvl7pPr>
            <a:lvl8pPr marL="3200432" indent="0">
              <a:buNone/>
              <a:defRPr sz="1000"/>
            </a:lvl8pPr>
            <a:lvl9pPr marL="3657637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8F308-1753-4E34-985A-32C842211E66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97D3D-4C4B-49D1-A876-AFA7DAA0C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852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9610-F477-4B7E-8559-275AF9B5D4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7FA7B-80AF-4E5F-BBA0-995ACFDFD47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AE7126-619C-4F60-B947-EE2A832CE45A}"/>
              </a:ext>
            </a:extLst>
          </p:cNvPr>
          <p:cNvSpPr txBox="1"/>
          <p:nvPr userDrawn="1"/>
        </p:nvSpPr>
        <p:spPr>
          <a:xfrm>
            <a:off x="1" y="88654"/>
            <a:ext cx="9144000" cy="646331"/>
          </a:xfrm>
          <a:prstGeom prst="rect">
            <a:avLst/>
          </a:prstGeom>
          <a:solidFill>
            <a:srgbClr val="3333CC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6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8FEC08-F4DB-407E-A6B9-A102758105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491404" y="6207091"/>
            <a:ext cx="637849" cy="63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2591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5" indent="0">
              <a:buNone/>
              <a:defRPr sz="2800"/>
            </a:lvl2pPr>
            <a:lvl3pPr marL="914409" indent="0">
              <a:buNone/>
              <a:defRPr sz="2400"/>
            </a:lvl3pPr>
            <a:lvl4pPr marL="1371614" indent="0">
              <a:buNone/>
              <a:defRPr sz="2000"/>
            </a:lvl4pPr>
            <a:lvl5pPr marL="1828818" indent="0">
              <a:buNone/>
              <a:defRPr sz="2000"/>
            </a:lvl5pPr>
            <a:lvl6pPr marL="2286023" indent="0">
              <a:buNone/>
              <a:defRPr sz="2000"/>
            </a:lvl6pPr>
            <a:lvl7pPr marL="2743227" indent="0">
              <a:buNone/>
              <a:defRPr sz="2000"/>
            </a:lvl7pPr>
            <a:lvl8pPr marL="3200432" indent="0">
              <a:buNone/>
              <a:defRPr sz="2000"/>
            </a:lvl8pPr>
            <a:lvl9pPr marL="3657637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5" indent="0">
              <a:buNone/>
              <a:defRPr sz="1400"/>
            </a:lvl2pPr>
            <a:lvl3pPr marL="914409" indent="0">
              <a:buNone/>
              <a:defRPr sz="1200"/>
            </a:lvl3pPr>
            <a:lvl4pPr marL="1371614" indent="0">
              <a:buNone/>
              <a:defRPr sz="1000"/>
            </a:lvl4pPr>
            <a:lvl5pPr marL="1828818" indent="0">
              <a:buNone/>
              <a:defRPr sz="1000"/>
            </a:lvl5pPr>
            <a:lvl6pPr marL="2286023" indent="0">
              <a:buNone/>
              <a:defRPr sz="1000"/>
            </a:lvl6pPr>
            <a:lvl7pPr marL="2743227" indent="0">
              <a:buNone/>
              <a:defRPr sz="1000"/>
            </a:lvl7pPr>
            <a:lvl8pPr marL="3200432" indent="0">
              <a:buNone/>
              <a:defRPr sz="1000"/>
            </a:lvl8pPr>
            <a:lvl9pPr marL="3657637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8F308-1753-4E34-985A-32C842211E66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97D3D-4C4B-49D1-A876-AFA7DAA0C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609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8F308-1753-4E34-985A-32C842211E66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97D3D-4C4B-49D1-A876-AFA7DAA0C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635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8F308-1753-4E34-985A-32C842211E66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D97D3D-4C4B-49D1-A876-AFA7DAA0C0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0120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5" indent="0" algn="ctr">
              <a:buNone/>
              <a:defRPr sz="2000"/>
            </a:lvl2pPr>
            <a:lvl3pPr marL="914409" indent="0" algn="ctr">
              <a:buNone/>
              <a:defRPr sz="1800"/>
            </a:lvl3pPr>
            <a:lvl4pPr marL="1371614" indent="0" algn="ctr">
              <a:buNone/>
              <a:defRPr sz="1600"/>
            </a:lvl4pPr>
            <a:lvl5pPr marL="1828818" indent="0" algn="ctr">
              <a:buNone/>
              <a:defRPr sz="1600"/>
            </a:lvl5pPr>
            <a:lvl6pPr marL="2286023" indent="0" algn="ctr">
              <a:buNone/>
              <a:defRPr sz="1600"/>
            </a:lvl6pPr>
            <a:lvl7pPr marL="2743227" indent="0" algn="ctr">
              <a:buNone/>
              <a:defRPr sz="1600"/>
            </a:lvl7pPr>
            <a:lvl8pPr marL="3200432" indent="0" algn="ctr">
              <a:buNone/>
              <a:defRPr sz="1600"/>
            </a:lvl8pPr>
            <a:lvl9pPr marL="365763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621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172859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713029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276142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5" indent="0">
              <a:buNone/>
              <a:defRPr sz="2000" b="1"/>
            </a:lvl2pPr>
            <a:lvl3pPr marL="914409" indent="0">
              <a:buNone/>
              <a:defRPr sz="1800" b="1"/>
            </a:lvl3pPr>
            <a:lvl4pPr marL="1371614" indent="0">
              <a:buNone/>
              <a:defRPr sz="1600" b="1"/>
            </a:lvl4pPr>
            <a:lvl5pPr marL="1828818" indent="0">
              <a:buNone/>
              <a:defRPr sz="1600" b="1"/>
            </a:lvl5pPr>
            <a:lvl6pPr marL="2286023" indent="0">
              <a:buNone/>
              <a:defRPr sz="1600" b="1"/>
            </a:lvl6pPr>
            <a:lvl7pPr marL="2743227" indent="0">
              <a:buNone/>
              <a:defRPr sz="1600" b="1"/>
            </a:lvl7pPr>
            <a:lvl8pPr marL="3200432" indent="0">
              <a:buNone/>
              <a:defRPr sz="1600" b="1"/>
            </a:lvl8pPr>
            <a:lvl9pPr marL="3657637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5" indent="0">
              <a:buNone/>
              <a:defRPr sz="2000" b="1"/>
            </a:lvl2pPr>
            <a:lvl3pPr marL="914409" indent="0">
              <a:buNone/>
              <a:defRPr sz="1800" b="1"/>
            </a:lvl3pPr>
            <a:lvl4pPr marL="1371614" indent="0">
              <a:buNone/>
              <a:defRPr sz="1600" b="1"/>
            </a:lvl4pPr>
            <a:lvl5pPr marL="1828818" indent="0">
              <a:buNone/>
              <a:defRPr sz="1600" b="1"/>
            </a:lvl5pPr>
            <a:lvl6pPr marL="2286023" indent="0">
              <a:buNone/>
              <a:defRPr sz="1600" b="1"/>
            </a:lvl6pPr>
            <a:lvl7pPr marL="2743227" indent="0">
              <a:buNone/>
              <a:defRPr sz="1600" b="1"/>
            </a:lvl7pPr>
            <a:lvl8pPr marL="3200432" indent="0">
              <a:buNone/>
              <a:defRPr sz="1600" b="1"/>
            </a:lvl8pPr>
            <a:lvl9pPr marL="3657637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769463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949007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72382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9610-F477-4B7E-8559-275AF9B5D4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7FA7B-80AF-4E5F-BBA0-995ACFDFD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7358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5" indent="0">
              <a:buNone/>
              <a:defRPr sz="1400"/>
            </a:lvl2pPr>
            <a:lvl3pPr marL="914409" indent="0">
              <a:buNone/>
              <a:defRPr sz="1200"/>
            </a:lvl3pPr>
            <a:lvl4pPr marL="1371614" indent="0">
              <a:buNone/>
              <a:defRPr sz="1000"/>
            </a:lvl4pPr>
            <a:lvl5pPr marL="1828818" indent="0">
              <a:buNone/>
              <a:defRPr sz="1000"/>
            </a:lvl5pPr>
            <a:lvl6pPr marL="2286023" indent="0">
              <a:buNone/>
              <a:defRPr sz="1000"/>
            </a:lvl6pPr>
            <a:lvl7pPr marL="2743227" indent="0">
              <a:buNone/>
              <a:defRPr sz="1000"/>
            </a:lvl7pPr>
            <a:lvl8pPr marL="3200432" indent="0">
              <a:buNone/>
              <a:defRPr sz="1000"/>
            </a:lvl8pPr>
            <a:lvl9pPr marL="3657637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24596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5" indent="0">
              <a:buNone/>
              <a:defRPr sz="2800"/>
            </a:lvl2pPr>
            <a:lvl3pPr marL="914409" indent="0">
              <a:buNone/>
              <a:defRPr sz="2400"/>
            </a:lvl3pPr>
            <a:lvl4pPr marL="1371614" indent="0">
              <a:buNone/>
              <a:defRPr sz="2000"/>
            </a:lvl4pPr>
            <a:lvl5pPr marL="1828818" indent="0">
              <a:buNone/>
              <a:defRPr sz="2000"/>
            </a:lvl5pPr>
            <a:lvl6pPr marL="2286023" indent="0">
              <a:buNone/>
              <a:defRPr sz="2000"/>
            </a:lvl6pPr>
            <a:lvl7pPr marL="2743227" indent="0">
              <a:buNone/>
              <a:defRPr sz="2000"/>
            </a:lvl7pPr>
            <a:lvl8pPr marL="3200432" indent="0">
              <a:buNone/>
              <a:defRPr sz="2000"/>
            </a:lvl8pPr>
            <a:lvl9pPr marL="3657637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5" indent="0">
              <a:buNone/>
              <a:defRPr sz="1400"/>
            </a:lvl2pPr>
            <a:lvl3pPr marL="914409" indent="0">
              <a:buNone/>
              <a:defRPr sz="1200"/>
            </a:lvl3pPr>
            <a:lvl4pPr marL="1371614" indent="0">
              <a:buNone/>
              <a:defRPr sz="1000"/>
            </a:lvl4pPr>
            <a:lvl5pPr marL="1828818" indent="0">
              <a:buNone/>
              <a:defRPr sz="1000"/>
            </a:lvl5pPr>
            <a:lvl6pPr marL="2286023" indent="0">
              <a:buNone/>
              <a:defRPr sz="1000"/>
            </a:lvl6pPr>
            <a:lvl7pPr marL="2743227" indent="0">
              <a:buNone/>
              <a:defRPr sz="1000"/>
            </a:lvl7pPr>
            <a:lvl8pPr marL="3200432" indent="0">
              <a:buNone/>
              <a:defRPr sz="1000"/>
            </a:lvl8pPr>
            <a:lvl9pPr marL="3657637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68216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672379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7887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6933C-6873-352E-A8D9-A9CA5E6C86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DF0F25-1195-5C86-2364-267D735EB4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B3F0E6-8510-7F85-C7C1-4DB6FB31F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9DBBA-5E94-462B-A77F-D5452A40CC94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98A95F-E067-DA91-BC7D-453F0D09B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19B31-30A4-F672-4B6E-91D4F617C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FB540-E692-45C3-92C0-3801CAEBE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0253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06BEB-4F3F-CA24-2197-56F71310F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F975CA-6564-0FB5-94B2-CE5F00E204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2E16B0-4690-DA47-6973-A53D976E6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9DBBA-5E94-462B-A77F-D5452A40CC94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153FD9-09CA-F8C9-029F-22D8E0E5E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9C5550-C7D4-B06C-4172-B62FCECB2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FB540-E692-45C3-92C0-3801CAEBE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9423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C140C-13AD-4A69-0E31-5F55F0466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B2C703-DE92-3431-30CE-D45300CC61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E317A2-8C80-E5D1-05CA-E535EB3EE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9DBBA-5E94-462B-A77F-D5452A40CC94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DC37E1-9310-11CD-8496-55482E7873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1590D-9138-452F-2267-EEAC99285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FB540-E692-45C3-92C0-3801CAEBE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9097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A7F57-D81D-59AD-8F2E-BF5A95612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55EA1E-86E6-F5F8-5FAC-0200C2D19C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F9D4A3-6DF1-75C1-0EE0-3340861DCF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DD1757-83D2-CB34-44D9-6E6485DE9F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9DBBA-5E94-462B-A77F-D5452A40CC94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F557C7-0C84-72AB-3578-3BDD347A3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0BD0A-307D-9EC7-2744-406E096E7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FB540-E692-45C3-92C0-3801CAEBE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5158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E7FE5-08E7-DDDB-E2C7-142030543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59A3E6-90E5-02E4-A4CC-571552EB34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91026D-62AB-6FD8-2E0A-388F4FB6AE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CB37A7-EEA1-059F-2468-A9262BA590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2D9077-09E3-BA6B-BFE3-EA8B080760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4CADDC-7CF2-9CA6-5A97-AE80A6CDB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9DBBA-5E94-462B-A77F-D5452A40CC94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C2472E-4BEC-C8B1-6624-CD65ACC4D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4F8E31-4D05-9D6E-6EC3-6101D3E2E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FB540-E692-45C3-92C0-3801CAEBE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4838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200D2-B31C-2795-E304-B6FCE66A5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9F3CDC-327F-BABE-6E87-763947872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9DBBA-5E94-462B-A77F-D5452A40CC94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AA8D4F-0633-2411-A438-AF9E80C51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3EF2E0-6DBD-BE27-EA3E-5FD52E7BE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FB540-E692-45C3-92C0-3801CAEBE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730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9610-F477-4B7E-8559-275AF9B5D4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7FA7B-80AF-4E5F-BBA0-995ACFDFD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4760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626C41-9893-8913-D161-3320D98AB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9DBBA-5E94-462B-A77F-D5452A40CC94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827149-E3A9-DCBB-1B0E-B3041130F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49B400-02EC-BD95-0F76-11F0B0E00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FB540-E692-45C3-92C0-3801CAEBE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6012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11701-7AFF-37E2-D7F4-1EB47BF189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BF0E5E-51E8-0EC8-C185-C1F562643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47CAC5-1BCD-FE8B-7038-7D2E8A2328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0FAA32-685D-6F3D-A373-D26A9EBD5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9DBBA-5E94-462B-A77F-D5452A40CC94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2CD31C-1EC1-EFFF-7B93-651D11B4A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B33075-24CC-6F01-5A46-181F4053A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FB540-E692-45C3-92C0-3801CAEBE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3533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BE962-7285-7DBF-A0EA-4713F3764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38F7C8-2149-1F61-77B1-DC7738711C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6D0312-0A5F-241A-A14D-632C6670E1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B8551D-7767-AB1B-8C1D-390B9EFDF9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9DBBA-5E94-462B-A77F-D5452A40CC94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465E3A-E428-86DF-D5B3-078DB65B8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9C2FBC-A884-C9D7-AFDF-ABD41D93A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FB540-E692-45C3-92C0-3801CAEBE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1201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C7293-CA28-8C7F-711E-9F5C90E74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CE9600-FFFD-FFC8-376D-0633E1B7D0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7B93D3-73C8-40F2-44E0-4DD03707F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9DBBA-5E94-462B-A77F-D5452A40CC94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88C76-D6C0-82E0-C3F0-11859C429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6230E-7C02-C376-10F4-D2D14999F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FB540-E692-45C3-92C0-3801CAEBE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63207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CDE240-2556-D278-1E77-6EBD21988B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588A52-722E-76A1-92EC-86808982F5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DCC9CD-084E-BB6E-69F0-721AC1B97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9DBBA-5E94-462B-A77F-D5452A40CC94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4B37C-4475-C6B4-4BAA-FA7681B4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1D84B-5A29-CCDD-9193-F527B0724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FB540-E692-45C3-92C0-3801CAEBE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227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5" indent="0">
              <a:buNone/>
              <a:defRPr sz="2000" b="1"/>
            </a:lvl2pPr>
            <a:lvl3pPr marL="914409" indent="0">
              <a:buNone/>
              <a:defRPr sz="1800" b="1"/>
            </a:lvl3pPr>
            <a:lvl4pPr marL="1371614" indent="0">
              <a:buNone/>
              <a:defRPr sz="1600" b="1"/>
            </a:lvl4pPr>
            <a:lvl5pPr marL="1828818" indent="0">
              <a:buNone/>
              <a:defRPr sz="1600" b="1"/>
            </a:lvl5pPr>
            <a:lvl6pPr marL="2286023" indent="0">
              <a:buNone/>
              <a:defRPr sz="1600" b="1"/>
            </a:lvl6pPr>
            <a:lvl7pPr marL="2743227" indent="0">
              <a:buNone/>
              <a:defRPr sz="1600" b="1"/>
            </a:lvl7pPr>
            <a:lvl8pPr marL="3200432" indent="0">
              <a:buNone/>
              <a:defRPr sz="1600" b="1"/>
            </a:lvl8pPr>
            <a:lvl9pPr marL="3657637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5" indent="0">
              <a:buNone/>
              <a:defRPr sz="2000" b="1"/>
            </a:lvl2pPr>
            <a:lvl3pPr marL="914409" indent="0">
              <a:buNone/>
              <a:defRPr sz="1800" b="1"/>
            </a:lvl3pPr>
            <a:lvl4pPr marL="1371614" indent="0">
              <a:buNone/>
              <a:defRPr sz="1600" b="1"/>
            </a:lvl4pPr>
            <a:lvl5pPr marL="1828818" indent="0">
              <a:buNone/>
              <a:defRPr sz="1600" b="1"/>
            </a:lvl5pPr>
            <a:lvl6pPr marL="2286023" indent="0">
              <a:buNone/>
              <a:defRPr sz="1600" b="1"/>
            </a:lvl6pPr>
            <a:lvl7pPr marL="2743227" indent="0">
              <a:buNone/>
              <a:defRPr sz="1600" b="1"/>
            </a:lvl7pPr>
            <a:lvl8pPr marL="3200432" indent="0">
              <a:buNone/>
              <a:defRPr sz="1600" b="1"/>
            </a:lvl8pPr>
            <a:lvl9pPr marL="3657637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9610-F477-4B7E-8559-275AF9B5D4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7FA7B-80AF-4E5F-BBA0-995ACFDFD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508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9610-F477-4B7E-8559-275AF9B5D4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7FA7B-80AF-4E5F-BBA0-995ACFDFD47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BEA79D-5C92-4E29-AE2E-3549BE526C0A}"/>
              </a:ext>
            </a:extLst>
          </p:cNvPr>
          <p:cNvSpPr txBox="1"/>
          <p:nvPr userDrawn="1"/>
        </p:nvSpPr>
        <p:spPr>
          <a:xfrm>
            <a:off x="1" y="85616"/>
            <a:ext cx="9144000" cy="646331"/>
          </a:xfrm>
          <a:prstGeom prst="rect">
            <a:avLst/>
          </a:prstGeom>
          <a:solidFill>
            <a:srgbClr val="3333CC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3600" b="1" dirty="0">
              <a:solidFill>
                <a:schemeClr val="bg1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332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9610-F477-4B7E-8559-275AF9B5D4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7FA7B-80AF-4E5F-BBA0-995ACFDFD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916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5" indent="0">
              <a:buNone/>
              <a:defRPr sz="1400"/>
            </a:lvl2pPr>
            <a:lvl3pPr marL="914409" indent="0">
              <a:buNone/>
              <a:defRPr sz="1200"/>
            </a:lvl3pPr>
            <a:lvl4pPr marL="1371614" indent="0">
              <a:buNone/>
              <a:defRPr sz="1000"/>
            </a:lvl4pPr>
            <a:lvl5pPr marL="1828818" indent="0">
              <a:buNone/>
              <a:defRPr sz="1000"/>
            </a:lvl5pPr>
            <a:lvl6pPr marL="2286023" indent="0">
              <a:buNone/>
              <a:defRPr sz="1000"/>
            </a:lvl6pPr>
            <a:lvl7pPr marL="2743227" indent="0">
              <a:buNone/>
              <a:defRPr sz="1000"/>
            </a:lvl7pPr>
            <a:lvl8pPr marL="3200432" indent="0">
              <a:buNone/>
              <a:defRPr sz="1000"/>
            </a:lvl8pPr>
            <a:lvl9pPr marL="3657637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9610-F477-4B7E-8559-275AF9B5D4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7FA7B-80AF-4E5F-BBA0-995ACFDFD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786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5" indent="0">
              <a:buNone/>
              <a:defRPr sz="2800"/>
            </a:lvl2pPr>
            <a:lvl3pPr marL="914409" indent="0">
              <a:buNone/>
              <a:defRPr sz="2400"/>
            </a:lvl3pPr>
            <a:lvl4pPr marL="1371614" indent="0">
              <a:buNone/>
              <a:defRPr sz="2000"/>
            </a:lvl4pPr>
            <a:lvl5pPr marL="1828818" indent="0">
              <a:buNone/>
              <a:defRPr sz="2000"/>
            </a:lvl5pPr>
            <a:lvl6pPr marL="2286023" indent="0">
              <a:buNone/>
              <a:defRPr sz="2000"/>
            </a:lvl6pPr>
            <a:lvl7pPr marL="2743227" indent="0">
              <a:buNone/>
              <a:defRPr sz="2000"/>
            </a:lvl7pPr>
            <a:lvl8pPr marL="3200432" indent="0">
              <a:buNone/>
              <a:defRPr sz="2000"/>
            </a:lvl8pPr>
            <a:lvl9pPr marL="3657637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5" indent="0">
              <a:buNone/>
              <a:defRPr sz="1400"/>
            </a:lvl2pPr>
            <a:lvl3pPr marL="914409" indent="0">
              <a:buNone/>
              <a:defRPr sz="1200"/>
            </a:lvl3pPr>
            <a:lvl4pPr marL="1371614" indent="0">
              <a:buNone/>
              <a:defRPr sz="1000"/>
            </a:lvl4pPr>
            <a:lvl5pPr marL="1828818" indent="0">
              <a:buNone/>
              <a:defRPr sz="1000"/>
            </a:lvl5pPr>
            <a:lvl6pPr marL="2286023" indent="0">
              <a:buNone/>
              <a:defRPr sz="1000"/>
            </a:lvl6pPr>
            <a:lvl7pPr marL="2743227" indent="0">
              <a:buNone/>
              <a:defRPr sz="1000"/>
            </a:lvl7pPr>
            <a:lvl8pPr marL="3200432" indent="0">
              <a:buNone/>
              <a:defRPr sz="1000"/>
            </a:lvl8pPr>
            <a:lvl9pPr marL="3657637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9610-F477-4B7E-8559-275AF9B5D401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7FA7B-80AF-4E5F-BBA0-995ACFDFD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449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6923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2" indent="-228602" algn="l" defTabSz="9144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7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1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16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1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25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0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34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39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5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9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4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8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3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27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32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37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33115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2" indent="-228602" algn="l" defTabSz="9144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7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1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16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1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25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0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34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39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5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9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4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8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3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27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32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37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F032E-6009-4DF4-BC5D-A56E6D51A59A}" type="datetimeFigureOut">
              <a:rPr lang="en-IN" smtClean="0"/>
              <a:t>21-11-2022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DE3CA-9A9B-475E-B638-D42AB8F0376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77844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2" indent="-228602" algn="l" defTabSz="9144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7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11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16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21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25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30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34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39" indent="-228602" algn="l" defTabSz="9144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5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9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4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18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3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27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32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37" algn="l" defTabSz="9144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3F0112-90D6-A45A-C262-EDF7212504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F9950B-67D4-625E-EDB9-45B5A8291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EBED05-51C6-99D6-0F34-C590ACF6BE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09DBBA-5E94-462B-A77F-D5452A40CC94}" type="datetimeFigureOut">
              <a:rPr lang="en-US" smtClean="0"/>
              <a:t>11/21/2022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BF399B-C346-587B-F6D2-E2F66AB99A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8C15BB-2089-D4FE-7506-004DF9EC07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FB540-E692-45C3-92C0-3801CAEBEA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133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"/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1.png"/><Relationship Id="rId4" Type="http://schemas.openxmlformats.org/officeDocument/2006/relationships/image" Target="../media/image30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3.tiff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0.emf"/><Relationship Id="rId3" Type="http://schemas.openxmlformats.org/officeDocument/2006/relationships/image" Target="../media/image5.emf"/><Relationship Id="rId7" Type="http://schemas.openxmlformats.org/officeDocument/2006/relationships/image" Target="../media/image7.emf"/><Relationship Id="rId12" Type="http://schemas.openxmlformats.org/officeDocument/2006/relationships/oleObject" Target="../embeddings/oleObject6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9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9.emf"/><Relationship Id="rId5" Type="http://schemas.openxmlformats.org/officeDocument/2006/relationships/image" Target="../media/image6.emf"/><Relationship Id="rId15" Type="http://schemas.openxmlformats.org/officeDocument/2006/relationships/image" Target="../media/image11.e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8.emf"/><Relationship Id="rId1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3.tiff"/><Relationship Id="rId4" Type="http://schemas.openxmlformats.org/officeDocument/2006/relationships/image" Target="../media/image22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7.tiff"/><Relationship Id="rId4" Type="http://schemas.openxmlformats.org/officeDocument/2006/relationships/image" Target="../media/image2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078362F-1DED-430E-BB22-208D1D61D3A6}"/>
              </a:ext>
            </a:extLst>
          </p:cNvPr>
          <p:cNvSpPr txBox="1"/>
          <p:nvPr/>
        </p:nvSpPr>
        <p:spPr>
          <a:xfrm>
            <a:off x="190124" y="0"/>
            <a:ext cx="86191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36">
              <a:defRPr/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S1. 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Dose-response plots showing single-agent </a:t>
            </a:r>
            <a:r>
              <a:rPr lang="en-US" sz="14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vitro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cytotoxicity of FK866,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Docetaxel (DTX), and </a:t>
            </a:r>
            <a:r>
              <a:rPr lang="en-U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Cabazitaxel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 (CBZ) 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metastatic prostate cancer cell lines.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lvl="0"/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In vitro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cytotoxicity was assessed following 48h of FK866, DTX and CBZ treatment at increasing drug concentrations using mitochondrial activity (3-(4, 5-Dimethylthiazol-2-yl)-2,5-diphenyltetrazolium bromide or MTT) assay.</a:t>
            </a:r>
            <a:endParaRPr lang="en-US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450905C4-B83A-4CD2-BE2C-BD9AD4313F4C}"/>
              </a:ext>
            </a:extLst>
          </p:cNvPr>
          <p:cNvGrpSpPr/>
          <p:nvPr/>
        </p:nvGrpSpPr>
        <p:grpSpPr>
          <a:xfrm>
            <a:off x="413098" y="1894862"/>
            <a:ext cx="8173208" cy="1731454"/>
            <a:chOff x="483404" y="-15936"/>
            <a:chExt cx="5475766" cy="1160014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15A8FE62-EDF2-4D63-AFEA-F2DDD0BF95E8}"/>
                </a:ext>
              </a:extLst>
            </p:cNvPr>
            <p:cNvGrpSpPr/>
            <p:nvPr/>
          </p:nvGrpSpPr>
          <p:grpSpPr>
            <a:xfrm>
              <a:off x="483404" y="1626"/>
              <a:ext cx="1806013" cy="1133646"/>
              <a:chOff x="495270" y="1626"/>
              <a:chExt cx="1787583" cy="1133646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C314A9B-AF8D-407B-924A-4FF93B4B0B0E}"/>
                  </a:ext>
                </a:extLst>
              </p:cNvPr>
              <p:cNvSpPr txBox="1"/>
              <p:nvPr/>
            </p:nvSpPr>
            <p:spPr>
              <a:xfrm>
                <a:off x="1654254" y="69130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4.46  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720D7C4-C565-4ECB-826A-BB1D86567879}"/>
                  </a:ext>
                </a:extLst>
              </p:cNvPr>
              <p:cNvSpPr txBox="1"/>
              <p:nvPr/>
            </p:nvSpPr>
            <p:spPr>
              <a:xfrm>
                <a:off x="1522722" y="650273"/>
                <a:ext cx="63914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85.06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504E85EB-FEA8-4837-9A8C-ECB7C06C5D1D}"/>
                  </a:ext>
                </a:extLst>
              </p:cNvPr>
              <p:cNvSpPr txBox="1"/>
              <p:nvPr/>
            </p:nvSpPr>
            <p:spPr>
              <a:xfrm>
                <a:off x="1674099" y="156862"/>
                <a:ext cx="364088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2.90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52E7CC2F-2E9C-4427-9A1A-FA50F5C0931D}"/>
                  </a:ext>
                </a:extLst>
              </p:cNvPr>
              <p:cNvSpPr txBox="1"/>
              <p:nvPr/>
            </p:nvSpPr>
            <p:spPr>
              <a:xfrm>
                <a:off x="1595566" y="264691"/>
                <a:ext cx="527622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6.01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DA6DF90E-DB88-4D63-828D-563B9C41C1E9}"/>
                  </a:ext>
                </a:extLst>
              </p:cNvPr>
              <p:cNvSpPr txBox="1"/>
              <p:nvPr/>
            </p:nvSpPr>
            <p:spPr>
              <a:xfrm>
                <a:off x="1771456" y="1626"/>
                <a:ext cx="364088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IC</a:t>
                </a:r>
                <a:r>
                  <a:rPr lang="en-US" sz="821" b="1" baseline="-25000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50</a:t>
                </a:r>
              </a:p>
            </p:txBody>
          </p:sp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9F15B5B4-36F3-4929-AB2E-30A27E9283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9399" t="3460" r="2014" b="4048"/>
              <a:stretch/>
            </p:blipFill>
            <p:spPr>
              <a:xfrm>
                <a:off x="547774" y="24046"/>
                <a:ext cx="1735079" cy="1111226"/>
              </a:xfrm>
              <a:prstGeom prst="rect">
                <a:avLst/>
              </a:prstGeom>
              <a:ln w="6350">
                <a:solidFill>
                  <a:schemeClr val="tx1"/>
                </a:solidFill>
              </a:ln>
            </p:spPr>
          </p:pic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0555A6C8-05DB-45C7-A77B-08A16E2DC583}"/>
                  </a:ext>
                </a:extLst>
              </p:cNvPr>
              <p:cNvSpPr txBox="1"/>
              <p:nvPr/>
            </p:nvSpPr>
            <p:spPr>
              <a:xfrm>
                <a:off x="1644213" y="366138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14.47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9F95AB3D-82B4-42B4-AC5F-09D359FE94E2}"/>
                  </a:ext>
                </a:extLst>
              </p:cNvPr>
              <p:cNvSpPr txBox="1"/>
              <p:nvPr/>
            </p:nvSpPr>
            <p:spPr>
              <a:xfrm>
                <a:off x="1660921" y="461793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9.02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48294FAB-2838-4D58-B25D-37D80AAFF6D5}"/>
                  </a:ext>
                </a:extLst>
              </p:cNvPr>
              <p:cNvSpPr txBox="1"/>
              <p:nvPr/>
            </p:nvSpPr>
            <p:spPr>
              <a:xfrm>
                <a:off x="1638197" y="563866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15.95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AC633E34-8293-4B8A-ADE1-399237DAFF49}"/>
                  </a:ext>
                </a:extLst>
              </p:cNvPr>
              <p:cNvSpPr txBox="1"/>
              <p:nvPr/>
            </p:nvSpPr>
            <p:spPr>
              <a:xfrm>
                <a:off x="1638197" y="766792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26.74</a:t>
                </a:r>
              </a:p>
            </p:txBody>
          </p:sp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4BA96822-D8B1-4730-BFAB-B6A1D7E90FBA}"/>
                  </a:ext>
                </a:extLst>
              </p:cNvPr>
              <p:cNvSpPr txBox="1"/>
              <p:nvPr/>
            </p:nvSpPr>
            <p:spPr>
              <a:xfrm rot="16200000">
                <a:off x="229113" y="469952"/>
                <a:ext cx="715404" cy="1830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1194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% Survival  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82857A31-D083-4A4A-A78F-AB3C277054A0}"/>
                </a:ext>
              </a:extLst>
            </p:cNvPr>
            <p:cNvGrpSpPr/>
            <p:nvPr/>
          </p:nvGrpSpPr>
          <p:grpSpPr>
            <a:xfrm>
              <a:off x="2275273" y="-15936"/>
              <a:ext cx="1821167" cy="1160014"/>
              <a:chOff x="2275273" y="-15936"/>
              <a:chExt cx="1821167" cy="1160014"/>
            </a:xfrm>
          </p:grpSpPr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A911E6F-1A24-40FC-B7EA-4D4F2B30E5AD}"/>
                  </a:ext>
                </a:extLst>
              </p:cNvPr>
              <p:cNvSpPr txBox="1"/>
              <p:nvPr/>
            </p:nvSpPr>
            <p:spPr>
              <a:xfrm>
                <a:off x="3589139" y="-15936"/>
                <a:ext cx="364088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IC</a:t>
                </a:r>
                <a:r>
                  <a:rPr lang="en-US" sz="821" b="1" baseline="-25000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50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98DD2928-033C-4255-94DE-408F4F1E29D1}"/>
                  </a:ext>
                </a:extLst>
              </p:cNvPr>
              <p:cNvSpPr txBox="1"/>
              <p:nvPr/>
            </p:nvSpPr>
            <p:spPr>
              <a:xfrm>
                <a:off x="3443584" y="47302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31.34 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42113C7-3584-4B79-B09E-485C30C21A74}"/>
                  </a:ext>
                </a:extLst>
              </p:cNvPr>
              <p:cNvSpPr txBox="1"/>
              <p:nvPr/>
            </p:nvSpPr>
            <p:spPr>
              <a:xfrm>
                <a:off x="3443583" y="141966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48..38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9C0917D5-F4D7-41C4-847A-5C74221B0379}"/>
                  </a:ext>
                </a:extLst>
              </p:cNvPr>
              <p:cNvSpPr txBox="1"/>
              <p:nvPr/>
            </p:nvSpPr>
            <p:spPr>
              <a:xfrm>
                <a:off x="3451309" y="234092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24.92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E4AF586-4661-4ADA-9BA1-594DA2867370}"/>
                  </a:ext>
                </a:extLst>
              </p:cNvPr>
              <p:cNvSpPr txBox="1"/>
              <p:nvPr/>
            </p:nvSpPr>
            <p:spPr>
              <a:xfrm>
                <a:off x="3405909" y="619337"/>
                <a:ext cx="444676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1378.43</a:t>
                </a:r>
              </a:p>
            </p:txBody>
          </p:sp>
          <p:pic>
            <p:nvPicPr>
              <p:cNvPr id="2" name="Picture 1">
                <a:extLst>
                  <a:ext uri="{FF2B5EF4-FFF2-40B4-BE49-F238E27FC236}">
                    <a16:creationId xmlns:a16="http://schemas.microsoft.com/office/drawing/2014/main" id="{979DA38C-4774-41E1-B80D-6E6DC14039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6346"/>
              <a:stretch/>
            </p:blipFill>
            <p:spPr>
              <a:xfrm>
                <a:off x="2317805" y="12111"/>
                <a:ext cx="1778635" cy="1131967"/>
              </a:xfrm>
              <a:prstGeom prst="rect">
                <a:avLst/>
              </a:prstGeom>
              <a:ln w="3175">
                <a:solidFill>
                  <a:schemeClr val="tx1"/>
                </a:solidFill>
              </a:ln>
            </p:spPr>
          </p:pic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564B3ABF-6346-4036-A5B8-FDC6F1E9C069}"/>
                  </a:ext>
                </a:extLst>
              </p:cNvPr>
              <p:cNvSpPr txBox="1"/>
              <p:nvPr/>
            </p:nvSpPr>
            <p:spPr>
              <a:xfrm>
                <a:off x="3446280" y="331951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14.43</a:t>
                </a: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4CD7347C-1238-4455-B2DD-35070345FE9B}"/>
                  </a:ext>
                </a:extLst>
              </p:cNvPr>
              <p:cNvSpPr txBox="1"/>
              <p:nvPr/>
            </p:nvSpPr>
            <p:spPr>
              <a:xfrm>
                <a:off x="3467598" y="437280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4.59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38BE10C1-02F8-4221-AD83-6D4A61557A46}"/>
                  </a:ext>
                </a:extLst>
              </p:cNvPr>
              <p:cNvSpPr txBox="1"/>
              <p:nvPr/>
            </p:nvSpPr>
            <p:spPr>
              <a:xfrm>
                <a:off x="3467597" y="527896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2.26</a:t>
                </a: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F99C55AD-9F24-42BB-9F81-E15D17A6AEB2}"/>
                  </a:ext>
                </a:extLst>
              </p:cNvPr>
              <p:cNvSpPr txBox="1"/>
              <p:nvPr/>
            </p:nvSpPr>
            <p:spPr>
              <a:xfrm>
                <a:off x="3426094" y="713670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559.52</a:t>
                </a: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AF0E87EC-38CB-4B5D-B3EC-138694D4B1C5}"/>
                  </a:ext>
                </a:extLst>
              </p:cNvPr>
              <p:cNvSpPr txBox="1"/>
              <p:nvPr/>
            </p:nvSpPr>
            <p:spPr>
              <a:xfrm rot="16200000">
                <a:off x="2010060" y="489488"/>
                <a:ext cx="715404" cy="1849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1194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% Survival  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50CED8D-FBFD-488B-9BCC-8759D8FD2044}"/>
                </a:ext>
              </a:extLst>
            </p:cNvPr>
            <p:cNvGrpSpPr/>
            <p:nvPr/>
          </p:nvGrpSpPr>
          <p:grpSpPr>
            <a:xfrm>
              <a:off x="4067382" y="20533"/>
              <a:ext cx="1891788" cy="1107605"/>
              <a:chOff x="4066310" y="20533"/>
              <a:chExt cx="1795502" cy="1107605"/>
            </a:xfrm>
          </p:grpSpPr>
          <p:pic>
            <p:nvPicPr>
              <p:cNvPr id="2050" name="Picture 2">
                <a:extLst>
                  <a:ext uri="{FF2B5EF4-FFF2-40B4-BE49-F238E27FC236}">
                    <a16:creationId xmlns:a16="http://schemas.microsoft.com/office/drawing/2014/main" id="{022042ED-1427-49C0-84C2-639C0F523C6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22" t="4131" r="2435" b="3658"/>
              <a:stretch/>
            </p:blipFill>
            <p:spPr bwMode="auto">
              <a:xfrm>
                <a:off x="4123741" y="20533"/>
                <a:ext cx="1738071" cy="1107605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13FF188F-5C23-40C9-A8A4-4F3AF86A5B42}"/>
                  </a:ext>
                </a:extLst>
              </p:cNvPr>
              <p:cNvSpPr txBox="1"/>
              <p:nvPr/>
            </p:nvSpPr>
            <p:spPr>
              <a:xfrm>
                <a:off x="5400767" y="47341"/>
                <a:ext cx="364088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IC</a:t>
                </a:r>
                <a:r>
                  <a:rPr lang="en-US" sz="821" b="1" baseline="-25000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50</a:t>
                </a: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901A0E35-2660-4E6D-A1C2-6502BF6DF4D5}"/>
                  </a:ext>
                </a:extLst>
              </p:cNvPr>
              <p:cNvSpPr txBox="1"/>
              <p:nvPr/>
            </p:nvSpPr>
            <p:spPr>
              <a:xfrm>
                <a:off x="5246856" y="145606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14.19</a:t>
                </a: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F762A6A2-AF36-495A-B810-08837204835D}"/>
                  </a:ext>
                </a:extLst>
              </p:cNvPr>
              <p:cNvSpPr txBox="1"/>
              <p:nvPr/>
            </p:nvSpPr>
            <p:spPr>
              <a:xfrm>
                <a:off x="5238723" y="240885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13.18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3C2A8732-2CE5-4E8F-9EC3-912C540984D1}"/>
                  </a:ext>
                </a:extLst>
              </p:cNvPr>
              <p:cNvSpPr txBox="1"/>
              <p:nvPr/>
            </p:nvSpPr>
            <p:spPr>
              <a:xfrm>
                <a:off x="5260041" y="348560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9.82</a:t>
                </a: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983C4F73-F22A-4686-9001-A7494EAB781D}"/>
                  </a:ext>
                </a:extLst>
              </p:cNvPr>
              <p:cNvSpPr txBox="1"/>
              <p:nvPr/>
            </p:nvSpPr>
            <p:spPr>
              <a:xfrm>
                <a:off x="5226549" y="752926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446.54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4B249DDC-3647-4D8C-8B88-71950D4D3F77}"/>
                  </a:ext>
                </a:extLst>
              </p:cNvPr>
              <p:cNvSpPr txBox="1"/>
              <p:nvPr/>
            </p:nvSpPr>
            <p:spPr>
              <a:xfrm>
                <a:off x="5276749" y="444783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2.1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796BF2FE-EDC3-4982-A041-0F39B9496ECE}"/>
                  </a:ext>
                </a:extLst>
              </p:cNvPr>
              <p:cNvSpPr txBox="1"/>
              <p:nvPr/>
            </p:nvSpPr>
            <p:spPr>
              <a:xfrm>
                <a:off x="5264904" y="549235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3.87</a:t>
                </a: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FE7D5981-8380-4A91-B948-64FDB4A1ABDD}"/>
                  </a:ext>
                </a:extLst>
              </p:cNvPr>
              <p:cNvSpPr txBox="1"/>
              <p:nvPr/>
            </p:nvSpPr>
            <p:spPr>
              <a:xfrm>
                <a:off x="5258888" y="657280"/>
                <a:ext cx="404305" cy="1464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821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0.65</a:t>
                </a:r>
              </a:p>
            </p:txBody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46797D56-264E-497B-8E78-340E161F1537}"/>
                  </a:ext>
                </a:extLst>
              </p:cNvPr>
              <p:cNvSpPr txBox="1"/>
              <p:nvPr/>
            </p:nvSpPr>
            <p:spPr>
              <a:xfrm rot="16200000">
                <a:off x="3796390" y="515820"/>
                <a:ext cx="715404" cy="1755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1364846" fontAlgn="b">
                  <a:defRPr/>
                </a:pPr>
                <a:r>
                  <a:rPr lang="en-US" sz="1194" b="1" dirty="0">
                    <a:solidFill>
                      <a:srgbClr val="000000"/>
                    </a:solidFill>
                    <a:latin typeface="Calibri" panose="020F0502020204030204"/>
                    <a:cs typeface="Arial" panose="020B0604020202020204" pitchFamily="34" charset="0"/>
                  </a:rPr>
                  <a:t>% Survival 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6746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Text&#10;&#10;Description automatically generated with low confidence">
            <a:extLst>
              <a:ext uri="{FF2B5EF4-FFF2-40B4-BE49-F238E27FC236}">
                <a16:creationId xmlns:a16="http://schemas.microsoft.com/office/drawing/2014/main" id="{D7F7CCB0-E269-3028-7DBD-0306597B7A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64" t="42428" r="25451" b="34213"/>
          <a:stretch/>
        </p:blipFill>
        <p:spPr>
          <a:xfrm>
            <a:off x="5637686" y="3706546"/>
            <a:ext cx="2020218" cy="105147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86B2477-411C-0B74-1106-F9134B6512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7" t="34734" r="55844" b="39294"/>
          <a:stretch/>
        </p:blipFill>
        <p:spPr>
          <a:xfrm>
            <a:off x="635262" y="3181742"/>
            <a:ext cx="2211455" cy="1779815"/>
          </a:xfrm>
          <a:prstGeom prst="rect">
            <a:avLst/>
          </a:prstGeom>
          <a:ln>
            <a:noFill/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02AABF5-5545-7A4E-7C49-6843CA0F7B88}"/>
              </a:ext>
            </a:extLst>
          </p:cNvPr>
          <p:cNvSpPr txBox="1"/>
          <p:nvPr/>
        </p:nvSpPr>
        <p:spPr>
          <a:xfrm>
            <a:off x="1164008" y="3193386"/>
            <a:ext cx="201208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DU145 </a:t>
            </a:r>
            <a:r>
              <a:rPr lang="en-US" sz="1350" b="1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Beclin</a:t>
            </a:r>
            <a:r>
              <a:rPr lang="en-US" sz="135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(65kD)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285489B-8550-892E-9D54-C9EBCE8D4568}"/>
              </a:ext>
            </a:extLst>
          </p:cNvPr>
          <p:cNvSpPr txBox="1"/>
          <p:nvPr/>
        </p:nvSpPr>
        <p:spPr>
          <a:xfrm>
            <a:off x="5797081" y="3306949"/>
            <a:ext cx="196399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DU145 </a:t>
            </a:r>
            <a:r>
              <a:rPr lang="el-GR" sz="135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135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-Actin (42kD)</a:t>
            </a:r>
            <a:endParaRPr lang="en-US" sz="13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0B47D14D-702B-BC66-41C4-A81B8F26B1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69" t="31612" r="48660" b="45700"/>
          <a:stretch/>
        </p:blipFill>
        <p:spPr>
          <a:xfrm>
            <a:off x="887347" y="1304361"/>
            <a:ext cx="1959370" cy="1444108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D20D5A41-CA92-835E-D0D8-BA8A2D58DBE7}"/>
              </a:ext>
            </a:extLst>
          </p:cNvPr>
          <p:cNvSpPr txBox="1"/>
          <p:nvPr/>
        </p:nvSpPr>
        <p:spPr>
          <a:xfrm>
            <a:off x="1164008" y="992635"/>
            <a:ext cx="183896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DU145 </a:t>
            </a:r>
            <a:r>
              <a:rPr lang="en-US" sz="135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ATF-4 (51kD)</a:t>
            </a:r>
            <a:endParaRPr lang="en-US" sz="13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0" name="Picture 2">
            <a:extLst>
              <a:ext uri="{FF2B5EF4-FFF2-40B4-BE49-F238E27FC236}">
                <a16:creationId xmlns:a16="http://schemas.microsoft.com/office/drawing/2014/main" id="{50EC00C9-C3C7-6F14-5281-1BA2F2D4AC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5" t="33886" r="28754" b="36047"/>
          <a:stretch/>
        </p:blipFill>
        <p:spPr bwMode="auto">
          <a:xfrm>
            <a:off x="4851250" y="1436899"/>
            <a:ext cx="3265931" cy="153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0F2EB9C7-6D3B-3790-3609-96AFDC919E8F}"/>
              </a:ext>
            </a:extLst>
          </p:cNvPr>
          <p:cNvSpPr txBox="1"/>
          <p:nvPr/>
        </p:nvSpPr>
        <p:spPr>
          <a:xfrm>
            <a:off x="5637686" y="1142676"/>
            <a:ext cx="1838769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sz="135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DU145-NAMPT (52kD)</a:t>
            </a:r>
            <a:endParaRPr lang="en-US" sz="13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E8EE9F-CD16-5B53-A113-2E7078E4443E}"/>
              </a:ext>
            </a:extLst>
          </p:cNvPr>
          <p:cNvSpPr txBox="1"/>
          <p:nvPr/>
        </p:nvSpPr>
        <p:spPr>
          <a:xfrm>
            <a:off x="0" y="-4309"/>
            <a:ext cx="5237563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/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Supplementary Figure S9: </a:t>
            </a:r>
            <a:r>
              <a:rPr lang="en-US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Original Western Blots for </a:t>
            </a:r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9D </a:t>
            </a:r>
            <a:r>
              <a:rPr lang="en-US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DU145</a:t>
            </a:r>
          </a:p>
        </p:txBody>
      </p:sp>
    </p:spTree>
    <p:extLst>
      <p:ext uri="{BB962C8B-B14F-4D97-AF65-F5344CB8AC3E}">
        <p14:creationId xmlns:p14="http://schemas.microsoft.com/office/powerpoint/2010/main" val="2100712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986B2477-411C-0B74-1106-F9134B6512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93" t="35248" r="28688" b="38780"/>
          <a:stretch/>
        </p:blipFill>
        <p:spPr>
          <a:xfrm rot="10800000">
            <a:off x="793274" y="3821830"/>
            <a:ext cx="2903840" cy="2046732"/>
          </a:xfrm>
          <a:prstGeom prst="rect">
            <a:avLst/>
          </a:prstGeom>
          <a:ln>
            <a:noFill/>
          </a:ln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106230D1-F803-04A4-6849-D3E9FD62721F}"/>
              </a:ext>
            </a:extLst>
          </p:cNvPr>
          <p:cNvSpPr txBox="1"/>
          <p:nvPr/>
        </p:nvSpPr>
        <p:spPr>
          <a:xfrm>
            <a:off x="1431359" y="3627860"/>
            <a:ext cx="206979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DUTXR </a:t>
            </a:r>
            <a:r>
              <a:rPr lang="en-US" sz="1350" b="1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Beclin</a:t>
            </a:r>
            <a:r>
              <a:rPr lang="en-US" sz="135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(65kD)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D98589E2-8943-EFFB-226F-08CD0B13BE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5" t="33886" r="28754" b="36047"/>
          <a:stretch/>
        </p:blipFill>
        <p:spPr bwMode="auto">
          <a:xfrm>
            <a:off x="4555088" y="1761688"/>
            <a:ext cx="3265931" cy="153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1156C62-519B-88D1-2F42-D3FC911A8B18}"/>
              </a:ext>
            </a:extLst>
          </p:cNvPr>
          <p:cNvSpPr txBox="1"/>
          <p:nvPr/>
        </p:nvSpPr>
        <p:spPr>
          <a:xfrm>
            <a:off x="5475023" y="1467509"/>
            <a:ext cx="2345996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sz="135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DUTXR-NAMPT (52kD)</a:t>
            </a:r>
            <a:endParaRPr lang="en-US" sz="13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CCAA14EC-B881-97B9-693E-1D2AA2A55F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9" t="23148" r="36533" b="37321"/>
          <a:stretch/>
        </p:blipFill>
        <p:spPr bwMode="auto">
          <a:xfrm>
            <a:off x="5104649" y="3947359"/>
            <a:ext cx="2018622" cy="1538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23D378A-92B9-6A86-B3FC-86BED4F9E0FA}"/>
              </a:ext>
            </a:extLst>
          </p:cNvPr>
          <p:cNvSpPr txBox="1"/>
          <p:nvPr/>
        </p:nvSpPr>
        <p:spPr>
          <a:xfrm>
            <a:off x="5428113" y="3602592"/>
            <a:ext cx="1932589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sz="135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DUTXR-</a:t>
            </a:r>
            <a:r>
              <a:rPr lang="el-GR" sz="135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β</a:t>
            </a:r>
            <a:r>
              <a:rPr lang="en-US" sz="135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Actin</a:t>
            </a:r>
            <a:endParaRPr lang="en-US" sz="13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966BA7A-17A1-FAC5-867E-B7DCB4110E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29" t="37593" r="41940" b="42169"/>
          <a:stretch/>
        </p:blipFill>
        <p:spPr>
          <a:xfrm>
            <a:off x="1150399" y="1780369"/>
            <a:ext cx="2189589" cy="15139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D43DA3D-9735-15CD-31EF-AFEBA3DBBE82}"/>
              </a:ext>
            </a:extLst>
          </p:cNvPr>
          <p:cNvSpPr txBox="1"/>
          <p:nvPr/>
        </p:nvSpPr>
        <p:spPr>
          <a:xfrm>
            <a:off x="1322981" y="1461606"/>
            <a:ext cx="189667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sz="135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DUTXR ATF-4 (51kD)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2A5A104-E7DF-D3A1-EEF7-CEF7B5D4DF5F}"/>
              </a:ext>
            </a:extLst>
          </p:cNvPr>
          <p:cNvSpPr txBox="1"/>
          <p:nvPr/>
        </p:nvSpPr>
        <p:spPr>
          <a:xfrm>
            <a:off x="0" y="0"/>
            <a:ext cx="5237563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/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Supplementary Figure S9: </a:t>
            </a:r>
            <a:r>
              <a:rPr lang="en-US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Original Western Blots for </a:t>
            </a:r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9D </a:t>
            </a:r>
            <a:r>
              <a:rPr lang="en-US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DUTXR</a:t>
            </a:r>
          </a:p>
        </p:txBody>
      </p:sp>
    </p:spTree>
    <p:extLst>
      <p:ext uri="{BB962C8B-B14F-4D97-AF65-F5344CB8AC3E}">
        <p14:creationId xmlns:p14="http://schemas.microsoft.com/office/powerpoint/2010/main" val="1032572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25A5DB6B-69E3-48AA-BDC2-884A92488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303813" y="1460763"/>
            <a:ext cx="275700" cy="96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36485" tIns="68242" rIns="136485" bIns="68242" numCol="1" anchor="ctr" anchorCtr="0" compatLnSpc="1">
            <a:prstTxWarp prst="textNoShape">
              <a:avLst/>
            </a:prstTxWarp>
            <a:spAutoFit/>
          </a:bodyPr>
          <a:lstStyle/>
          <a:p>
            <a:pPr defTabSz="1364846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en-US" altLang="en-US" sz="2687">
                <a:latin typeface="Arial" panose="020B0604020202020204" pitchFamily="34" charset="0"/>
              </a:rPr>
            </a:br>
            <a:endParaRPr lang="en-US" altLang="en-US" sz="2687">
              <a:latin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1E87BDD-0AA3-446F-8EFD-DADE995FC006}"/>
              </a:ext>
            </a:extLst>
          </p:cNvPr>
          <p:cNvSpPr txBox="1"/>
          <p:nvPr/>
        </p:nvSpPr>
        <p:spPr>
          <a:xfrm>
            <a:off x="26267" y="70392"/>
            <a:ext cx="91440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36">
              <a:defRPr/>
            </a:pP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S2.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Dose-response plots showing FK866+CBZ combination in metastatic PCa cell lines.</a:t>
            </a:r>
          </a:p>
          <a:p>
            <a:pPr defTabSz="685836">
              <a:defRPr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CI values &lt;1, =1, and &gt;1 refer to synergistic, additive, and antagonistic effect of the drugs treated in combination, respectively.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0844E74-2292-4DF3-9D04-6D32B24FF52C}"/>
              </a:ext>
            </a:extLst>
          </p:cNvPr>
          <p:cNvSpPr txBox="1"/>
          <p:nvPr/>
        </p:nvSpPr>
        <p:spPr>
          <a:xfrm>
            <a:off x="2979728" y="2828607"/>
            <a:ext cx="7627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CI: 0.209</a:t>
            </a:r>
            <a:r>
              <a:rPr lang="en-US" sz="800" dirty="0"/>
              <a:t> </a:t>
            </a:r>
          </a:p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DRI: 9.80</a:t>
            </a:r>
            <a:r>
              <a:rPr lang="en-US" sz="800" dirty="0"/>
              <a:t> 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DE11AD0-B8D1-407D-843B-9CAB5DF17FC6}"/>
              </a:ext>
            </a:extLst>
          </p:cNvPr>
          <p:cNvSpPr txBox="1"/>
          <p:nvPr/>
        </p:nvSpPr>
        <p:spPr>
          <a:xfrm>
            <a:off x="6038972" y="2828607"/>
            <a:ext cx="7627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CI: 0.611</a:t>
            </a:r>
            <a:r>
              <a:rPr lang="en-US" sz="800" dirty="0"/>
              <a:t> </a:t>
            </a:r>
          </a:p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DRI: 3.89</a:t>
            </a:r>
            <a:r>
              <a:rPr lang="en-US" sz="800" dirty="0"/>
              <a:t> 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F8BED5A-0E6D-4A80-84B6-035F81CEAB9A}"/>
              </a:ext>
            </a:extLst>
          </p:cNvPr>
          <p:cNvSpPr txBox="1"/>
          <p:nvPr/>
        </p:nvSpPr>
        <p:spPr>
          <a:xfrm>
            <a:off x="2794764" y="4749787"/>
            <a:ext cx="7627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CI: 0.390</a:t>
            </a:r>
            <a:r>
              <a:rPr lang="en-US" sz="800" dirty="0"/>
              <a:t> </a:t>
            </a:r>
          </a:p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DRI: 6.50</a:t>
            </a:r>
            <a:r>
              <a:rPr lang="en-US" sz="800" dirty="0"/>
              <a:t> 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FE3B4F1-11EC-415C-BA75-7CB013C9C5B2}"/>
              </a:ext>
            </a:extLst>
          </p:cNvPr>
          <p:cNvSpPr txBox="1"/>
          <p:nvPr/>
        </p:nvSpPr>
        <p:spPr>
          <a:xfrm>
            <a:off x="6115661" y="4739047"/>
            <a:ext cx="7627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CI: 0.583</a:t>
            </a:r>
            <a:r>
              <a:rPr lang="en-US" sz="800" dirty="0"/>
              <a:t> </a:t>
            </a:r>
          </a:p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DRI: 17.52</a:t>
            </a:r>
            <a:r>
              <a:rPr lang="en-US" sz="800" dirty="0"/>
              <a:t> 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7CB11FC-8A4B-45AF-9EDA-C90C9F29FA8A}"/>
              </a:ext>
            </a:extLst>
          </p:cNvPr>
          <p:cNvSpPr txBox="1"/>
          <p:nvPr/>
        </p:nvSpPr>
        <p:spPr>
          <a:xfrm>
            <a:off x="4344251" y="1113198"/>
            <a:ext cx="7627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CI: 0.517</a:t>
            </a:r>
            <a:r>
              <a:rPr lang="en-US" sz="800" dirty="0"/>
              <a:t> </a:t>
            </a:r>
          </a:p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DRI: 7.17</a:t>
            </a:r>
            <a:r>
              <a:rPr lang="en-US" sz="800" dirty="0"/>
              <a:t> 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F788B52-4898-452A-877E-784F9EBF1C6E}"/>
              </a:ext>
            </a:extLst>
          </p:cNvPr>
          <p:cNvSpPr txBox="1"/>
          <p:nvPr/>
        </p:nvSpPr>
        <p:spPr>
          <a:xfrm>
            <a:off x="1386131" y="1112025"/>
            <a:ext cx="7627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CI: 0.133</a:t>
            </a:r>
            <a:r>
              <a:rPr lang="en-US" sz="800" dirty="0"/>
              <a:t> </a:t>
            </a:r>
          </a:p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DRI: 7.53</a:t>
            </a:r>
            <a:r>
              <a:rPr lang="en-US" sz="800" dirty="0"/>
              <a:t> 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57348857-70FD-455E-81C6-81E134DC9215}"/>
              </a:ext>
            </a:extLst>
          </p:cNvPr>
          <p:cNvSpPr txBox="1"/>
          <p:nvPr/>
        </p:nvSpPr>
        <p:spPr>
          <a:xfrm>
            <a:off x="7564404" y="1112025"/>
            <a:ext cx="7627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CI: 0.461</a:t>
            </a:r>
            <a:r>
              <a:rPr lang="en-US" sz="800" dirty="0"/>
              <a:t> </a:t>
            </a:r>
          </a:p>
          <a:p>
            <a:r>
              <a:rPr lang="en-US" sz="800" b="1" dirty="0">
                <a:solidFill>
                  <a:srgbClr val="000000"/>
                </a:solidFill>
                <a:latin typeface="Arial" panose="020B0604020202020204" pitchFamily="34" charset="0"/>
              </a:rPr>
              <a:t>DRI: 3.56</a:t>
            </a:r>
            <a:r>
              <a:rPr lang="en-US" sz="800" dirty="0"/>
              <a:t> 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1C0BE94A-6719-4E93-9F65-858BF1CCDC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697567"/>
              </p:ext>
            </p:extLst>
          </p:nvPr>
        </p:nvGraphicFramePr>
        <p:xfrm>
          <a:off x="1567529" y="2684202"/>
          <a:ext cx="2998437" cy="1631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2" imgW="5487143" imgH="2983722" progId="Prism9.Document">
                  <p:embed/>
                </p:oleObj>
              </mc:Choice>
              <mc:Fallback>
                <p:oleObj name="Prism 9" r:id="rId2" imgW="5487143" imgH="2983722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67529" y="2684202"/>
                        <a:ext cx="2998437" cy="1631094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AE87CCF-152F-4956-8EF2-3890923A07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571876"/>
              </p:ext>
            </p:extLst>
          </p:nvPr>
        </p:nvGraphicFramePr>
        <p:xfrm>
          <a:off x="4631955" y="2684201"/>
          <a:ext cx="2998438" cy="1631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4" imgW="5487143" imgH="2983722" progId="Prism9.Document">
                  <p:embed/>
                </p:oleObj>
              </mc:Choice>
              <mc:Fallback>
                <p:oleObj name="Prism 9" r:id="rId4" imgW="5487143" imgH="2983722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31955" y="2684201"/>
                        <a:ext cx="2998438" cy="1631095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10769AD-59A1-4EC9-AD98-AA3E02BD92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828813"/>
              </p:ext>
            </p:extLst>
          </p:nvPr>
        </p:nvGraphicFramePr>
        <p:xfrm>
          <a:off x="1567529" y="4381578"/>
          <a:ext cx="2998437" cy="1631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6" imgW="5487143" imgH="2983722" progId="Prism9.Document">
                  <p:embed/>
                </p:oleObj>
              </mc:Choice>
              <mc:Fallback>
                <p:oleObj name="Prism 9" r:id="rId6" imgW="5487143" imgH="2983722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67529" y="4381578"/>
                        <a:ext cx="2998437" cy="1631094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311CBF8-DB29-4368-9196-E150A3926E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6043559"/>
              </p:ext>
            </p:extLst>
          </p:nvPr>
        </p:nvGraphicFramePr>
        <p:xfrm>
          <a:off x="4616442" y="4393671"/>
          <a:ext cx="2998437" cy="1631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8" imgW="5487143" imgH="2983722" progId="Prism9.Document">
                  <p:embed/>
                </p:oleObj>
              </mc:Choice>
              <mc:Fallback>
                <p:oleObj name="Prism 9" r:id="rId8" imgW="5487143" imgH="2983722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16442" y="4393671"/>
                        <a:ext cx="2998437" cy="1631094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6C83489-5CE4-4452-99C7-924F7E2227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0598731"/>
              </p:ext>
            </p:extLst>
          </p:nvPr>
        </p:nvGraphicFramePr>
        <p:xfrm>
          <a:off x="63975" y="873574"/>
          <a:ext cx="3002774" cy="1631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10" imgW="5494702" imgH="2983722" progId="Prism9.Document">
                  <p:embed/>
                </p:oleObj>
              </mc:Choice>
              <mc:Fallback>
                <p:oleObj name="Prism 9" r:id="rId10" imgW="5494702" imgH="2983722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975" y="873574"/>
                        <a:ext cx="3002774" cy="1631094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05C7EC4-0AE8-40FC-9136-F45A40FB71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510388"/>
              </p:ext>
            </p:extLst>
          </p:nvPr>
        </p:nvGraphicFramePr>
        <p:xfrm>
          <a:off x="3066749" y="864747"/>
          <a:ext cx="2998437" cy="1631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12" imgW="5487143" imgH="2983722" progId="Prism9.Document">
                  <p:embed/>
                </p:oleObj>
              </mc:Choice>
              <mc:Fallback>
                <p:oleObj name="Prism 9" r:id="rId12" imgW="5487143" imgH="2983722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66749" y="864747"/>
                        <a:ext cx="2998437" cy="1631094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64D80EE-8A5E-4F15-A1AB-30E35660F7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6204054"/>
              </p:ext>
            </p:extLst>
          </p:nvPr>
        </p:nvGraphicFramePr>
        <p:xfrm>
          <a:off x="6069523" y="864747"/>
          <a:ext cx="2998437" cy="1631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14" imgW="5487143" imgH="2983722" progId="Prism9.Document">
                  <p:embed/>
                </p:oleObj>
              </mc:Choice>
              <mc:Fallback>
                <p:oleObj name="Prism 9" r:id="rId14" imgW="5487143" imgH="2983722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69523" y="864747"/>
                        <a:ext cx="2998437" cy="1631094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1746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897064" y="2080460"/>
            <a:ext cx="6041076" cy="3000375"/>
            <a:chOff x="1326696" y="2614613"/>
            <a:chExt cx="6041076" cy="300037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AB6A688E-AADD-4B40-A34C-1409E941B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26696" y="2614613"/>
              <a:ext cx="5772150" cy="3000375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B578725-508F-9A4B-8EAA-B27C2399C62C}"/>
                </a:ext>
              </a:extLst>
            </p:cNvPr>
            <p:cNvSpPr txBox="1"/>
            <p:nvPr/>
          </p:nvSpPr>
          <p:spPr>
            <a:xfrm>
              <a:off x="4484914" y="5337989"/>
              <a:ext cx="979715" cy="266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34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Cell Inlet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E990B54-ADF2-AD4E-8ED5-D0D27DDE2C6E}"/>
                </a:ext>
              </a:extLst>
            </p:cNvPr>
            <p:cNvSpPr txBox="1"/>
            <p:nvPr/>
          </p:nvSpPr>
          <p:spPr>
            <a:xfrm>
              <a:off x="2944585" y="5337989"/>
              <a:ext cx="979715" cy="266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34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Cell Outlet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18F82F-DC68-344F-A4CA-C09254A74EE2}"/>
                </a:ext>
              </a:extLst>
            </p:cNvPr>
            <p:cNvSpPr txBox="1"/>
            <p:nvPr/>
          </p:nvSpPr>
          <p:spPr>
            <a:xfrm>
              <a:off x="1383723" y="3509872"/>
              <a:ext cx="979715" cy="266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34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Cell Outlet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F750318-45B4-AB4E-A3E6-95751AF43A29}"/>
                </a:ext>
              </a:extLst>
            </p:cNvPr>
            <p:cNvSpPr txBox="1"/>
            <p:nvPr/>
          </p:nvSpPr>
          <p:spPr>
            <a:xfrm>
              <a:off x="6360348" y="4843160"/>
              <a:ext cx="979715" cy="266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34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Medium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75D7C34-9FCA-FF49-BBDD-29DEFB31A451}"/>
                </a:ext>
              </a:extLst>
            </p:cNvPr>
            <p:cNvSpPr txBox="1"/>
            <p:nvPr/>
          </p:nvSpPr>
          <p:spPr>
            <a:xfrm>
              <a:off x="5990177" y="3117103"/>
              <a:ext cx="979715" cy="266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34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Chemokine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D9BCF05-338B-5B4F-B397-FD113F18BAE4}"/>
                </a:ext>
              </a:extLst>
            </p:cNvPr>
            <p:cNvSpPr txBox="1"/>
            <p:nvPr/>
          </p:nvSpPr>
          <p:spPr>
            <a:xfrm>
              <a:off x="3505201" y="3509872"/>
              <a:ext cx="1408589" cy="266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34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Chemoattractant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118EF4-500D-5047-A511-971EEE672E4A}"/>
                </a:ext>
              </a:extLst>
            </p:cNvPr>
            <p:cNvSpPr txBox="1"/>
            <p:nvPr/>
          </p:nvSpPr>
          <p:spPr>
            <a:xfrm>
              <a:off x="3570514" y="3932759"/>
              <a:ext cx="1408589" cy="266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34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Cell Seeding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6FB22FD9-5938-A64B-916E-87E1AD48BD0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7633" y="5102819"/>
              <a:ext cx="0" cy="297515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9F430157-10EE-0946-B575-1AE7E6BBBF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35484" y="5102819"/>
              <a:ext cx="0" cy="297515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92050BD1-8CBF-6F42-A0EF-32D9119CDA68}"/>
                </a:ext>
              </a:extLst>
            </p:cNvPr>
            <p:cNvCxnSpPr>
              <a:cxnSpLocks/>
            </p:cNvCxnSpPr>
            <p:nvPr/>
          </p:nvCxnSpPr>
          <p:spPr>
            <a:xfrm>
              <a:off x="2306411" y="3680909"/>
              <a:ext cx="27610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CEA0BE3-01B9-BD4A-AB4A-2B0E0FEB8F48}"/>
                </a:ext>
              </a:extLst>
            </p:cNvPr>
            <p:cNvSpPr txBox="1"/>
            <p:nvPr/>
          </p:nvSpPr>
          <p:spPr>
            <a:xfrm>
              <a:off x="6388057" y="4051943"/>
              <a:ext cx="979715" cy="266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34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Medium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6815959F-CB68-FB49-A92D-62AACE01383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211662" y="4642511"/>
              <a:ext cx="253339" cy="267194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5D8E9D3-15F7-B14C-8317-E35B3C3C9AA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659209" y="3896592"/>
              <a:ext cx="190997" cy="21820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75F7DFD1-8AA8-184F-92DF-2A4414A0ED1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245925" y="2953386"/>
              <a:ext cx="132236" cy="24467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TextBox 1"/>
          <p:cNvSpPr txBox="1"/>
          <p:nvPr/>
        </p:nvSpPr>
        <p:spPr>
          <a:xfrm>
            <a:off x="0" y="0"/>
            <a:ext cx="80554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S3.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Schematic representation of the Microfluidics-based cell Migration/Motility assay device.</a:t>
            </a:r>
          </a:p>
        </p:txBody>
      </p:sp>
    </p:spTree>
    <p:extLst>
      <p:ext uri="{BB962C8B-B14F-4D97-AF65-F5344CB8AC3E}">
        <p14:creationId xmlns:p14="http://schemas.microsoft.com/office/powerpoint/2010/main" val="4274480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2">
            <a:extLst>
              <a:ext uri="{FF2B5EF4-FFF2-40B4-BE49-F238E27FC236}">
                <a16:creationId xmlns:a16="http://schemas.microsoft.com/office/drawing/2014/main" id="{78947CF5-B6CA-4A95-8153-CBA2C5A2AE37}"/>
              </a:ext>
            </a:extLst>
          </p:cNvPr>
          <p:cNvSpPr txBox="1">
            <a:spLocks/>
          </p:cNvSpPr>
          <p:nvPr/>
        </p:nvSpPr>
        <p:spPr>
          <a:xfrm>
            <a:off x="228602" y="906218"/>
            <a:ext cx="8686799" cy="52625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defTabSz="514377">
              <a:defRPr/>
            </a:pPr>
            <a:r>
              <a:rPr lang="en-US" sz="1800" dirty="0">
                <a:solidFill>
                  <a:prstClr val="white"/>
                </a:solidFill>
                <a:latin typeface="Calibri" panose="020F0502020204030204"/>
                <a:cs typeface="Arial" panose="020B0604020202020204" pitchFamily="34" charset="0"/>
              </a:rPr>
              <a:t>Volcano Plots</a:t>
            </a:r>
            <a:endParaRPr lang="en-US" sz="18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E6A816-CBA2-45AC-812C-967DC9B46762}"/>
              </a:ext>
            </a:extLst>
          </p:cNvPr>
          <p:cNvSpPr txBox="1"/>
          <p:nvPr/>
        </p:nvSpPr>
        <p:spPr>
          <a:xfrm>
            <a:off x="0" y="180383"/>
            <a:ext cx="8953127" cy="12448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36">
              <a:lnSpc>
                <a:spcPct val="107000"/>
              </a:lnSpc>
              <a:spcBef>
                <a:spcPts val="451"/>
              </a:spcBef>
              <a:spcAft>
                <a:spcPts val="451"/>
              </a:spcAft>
              <a:defRPr/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Figure. S4. 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Volcano plots representing differentially expressed genes (DEGs) following DTX, FK866 single-agent or combination treatment in human </a:t>
            </a:r>
            <a:r>
              <a:rPr lang="en-US" sz="1400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mCRPC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cell lines 24 h following drug exposure(|fold-change|&gt; 2, and p &lt; 0.05). Log</a:t>
            </a:r>
            <a:r>
              <a:rPr lang="en-US" sz="1400" baseline="-250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ratios are depicted in a color scale where RED represents upregulation and BLUE represents downregulation. I) DEGs for DTX treatment for </a:t>
            </a:r>
            <a:r>
              <a:rPr lang="en-US" sz="1400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PCa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cell lines. II) DEGs for FK866 treatments for </a:t>
            </a:r>
            <a:r>
              <a:rPr lang="en-US" sz="1400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PCa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cell lines. III) DEGs for DTX+FK866 treatments for </a:t>
            </a:r>
            <a:r>
              <a:rPr lang="en-US" sz="1400" dirty="0" err="1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PCa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cell lines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F44A22-A2C2-4AC5-9D83-DDE5EA26C731}"/>
              </a:ext>
            </a:extLst>
          </p:cNvPr>
          <p:cNvSpPr txBox="1"/>
          <p:nvPr/>
        </p:nvSpPr>
        <p:spPr>
          <a:xfrm>
            <a:off x="228602" y="2868080"/>
            <a:ext cx="2151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I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F5E9FF-372A-4DD5-AB05-D731EF5938F6}"/>
              </a:ext>
            </a:extLst>
          </p:cNvPr>
          <p:cNvSpPr txBox="1"/>
          <p:nvPr/>
        </p:nvSpPr>
        <p:spPr>
          <a:xfrm>
            <a:off x="3505423" y="2906180"/>
            <a:ext cx="245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II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BA191D-8FCC-4C4C-992E-825FB5D445A9}"/>
              </a:ext>
            </a:extLst>
          </p:cNvPr>
          <p:cNvSpPr txBox="1"/>
          <p:nvPr/>
        </p:nvSpPr>
        <p:spPr>
          <a:xfrm>
            <a:off x="6064362" y="2906180"/>
            <a:ext cx="27603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III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8773" t="2841" r="29096"/>
          <a:stretch/>
        </p:blipFill>
        <p:spPr>
          <a:xfrm>
            <a:off x="228602" y="3144633"/>
            <a:ext cx="2883633" cy="27684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/>
          <a:srcRect l="82244" b="64196"/>
          <a:stretch/>
        </p:blipFill>
        <p:spPr>
          <a:xfrm>
            <a:off x="1953536" y="2158311"/>
            <a:ext cx="1137278" cy="9546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8672" t="2332" r="29520"/>
          <a:stretch/>
        </p:blipFill>
        <p:spPr>
          <a:xfrm>
            <a:off x="3157955" y="3158719"/>
            <a:ext cx="2862212" cy="27836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/>
          <a:srcRect l="83262" b="65097"/>
          <a:stretch/>
        </p:blipFill>
        <p:spPr>
          <a:xfrm>
            <a:off x="4873974" y="2158311"/>
            <a:ext cx="1079053" cy="9367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28955" t="2672" r="29379"/>
          <a:stretch/>
        </p:blipFill>
        <p:spPr>
          <a:xfrm>
            <a:off x="6064362" y="3170726"/>
            <a:ext cx="2837792" cy="275963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/>
          <a:srcRect l="83333" t="4029" r="706" b="64250"/>
          <a:stretch/>
        </p:blipFill>
        <p:spPr>
          <a:xfrm>
            <a:off x="7632418" y="2095501"/>
            <a:ext cx="1208051" cy="99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833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art, radar chart&#10;&#10;Description automatically generated">
            <a:extLst>
              <a:ext uri="{FF2B5EF4-FFF2-40B4-BE49-F238E27FC236}">
                <a16:creationId xmlns:a16="http://schemas.microsoft.com/office/drawing/2014/main" id="{2A8EABAD-6C21-45D1-9DC6-BB5152B31E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6" t="5514" r="5266" b="5257"/>
          <a:stretch/>
        </p:blipFill>
        <p:spPr>
          <a:xfrm>
            <a:off x="113015" y="1270284"/>
            <a:ext cx="3836685" cy="395750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A7A985-8982-4799-B8AD-4686B7DA2256}"/>
              </a:ext>
            </a:extLst>
          </p:cNvPr>
          <p:cNvSpPr txBox="1"/>
          <p:nvPr/>
        </p:nvSpPr>
        <p:spPr>
          <a:xfrm>
            <a:off x="8159" y="134998"/>
            <a:ext cx="9030986" cy="322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36">
              <a:lnSpc>
                <a:spcPct val="107000"/>
              </a:lnSpc>
              <a:spcBef>
                <a:spcPts val="451"/>
              </a:spcBef>
              <a:spcAft>
                <a:spcPts val="451"/>
              </a:spcAft>
              <a:defRPr/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S5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IPA predicted A) IFNA2, and B)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mir-1-3p 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 top upstream regulators based on expression of genes.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96885E-8379-4FE6-96BD-35DBEA33FC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069" t="13728" r="5786"/>
          <a:stretch/>
        </p:blipFill>
        <p:spPr>
          <a:xfrm>
            <a:off x="4089401" y="1270285"/>
            <a:ext cx="4610848" cy="239345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100AC96-C5F4-47E7-B6EB-0A224FA4CB7D}"/>
              </a:ext>
            </a:extLst>
          </p:cNvPr>
          <p:cNvSpPr txBox="1"/>
          <p:nvPr/>
        </p:nvSpPr>
        <p:spPr>
          <a:xfrm>
            <a:off x="113015" y="1270285"/>
            <a:ext cx="434251" cy="322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36">
              <a:spcAft>
                <a:spcPts val="451"/>
              </a:spcAft>
              <a:defRPr/>
            </a:pPr>
            <a:r>
              <a:rPr lang="en-US" sz="1493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00AC96-C5F4-47E7-B6EB-0A224FA4CB7D}"/>
              </a:ext>
            </a:extLst>
          </p:cNvPr>
          <p:cNvSpPr txBox="1"/>
          <p:nvPr/>
        </p:nvSpPr>
        <p:spPr>
          <a:xfrm>
            <a:off x="4089401" y="1270285"/>
            <a:ext cx="434251" cy="322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36">
              <a:spcAft>
                <a:spcPts val="451"/>
              </a:spcAft>
              <a:defRPr/>
            </a:pPr>
            <a:r>
              <a:rPr lang="en-US" sz="1493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409349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30310A-C1DF-4B2D-9F55-A08DBE10D2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33" t="4823" r="2112" b="5634"/>
          <a:stretch/>
        </p:blipFill>
        <p:spPr>
          <a:xfrm>
            <a:off x="4864435" y="858941"/>
            <a:ext cx="3942763" cy="56213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8A0E43-9AAE-4C70-AA49-81070D4F17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4" t="5742" r="56835" b="3666"/>
          <a:stretch/>
        </p:blipFill>
        <p:spPr>
          <a:xfrm>
            <a:off x="1023629" y="858940"/>
            <a:ext cx="3563774" cy="55758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A7A985-8982-4799-B8AD-4686B7DA2256}"/>
              </a:ext>
            </a:extLst>
          </p:cNvPr>
          <p:cNvSpPr txBox="1"/>
          <p:nvPr/>
        </p:nvSpPr>
        <p:spPr>
          <a:xfrm>
            <a:off x="0" y="0"/>
            <a:ext cx="8980618" cy="553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685836">
              <a:lnSpc>
                <a:spcPct val="107000"/>
              </a:lnSpc>
              <a:spcBef>
                <a:spcPts val="451"/>
              </a:spcBef>
              <a:spcAft>
                <a:spcPts val="451"/>
              </a:spcAft>
              <a:defRPr/>
            </a:pPr>
            <a:r>
              <a:rPr lang="en-US" sz="14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Figure S6</a:t>
            </a:r>
            <a:r>
              <a:rPr lang="en-US" sz="1400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Pathway comparisons between FK866, DTX and combination (FK866+DTX) treatments generated using Ingenuity pathway analysis predictions.</a:t>
            </a:r>
          </a:p>
        </p:txBody>
      </p:sp>
    </p:spTree>
    <p:extLst>
      <p:ext uri="{BB962C8B-B14F-4D97-AF65-F5344CB8AC3E}">
        <p14:creationId xmlns:p14="http://schemas.microsoft.com/office/powerpoint/2010/main" val="274439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" r="1176" b="7217"/>
          <a:stretch/>
        </p:blipFill>
        <p:spPr>
          <a:xfrm>
            <a:off x="24974" y="1621724"/>
            <a:ext cx="9119026" cy="34881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7577"/>
            <a:ext cx="79143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Figure S7.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Pathway enrichment showing FK866 treatment impacted JAK‐STAT signaling pathway.</a:t>
            </a: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Green represents downregulated genes; Red represents upregulated genes. </a:t>
            </a:r>
          </a:p>
        </p:txBody>
      </p:sp>
    </p:spTree>
    <p:extLst>
      <p:ext uri="{BB962C8B-B14F-4D97-AF65-F5344CB8AC3E}">
        <p14:creationId xmlns:p14="http://schemas.microsoft.com/office/powerpoint/2010/main" val="2898375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A3FD1F83-1380-C9B3-9B6A-D6A021DFEFEB}"/>
              </a:ext>
            </a:extLst>
          </p:cNvPr>
          <p:cNvSpPr txBox="1"/>
          <p:nvPr/>
        </p:nvSpPr>
        <p:spPr>
          <a:xfrm>
            <a:off x="0" y="47358"/>
            <a:ext cx="5237563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/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Supplementary Figure S8: </a:t>
            </a:r>
            <a:r>
              <a:rPr lang="en-US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Original Western Blots for </a:t>
            </a:r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4C </a:t>
            </a:r>
            <a:r>
              <a:rPr lang="en-US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DU145</a:t>
            </a:r>
          </a:p>
        </p:txBody>
      </p:sp>
      <p:pic>
        <p:nvPicPr>
          <p:cNvPr id="45" name="Picture 4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89E1867-773C-4D6A-6DD0-555181C661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29" t="32853" r="31030" b="47904"/>
          <a:stretch/>
        </p:blipFill>
        <p:spPr>
          <a:xfrm>
            <a:off x="5734014" y="4460905"/>
            <a:ext cx="1934824" cy="1200742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5E52B6B2-DB34-0456-8709-A5B20BA6DE85}"/>
              </a:ext>
            </a:extLst>
          </p:cNvPr>
          <p:cNvSpPr txBox="1"/>
          <p:nvPr/>
        </p:nvSpPr>
        <p:spPr>
          <a:xfrm>
            <a:off x="6303543" y="5511606"/>
            <a:ext cx="72327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DU145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00FC149-7819-9893-F570-742E992BDF86}"/>
              </a:ext>
            </a:extLst>
          </p:cNvPr>
          <p:cNvSpPr txBox="1"/>
          <p:nvPr/>
        </p:nvSpPr>
        <p:spPr>
          <a:xfrm>
            <a:off x="5870608" y="4088002"/>
            <a:ext cx="200607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l-GR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-Actin (42kD)</a:t>
            </a:r>
            <a:endParaRPr lang="en-IN" sz="13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" name="Picture 50" descr="A picture containing jack, aircraft&#10;&#10;Description automatically generated">
            <a:extLst>
              <a:ext uri="{FF2B5EF4-FFF2-40B4-BE49-F238E27FC236}">
                <a16:creationId xmlns:a16="http://schemas.microsoft.com/office/drawing/2014/main" id="{23C32C02-5594-BDA5-2B78-2AD120D4FD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71" t="27217" r="40936" b="54501"/>
          <a:stretch/>
        </p:blipFill>
        <p:spPr>
          <a:xfrm rot="10800000">
            <a:off x="998335" y="4224487"/>
            <a:ext cx="2041190" cy="1200741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4C427C19-142E-6F68-32FC-4A9896CD737A}"/>
              </a:ext>
            </a:extLst>
          </p:cNvPr>
          <p:cNvSpPr txBox="1"/>
          <p:nvPr/>
        </p:nvSpPr>
        <p:spPr>
          <a:xfrm>
            <a:off x="1507907" y="3947488"/>
            <a:ext cx="195438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DU145 - BCL2(26kDa)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007BA6-2B76-12B2-1C48-1C69ACCA3125}"/>
              </a:ext>
            </a:extLst>
          </p:cNvPr>
          <p:cNvSpPr txBox="1"/>
          <p:nvPr/>
        </p:nvSpPr>
        <p:spPr>
          <a:xfrm>
            <a:off x="5563918" y="1766896"/>
            <a:ext cx="292580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sz="135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DU145-</a:t>
            </a:r>
            <a:r>
              <a:rPr lang="en-US" sz="135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Cleaved Caspase 9 (35</a:t>
            </a:r>
            <a:r>
              <a:rPr lang="en-US" sz="1350" b="1" kern="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kD</a:t>
            </a:r>
            <a:r>
              <a:rPr lang="en-US" sz="135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6" name="Picture 5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3BEFECC7-3287-2B28-3A30-3158F6FE4D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59" t="65077" r="33584" b="17525"/>
          <a:stretch/>
        </p:blipFill>
        <p:spPr>
          <a:xfrm>
            <a:off x="5526170" y="2145571"/>
            <a:ext cx="2350513" cy="12692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9E58FBD-7998-D563-A49B-D426D271DD3B}"/>
              </a:ext>
            </a:extLst>
          </p:cNvPr>
          <p:cNvSpPr txBox="1"/>
          <p:nvPr/>
        </p:nvSpPr>
        <p:spPr>
          <a:xfrm>
            <a:off x="125615" y="1732847"/>
            <a:ext cx="339396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sz="1350" b="1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DU145-Cleaved Caspase 3 (17/19kD)</a:t>
            </a:r>
            <a:endParaRPr lang="en-US" sz="13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A picture containing text, electronics, jack&#10;&#10;Description automatically generated">
            <a:extLst>
              <a:ext uri="{FF2B5EF4-FFF2-40B4-BE49-F238E27FC236}">
                <a16:creationId xmlns:a16="http://schemas.microsoft.com/office/drawing/2014/main" id="{74A234DB-1755-97BD-A1E0-5D43CF10F88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98" t="40847" r="37759" b="42643"/>
          <a:stretch/>
        </p:blipFill>
        <p:spPr>
          <a:xfrm rot="10800000">
            <a:off x="786407" y="1966059"/>
            <a:ext cx="2192964" cy="114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40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0E6B9DE-FA7E-BC8D-007E-5BAE6D9866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56" t="27681" r="33570" b="36416"/>
          <a:stretch/>
        </p:blipFill>
        <p:spPr>
          <a:xfrm rot="10800000">
            <a:off x="294710" y="1535761"/>
            <a:ext cx="2249657" cy="20554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28CE1AF-525C-68C7-5520-05FD0D5D6BD0}"/>
              </a:ext>
            </a:extLst>
          </p:cNvPr>
          <p:cNvSpPr txBox="1"/>
          <p:nvPr/>
        </p:nvSpPr>
        <p:spPr>
          <a:xfrm>
            <a:off x="440910" y="1721119"/>
            <a:ext cx="321434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sz="1350" b="1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DUTXR Cleaved Caspase 3 (17/19kD)</a:t>
            </a:r>
          </a:p>
        </p:txBody>
      </p:sp>
      <p:pic>
        <p:nvPicPr>
          <p:cNvPr id="14" name="Picture 4">
            <a:extLst>
              <a:ext uri="{FF2B5EF4-FFF2-40B4-BE49-F238E27FC236}">
                <a16:creationId xmlns:a16="http://schemas.microsoft.com/office/drawing/2014/main" id="{156A700B-5ABD-6EAF-286D-5ED6344DE3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84" t="34371" r="35007" b="41775"/>
          <a:stretch/>
        </p:blipFill>
        <p:spPr bwMode="auto">
          <a:xfrm>
            <a:off x="440909" y="3862942"/>
            <a:ext cx="2469144" cy="141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AA3C253-7B2F-872A-017B-86FE837D8A90}"/>
              </a:ext>
            </a:extLst>
          </p:cNvPr>
          <p:cNvSpPr txBox="1"/>
          <p:nvPr/>
        </p:nvSpPr>
        <p:spPr>
          <a:xfrm>
            <a:off x="680184" y="3646516"/>
            <a:ext cx="195438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DUTXR BCL2 (26kDa)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E24F2B8-A6E7-5C29-B626-4B4C02BE87C5}"/>
              </a:ext>
            </a:extLst>
          </p:cNvPr>
          <p:cNvGrpSpPr/>
          <p:nvPr/>
        </p:nvGrpSpPr>
        <p:grpSpPr>
          <a:xfrm>
            <a:off x="5016200" y="1837188"/>
            <a:ext cx="3166870" cy="1104601"/>
            <a:chOff x="3911674" y="1234900"/>
            <a:chExt cx="4222493" cy="147280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BCCE22E-625B-9589-D64F-DECE8DA10ADE}"/>
                </a:ext>
              </a:extLst>
            </p:cNvPr>
            <p:cNvSpPr txBox="1"/>
            <p:nvPr/>
          </p:nvSpPr>
          <p:spPr>
            <a:xfrm>
              <a:off x="4168979" y="1234900"/>
              <a:ext cx="3965188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>
                <a:defRPr/>
              </a:pPr>
              <a:r>
                <a:rPr lang="en-US" sz="1350" b="1" kern="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DUTXR Cleaved Caspase 9 (35kD)</a:t>
              </a: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509EC3E-EB60-F653-9272-74185B006B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36" t="21581" r="35345" b="64668"/>
            <a:stretch/>
          </p:blipFill>
          <p:spPr>
            <a:xfrm rot="10800000">
              <a:off x="3911674" y="1593955"/>
              <a:ext cx="2649092" cy="1113746"/>
            </a:xfrm>
            <a:prstGeom prst="rect">
              <a:avLst/>
            </a:prstGeom>
          </p:spPr>
        </p:pic>
      </p:grpSp>
      <p:pic>
        <p:nvPicPr>
          <p:cNvPr id="22" name="Picture 2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F43E6BF-42FE-BCEA-03E6-7774E4E8D9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20" t="12937" r="44849" b="70482"/>
          <a:stretch/>
        </p:blipFill>
        <p:spPr>
          <a:xfrm>
            <a:off x="5246608" y="4244339"/>
            <a:ext cx="1526002" cy="85283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9318E90-2D7B-9EC2-CE1C-2AEF342C628D}"/>
              </a:ext>
            </a:extLst>
          </p:cNvPr>
          <p:cNvSpPr txBox="1"/>
          <p:nvPr/>
        </p:nvSpPr>
        <p:spPr>
          <a:xfrm>
            <a:off x="5843457" y="5128207"/>
            <a:ext cx="78098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DUTXR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B7D8DE-3AFB-250B-1349-29E606F93F69}"/>
              </a:ext>
            </a:extLst>
          </p:cNvPr>
          <p:cNvSpPr txBox="1"/>
          <p:nvPr/>
        </p:nvSpPr>
        <p:spPr>
          <a:xfrm>
            <a:off x="5444639" y="3869442"/>
            <a:ext cx="200607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l-GR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-Actin (42kD)</a:t>
            </a:r>
            <a:endParaRPr lang="en-IN" sz="135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B99EA33-65EB-0626-55B2-524385F6AF10}"/>
              </a:ext>
            </a:extLst>
          </p:cNvPr>
          <p:cNvSpPr txBox="1"/>
          <p:nvPr/>
        </p:nvSpPr>
        <p:spPr>
          <a:xfrm>
            <a:off x="-31276" y="9325"/>
            <a:ext cx="5237563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/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Supplementary Figure S8: </a:t>
            </a:r>
            <a:r>
              <a:rPr lang="en-US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Original Western Blots for </a:t>
            </a:r>
            <a:r>
              <a:rPr lang="en-US" sz="13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Figure 4C </a:t>
            </a:r>
            <a:r>
              <a:rPr lang="en-US" sz="13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DUTXR</a:t>
            </a:r>
          </a:p>
        </p:txBody>
      </p:sp>
    </p:spTree>
    <p:extLst>
      <p:ext uri="{BB962C8B-B14F-4D97-AF65-F5344CB8AC3E}">
        <p14:creationId xmlns:p14="http://schemas.microsoft.com/office/powerpoint/2010/main" val="1329193111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26097</TotalTime>
  <Words>515</Words>
  <Application>Microsoft Office PowerPoint</Application>
  <PresentationFormat>Letter Paper (8.5x11 in)</PresentationFormat>
  <Paragraphs>91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2_Office Theme</vt:lpstr>
      <vt:lpstr>1_Office Theme</vt:lpstr>
      <vt:lpstr>Office Theme</vt:lpstr>
      <vt:lpstr>3_Office Theme</vt:lpstr>
      <vt:lpstr>Prism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Suman Mazumder</dc:creator>
  <cp:lastModifiedBy>Amit Mitra</cp:lastModifiedBy>
  <cp:revision>320</cp:revision>
  <cp:lastPrinted>2021-12-18T20:10:07Z</cp:lastPrinted>
  <dcterms:created xsi:type="dcterms:W3CDTF">2020-04-01T03:13:01Z</dcterms:created>
  <dcterms:modified xsi:type="dcterms:W3CDTF">2022-11-22T05:21:24Z</dcterms:modified>
</cp:coreProperties>
</file>