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8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312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37609-8DB1-4E37-BFA8-31C9425BF252}" type="datetimeFigureOut">
              <a:rPr lang="en-US" smtClean="0"/>
              <a:t>1/21/2022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9DC0F-7660-4AD0-879F-6C8062C044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0449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37609-8DB1-4E37-BFA8-31C9425BF252}" type="datetimeFigureOut">
              <a:rPr lang="en-US" smtClean="0"/>
              <a:t>1/21/2022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9DC0F-7660-4AD0-879F-6C8062C044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345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37609-8DB1-4E37-BFA8-31C9425BF252}" type="datetimeFigureOut">
              <a:rPr lang="en-US" smtClean="0"/>
              <a:t>1/21/2022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9DC0F-7660-4AD0-879F-6C8062C044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8877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37609-8DB1-4E37-BFA8-31C9425BF252}" type="datetimeFigureOut">
              <a:rPr lang="en-US" smtClean="0"/>
              <a:t>1/21/2022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9DC0F-7660-4AD0-879F-6C8062C044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070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37609-8DB1-4E37-BFA8-31C9425BF252}" type="datetimeFigureOut">
              <a:rPr lang="en-US" smtClean="0"/>
              <a:t>1/21/2022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9DC0F-7660-4AD0-879F-6C8062C044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468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37609-8DB1-4E37-BFA8-31C9425BF252}" type="datetimeFigureOut">
              <a:rPr lang="en-US" smtClean="0"/>
              <a:t>1/21/2022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9DC0F-7660-4AD0-879F-6C8062C044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551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37609-8DB1-4E37-BFA8-31C9425BF252}" type="datetimeFigureOut">
              <a:rPr lang="en-US" smtClean="0"/>
              <a:t>1/21/2022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9DC0F-7660-4AD0-879F-6C8062C044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3595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37609-8DB1-4E37-BFA8-31C9425BF252}" type="datetimeFigureOut">
              <a:rPr lang="en-US" smtClean="0"/>
              <a:t>1/21/2022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9DC0F-7660-4AD0-879F-6C8062C044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2010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37609-8DB1-4E37-BFA8-31C9425BF252}" type="datetimeFigureOut">
              <a:rPr lang="en-US" smtClean="0"/>
              <a:t>1/21/2022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9DC0F-7660-4AD0-879F-6C8062C044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502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37609-8DB1-4E37-BFA8-31C9425BF252}" type="datetimeFigureOut">
              <a:rPr lang="en-US" smtClean="0"/>
              <a:t>1/21/2022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9DC0F-7660-4AD0-879F-6C8062C044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532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37609-8DB1-4E37-BFA8-31C9425BF252}" type="datetimeFigureOut">
              <a:rPr lang="en-US" smtClean="0"/>
              <a:t>1/21/2022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9DC0F-7660-4AD0-879F-6C8062C044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4527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F37609-8DB1-4E37-BFA8-31C9425BF252}" type="datetimeFigureOut">
              <a:rPr lang="en-US" smtClean="0"/>
              <a:t>1/21/2022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9DC0F-7660-4AD0-879F-6C8062C044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659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7" name="Table 86">
            <a:extLst>
              <a:ext uri="{FF2B5EF4-FFF2-40B4-BE49-F238E27FC236}">
                <a16:creationId xmlns:a16="http://schemas.microsoft.com/office/drawing/2014/main" id="{E0D0C090-F003-41E2-867E-5B4C15F687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0967075"/>
              </p:ext>
            </p:extLst>
          </p:nvPr>
        </p:nvGraphicFramePr>
        <p:xfrm>
          <a:off x="3790123" y="73661"/>
          <a:ext cx="3007124" cy="609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51781">
                  <a:extLst>
                    <a:ext uri="{9D8B030D-6E8A-4147-A177-3AD203B41FA5}">
                      <a16:colId xmlns:a16="http://schemas.microsoft.com/office/drawing/2014/main" val="3441433144"/>
                    </a:ext>
                  </a:extLst>
                </a:gridCol>
                <a:gridCol w="751781">
                  <a:extLst>
                    <a:ext uri="{9D8B030D-6E8A-4147-A177-3AD203B41FA5}">
                      <a16:colId xmlns:a16="http://schemas.microsoft.com/office/drawing/2014/main" val="3144560077"/>
                    </a:ext>
                  </a:extLst>
                </a:gridCol>
                <a:gridCol w="751781">
                  <a:extLst>
                    <a:ext uri="{9D8B030D-6E8A-4147-A177-3AD203B41FA5}">
                      <a16:colId xmlns:a16="http://schemas.microsoft.com/office/drawing/2014/main" val="3189592541"/>
                    </a:ext>
                  </a:extLst>
                </a:gridCol>
                <a:gridCol w="751781">
                  <a:extLst>
                    <a:ext uri="{9D8B030D-6E8A-4147-A177-3AD203B41FA5}">
                      <a16:colId xmlns:a16="http://schemas.microsoft.com/office/drawing/2014/main" val="4292043299"/>
                    </a:ext>
                  </a:extLst>
                </a:gridCol>
              </a:tblGrid>
              <a:tr h="183280">
                <a:tc>
                  <a:txBody>
                    <a:bodyPr/>
                    <a:lstStyle/>
                    <a:p>
                      <a:pPr algn="ctr" fontAlgn="b"/>
                      <a:r>
                        <a:rPr lang="fi-FI" sz="800" b="1" i="0" u="none" strike="noStrike" dirty="0" err="1">
                          <a:effectLst/>
                          <a:latin typeface="Arial" panose="020B0604020202020204" pitchFamily="34" charset="0"/>
                        </a:rPr>
                        <a:t>Concentration</a:t>
                      </a:r>
                      <a:r>
                        <a:rPr lang="fi-FI" sz="800" b="1" i="0" u="none" strike="noStrike" dirty="0">
                          <a:effectLst/>
                          <a:latin typeface="Arial" panose="020B0604020202020204" pitchFamily="34" charset="0"/>
                        </a:rPr>
                        <a:t> (</a:t>
                      </a:r>
                      <a:r>
                        <a:rPr lang="fi-FI" sz="800" b="1" i="0" u="none" strike="noStrike" dirty="0" err="1">
                          <a:effectLst/>
                          <a:latin typeface="Arial" panose="020B0604020202020204" pitchFamily="34" charset="0"/>
                        </a:rPr>
                        <a:t>nM</a:t>
                      </a:r>
                      <a:r>
                        <a:rPr lang="fi-FI" sz="800" b="1" i="0" u="none" strike="noStrike" dirty="0"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800" b="1" i="0" u="none" strike="noStrike" dirty="0">
                          <a:effectLst/>
                          <a:latin typeface="Arial" panose="020B0604020202020204" pitchFamily="34" charset="0"/>
                        </a:rPr>
                        <a:t>Trametinib</a:t>
                      </a:r>
                    </a:p>
                  </a:txBody>
                  <a:tcPr marL="0" marR="0" marT="0" marB="0" anchor="b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800" b="1" i="0" u="none" strike="noStrike" dirty="0">
                          <a:effectLst/>
                          <a:latin typeface="Arial" panose="020B0604020202020204" pitchFamily="34" charset="0"/>
                        </a:rPr>
                        <a:t>FOLFIRINOX (5-FU)</a:t>
                      </a:r>
                    </a:p>
                  </a:txBody>
                  <a:tcPr marL="0" marR="0" marT="0" marB="0" anchor="b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800" b="1" i="0" u="none" strike="noStrike" dirty="0" err="1">
                          <a:effectLst/>
                          <a:latin typeface="Arial" panose="020B0604020202020204" pitchFamily="34" charset="0"/>
                        </a:rPr>
                        <a:t>Paclitaxel</a:t>
                      </a:r>
                      <a:r>
                        <a:rPr lang="fi-FI" sz="800" b="1" i="0" u="none" strike="noStrike" dirty="0">
                          <a:effectLst/>
                          <a:latin typeface="Arial" panose="020B0604020202020204" pitchFamily="34" charset="0"/>
                        </a:rPr>
                        <a:t> / </a:t>
                      </a:r>
                      <a:r>
                        <a:rPr lang="fi-FI" sz="800" b="1" i="0" u="none" strike="noStrike" dirty="0" err="1">
                          <a:effectLst/>
                          <a:latin typeface="Arial" panose="020B0604020202020204" pitchFamily="34" charset="0"/>
                        </a:rPr>
                        <a:t>Gemcitabine</a:t>
                      </a:r>
                      <a:endParaRPr lang="fi-FI" sz="8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684586397"/>
                  </a:ext>
                </a:extLst>
              </a:tr>
              <a:tr h="96853">
                <a:tc>
                  <a:txBody>
                    <a:bodyPr/>
                    <a:lstStyle/>
                    <a:p>
                      <a:pPr algn="ctr" fontAlgn="b"/>
                      <a:r>
                        <a:rPr lang="fi-FI" sz="800" b="0" i="0" u="none" strike="noStrike" dirty="0">
                          <a:effectLst/>
                          <a:latin typeface="Arial" panose="020B0604020202020204" pitchFamily="34" charset="0"/>
                        </a:rPr>
                        <a:t>Max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800" u="none" strike="noStrike" dirty="0">
                          <a:effectLst/>
                        </a:rPr>
                        <a:t>357.1</a:t>
                      </a:r>
                      <a:endParaRPr lang="fi-FI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800" u="none" strike="noStrike" dirty="0">
                          <a:effectLst/>
                        </a:rPr>
                        <a:t>3000</a:t>
                      </a:r>
                      <a:endParaRPr lang="fi-FI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800" u="none" strike="noStrike">
                          <a:effectLst/>
                        </a:rPr>
                        <a:t>428.6</a:t>
                      </a:r>
                      <a:endParaRPr lang="fi-FI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549775907"/>
                  </a:ext>
                </a:extLst>
              </a:tr>
              <a:tr h="96853">
                <a:tc>
                  <a:txBody>
                    <a:bodyPr/>
                    <a:lstStyle/>
                    <a:p>
                      <a:pPr algn="ctr" fontAlgn="b"/>
                      <a:r>
                        <a:rPr lang="fi-FI" sz="800" b="0" i="0" u="none" strike="noStrike" dirty="0">
                          <a:effectLst/>
                          <a:latin typeface="Arial" panose="020B0604020202020204" pitchFamily="34" charset="0"/>
                        </a:rPr>
                        <a:t>1/10 </a:t>
                      </a:r>
                      <a:r>
                        <a:rPr lang="fi-FI" sz="800" b="0" i="0" u="none" strike="noStrike" dirty="0" err="1">
                          <a:effectLst/>
                          <a:latin typeface="Arial" panose="020B0604020202020204" pitchFamily="34" charset="0"/>
                        </a:rPr>
                        <a:t>max</a:t>
                      </a:r>
                      <a:endParaRPr lang="fi-FI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800" u="none" strike="noStrike" dirty="0">
                          <a:effectLst/>
                        </a:rPr>
                        <a:t>35.7</a:t>
                      </a:r>
                      <a:endParaRPr lang="fi-FI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800" u="none" strike="noStrike" dirty="0">
                          <a:effectLst/>
                        </a:rPr>
                        <a:t>300</a:t>
                      </a:r>
                      <a:endParaRPr lang="fi-FI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800" u="none" strike="noStrike" dirty="0">
                          <a:effectLst/>
                        </a:rPr>
                        <a:t>42.9</a:t>
                      </a:r>
                      <a:endParaRPr lang="fi-FI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993494063"/>
                  </a:ext>
                </a:extLst>
              </a:tr>
              <a:tr h="92642">
                <a:tc>
                  <a:txBody>
                    <a:bodyPr/>
                    <a:lstStyle/>
                    <a:p>
                      <a:pPr algn="ctr" fontAlgn="b"/>
                      <a:r>
                        <a:rPr lang="fi-FI" sz="800" b="0" i="0" u="none" strike="noStrike" dirty="0">
                          <a:effectLst/>
                          <a:latin typeface="Arial" panose="020B0604020202020204" pitchFamily="34" charset="0"/>
                        </a:rPr>
                        <a:t>1/100 </a:t>
                      </a:r>
                      <a:r>
                        <a:rPr lang="fi-FI" sz="800" b="0" i="0" u="none" strike="noStrike" dirty="0" err="1">
                          <a:effectLst/>
                          <a:latin typeface="Arial" panose="020B0604020202020204" pitchFamily="34" charset="0"/>
                        </a:rPr>
                        <a:t>max</a:t>
                      </a:r>
                      <a:endParaRPr lang="fi-FI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800" u="none" strike="noStrike" dirty="0">
                          <a:effectLst/>
                        </a:rPr>
                        <a:t>3.57</a:t>
                      </a:r>
                      <a:endParaRPr lang="fi-FI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800" u="none" strike="noStrike">
                          <a:effectLst/>
                        </a:rPr>
                        <a:t>30</a:t>
                      </a:r>
                      <a:endParaRPr lang="fi-FI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800" u="none" strike="noStrike" dirty="0">
                          <a:effectLst/>
                        </a:rPr>
                        <a:t>4.29</a:t>
                      </a:r>
                      <a:endParaRPr lang="fi-FI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9550860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A64B2EC0-0FA5-484F-A996-9C981244D957}"/>
              </a:ext>
            </a:extLst>
          </p:cNvPr>
          <p:cNvSpPr txBox="1"/>
          <p:nvPr/>
        </p:nvSpPr>
        <p:spPr>
          <a:xfrm>
            <a:off x="1" y="0"/>
            <a:ext cx="37901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Supplementary figure S3 Organoid microscopic cell death quantification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2FEFFCE-713E-4370-BDBA-3322E915D729}"/>
              </a:ext>
            </a:extLst>
          </p:cNvPr>
          <p:cNvSpPr txBox="1"/>
          <p:nvPr/>
        </p:nvSpPr>
        <p:spPr>
          <a:xfrm>
            <a:off x="1443416" y="783065"/>
            <a:ext cx="8258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/>
              <a:t>FOLFIRINOX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1E50FD9-6EB5-401B-9C38-290BA241EB6A}"/>
              </a:ext>
            </a:extLst>
          </p:cNvPr>
          <p:cNvSpPr txBox="1"/>
          <p:nvPr/>
        </p:nvSpPr>
        <p:spPr>
          <a:xfrm>
            <a:off x="0" y="391419"/>
            <a:ext cx="7586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PO77Tp7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B180D952-9049-4566-8106-F883FFC0E806}"/>
              </a:ext>
            </a:extLst>
          </p:cNvPr>
          <p:cNvGrpSpPr/>
          <p:nvPr/>
        </p:nvGrpSpPr>
        <p:grpSpPr>
          <a:xfrm>
            <a:off x="3591496" y="8620753"/>
            <a:ext cx="3182466" cy="1171256"/>
            <a:chOff x="5811166" y="435278"/>
            <a:chExt cx="5858522" cy="2160000"/>
          </a:xfrm>
        </p:grpSpPr>
        <p:pic>
          <p:nvPicPr>
            <p:cNvPr id="55" name="Picture 54" descr="A picture containing flower, fabric&#10;&#10;Description automatically generated">
              <a:extLst>
                <a:ext uri="{FF2B5EF4-FFF2-40B4-BE49-F238E27FC236}">
                  <a16:creationId xmlns:a16="http://schemas.microsoft.com/office/drawing/2014/main" id="{C548DD4A-833C-4E23-8F61-EE1F898CAA3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11166" y="435278"/>
              <a:ext cx="2924602" cy="2160000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pic>
          <p:nvPicPr>
            <p:cNvPr id="56" name="Picture 55" descr="A picture containing indoor&#10;&#10;Description automatically generated">
              <a:extLst>
                <a:ext uri="{FF2B5EF4-FFF2-40B4-BE49-F238E27FC236}">
                  <a16:creationId xmlns:a16="http://schemas.microsoft.com/office/drawing/2014/main" id="{5901B7C0-9837-4A2D-855B-C836B862EFE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745086" y="435278"/>
              <a:ext cx="2924602" cy="2160000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0198B75E-4348-44E1-AFC2-C018110A553D}"/>
              </a:ext>
            </a:extLst>
          </p:cNvPr>
          <p:cNvGrpSpPr/>
          <p:nvPr/>
        </p:nvGrpSpPr>
        <p:grpSpPr>
          <a:xfrm>
            <a:off x="341925" y="8616024"/>
            <a:ext cx="3187017" cy="1177607"/>
            <a:chOff x="694020" y="612928"/>
            <a:chExt cx="5849204" cy="2160000"/>
          </a:xfrm>
        </p:grpSpPr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0B5009D4-B3CB-427F-827A-08CE5EE8736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94020" y="612928"/>
              <a:ext cx="2924602" cy="2160000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pic>
          <p:nvPicPr>
            <p:cNvPr id="59" name="Picture 58" descr="A picture containing indoor, covered, fabric&#10;&#10;Description automatically generated">
              <a:extLst>
                <a:ext uri="{FF2B5EF4-FFF2-40B4-BE49-F238E27FC236}">
                  <a16:creationId xmlns:a16="http://schemas.microsoft.com/office/drawing/2014/main" id="{D051B523-0BD0-483D-8B25-60ED0E28B64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618622" y="612928"/>
              <a:ext cx="2924602" cy="2160000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32674E6B-6CC3-4A74-B27C-B2151D4386DA}"/>
              </a:ext>
            </a:extLst>
          </p:cNvPr>
          <p:cNvGrpSpPr/>
          <p:nvPr/>
        </p:nvGrpSpPr>
        <p:grpSpPr>
          <a:xfrm>
            <a:off x="3591496" y="4787092"/>
            <a:ext cx="3183970" cy="3571556"/>
            <a:chOff x="3655291" y="4614816"/>
            <a:chExt cx="3183970" cy="3571556"/>
          </a:xfrm>
        </p:grpSpPr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0A2F5B4E-B308-4B31-871F-49A5B67FBB17}"/>
                </a:ext>
              </a:extLst>
            </p:cNvPr>
            <p:cNvGrpSpPr/>
            <p:nvPr/>
          </p:nvGrpSpPr>
          <p:grpSpPr>
            <a:xfrm>
              <a:off x="3655291" y="4614816"/>
              <a:ext cx="3183970" cy="2378211"/>
              <a:chOff x="3647620" y="3735493"/>
              <a:chExt cx="5856286" cy="4356273"/>
            </a:xfrm>
          </p:grpSpPr>
          <p:grpSp>
            <p:nvGrpSpPr>
              <p:cNvPr id="48" name="Group 47">
                <a:extLst>
                  <a:ext uri="{FF2B5EF4-FFF2-40B4-BE49-F238E27FC236}">
                    <a16:creationId xmlns:a16="http://schemas.microsoft.com/office/drawing/2014/main" id="{2E021352-0B71-4E8C-9C25-9B35CBFAA1B7}"/>
                  </a:ext>
                </a:extLst>
              </p:cNvPr>
              <p:cNvGrpSpPr/>
              <p:nvPr/>
            </p:nvGrpSpPr>
            <p:grpSpPr>
              <a:xfrm>
                <a:off x="3647620" y="5926539"/>
                <a:ext cx="5856282" cy="2165227"/>
                <a:chOff x="8769442" y="5304992"/>
                <a:chExt cx="5856282" cy="2165227"/>
              </a:xfrm>
            </p:grpSpPr>
            <p:pic>
              <p:nvPicPr>
                <p:cNvPr id="53" name="Picture 52" descr="A picture containing covered, indoor, fabric&#10;&#10;Description automatically generated">
                  <a:extLst>
                    <a:ext uri="{FF2B5EF4-FFF2-40B4-BE49-F238E27FC236}">
                      <a16:creationId xmlns:a16="http://schemas.microsoft.com/office/drawing/2014/main" id="{0118BCA1-ABD3-4C79-9695-789C7D298BA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11694044" y="5304992"/>
                  <a:ext cx="2931680" cy="2165227"/>
                </a:xfrm>
                <a:prstGeom prst="rect">
                  <a:avLst/>
                </a:prstGeom>
                <a:ln w="6350">
                  <a:solidFill>
                    <a:schemeClr val="tx1"/>
                  </a:solidFill>
                </a:ln>
              </p:spPr>
            </p:pic>
            <p:pic>
              <p:nvPicPr>
                <p:cNvPr id="52" name="Picture 51" descr="A picture containing covered, indoor, fabric&#10;&#10;Description automatically generated">
                  <a:extLst>
                    <a:ext uri="{FF2B5EF4-FFF2-40B4-BE49-F238E27FC236}">
                      <a16:creationId xmlns:a16="http://schemas.microsoft.com/office/drawing/2014/main" id="{C8E9F3EB-8932-42FB-861F-0F139A78165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8769442" y="5304992"/>
                  <a:ext cx="2931680" cy="2165227"/>
                </a:xfrm>
                <a:prstGeom prst="rect">
                  <a:avLst/>
                </a:prstGeom>
                <a:ln w="6350">
                  <a:solidFill>
                    <a:schemeClr val="tx1"/>
                  </a:solidFill>
                </a:ln>
              </p:spPr>
            </p:pic>
          </p:grpSp>
          <p:grpSp>
            <p:nvGrpSpPr>
              <p:cNvPr id="49" name="Group 48">
                <a:extLst>
                  <a:ext uri="{FF2B5EF4-FFF2-40B4-BE49-F238E27FC236}">
                    <a16:creationId xmlns:a16="http://schemas.microsoft.com/office/drawing/2014/main" id="{73D20A8E-B311-4FF7-877D-847889EAB359}"/>
                  </a:ext>
                </a:extLst>
              </p:cNvPr>
              <p:cNvGrpSpPr/>
              <p:nvPr/>
            </p:nvGrpSpPr>
            <p:grpSpPr>
              <a:xfrm>
                <a:off x="3647620" y="3735493"/>
                <a:ext cx="5856286" cy="2165227"/>
                <a:chOff x="3647620" y="3735493"/>
                <a:chExt cx="5856286" cy="2165227"/>
              </a:xfrm>
            </p:grpSpPr>
            <p:pic>
              <p:nvPicPr>
                <p:cNvPr id="50" name="Picture 49" descr="A picture containing covered, fabric&#10;&#10;Description automatically generated">
                  <a:extLst>
                    <a:ext uri="{FF2B5EF4-FFF2-40B4-BE49-F238E27FC236}">
                      <a16:creationId xmlns:a16="http://schemas.microsoft.com/office/drawing/2014/main" id="{0D44CE45-8B99-48E2-BBDB-CDEB570643F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6572224" y="3735493"/>
                  <a:ext cx="2931682" cy="2165227"/>
                </a:xfrm>
                <a:prstGeom prst="rect">
                  <a:avLst/>
                </a:prstGeom>
                <a:ln w="6350">
                  <a:solidFill>
                    <a:schemeClr val="tx1"/>
                  </a:solidFill>
                </a:ln>
              </p:spPr>
            </p:pic>
            <p:pic>
              <p:nvPicPr>
                <p:cNvPr id="51" name="Picture 50" descr="A picture containing covered, indoor, board&#10;&#10;Description automatically generated">
                  <a:extLst>
                    <a:ext uri="{FF2B5EF4-FFF2-40B4-BE49-F238E27FC236}">
                      <a16:creationId xmlns:a16="http://schemas.microsoft.com/office/drawing/2014/main" id="{8D68DBC8-E2A3-4A7E-8AD5-1F4DF128BEF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3647620" y="3735493"/>
                  <a:ext cx="2931682" cy="2165227"/>
                </a:xfrm>
                <a:prstGeom prst="rect">
                  <a:avLst/>
                </a:prstGeom>
                <a:ln w="6350">
                  <a:solidFill>
                    <a:schemeClr val="tx1"/>
                  </a:solidFill>
                </a:ln>
              </p:spPr>
            </p:pic>
          </p:grp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F34B1C9A-62EE-4169-B64A-38655ECDC8BB}"/>
                </a:ext>
              </a:extLst>
            </p:cNvPr>
            <p:cNvGrpSpPr/>
            <p:nvPr/>
          </p:nvGrpSpPr>
          <p:grpSpPr>
            <a:xfrm>
              <a:off x="3658285" y="7012014"/>
              <a:ext cx="3180120" cy="1174358"/>
              <a:chOff x="2892017" y="4955085"/>
              <a:chExt cx="13716000" cy="5065059"/>
            </a:xfrm>
          </p:grpSpPr>
          <p:pic>
            <p:nvPicPr>
              <p:cNvPr id="10" name="Picture 9" descr="Background pattern&#10;&#10;Description automatically generated">
                <a:extLst>
                  <a:ext uri="{FF2B5EF4-FFF2-40B4-BE49-F238E27FC236}">
                    <a16:creationId xmlns:a16="http://schemas.microsoft.com/office/drawing/2014/main" id="{8D328164-34B0-4AEB-99FC-6A0FB678DFE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9750017" y="4955085"/>
                <a:ext cx="6858000" cy="5065059"/>
              </a:xfrm>
              <a:prstGeom prst="rect">
                <a:avLst/>
              </a:prstGeom>
              <a:ln w="6350">
                <a:solidFill>
                  <a:schemeClr val="tx1"/>
                </a:solidFill>
              </a:ln>
            </p:spPr>
          </p:pic>
          <p:pic>
            <p:nvPicPr>
              <p:cNvPr id="3" name="Picture 2" descr="A picture containing covered, fabric&#10;&#10;Description automatically generated">
                <a:extLst>
                  <a:ext uri="{FF2B5EF4-FFF2-40B4-BE49-F238E27FC236}">
                    <a16:creationId xmlns:a16="http://schemas.microsoft.com/office/drawing/2014/main" id="{F03690AC-668A-4702-9126-4782A4D795C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2892017" y="4955085"/>
                <a:ext cx="6858000" cy="5065059"/>
              </a:xfrm>
              <a:prstGeom prst="rect">
                <a:avLst/>
              </a:prstGeom>
              <a:ln w="6350">
                <a:solidFill>
                  <a:schemeClr val="tx1"/>
                </a:solidFill>
              </a:ln>
            </p:spPr>
          </p:pic>
        </p:grp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id="{EE98EFEF-2698-4331-9AD4-6399EC0DE14C}"/>
              </a:ext>
            </a:extLst>
          </p:cNvPr>
          <p:cNvGrpSpPr/>
          <p:nvPr/>
        </p:nvGrpSpPr>
        <p:grpSpPr>
          <a:xfrm>
            <a:off x="341926" y="4788043"/>
            <a:ext cx="3187018" cy="3571879"/>
            <a:chOff x="449263" y="4615767"/>
            <a:chExt cx="3187018" cy="3571879"/>
          </a:xfrm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F7F738F1-340E-4E4C-94CA-1D2ED6B987DC}"/>
                </a:ext>
              </a:extLst>
            </p:cNvPr>
            <p:cNvGrpSpPr/>
            <p:nvPr/>
          </p:nvGrpSpPr>
          <p:grpSpPr>
            <a:xfrm>
              <a:off x="449263" y="4615767"/>
              <a:ext cx="3187018" cy="2377261"/>
              <a:chOff x="6317192" y="818583"/>
              <a:chExt cx="5845719" cy="4360440"/>
            </a:xfrm>
          </p:grpSpPr>
          <p:grpSp>
            <p:nvGrpSpPr>
              <p:cNvPr id="35" name="Group 34">
                <a:extLst>
                  <a:ext uri="{FF2B5EF4-FFF2-40B4-BE49-F238E27FC236}">
                    <a16:creationId xmlns:a16="http://schemas.microsoft.com/office/drawing/2014/main" id="{79CE1F51-91D9-4B6B-ABCE-33467727E5C0}"/>
                  </a:ext>
                </a:extLst>
              </p:cNvPr>
              <p:cNvGrpSpPr/>
              <p:nvPr/>
            </p:nvGrpSpPr>
            <p:grpSpPr>
              <a:xfrm>
                <a:off x="6317192" y="818583"/>
                <a:ext cx="5845719" cy="2160000"/>
                <a:chOff x="547884" y="3294371"/>
                <a:chExt cx="5845719" cy="2160000"/>
              </a:xfrm>
            </p:grpSpPr>
            <p:pic>
              <p:nvPicPr>
                <p:cNvPr id="39" name="Picture 38" descr="A picture containing covered, indoor, fabric&#10;&#10;Description automatically generated">
                  <a:extLst>
                    <a:ext uri="{FF2B5EF4-FFF2-40B4-BE49-F238E27FC236}">
                      <a16:creationId xmlns:a16="http://schemas.microsoft.com/office/drawing/2014/main" id="{04BB77A7-6AC0-4E2A-8643-90A9758679F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547884" y="3294371"/>
                  <a:ext cx="2924602" cy="2160000"/>
                </a:xfrm>
                <a:prstGeom prst="rect">
                  <a:avLst/>
                </a:prstGeom>
                <a:ln w="6350">
                  <a:solidFill>
                    <a:schemeClr val="tx1"/>
                  </a:solidFill>
                </a:ln>
              </p:spPr>
            </p:pic>
            <p:pic>
              <p:nvPicPr>
                <p:cNvPr id="40" name="Picture 39" descr="A picture containing snow, covered, board&#10;&#10;Description automatically generated">
                  <a:extLst>
                    <a:ext uri="{FF2B5EF4-FFF2-40B4-BE49-F238E27FC236}">
                      <a16:creationId xmlns:a16="http://schemas.microsoft.com/office/drawing/2014/main" id="{B17A455F-B689-4FEE-947A-336C4F61E9D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3469001" y="3294371"/>
                  <a:ext cx="2924602" cy="2160000"/>
                </a:xfrm>
                <a:prstGeom prst="rect">
                  <a:avLst/>
                </a:prstGeom>
                <a:ln w="6350">
                  <a:solidFill>
                    <a:schemeClr val="tx1"/>
                  </a:solidFill>
                </a:ln>
              </p:spPr>
            </p:pic>
          </p:grpSp>
          <p:grpSp>
            <p:nvGrpSpPr>
              <p:cNvPr id="36" name="Group 35">
                <a:extLst>
                  <a:ext uri="{FF2B5EF4-FFF2-40B4-BE49-F238E27FC236}">
                    <a16:creationId xmlns:a16="http://schemas.microsoft.com/office/drawing/2014/main" id="{BAC3922B-1ADB-42FB-9EEC-40A49280DB0E}"/>
                  </a:ext>
                </a:extLst>
              </p:cNvPr>
              <p:cNvGrpSpPr/>
              <p:nvPr/>
            </p:nvGrpSpPr>
            <p:grpSpPr>
              <a:xfrm>
                <a:off x="6317192" y="3019023"/>
                <a:ext cx="5845719" cy="2160000"/>
                <a:chOff x="6330744" y="3027985"/>
                <a:chExt cx="5845719" cy="2160000"/>
              </a:xfrm>
            </p:grpSpPr>
            <p:pic>
              <p:nvPicPr>
                <p:cNvPr id="37" name="Picture 36" descr="Background pattern&#10;&#10;Description automatically generated">
                  <a:extLst>
                    <a:ext uri="{FF2B5EF4-FFF2-40B4-BE49-F238E27FC236}">
                      <a16:creationId xmlns:a16="http://schemas.microsoft.com/office/drawing/2014/main" id="{11C57717-49B9-4A79-BB73-3699A6B65F1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6330744" y="3027985"/>
                  <a:ext cx="2924602" cy="2160000"/>
                </a:xfrm>
                <a:prstGeom prst="rect">
                  <a:avLst/>
                </a:prstGeom>
                <a:ln w="6350">
                  <a:solidFill>
                    <a:schemeClr val="tx1"/>
                  </a:solidFill>
                </a:ln>
              </p:spPr>
            </p:pic>
            <p:pic>
              <p:nvPicPr>
                <p:cNvPr id="38" name="Picture 37" descr="Background pattern&#10;&#10;Description automatically generated">
                  <a:extLst>
                    <a:ext uri="{FF2B5EF4-FFF2-40B4-BE49-F238E27FC236}">
                      <a16:creationId xmlns:a16="http://schemas.microsoft.com/office/drawing/2014/main" id="{919327E9-6A4F-4095-BE28-4F56D4312DC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9251861" y="3027985"/>
                  <a:ext cx="2924602" cy="2160000"/>
                </a:xfrm>
                <a:prstGeom prst="rect">
                  <a:avLst/>
                </a:prstGeom>
                <a:ln w="6350">
                  <a:solidFill>
                    <a:schemeClr val="tx1"/>
                  </a:solidFill>
                </a:ln>
              </p:spPr>
            </p:pic>
          </p:grpSp>
        </p:grpSp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230DFEB9-41B8-4392-93B0-5990187DF807}"/>
                </a:ext>
              </a:extLst>
            </p:cNvPr>
            <p:cNvGrpSpPr/>
            <p:nvPr/>
          </p:nvGrpSpPr>
          <p:grpSpPr>
            <a:xfrm>
              <a:off x="449263" y="7010740"/>
              <a:ext cx="3187018" cy="1176906"/>
              <a:chOff x="-5879487" y="6496700"/>
              <a:chExt cx="13716000" cy="5065060"/>
            </a:xfrm>
          </p:grpSpPr>
          <p:pic>
            <p:nvPicPr>
              <p:cNvPr id="65" name="Picture 64" descr="A picture containing covered, fabric&#10;&#10;Description automatically generated">
                <a:extLst>
                  <a:ext uri="{FF2B5EF4-FFF2-40B4-BE49-F238E27FC236}">
                    <a16:creationId xmlns:a16="http://schemas.microsoft.com/office/drawing/2014/main" id="{EE0A82A6-3A4A-45D4-8E69-D0FC8A4C73B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-5879487" y="6496701"/>
                <a:ext cx="6858000" cy="5065059"/>
              </a:xfrm>
              <a:prstGeom prst="rect">
                <a:avLst/>
              </a:prstGeom>
              <a:ln w="6350">
                <a:solidFill>
                  <a:schemeClr val="tx1"/>
                </a:solidFill>
              </a:ln>
            </p:spPr>
          </p:pic>
          <p:pic>
            <p:nvPicPr>
              <p:cNvPr id="67" name="Picture 66" descr="A picture containing wall, indoor, covered, fabric&#10;&#10;Description automatically generated">
                <a:extLst>
                  <a:ext uri="{FF2B5EF4-FFF2-40B4-BE49-F238E27FC236}">
                    <a16:creationId xmlns:a16="http://schemas.microsoft.com/office/drawing/2014/main" id="{58190B4A-E18F-4CB3-AE90-42B0316431A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978513" y="6496700"/>
                <a:ext cx="6858000" cy="5065059"/>
              </a:xfrm>
              <a:prstGeom prst="rect">
                <a:avLst/>
              </a:prstGeom>
              <a:ln w="6350">
                <a:solidFill>
                  <a:schemeClr val="tx1"/>
                </a:solidFill>
              </a:ln>
            </p:spPr>
          </p:pic>
        </p:grp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2BDAAE43-E040-4588-A766-EE5BB22E79C3}"/>
              </a:ext>
            </a:extLst>
          </p:cNvPr>
          <p:cNvGrpSpPr/>
          <p:nvPr/>
        </p:nvGrpSpPr>
        <p:grpSpPr>
          <a:xfrm>
            <a:off x="3591498" y="986134"/>
            <a:ext cx="3183656" cy="3566126"/>
            <a:chOff x="3655293" y="986134"/>
            <a:chExt cx="3183656" cy="3566126"/>
          </a:xfrm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858620B3-1779-4C41-8A0A-B5EB0A3C4168}"/>
                </a:ext>
              </a:extLst>
            </p:cNvPr>
            <p:cNvGrpSpPr/>
            <p:nvPr/>
          </p:nvGrpSpPr>
          <p:grpSpPr>
            <a:xfrm>
              <a:off x="3655293" y="986134"/>
              <a:ext cx="3183656" cy="2371651"/>
              <a:chOff x="9598049" y="-780567"/>
              <a:chExt cx="5855710" cy="4362185"/>
            </a:xfrm>
          </p:grpSpPr>
          <p:pic>
            <p:nvPicPr>
              <p:cNvPr id="42" name="Picture 41" descr="A picture containing indoor, covered, flower, fabric&#10;&#10;Description automatically generated">
                <a:extLst>
                  <a:ext uri="{FF2B5EF4-FFF2-40B4-BE49-F238E27FC236}">
                    <a16:creationId xmlns:a16="http://schemas.microsoft.com/office/drawing/2014/main" id="{168E37D6-03AB-437F-86AB-3B01BCAEF7D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9598049" y="-780567"/>
                <a:ext cx="2924602" cy="2160000"/>
              </a:xfrm>
              <a:prstGeom prst="rect">
                <a:avLst/>
              </a:prstGeom>
              <a:ln w="6350">
                <a:solidFill>
                  <a:schemeClr val="tx1"/>
                </a:solidFill>
              </a:ln>
            </p:spPr>
          </p:pic>
          <p:pic>
            <p:nvPicPr>
              <p:cNvPr id="43" name="Picture 42" descr="A picture containing covered, flower, fabric&#10;&#10;Description automatically generated">
                <a:extLst>
                  <a:ext uri="{FF2B5EF4-FFF2-40B4-BE49-F238E27FC236}">
                    <a16:creationId xmlns:a16="http://schemas.microsoft.com/office/drawing/2014/main" id="{C0674BA2-EDFE-432E-B56C-2F75A872DC1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12526966" y="-780567"/>
                <a:ext cx="2924602" cy="2160000"/>
              </a:xfrm>
              <a:prstGeom prst="rect">
                <a:avLst/>
              </a:prstGeom>
              <a:ln w="6350">
                <a:solidFill>
                  <a:schemeClr val="tx1"/>
                </a:solidFill>
              </a:ln>
            </p:spPr>
          </p:pic>
          <p:grpSp>
            <p:nvGrpSpPr>
              <p:cNvPr id="44" name="Group 43">
                <a:extLst>
                  <a:ext uri="{FF2B5EF4-FFF2-40B4-BE49-F238E27FC236}">
                    <a16:creationId xmlns:a16="http://schemas.microsoft.com/office/drawing/2014/main" id="{DD6EA8C6-1179-4288-9297-E5703CCC8333}"/>
                  </a:ext>
                </a:extLst>
              </p:cNvPr>
              <p:cNvGrpSpPr/>
              <p:nvPr/>
            </p:nvGrpSpPr>
            <p:grpSpPr>
              <a:xfrm>
                <a:off x="9601889" y="1421618"/>
                <a:ext cx="5851870" cy="2160000"/>
                <a:chOff x="3351350" y="6292502"/>
                <a:chExt cx="5851870" cy="2160000"/>
              </a:xfrm>
            </p:grpSpPr>
            <p:pic>
              <p:nvPicPr>
                <p:cNvPr id="45" name="Picture 44" descr="A picture containing covered, indoor, fabric&#10;&#10;Description automatically generated">
                  <a:extLst>
                    <a:ext uri="{FF2B5EF4-FFF2-40B4-BE49-F238E27FC236}">
                      <a16:creationId xmlns:a16="http://schemas.microsoft.com/office/drawing/2014/main" id="{9E29D208-59B8-423C-8DAC-343C840D080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3351350" y="6292502"/>
                  <a:ext cx="2924602" cy="2160000"/>
                </a:xfrm>
                <a:prstGeom prst="rect">
                  <a:avLst/>
                </a:prstGeom>
                <a:ln w="6350">
                  <a:solidFill>
                    <a:schemeClr val="tx1"/>
                  </a:solidFill>
                </a:ln>
              </p:spPr>
            </p:pic>
            <p:pic>
              <p:nvPicPr>
                <p:cNvPr id="46" name="Picture 45" descr="A picture containing covered, indoor, fabric&#10;&#10;Description automatically generated">
                  <a:extLst>
                    <a:ext uri="{FF2B5EF4-FFF2-40B4-BE49-F238E27FC236}">
                      <a16:creationId xmlns:a16="http://schemas.microsoft.com/office/drawing/2014/main" id="{6D7C5C91-ADF8-4D7B-8D76-C79417E8D7E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6278618" y="6292502"/>
                  <a:ext cx="2924602" cy="2160000"/>
                </a:xfrm>
                <a:prstGeom prst="rect">
                  <a:avLst/>
                </a:prstGeom>
                <a:ln w="6350">
                  <a:solidFill>
                    <a:schemeClr val="tx1"/>
                  </a:solidFill>
                </a:ln>
              </p:spPr>
            </p:pic>
          </p:grpSp>
        </p:grpSp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8B37DCDD-415D-40B7-A701-547CE8A04C5F}"/>
                </a:ext>
              </a:extLst>
            </p:cNvPr>
            <p:cNvGrpSpPr/>
            <p:nvPr/>
          </p:nvGrpSpPr>
          <p:grpSpPr>
            <a:xfrm>
              <a:off x="3655294" y="3377037"/>
              <a:ext cx="3182464" cy="1175223"/>
              <a:chOff x="-9960009" y="6579620"/>
              <a:chExt cx="13716000" cy="5065059"/>
            </a:xfrm>
          </p:grpSpPr>
          <p:pic>
            <p:nvPicPr>
              <p:cNvPr id="70" name="Picture 69" descr="Background pattern&#10;&#10;Description automatically generated">
                <a:extLst>
                  <a:ext uri="{FF2B5EF4-FFF2-40B4-BE49-F238E27FC236}">
                    <a16:creationId xmlns:a16="http://schemas.microsoft.com/office/drawing/2014/main" id="{2551A3EB-A6D1-4137-8A07-EBF5CE76A6F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-3102009" y="6579620"/>
                <a:ext cx="6858000" cy="5065059"/>
              </a:xfrm>
              <a:prstGeom prst="rect">
                <a:avLst/>
              </a:prstGeom>
              <a:ln w="6350">
                <a:solidFill>
                  <a:schemeClr val="tx1"/>
                </a:solidFill>
              </a:ln>
            </p:spPr>
          </p:pic>
          <p:pic>
            <p:nvPicPr>
              <p:cNvPr id="72" name="Picture 71" descr="A picture containing covered, fabric&#10;&#10;Description automatically generated">
                <a:extLst>
                  <a:ext uri="{FF2B5EF4-FFF2-40B4-BE49-F238E27FC236}">
                    <a16:creationId xmlns:a16="http://schemas.microsoft.com/office/drawing/2014/main" id="{BF479476-399E-4807-BA62-20DBE1687A1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-9960009" y="6579620"/>
                <a:ext cx="6858000" cy="5065059"/>
              </a:xfrm>
              <a:prstGeom prst="rect">
                <a:avLst/>
              </a:prstGeom>
              <a:ln w="6350">
                <a:solidFill>
                  <a:schemeClr val="tx1"/>
                </a:solidFill>
              </a:ln>
            </p:spPr>
          </p:pic>
        </p:grp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D5DCBF15-5A5C-45CE-9C84-9285AAA6F5D8}"/>
              </a:ext>
            </a:extLst>
          </p:cNvPr>
          <p:cNvGrpSpPr/>
          <p:nvPr/>
        </p:nvGrpSpPr>
        <p:grpSpPr>
          <a:xfrm>
            <a:off x="341926" y="989818"/>
            <a:ext cx="3187019" cy="3566597"/>
            <a:chOff x="449263" y="989818"/>
            <a:chExt cx="3187019" cy="3566597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0E6B53D7-6956-4CB5-8AE9-3E68B5DB538D}"/>
                </a:ext>
              </a:extLst>
            </p:cNvPr>
            <p:cNvGrpSpPr/>
            <p:nvPr/>
          </p:nvGrpSpPr>
          <p:grpSpPr>
            <a:xfrm>
              <a:off x="449263" y="989818"/>
              <a:ext cx="3187018" cy="2367967"/>
              <a:chOff x="961367" y="1185947"/>
              <a:chExt cx="5861894" cy="4355410"/>
            </a:xfrm>
          </p:grpSpPr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B06E4024-839F-487E-9A31-265810DF954E}"/>
                  </a:ext>
                </a:extLst>
              </p:cNvPr>
              <p:cNvGrpSpPr/>
              <p:nvPr/>
            </p:nvGrpSpPr>
            <p:grpSpPr>
              <a:xfrm>
                <a:off x="961367" y="1185947"/>
                <a:ext cx="5861894" cy="2160000"/>
                <a:chOff x="5449188" y="1174607"/>
                <a:chExt cx="5861894" cy="2160000"/>
              </a:xfrm>
            </p:grpSpPr>
            <p:pic>
              <p:nvPicPr>
                <p:cNvPr id="32" name="Picture 31" descr="A picture containing indoor, fabric&#10;&#10;Description automatically generated">
                  <a:extLst>
                    <a:ext uri="{FF2B5EF4-FFF2-40B4-BE49-F238E27FC236}">
                      <a16:creationId xmlns:a16="http://schemas.microsoft.com/office/drawing/2014/main" id="{F09616BA-F14F-4E17-A6CC-7C7A43728DD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8386480" y="1174607"/>
                  <a:ext cx="2924602" cy="2160000"/>
                </a:xfrm>
                <a:prstGeom prst="rect">
                  <a:avLst/>
                </a:prstGeom>
                <a:ln w="6350">
                  <a:solidFill>
                    <a:schemeClr val="tx1"/>
                  </a:solidFill>
                </a:ln>
              </p:spPr>
            </p:pic>
            <p:pic>
              <p:nvPicPr>
                <p:cNvPr id="33" name="Picture 32" descr="A picture containing floor, indoor, flower, fabric&#10;&#10;Description automatically generated">
                  <a:extLst>
                    <a:ext uri="{FF2B5EF4-FFF2-40B4-BE49-F238E27FC236}">
                      <a16:creationId xmlns:a16="http://schemas.microsoft.com/office/drawing/2014/main" id="{99E3084F-CAF7-4D32-885E-6898F4FEF14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5449188" y="1174607"/>
                  <a:ext cx="2924602" cy="2160000"/>
                </a:xfrm>
                <a:prstGeom prst="rect">
                  <a:avLst/>
                </a:prstGeom>
                <a:ln w="6350">
                  <a:solidFill>
                    <a:schemeClr val="tx1"/>
                  </a:solidFill>
                </a:ln>
              </p:spPr>
            </p:pic>
          </p:grpSp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E560C93E-16E0-4840-97D5-D61C13ADEBF9}"/>
                  </a:ext>
                </a:extLst>
              </p:cNvPr>
              <p:cNvGrpSpPr/>
              <p:nvPr/>
            </p:nvGrpSpPr>
            <p:grpSpPr>
              <a:xfrm>
                <a:off x="969055" y="3381357"/>
                <a:ext cx="5854206" cy="2160000"/>
                <a:chOff x="7307403" y="2142432"/>
                <a:chExt cx="5854206" cy="2160000"/>
              </a:xfrm>
            </p:grpSpPr>
            <p:pic>
              <p:nvPicPr>
                <p:cNvPr id="30" name="Picture 29" descr="A picture containing indoor, floor, bedclothes, fabric&#10;&#10;Description automatically generated">
                  <a:extLst>
                    <a:ext uri="{FF2B5EF4-FFF2-40B4-BE49-F238E27FC236}">
                      <a16:creationId xmlns:a16="http://schemas.microsoft.com/office/drawing/2014/main" id="{041424FA-9D0D-4FDB-9478-91D8F501106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7307403" y="2142432"/>
                  <a:ext cx="2924602" cy="2160000"/>
                </a:xfrm>
                <a:prstGeom prst="rect">
                  <a:avLst/>
                </a:prstGeom>
                <a:ln w="6350">
                  <a:solidFill>
                    <a:schemeClr val="tx1"/>
                  </a:solidFill>
                </a:ln>
              </p:spPr>
            </p:pic>
            <p:pic>
              <p:nvPicPr>
                <p:cNvPr id="31" name="Picture 30" descr="A picture containing indoor, fabric, plastic&#10;&#10;Description automatically generated">
                  <a:extLst>
                    <a:ext uri="{FF2B5EF4-FFF2-40B4-BE49-F238E27FC236}">
                      <a16:creationId xmlns:a16="http://schemas.microsoft.com/office/drawing/2014/main" id="{40771D27-73F4-4DA5-8E1A-62BE85C4006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10237007" y="2142432"/>
                  <a:ext cx="2924602" cy="2160000"/>
                </a:xfrm>
                <a:prstGeom prst="rect">
                  <a:avLst/>
                </a:prstGeom>
                <a:ln w="6350">
                  <a:solidFill>
                    <a:schemeClr val="tx1"/>
                  </a:solidFill>
                </a:ln>
              </p:spPr>
            </p:pic>
          </p:grpSp>
        </p:grp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3FD04078-2EBE-4808-99EF-F4370668BF25}"/>
                </a:ext>
              </a:extLst>
            </p:cNvPr>
            <p:cNvGrpSpPr/>
            <p:nvPr/>
          </p:nvGrpSpPr>
          <p:grpSpPr>
            <a:xfrm>
              <a:off x="449264" y="3377037"/>
              <a:ext cx="3187018" cy="1179378"/>
              <a:chOff x="-7662899" y="4761867"/>
              <a:chExt cx="13716000" cy="5075699"/>
            </a:xfrm>
          </p:grpSpPr>
          <p:pic>
            <p:nvPicPr>
              <p:cNvPr id="77" name="Picture 76" descr="A picture containing covered, fabric&#10;&#10;Description automatically generated">
                <a:extLst>
                  <a:ext uri="{FF2B5EF4-FFF2-40B4-BE49-F238E27FC236}">
                    <a16:creationId xmlns:a16="http://schemas.microsoft.com/office/drawing/2014/main" id="{A7941E00-4A7A-4B7A-9765-2C7D952FC54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-804899" y="4772507"/>
                <a:ext cx="6858000" cy="5065059"/>
              </a:xfrm>
              <a:prstGeom prst="rect">
                <a:avLst/>
              </a:prstGeom>
              <a:ln w="6350">
                <a:solidFill>
                  <a:schemeClr val="tx1"/>
                </a:solidFill>
              </a:ln>
            </p:spPr>
          </p:pic>
          <p:pic>
            <p:nvPicPr>
              <p:cNvPr id="79" name="Picture 78" descr="A picture containing covered, indoor, fabric&#10;&#10;Description automatically generated">
                <a:extLst>
                  <a:ext uri="{FF2B5EF4-FFF2-40B4-BE49-F238E27FC236}">
                    <a16:creationId xmlns:a16="http://schemas.microsoft.com/office/drawing/2014/main" id="{6A8B2399-B143-47C3-AC7B-C0109175CEB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-7662899" y="4761867"/>
                <a:ext cx="6858000" cy="5065059"/>
              </a:xfrm>
              <a:prstGeom prst="rect">
                <a:avLst/>
              </a:prstGeom>
              <a:ln w="6350">
                <a:solidFill>
                  <a:schemeClr val="tx1"/>
                </a:solidFill>
              </a:ln>
            </p:spPr>
          </p:pic>
        </p:grpSp>
      </p:grpSp>
      <p:sp>
        <p:nvSpPr>
          <p:cNvPr id="88" name="TextBox 87">
            <a:extLst>
              <a:ext uri="{FF2B5EF4-FFF2-40B4-BE49-F238E27FC236}">
                <a16:creationId xmlns:a16="http://schemas.microsoft.com/office/drawing/2014/main" id="{445D1E2F-9481-4947-A3BA-B3F13465461A}"/>
              </a:ext>
            </a:extLst>
          </p:cNvPr>
          <p:cNvSpPr txBox="1"/>
          <p:nvPr/>
        </p:nvSpPr>
        <p:spPr>
          <a:xfrm rot="16200000">
            <a:off x="-175911" y="1381419"/>
            <a:ext cx="6912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/>
              <a:t>Max conc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C8B2EB44-D4D3-4352-BE45-0B929C5065A4}"/>
              </a:ext>
            </a:extLst>
          </p:cNvPr>
          <p:cNvSpPr txBox="1"/>
          <p:nvPr/>
        </p:nvSpPr>
        <p:spPr>
          <a:xfrm rot="16200000">
            <a:off x="-175911" y="2647495"/>
            <a:ext cx="6912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/>
              <a:t>1/10 max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BCDF5195-C22F-40CF-BAB0-B55F33919A04}"/>
              </a:ext>
            </a:extLst>
          </p:cNvPr>
          <p:cNvSpPr txBox="1"/>
          <p:nvPr/>
        </p:nvSpPr>
        <p:spPr>
          <a:xfrm rot="16200000">
            <a:off x="-208773" y="3751059"/>
            <a:ext cx="75693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/>
              <a:t>1/100 max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C56502B3-BE8A-45EF-B08D-0F94B5BB2A17}"/>
              </a:ext>
            </a:extLst>
          </p:cNvPr>
          <p:cNvSpPr txBox="1"/>
          <p:nvPr/>
        </p:nvSpPr>
        <p:spPr>
          <a:xfrm rot="16200000">
            <a:off x="-159566" y="5341554"/>
            <a:ext cx="6912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/>
              <a:t>Max conc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A3F95AA5-8A3A-4380-A5D2-C70607A1E731}"/>
              </a:ext>
            </a:extLst>
          </p:cNvPr>
          <p:cNvSpPr txBox="1"/>
          <p:nvPr/>
        </p:nvSpPr>
        <p:spPr>
          <a:xfrm rot="16200000">
            <a:off x="-159566" y="6607630"/>
            <a:ext cx="6912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/>
              <a:t>1/10 max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8E5E209F-F877-4DDF-B587-125A69265815}"/>
              </a:ext>
            </a:extLst>
          </p:cNvPr>
          <p:cNvSpPr txBox="1"/>
          <p:nvPr/>
        </p:nvSpPr>
        <p:spPr>
          <a:xfrm rot="16200000">
            <a:off x="-192428" y="7711194"/>
            <a:ext cx="75693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/>
              <a:t>1/100 max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6F1BCA2-93A8-4508-9675-8F4D52D955F0}"/>
              </a:ext>
            </a:extLst>
          </p:cNvPr>
          <p:cNvSpPr txBox="1"/>
          <p:nvPr/>
        </p:nvSpPr>
        <p:spPr>
          <a:xfrm>
            <a:off x="4763825" y="4553762"/>
            <a:ext cx="8611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/>
              <a:t>Gemcitabine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7BEA11D-95E1-4DD1-9FCA-61131C4D1E08}"/>
              </a:ext>
            </a:extLst>
          </p:cNvPr>
          <p:cNvSpPr txBox="1"/>
          <p:nvPr/>
        </p:nvSpPr>
        <p:spPr>
          <a:xfrm>
            <a:off x="1547864" y="4549032"/>
            <a:ext cx="77136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/>
              <a:t>Trametinib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ACF6D4B-5A66-4DE3-B8B9-57A355248D1C}"/>
              </a:ext>
            </a:extLst>
          </p:cNvPr>
          <p:cNvSpPr txBox="1"/>
          <p:nvPr/>
        </p:nvSpPr>
        <p:spPr>
          <a:xfrm>
            <a:off x="4914740" y="767570"/>
            <a:ext cx="69602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/>
              <a:t>Paclitaxel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314374E6-4BD1-431E-9C61-6D37F7A72436}"/>
              </a:ext>
            </a:extLst>
          </p:cNvPr>
          <p:cNvSpPr txBox="1"/>
          <p:nvPr/>
        </p:nvSpPr>
        <p:spPr>
          <a:xfrm>
            <a:off x="1668120" y="8383055"/>
            <a:ext cx="52450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/>
              <a:t>DMSO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542B7D0A-D684-4ABF-95B9-1252CBD5459B}"/>
              </a:ext>
            </a:extLst>
          </p:cNvPr>
          <p:cNvSpPr txBox="1"/>
          <p:nvPr/>
        </p:nvSpPr>
        <p:spPr>
          <a:xfrm>
            <a:off x="4356731" y="8392735"/>
            <a:ext cx="165301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/>
              <a:t>Death control (</a:t>
            </a:r>
            <a:r>
              <a:rPr lang="en-US" sz="1000" b="1" dirty="0" err="1"/>
              <a:t>BzCl</a:t>
            </a:r>
            <a:r>
              <a:rPr lang="en-US" sz="1000" b="1" dirty="0"/>
              <a:t> 50 mM)</a:t>
            </a:r>
          </a:p>
        </p:txBody>
      </p:sp>
    </p:spTree>
    <p:extLst>
      <p:ext uri="{BB962C8B-B14F-4D97-AF65-F5344CB8AC3E}">
        <p14:creationId xmlns:p14="http://schemas.microsoft.com/office/powerpoint/2010/main" val="3170743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195</TotalTime>
  <Words>59</Words>
  <Application>Microsoft Office PowerPoint</Application>
  <PresentationFormat>A4 Paper (210x297 mm)</PresentationFormat>
  <Paragraphs>30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Vähä-Koskela, Markus J V</dc:creator>
  <cp:lastModifiedBy>MDPI</cp:lastModifiedBy>
  <cp:revision>11</cp:revision>
  <dcterms:created xsi:type="dcterms:W3CDTF">2021-09-07T07:36:29Z</dcterms:created>
  <dcterms:modified xsi:type="dcterms:W3CDTF">2022-01-21T09:13:02Z</dcterms:modified>
</cp:coreProperties>
</file>