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8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3120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37609-8DB1-4E37-BFA8-31C9425BF252}" type="datetimeFigureOut">
              <a:rPr lang="en-US" smtClean="0"/>
              <a:t>1/21/2022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9DC0F-7660-4AD0-879F-6C8062C044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0449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37609-8DB1-4E37-BFA8-31C9425BF252}" type="datetimeFigureOut">
              <a:rPr lang="en-US" smtClean="0"/>
              <a:t>1/21/2022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9DC0F-7660-4AD0-879F-6C8062C044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03457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37609-8DB1-4E37-BFA8-31C9425BF252}" type="datetimeFigureOut">
              <a:rPr lang="en-US" smtClean="0"/>
              <a:t>1/21/2022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9DC0F-7660-4AD0-879F-6C8062C044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68877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37609-8DB1-4E37-BFA8-31C9425BF252}" type="datetimeFigureOut">
              <a:rPr lang="en-US" smtClean="0"/>
              <a:t>1/21/2022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9DC0F-7660-4AD0-879F-6C8062C044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0709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37609-8DB1-4E37-BFA8-31C9425BF252}" type="datetimeFigureOut">
              <a:rPr lang="en-US" smtClean="0"/>
              <a:t>1/21/2022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9DC0F-7660-4AD0-879F-6C8062C044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4683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37609-8DB1-4E37-BFA8-31C9425BF252}" type="datetimeFigureOut">
              <a:rPr lang="en-US" smtClean="0"/>
              <a:t>1/21/2022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9DC0F-7660-4AD0-879F-6C8062C044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5511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37609-8DB1-4E37-BFA8-31C9425BF252}" type="datetimeFigureOut">
              <a:rPr lang="en-US" smtClean="0"/>
              <a:t>1/21/2022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9DC0F-7660-4AD0-879F-6C8062C044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359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37609-8DB1-4E37-BFA8-31C9425BF252}" type="datetimeFigureOut">
              <a:rPr lang="en-US" smtClean="0"/>
              <a:t>1/21/2022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9DC0F-7660-4AD0-879F-6C8062C044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201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37609-8DB1-4E37-BFA8-31C9425BF252}" type="datetimeFigureOut">
              <a:rPr lang="en-US" smtClean="0"/>
              <a:t>1/21/2022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9DC0F-7660-4AD0-879F-6C8062C044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5022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37609-8DB1-4E37-BFA8-31C9425BF252}" type="datetimeFigureOut">
              <a:rPr lang="en-US" smtClean="0"/>
              <a:t>1/21/2022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9DC0F-7660-4AD0-879F-6C8062C044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0532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37609-8DB1-4E37-BFA8-31C9425BF252}" type="datetimeFigureOut">
              <a:rPr lang="en-US" smtClean="0"/>
              <a:t>1/21/2022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9DC0F-7660-4AD0-879F-6C8062C044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4527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F37609-8DB1-4E37-BFA8-31C9425BF252}" type="datetimeFigureOut">
              <a:rPr lang="en-US" smtClean="0"/>
              <a:t>1/21/2022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79DC0F-7660-4AD0-879F-6C8062C044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6598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2F11541-58DA-451F-B198-BC49DE96A0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978" y="3110985"/>
            <a:ext cx="6572058" cy="158509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7D4EFEF-E9BB-4278-89EF-AE75A54E25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694" y="4986152"/>
            <a:ext cx="6565961" cy="158509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60DE7D5-C149-46EC-B2AA-2AFCE55BD8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9075" y="6861712"/>
            <a:ext cx="6565961" cy="158509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B4A5D5F-306D-4349-ACE9-F6A6483516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2978" y="1247861"/>
            <a:ext cx="6572058" cy="158509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64B2EC0-0FA5-484F-A996-9C981244D957}"/>
              </a:ext>
            </a:extLst>
          </p:cNvPr>
          <p:cNvSpPr txBox="1"/>
          <p:nvPr/>
        </p:nvSpPr>
        <p:spPr>
          <a:xfrm>
            <a:off x="0" y="0"/>
            <a:ext cx="59697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Supplementary figure S5 </a:t>
            </a:r>
            <a:r>
              <a:rPr lang="en-US" sz="1200" b="1"/>
              <a:t>– Organoid regrowth after drug exposure</a:t>
            </a:r>
            <a:endParaRPr lang="en-US" sz="1200" b="1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1E50FD9-6EB5-401B-9C38-290BA241EB6A}"/>
              </a:ext>
            </a:extLst>
          </p:cNvPr>
          <p:cNvSpPr txBox="1"/>
          <p:nvPr/>
        </p:nvSpPr>
        <p:spPr>
          <a:xfrm>
            <a:off x="0" y="391419"/>
            <a:ext cx="6046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PO83T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7BEA11D-95E1-4DD1-9FCA-61131C4D1E08}"/>
              </a:ext>
            </a:extLst>
          </p:cNvPr>
          <p:cNvSpPr txBox="1"/>
          <p:nvPr/>
        </p:nvSpPr>
        <p:spPr>
          <a:xfrm>
            <a:off x="96641" y="2876807"/>
            <a:ext cx="114165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/>
              <a:t>Trametinib 25 </a:t>
            </a:r>
            <a:r>
              <a:rPr lang="en-US" sz="1000" b="1" dirty="0" err="1"/>
              <a:t>nM</a:t>
            </a:r>
            <a:endParaRPr lang="en-US" sz="1000" b="1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ACF6D4B-5A66-4DE3-B8B9-57A355248D1C}"/>
              </a:ext>
            </a:extLst>
          </p:cNvPr>
          <p:cNvSpPr txBox="1"/>
          <p:nvPr/>
        </p:nvSpPr>
        <p:spPr>
          <a:xfrm>
            <a:off x="101449" y="4764415"/>
            <a:ext cx="113204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/>
              <a:t>Paclitaxel 500 </a:t>
            </a:r>
            <a:r>
              <a:rPr lang="en-US" sz="1000" b="1" dirty="0" err="1"/>
              <a:t>nM</a:t>
            </a:r>
            <a:endParaRPr lang="en-US" sz="1000" b="1" dirty="0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314374E6-4BD1-431E-9C61-6D37F7A72436}"/>
              </a:ext>
            </a:extLst>
          </p:cNvPr>
          <p:cNvSpPr txBox="1"/>
          <p:nvPr/>
        </p:nvSpPr>
        <p:spPr>
          <a:xfrm>
            <a:off x="101451" y="1041108"/>
            <a:ext cx="52450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/>
              <a:t>DMSO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542B7D0A-D684-4ABF-95B9-1252CBD5459B}"/>
              </a:ext>
            </a:extLst>
          </p:cNvPr>
          <p:cNvSpPr txBox="1"/>
          <p:nvPr/>
        </p:nvSpPr>
        <p:spPr>
          <a:xfrm>
            <a:off x="112964" y="6641856"/>
            <a:ext cx="140455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/>
              <a:t>Trametinib + Paclitaxel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782AF5A-BA2D-44A1-AD63-5F6D180C78B0}"/>
              </a:ext>
            </a:extLst>
          </p:cNvPr>
          <p:cNvSpPr txBox="1"/>
          <p:nvPr/>
        </p:nvSpPr>
        <p:spPr>
          <a:xfrm>
            <a:off x="480378" y="583676"/>
            <a:ext cx="14146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/>
              <a:t>Day 3</a:t>
            </a:r>
          </a:p>
          <a:p>
            <a:pPr algn="ctr"/>
            <a:r>
              <a:rPr lang="en-US" sz="1200" b="1" dirty="0"/>
              <a:t>post drug exposure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C75189D-5BA0-43A0-9BF5-56963CDB535A}"/>
              </a:ext>
            </a:extLst>
          </p:cNvPr>
          <p:cNvSpPr txBox="1"/>
          <p:nvPr/>
        </p:nvSpPr>
        <p:spPr>
          <a:xfrm>
            <a:off x="2721658" y="595546"/>
            <a:ext cx="14146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/>
              <a:t>Day 7</a:t>
            </a:r>
          </a:p>
          <a:p>
            <a:pPr algn="ctr"/>
            <a:r>
              <a:rPr lang="en-US" sz="1200" b="1" dirty="0"/>
              <a:t>post drug exposure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612528B-E925-4833-9F84-599A7E319E35}"/>
              </a:ext>
            </a:extLst>
          </p:cNvPr>
          <p:cNvSpPr txBox="1"/>
          <p:nvPr/>
        </p:nvSpPr>
        <p:spPr>
          <a:xfrm>
            <a:off x="4962938" y="589065"/>
            <a:ext cx="14146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/>
              <a:t>Day 15</a:t>
            </a:r>
          </a:p>
          <a:p>
            <a:pPr algn="ctr"/>
            <a:r>
              <a:rPr lang="en-US" sz="1200" b="1" dirty="0"/>
              <a:t>post drug exposure</a:t>
            </a:r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05AC5D8E-4FB2-4013-A2C3-FC54251D3B8D}"/>
              </a:ext>
            </a:extLst>
          </p:cNvPr>
          <p:cNvSpPr/>
          <p:nvPr/>
        </p:nvSpPr>
        <p:spPr>
          <a:xfrm>
            <a:off x="2232472" y="1916809"/>
            <a:ext cx="262534" cy="2554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Arrow: Right 32">
            <a:extLst>
              <a:ext uri="{FF2B5EF4-FFF2-40B4-BE49-F238E27FC236}">
                <a16:creationId xmlns:a16="http://schemas.microsoft.com/office/drawing/2014/main" id="{10065B5F-08F0-4AFC-A04E-54C1D1ED9312}"/>
              </a:ext>
            </a:extLst>
          </p:cNvPr>
          <p:cNvSpPr/>
          <p:nvPr/>
        </p:nvSpPr>
        <p:spPr>
          <a:xfrm>
            <a:off x="4423233" y="1916809"/>
            <a:ext cx="262534" cy="2554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Arrow: Right 33">
            <a:extLst>
              <a:ext uri="{FF2B5EF4-FFF2-40B4-BE49-F238E27FC236}">
                <a16:creationId xmlns:a16="http://schemas.microsoft.com/office/drawing/2014/main" id="{A46C5E69-F7AA-43A4-ADB1-FE98C09E1092}"/>
              </a:ext>
            </a:extLst>
          </p:cNvPr>
          <p:cNvSpPr/>
          <p:nvPr/>
        </p:nvSpPr>
        <p:spPr>
          <a:xfrm>
            <a:off x="2232472" y="3775801"/>
            <a:ext cx="262534" cy="2554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Arrow: Right 34">
            <a:extLst>
              <a:ext uri="{FF2B5EF4-FFF2-40B4-BE49-F238E27FC236}">
                <a16:creationId xmlns:a16="http://schemas.microsoft.com/office/drawing/2014/main" id="{CF546910-D938-4DA2-A2D4-8A6724C36C4B}"/>
              </a:ext>
            </a:extLst>
          </p:cNvPr>
          <p:cNvSpPr/>
          <p:nvPr/>
        </p:nvSpPr>
        <p:spPr>
          <a:xfrm>
            <a:off x="2232472" y="5650968"/>
            <a:ext cx="262534" cy="2554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Arrow: Right 35">
            <a:extLst>
              <a:ext uri="{FF2B5EF4-FFF2-40B4-BE49-F238E27FC236}">
                <a16:creationId xmlns:a16="http://schemas.microsoft.com/office/drawing/2014/main" id="{BEACAF7B-5D1D-4820-9C0A-624A030ADBEA}"/>
              </a:ext>
            </a:extLst>
          </p:cNvPr>
          <p:cNvSpPr/>
          <p:nvPr/>
        </p:nvSpPr>
        <p:spPr>
          <a:xfrm>
            <a:off x="2232472" y="7526528"/>
            <a:ext cx="262534" cy="2554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Arrow: Right 36">
            <a:extLst>
              <a:ext uri="{FF2B5EF4-FFF2-40B4-BE49-F238E27FC236}">
                <a16:creationId xmlns:a16="http://schemas.microsoft.com/office/drawing/2014/main" id="{5D129DC5-41DE-464F-AD15-86C04503640C}"/>
              </a:ext>
            </a:extLst>
          </p:cNvPr>
          <p:cNvSpPr/>
          <p:nvPr/>
        </p:nvSpPr>
        <p:spPr>
          <a:xfrm>
            <a:off x="4423233" y="3775605"/>
            <a:ext cx="262534" cy="2554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Isosceles Triangle 12">
            <a:extLst>
              <a:ext uri="{FF2B5EF4-FFF2-40B4-BE49-F238E27FC236}">
                <a16:creationId xmlns:a16="http://schemas.microsoft.com/office/drawing/2014/main" id="{6B0614C3-5966-4641-BA9B-677D0B881F7A}"/>
              </a:ext>
            </a:extLst>
          </p:cNvPr>
          <p:cNvSpPr/>
          <p:nvPr/>
        </p:nvSpPr>
        <p:spPr>
          <a:xfrm rot="16495806">
            <a:off x="5904411" y="5576423"/>
            <a:ext cx="156755" cy="352697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BDAA4FD-EB55-45CA-B586-E539F0231DC8}"/>
              </a:ext>
            </a:extLst>
          </p:cNvPr>
          <p:cNvGrpSpPr/>
          <p:nvPr/>
        </p:nvGrpSpPr>
        <p:grpSpPr>
          <a:xfrm>
            <a:off x="151284" y="8658139"/>
            <a:ext cx="3531066" cy="630135"/>
            <a:chOff x="151284" y="8658139"/>
            <a:chExt cx="3531066" cy="630135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F0BE27A9-339E-4A69-B738-E6A9FB9C8662}"/>
                </a:ext>
              </a:extLst>
            </p:cNvPr>
            <p:cNvGrpSpPr/>
            <p:nvPr/>
          </p:nvGrpSpPr>
          <p:grpSpPr>
            <a:xfrm>
              <a:off x="224666" y="8658139"/>
              <a:ext cx="963054" cy="276999"/>
              <a:chOff x="865631" y="8666665"/>
              <a:chExt cx="963054" cy="276999"/>
            </a:xfrm>
          </p:grpSpPr>
          <p:sp>
            <p:nvSpPr>
              <p:cNvPr id="38" name="Arrow: Right 37">
                <a:extLst>
                  <a:ext uri="{FF2B5EF4-FFF2-40B4-BE49-F238E27FC236}">
                    <a16:creationId xmlns:a16="http://schemas.microsoft.com/office/drawing/2014/main" id="{545EA562-62AF-497C-AF35-8284FC52057A}"/>
                  </a:ext>
                </a:extLst>
              </p:cNvPr>
              <p:cNvSpPr/>
              <p:nvPr/>
            </p:nvSpPr>
            <p:spPr>
              <a:xfrm>
                <a:off x="865631" y="8675889"/>
                <a:ext cx="262534" cy="255464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B588802A-4E0A-437D-A67E-E4107D937995}"/>
                  </a:ext>
                </a:extLst>
              </p:cNvPr>
              <p:cNvSpPr txBox="1"/>
              <p:nvPr/>
            </p:nvSpPr>
            <p:spPr>
              <a:xfrm>
                <a:off x="1143753" y="8666665"/>
                <a:ext cx="68493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b="1" dirty="0"/>
                  <a:t>Passage</a:t>
                </a:r>
              </a:p>
            </p:txBody>
          </p:sp>
        </p:grpSp>
        <p:sp>
          <p:nvSpPr>
            <p:cNvPr id="25" name="Isosceles Triangle 24">
              <a:extLst>
                <a:ext uri="{FF2B5EF4-FFF2-40B4-BE49-F238E27FC236}">
                  <a16:creationId xmlns:a16="http://schemas.microsoft.com/office/drawing/2014/main" id="{43463560-7F5B-41D2-A5B2-28F934AFFAAE}"/>
                </a:ext>
              </a:extLst>
            </p:cNvPr>
            <p:cNvSpPr/>
            <p:nvPr/>
          </p:nvSpPr>
          <p:spPr>
            <a:xfrm rot="16495806">
              <a:off x="249255" y="8960327"/>
              <a:ext cx="156755" cy="352697"/>
            </a:xfrm>
            <a:prstGeom prst="triangl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33496187-FCAB-4F2A-96C3-48527DA3BAFA}"/>
                </a:ext>
              </a:extLst>
            </p:cNvPr>
            <p:cNvSpPr txBox="1"/>
            <p:nvPr/>
          </p:nvSpPr>
          <p:spPr>
            <a:xfrm>
              <a:off x="520331" y="9011275"/>
              <a:ext cx="316201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/>
                <a:t>Growing organoid that survived drug exposure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70743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258</TotalTime>
  <Words>42</Words>
  <Application>Microsoft Office PowerPoint</Application>
  <PresentationFormat>A4 Paper (210x297 mm)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Vähä-Koskela, Markus J V</dc:creator>
  <cp:lastModifiedBy>MDPI</cp:lastModifiedBy>
  <cp:revision>19</cp:revision>
  <dcterms:created xsi:type="dcterms:W3CDTF">2021-09-07T07:36:29Z</dcterms:created>
  <dcterms:modified xsi:type="dcterms:W3CDTF">2022-01-21T09:13:37Z</dcterms:modified>
</cp:coreProperties>
</file>