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6" r:id="rId3"/>
    <p:sldId id="256" r:id="rId4"/>
    <p:sldId id="262" r:id="rId5"/>
    <p:sldId id="263" r:id="rId6"/>
    <p:sldId id="265" r:id="rId7"/>
    <p:sldId id="261" r:id="rId8"/>
    <p:sldId id="267" r:id="rId9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FE38CB2-43F3-4D3A-B02C-E43C1795742C}">
          <p14:sldIdLst>
            <p14:sldId id="264"/>
            <p14:sldId id="266"/>
            <p14:sldId id="256"/>
            <p14:sldId id="262"/>
            <p14:sldId id="263"/>
            <p14:sldId id="265"/>
            <p14:sldId id="261"/>
            <p14:sldId id="267"/>
          </p14:sldIdLst>
        </p14:section>
        <p14:section name="Untitled Section" id="{2626D266-3A53-40D7-A7AC-E2C55B1EFFD3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78" autoAdjust="0"/>
    <p:restoredTop sz="94660"/>
  </p:normalViewPr>
  <p:slideViewPr>
    <p:cSldViewPr snapToGrid="0">
      <p:cViewPr>
        <p:scale>
          <a:sx n="75" d="100"/>
          <a:sy n="75" d="100"/>
        </p:scale>
        <p:origin x="1296" y="3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913EC96-B4EA-4B4F-B0E4-D817EA6651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CBD31E2-1869-4EE1-B80C-E34F4B1F7E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C490059-7853-4BE5-B000-A184F2B6F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35CA-A1CC-4E2A-8568-800A8D6802F7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7A9172A-8DA5-4691-BD8F-1F7B895A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D2FC5B1-1E73-4160-9E11-8D5A07F37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DD81-3689-481B-AC18-96B3BF82A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075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96F506-FECE-48A8-B86B-6CB5E1601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CD70435-43C8-43AA-AAC7-C7C100EC55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BEEDB19-064B-429C-8EA4-68E14B196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35CA-A1CC-4E2A-8568-800A8D6802F7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E61E417-F5AF-4FE6-B377-0E303226A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AF1562E-8282-47C6-BF25-C72438CC8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DD81-3689-481B-AC18-96B3BF82A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369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0B9855B-5F0B-452D-9716-B10BDAABBE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B354C43-CF24-4900-AFD0-C4EB81A166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1DA731F-5121-4186-80AF-9EB4347C3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35CA-A1CC-4E2A-8568-800A8D6802F7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C669125-DA78-49A3-BCD4-C92B3DC94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2A4A270-7259-488C-A22E-924DECE6F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DD81-3689-481B-AC18-96B3BF82A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932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B8FAA8-65D9-43D4-A1D9-23C979CDF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E15745-F8CC-44CA-BF1B-C6AF9B3F59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7FC9E6E-F6F3-4EB2-9065-D34B03C1E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35CA-A1CC-4E2A-8568-800A8D6802F7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A72A6F7-DFF5-46DD-8A32-76C19A850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1C9473B-0C61-4549-A7BB-66B83A16D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DD81-3689-481B-AC18-96B3BF82A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608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2DD6EE0-887C-49E6-B874-D9224C924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97233FC-584F-465C-813A-E5AAFE5AA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F45B4A-7BB5-429F-B6F6-03D4611C7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35CA-A1CC-4E2A-8568-800A8D6802F7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959B4B2-7113-470B-88AF-3DEFA8A40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44C01B9-3457-4BA5-8454-20FBDE056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DD81-3689-481B-AC18-96B3BF82A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157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A2F867-3624-46CD-91FC-8208C82BA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5A39695-2626-4E35-8AEA-2AE1D613D5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912AC4D-2DA1-4D98-ACDE-421F73E593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123DEC9-9F76-434B-AF5F-2E913470D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35CA-A1CC-4E2A-8568-800A8D6802F7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A839523-8E06-4EF0-9C0E-63F9DB1D1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0CC461A-5314-48FA-9931-A8CC9331A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DD81-3689-481B-AC18-96B3BF82A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603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D8DF298-244E-4738-AA6C-080393F64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4ECC0AC-40BF-44EE-ACA0-CCA8C21FBE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D849A79-F10F-40D2-9466-DDA62870D9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1FFF4DD-72B9-4256-AB5E-C8076CE3A8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B988788C-F126-4B13-9FAB-08C0045267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7771DB07-7A8E-4F18-962F-8E9BE04AA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35CA-A1CC-4E2A-8568-800A8D6802F7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C7559E3-6555-4F50-8B6C-ED303820C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4A5E815-ED65-4027-A512-8AA6CC4DB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DD81-3689-481B-AC18-96B3BF82A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731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A6EF3-7B73-4757-90C8-D8CE2CB15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5E1CBD2-E9FE-4504-B5BF-F25517F44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35CA-A1CC-4E2A-8568-800A8D6802F7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6971423-ED06-41F3-AAEB-7D458CBC9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507A0C7-55BC-4BC3-871F-20869A439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DD81-3689-481B-AC18-96B3BF82A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299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253A284-5EC9-4B46-97BD-F867B4CD8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35CA-A1CC-4E2A-8568-800A8D6802F7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3D3774F-BFD4-42A4-BAA6-51FAB4C40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6FC868F-70D9-41C2-ACB4-255086D87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DD81-3689-481B-AC18-96B3BF82A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948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88E5BC-0F56-4FD9-931B-2F31C08BD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7D22FEE-6DFD-4A6B-98BD-4A55AEC05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4D1EDAE-EA7C-46DA-8B5E-F783B14E10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3B50169-2E69-4435-A608-A3613F324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35CA-A1CC-4E2A-8568-800A8D6802F7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C82ACBF-9D51-4559-9F85-687E1A302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BAD4EB5-FED3-4FC5-B83A-11C301569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DD81-3689-481B-AC18-96B3BF82A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588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FDF413-C8D3-4571-A3F2-F10B1D234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270706F-0BF4-4A09-AE22-F6414FD810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DE95946-D437-417A-9EE9-9B4872A44B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F323F2D-EDB7-4678-ABEE-E7CE98C37D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35CA-A1CC-4E2A-8568-800A8D6802F7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510648F-7593-42E6-806A-022A6B405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7EEB5DF-FF4E-4B77-B72D-BC8F5925E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DD81-3689-481B-AC18-96B3BF82A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51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C9EBFF6B-A146-4C32-BA36-DD0043F58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5D9F028-D0AE-423C-98D6-1708F30BF5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9497304-A2CA-420B-B7D1-E98DC4CBF7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D35CA-A1CC-4E2A-8568-800A8D6802F7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D649017-7DFF-4A38-A564-8E7D44A395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E1AB66A-5701-4673-A173-05EA6B1839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3DD81-3689-481B-AC18-96B3BF82A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71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8.png"/><Relationship Id="rId9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emf"/><Relationship Id="rId5" Type="http://schemas.microsoft.com/office/2007/relationships/hdphoto" Target="../media/hdphoto6.wdp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microsoft.com/office/2007/relationships/hdphoto" Target="../media/hdphoto8.wdp"/><Relationship Id="rId4" Type="http://schemas.openxmlformats.org/officeDocument/2006/relationships/image" Target="../media/image16.png"/><Relationship Id="rId9" Type="http://schemas.microsoft.com/office/2007/relationships/hdphoto" Target="../media/hdphoto10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13" Type="http://schemas.openxmlformats.org/officeDocument/2006/relationships/image" Target="../media/image18.png"/><Relationship Id="rId3" Type="http://schemas.openxmlformats.org/officeDocument/2006/relationships/image" Target="../media/image20.emf"/><Relationship Id="rId7" Type="http://schemas.openxmlformats.org/officeDocument/2006/relationships/image" Target="../media/image23.png"/><Relationship Id="rId12" Type="http://schemas.microsoft.com/office/2007/relationships/hdphoto" Target="../media/hdphoto14.wdp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emf"/><Relationship Id="rId11" Type="http://schemas.openxmlformats.org/officeDocument/2006/relationships/image" Target="../media/image25.png"/><Relationship Id="rId5" Type="http://schemas.microsoft.com/office/2007/relationships/hdphoto" Target="../media/hdphoto11.wdp"/><Relationship Id="rId10" Type="http://schemas.microsoft.com/office/2007/relationships/hdphoto" Target="../media/hdphoto13.wdp"/><Relationship Id="rId4" Type="http://schemas.openxmlformats.org/officeDocument/2006/relationships/image" Target="../media/image21.png"/><Relationship Id="rId9" Type="http://schemas.openxmlformats.org/officeDocument/2006/relationships/image" Target="../media/image24.png"/><Relationship Id="rId14" Type="http://schemas.microsoft.com/office/2007/relationships/hdphoto" Target="../media/hdphoto10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0.wdp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microsoft.com/office/2007/relationships/hdphoto" Target="../media/hdphoto16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7" Type="http://schemas.openxmlformats.org/officeDocument/2006/relationships/image" Target="../media/image34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8.wdp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E65B8DF-FDCE-406A-BD16-065E595E38E2}"/>
              </a:ext>
            </a:extLst>
          </p:cNvPr>
          <p:cNvSpPr txBox="1"/>
          <p:nvPr/>
        </p:nvSpPr>
        <p:spPr>
          <a:xfrm>
            <a:off x="860259" y="2890664"/>
            <a:ext cx="16151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VC       CBD        Cis   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D2E6ABC-6DA9-4BAE-A0CA-D6C16CD471F2}"/>
              </a:ext>
            </a:extLst>
          </p:cNvPr>
          <p:cNvSpPr txBox="1"/>
          <p:nvPr/>
        </p:nvSpPr>
        <p:spPr>
          <a:xfrm>
            <a:off x="994580" y="2586187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H460-CR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9B13498-9365-4E6F-8102-98BDD6C28147}"/>
              </a:ext>
            </a:extLst>
          </p:cNvPr>
          <p:cNvSpPr txBox="1"/>
          <p:nvPr/>
        </p:nvSpPr>
        <p:spPr>
          <a:xfrm>
            <a:off x="8445052" y="3012675"/>
            <a:ext cx="15950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VC       CBD      Cis    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17830A7-EB82-4CE7-AC24-9CBE6F401309}"/>
              </a:ext>
            </a:extLst>
          </p:cNvPr>
          <p:cNvSpPr txBox="1"/>
          <p:nvPr/>
        </p:nvSpPr>
        <p:spPr>
          <a:xfrm>
            <a:off x="4754934" y="2947242"/>
            <a:ext cx="13802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VC     CBD      Cis     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C1A1480F-D1AC-4595-A99B-4BC3C4A5384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0" contrast="40000"/>
          </a:blip>
          <a:stretch>
            <a:fillRect/>
          </a:stretch>
        </p:blipFill>
        <p:spPr>
          <a:xfrm>
            <a:off x="724262" y="3149945"/>
            <a:ext cx="1615124" cy="199564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BE9CBCD6-FA6B-4B84-813B-579F7134D3CF}"/>
              </a:ext>
            </a:extLst>
          </p:cNvPr>
          <p:cNvSpPr txBox="1"/>
          <p:nvPr/>
        </p:nvSpPr>
        <p:spPr>
          <a:xfrm>
            <a:off x="10436110" y="30798"/>
            <a:ext cx="1847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Supplementary Figure </a:t>
            </a:r>
            <a:r>
              <a:rPr lang="en-US" dirty="0" smtClean="0"/>
              <a:t>S1</a:t>
            </a:r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5A173612-7229-49A1-BA5D-E67596F2FD36}"/>
              </a:ext>
            </a:extLst>
          </p:cNvPr>
          <p:cNvSpPr txBox="1"/>
          <p:nvPr/>
        </p:nvSpPr>
        <p:spPr>
          <a:xfrm>
            <a:off x="2653207" y="6499323"/>
            <a:ext cx="5224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Figure: Raw blot for the blots in main figure 2 C 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6C1E1185-DF35-4DB5-A692-274AB2FB31BF}"/>
              </a:ext>
            </a:extLst>
          </p:cNvPr>
          <p:cNvSpPr txBox="1"/>
          <p:nvPr/>
        </p:nvSpPr>
        <p:spPr>
          <a:xfrm>
            <a:off x="5497284" y="5731413"/>
            <a:ext cx="815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 </a:t>
            </a:r>
            <a:endParaRPr lang="en-US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xmlns="" id="{DB95485A-1088-4C9E-8FAE-7706FBCEA95C}"/>
              </a:ext>
            </a:extLst>
          </p:cNvPr>
          <p:cNvCxnSpPr>
            <a:cxnSpLocks/>
          </p:cNvCxnSpPr>
          <p:nvPr/>
        </p:nvCxnSpPr>
        <p:spPr>
          <a:xfrm>
            <a:off x="4236840" y="3920984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xmlns="" id="{493018DC-FBDF-402C-9191-659E9C235B67}"/>
              </a:ext>
            </a:extLst>
          </p:cNvPr>
          <p:cNvCxnSpPr>
            <a:cxnSpLocks/>
          </p:cNvCxnSpPr>
          <p:nvPr/>
        </p:nvCxnSpPr>
        <p:spPr>
          <a:xfrm>
            <a:off x="4235075" y="3419250"/>
            <a:ext cx="3212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632A5EA6-9EEA-4CD4-929D-2C156629819F}"/>
              </a:ext>
            </a:extLst>
          </p:cNvPr>
          <p:cNvSpPr txBox="1"/>
          <p:nvPr/>
        </p:nvSpPr>
        <p:spPr>
          <a:xfrm>
            <a:off x="3858999" y="3736318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B2D0FB34-C5F5-4D76-A2F2-F86ABD23B6CF}"/>
              </a:ext>
            </a:extLst>
          </p:cNvPr>
          <p:cNvSpPr txBox="1"/>
          <p:nvPr/>
        </p:nvSpPr>
        <p:spPr>
          <a:xfrm>
            <a:off x="3834819" y="3210674"/>
            <a:ext cx="53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37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xmlns="" id="{FFC0DCC4-7848-4233-804A-FE36E83D5708}"/>
              </a:ext>
            </a:extLst>
          </p:cNvPr>
          <p:cNvCxnSpPr/>
          <p:nvPr/>
        </p:nvCxnSpPr>
        <p:spPr>
          <a:xfrm>
            <a:off x="402987" y="4147691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xmlns="" id="{B4641C75-52EB-4EEF-9C2F-8DE813F6963C}"/>
              </a:ext>
            </a:extLst>
          </p:cNvPr>
          <p:cNvCxnSpPr>
            <a:cxnSpLocks/>
          </p:cNvCxnSpPr>
          <p:nvPr/>
        </p:nvCxnSpPr>
        <p:spPr>
          <a:xfrm>
            <a:off x="401222" y="3645957"/>
            <a:ext cx="3212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52535CC3-0129-4BDD-ACDF-1FBBC7AFDFAC}"/>
              </a:ext>
            </a:extLst>
          </p:cNvPr>
          <p:cNvSpPr txBox="1"/>
          <p:nvPr/>
        </p:nvSpPr>
        <p:spPr>
          <a:xfrm>
            <a:off x="25146" y="3963025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F463C492-D55C-44B3-BC24-C6E926FAFD91}"/>
              </a:ext>
            </a:extLst>
          </p:cNvPr>
          <p:cNvSpPr txBox="1"/>
          <p:nvPr/>
        </p:nvSpPr>
        <p:spPr>
          <a:xfrm>
            <a:off x="966" y="3437381"/>
            <a:ext cx="53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37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CC50EF2-C9A1-4081-8B56-E65F1A731478}"/>
              </a:ext>
            </a:extLst>
          </p:cNvPr>
          <p:cNvSpPr txBox="1"/>
          <p:nvPr/>
        </p:nvSpPr>
        <p:spPr>
          <a:xfrm>
            <a:off x="4236065" y="-94539"/>
            <a:ext cx="470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</a:t>
            </a: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AF7A0195-3542-488D-95D8-B245B15449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lum bright="33000" contrast="34000"/>
          </a:blip>
          <a:srcRect t="32935" r="3572" b="31796"/>
          <a:stretch/>
        </p:blipFill>
        <p:spPr>
          <a:xfrm>
            <a:off x="4728641" y="541675"/>
            <a:ext cx="1332936" cy="333219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7AC6F6FF-746B-40B0-B810-63F5455BD2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lum bright="20000" contrast="40000"/>
          </a:blip>
          <a:srcRect l="137" t="25253" r="4217" b="20303"/>
          <a:stretch/>
        </p:blipFill>
        <p:spPr>
          <a:xfrm>
            <a:off x="4730157" y="1664396"/>
            <a:ext cx="1332936" cy="347447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2F56169B-5580-4D82-A9BE-9E5D144F868D}"/>
              </a:ext>
            </a:extLst>
          </p:cNvPr>
          <p:cNvSpPr txBox="1"/>
          <p:nvPr/>
        </p:nvSpPr>
        <p:spPr>
          <a:xfrm>
            <a:off x="4706381" y="266103"/>
            <a:ext cx="4088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VC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31763D9E-937A-4682-9865-88A2C356F5D9}"/>
              </a:ext>
            </a:extLst>
          </p:cNvPr>
          <p:cNvSpPr txBox="1"/>
          <p:nvPr/>
        </p:nvSpPr>
        <p:spPr>
          <a:xfrm>
            <a:off x="5146944" y="247592"/>
            <a:ext cx="5956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CBD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469E5A9A-8292-44FA-8E9F-CD8F392E0AAB}"/>
              </a:ext>
            </a:extLst>
          </p:cNvPr>
          <p:cNvSpPr txBox="1"/>
          <p:nvPr/>
        </p:nvSpPr>
        <p:spPr>
          <a:xfrm>
            <a:off x="4888723" y="-52860"/>
            <a:ext cx="9282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H460-CR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xmlns="" id="{63640D39-DFFD-4707-ABAD-3AB429630349}"/>
              </a:ext>
            </a:extLst>
          </p:cNvPr>
          <p:cNvCxnSpPr/>
          <p:nvPr/>
        </p:nvCxnSpPr>
        <p:spPr>
          <a:xfrm>
            <a:off x="4910784" y="247592"/>
            <a:ext cx="83827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CC6FFD49-7CC6-472D-97AD-3870C4D29BA9}"/>
              </a:ext>
            </a:extLst>
          </p:cNvPr>
          <p:cNvSpPr txBox="1"/>
          <p:nvPr/>
        </p:nvSpPr>
        <p:spPr>
          <a:xfrm>
            <a:off x="5664059" y="254917"/>
            <a:ext cx="431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Cis</a:t>
            </a:r>
          </a:p>
        </p:txBody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1F117F7C-5D86-497E-9E4E-0CE7F20B74B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lum bright="20000" contrast="54000"/>
          </a:blip>
          <a:srcRect l="15697" t="17612" r="45667" b="14276"/>
          <a:stretch/>
        </p:blipFill>
        <p:spPr>
          <a:xfrm rot="5400000">
            <a:off x="5198713" y="613329"/>
            <a:ext cx="365757" cy="1337098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913CCB1F-BE44-48D1-B141-15A54761B62E}"/>
              </a:ext>
            </a:extLst>
          </p:cNvPr>
          <p:cNvSpPr txBox="1"/>
          <p:nvPr/>
        </p:nvSpPr>
        <p:spPr>
          <a:xfrm>
            <a:off x="4841744" y="796231"/>
            <a:ext cx="11290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Cl-caspase-9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22B14A6B-D0B6-4614-AA0F-9C9A2CA30877}"/>
              </a:ext>
            </a:extLst>
          </p:cNvPr>
          <p:cNvSpPr txBox="1"/>
          <p:nvPr/>
        </p:nvSpPr>
        <p:spPr>
          <a:xfrm>
            <a:off x="4791503" y="1400398"/>
            <a:ext cx="1229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 Cl-Caspase-3 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2F2EC1B1-6CE4-4B11-B6C2-AE26C027337C}"/>
              </a:ext>
            </a:extLst>
          </p:cNvPr>
          <p:cNvSpPr txBox="1"/>
          <p:nvPr/>
        </p:nvSpPr>
        <p:spPr>
          <a:xfrm>
            <a:off x="4988510" y="1977475"/>
            <a:ext cx="9495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 dirty="0"/>
              <a:t>β</a:t>
            </a:r>
            <a:r>
              <a:rPr lang="en-US" sz="1400" dirty="0"/>
              <a:t>-actin  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509CBF69-0B86-40B5-A77A-3608D4C28FB0}"/>
              </a:ext>
            </a:extLst>
          </p:cNvPr>
          <p:cNvSpPr txBox="1"/>
          <p:nvPr/>
        </p:nvSpPr>
        <p:spPr>
          <a:xfrm>
            <a:off x="2248576" y="3609797"/>
            <a:ext cx="11290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Cl-caspase-9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CEC2F4F4-0D3B-43F4-A8C6-981F3E304965}"/>
              </a:ext>
            </a:extLst>
          </p:cNvPr>
          <p:cNvSpPr txBox="1"/>
          <p:nvPr/>
        </p:nvSpPr>
        <p:spPr>
          <a:xfrm>
            <a:off x="6231275" y="3924101"/>
            <a:ext cx="1229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 Cl-Caspase-3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BFBF665-D431-4657-BC97-3B9AE9BBD7D9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lum bright="20000" contrast="61000"/>
          </a:blip>
          <a:stretch>
            <a:fillRect/>
          </a:stretch>
        </p:blipFill>
        <p:spPr>
          <a:xfrm rot="5400000">
            <a:off x="4256046" y="3371676"/>
            <a:ext cx="2287880" cy="187550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C9296C75-4024-468A-9327-19825AC66AC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12758" y="3244709"/>
            <a:ext cx="2323352" cy="1760295"/>
          </a:xfrm>
          <a:prstGeom prst="rect">
            <a:avLst/>
          </a:prstGeom>
        </p:spPr>
      </p:pic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xmlns="" id="{1B261C13-3D7F-4261-B22D-B6E5310C0AF3}"/>
              </a:ext>
            </a:extLst>
          </p:cNvPr>
          <p:cNvCxnSpPr>
            <a:cxnSpLocks/>
          </p:cNvCxnSpPr>
          <p:nvPr/>
        </p:nvCxnSpPr>
        <p:spPr>
          <a:xfrm>
            <a:off x="7870375" y="4449117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xmlns="" id="{10EBF87E-2D9C-47A3-9152-F2BCF213E28F}"/>
              </a:ext>
            </a:extLst>
          </p:cNvPr>
          <p:cNvCxnSpPr>
            <a:cxnSpLocks/>
          </p:cNvCxnSpPr>
          <p:nvPr/>
        </p:nvCxnSpPr>
        <p:spPr>
          <a:xfrm>
            <a:off x="7868610" y="3947383"/>
            <a:ext cx="3212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756624DF-EB46-4459-BBEA-25828DB71AC6}"/>
              </a:ext>
            </a:extLst>
          </p:cNvPr>
          <p:cNvSpPr txBox="1"/>
          <p:nvPr/>
        </p:nvSpPr>
        <p:spPr>
          <a:xfrm>
            <a:off x="7492534" y="4264451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770E673B-FE0C-4FBA-8D86-764B10D884DA}"/>
              </a:ext>
            </a:extLst>
          </p:cNvPr>
          <p:cNvSpPr txBox="1"/>
          <p:nvPr/>
        </p:nvSpPr>
        <p:spPr>
          <a:xfrm>
            <a:off x="7468354" y="3738807"/>
            <a:ext cx="53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37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6A523C63-B4D9-4D0E-AE46-FD66740ACB73}"/>
              </a:ext>
            </a:extLst>
          </p:cNvPr>
          <p:cNvSpPr txBox="1"/>
          <p:nvPr/>
        </p:nvSpPr>
        <p:spPr>
          <a:xfrm>
            <a:off x="6715329" y="4200599"/>
            <a:ext cx="1088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xmlns="" id="{9E97F4C9-BB9E-41D0-9E34-5340A862AB2A}"/>
              </a:ext>
            </a:extLst>
          </p:cNvPr>
          <p:cNvSpPr txBox="1"/>
          <p:nvPr/>
        </p:nvSpPr>
        <p:spPr>
          <a:xfrm>
            <a:off x="4889255" y="2632984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H460-CR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95161C99-9CF5-408B-8A45-EDA084E16949}"/>
              </a:ext>
            </a:extLst>
          </p:cNvPr>
          <p:cNvSpPr txBox="1"/>
          <p:nvPr/>
        </p:nvSpPr>
        <p:spPr>
          <a:xfrm>
            <a:off x="10379168" y="3754824"/>
            <a:ext cx="9495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/>
              <a:t>β</a:t>
            </a:r>
            <a:r>
              <a:rPr lang="en-US" sz="1600" dirty="0"/>
              <a:t>-actin 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DCCDF864-0D15-46B2-90F3-1845F9FA6D76}"/>
              </a:ext>
            </a:extLst>
          </p:cNvPr>
          <p:cNvSpPr txBox="1"/>
          <p:nvPr/>
        </p:nvSpPr>
        <p:spPr>
          <a:xfrm>
            <a:off x="8686764" y="2752595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H460-CR</a:t>
            </a:r>
          </a:p>
        </p:txBody>
      </p:sp>
    </p:spTree>
    <p:extLst>
      <p:ext uri="{BB962C8B-B14F-4D97-AF65-F5344CB8AC3E}">
        <p14:creationId xmlns:p14="http://schemas.microsoft.com/office/powerpoint/2010/main" val="1276687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AF86943-6491-4CAC-B670-6A95494497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21" t="30070" r="71989" b="56690"/>
          <a:stretch/>
        </p:blipFill>
        <p:spPr>
          <a:xfrm>
            <a:off x="4733663" y="3292325"/>
            <a:ext cx="2629099" cy="84429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098F8F0-8F2D-4478-AA1D-29695A9923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43" t="19641" r="72577" b="53544"/>
          <a:stretch/>
        </p:blipFill>
        <p:spPr>
          <a:xfrm>
            <a:off x="973050" y="2848831"/>
            <a:ext cx="2137752" cy="17959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C745968-7C82-467B-9D41-DEFE04281E82}"/>
              </a:ext>
            </a:extLst>
          </p:cNvPr>
          <p:cNvSpPr txBox="1"/>
          <p:nvPr/>
        </p:nvSpPr>
        <p:spPr>
          <a:xfrm>
            <a:off x="8745528" y="3013480"/>
            <a:ext cx="13802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VC   CBD   Cis 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9A40AFA-7C0A-4812-B1E1-994CA5589A07}"/>
              </a:ext>
            </a:extLst>
          </p:cNvPr>
          <p:cNvSpPr txBox="1"/>
          <p:nvPr/>
        </p:nvSpPr>
        <p:spPr>
          <a:xfrm>
            <a:off x="1232804" y="2625762"/>
            <a:ext cx="13802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VC     CBD      Cis   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F881200-1C5B-49DA-8DA3-66A8F6299284}"/>
              </a:ext>
            </a:extLst>
          </p:cNvPr>
          <p:cNvSpPr txBox="1"/>
          <p:nvPr/>
        </p:nvSpPr>
        <p:spPr>
          <a:xfrm>
            <a:off x="1501448" y="2345463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A549-CR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BF99BB7-7AA0-49EF-9368-3AE292DBB03A}"/>
              </a:ext>
            </a:extLst>
          </p:cNvPr>
          <p:cNvSpPr txBox="1"/>
          <p:nvPr/>
        </p:nvSpPr>
        <p:spPr>
          <a:xfrm>
            <a:off x="5456781" y="3033675"/>
            <a:ext cx="13802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VC     CBD      Cis   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4E5408-A9B0-4781-9FD3-CEACEBF1E21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33" t="10877" r="54754" b="17170"/>
          <a:stretch/>
        </p:blipFill>
        <p:spPr>
          <a:xfrm>
            <a:off x="8685944" y="3234641"/>
            <a:ext cx="1439869" cy="176990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18CA8301-4CF4-4FF0-8F5F-6F68DA17024F}"/>
              </a:ext>
            </a:extLst>
          </p:cNvPr>
          <p:cNvCxnSpPr/>
          <p:nvPr/>
        </p:nvCxnSpPr>
        <p:spPr>
          <a:xfrm>
            <a:off x="8372388" y="4820839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84F3C5E7-CABD-42AF-B4F5-6A4E881B453F}"/>
              </a:ext>
            </a:extLst>
          </p:cNvPr>
          <p:cNvCxnSpPr>
            <a:cxnSpLocks/>
          </p:cNvCxnSpPr>
          <p:nvPr/>
        </p:nvCxnSpPr>
        <p:spPr>
          <a:xfrm>
            <a:off x="8372415" y="4455986"/>
            <a:ext cx="3212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4CE2459-6B4F-4CB1-991C-166248957B86}"/>
              </a:ext>
            </a:extLst>
          </p:cNvPr>
          <p:cNvSpPr txBox="1"/>
          <p:nvPr/>
        </p:nvSpPr>
        <p:spPr>
          <a:xfrm>
            <a:off x="8017131" y="4635217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1BCDCBB-6BA0-49FA-92AB-EED2806D61F5}"/>
              </a:ext>
            </a:extLst>
          </p:cNvPr>
          <p:cNvSpPr txBox="1"/>
          <p:nvPr/>
        </p:nvSpPr>
        <p:spPr>
          <a:xfrm>
            <a:off x="8020113" y="4276756"/>
            <a:ext cx="53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37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FFE5B9A2-0B8F-44DE-B8D7-460146AD8FC0}"/>
              </a:ext>
            </a:extLst>
          </p:cNvPr>
          <p:cNvCxnSpPr/>
          <p:nvPr/>
        </p:nvCxnSpPr>
        <p:spPr>
          <a:xfrm>
            <a:off x="721032" y="3828170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DD7DC146-7B92-4D40-B1A7-9F720DB94A56}"/>
              </a:ext>
            </a:extLst>
          </p:cNvPr>
          <p:cNvCxnSpPr>
            <a:cxnSpLocks/>
          </p:cNvCxnSpPr>
          <p:nvPr/>
        </p:nvCxnSpPr>
        <p:spPr>
          <a:xfrm>
            <a:off x="719267" y="3326436"/>
            <a:ext cx="3212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97D0EFA5-D75D-4140-BDBB-CDBF54037569}"/>
              </a:ext>
            </a:extLst>
          </p:cNvPr>
          <p:cNvSpPr txBox="1"/>
          <p:nvPr/>
        </p:nvSpPr>
        <p:spPr>
          <a:xfrm>
            <a:off x="370288" y="3641842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F93D6D10-D9BB-4728-8F9E-B26280A2EC43}"/>
              </a:ext>
            </a:extLst>
          </p:cNvPr>
          <p:cNvSpPr txBox="1"/>
          <p:nvPr/>
        </p:nvSpPr>
        <p:spPr>
          <a:xfrm>
            <a:off x="370288" y="3126069"/>
            <a:ext cx="53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37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FFF5CFAA-3252-4BF6-8DF1-B29D25B10A45}"/>
              </a:ext>
            </a:extLst>
          </p:cNvPr>
          <p:cNvCxnSpPr/>
          <p:nvPr/>
        </p:nvCxnSpPr>
        <p:spPr>
          <a:xfrm>
            <a:off x="4577021" y="3388333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5BD343B-EED5-40E4-84A8-73D278B7DACD}"/>
              </a:ext>
            </a:extLst>
          </p:cNvPr>
          <p:cNvSpPr txBox="1"/>
          <p:nvPr/>
        </p:nvSpPr>
        <p:spPr>
          <a:xfrm>
            <a:off x="4253176" y="3203667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F1782436-3642-46C7-8345-3C4D8A991326}"/>
              </a:ext>
            </a:extLst>
          </p:cNvPr>
          <p:cNvSpPr txBox="1"/>
          <p:nvPr/>
        </p:nvSpPr>
        <p:spPr>
          <a:xfrm>
            <a:off x="7237489" y="3270183"/>
            <a:ext cx="1229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 Cl-Caspase-3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B81A20A1-5B07-4AEE-9AA1-33DAEE446002}"/>
              </a:ext>
            </a:extLst>
          </p:cNvPr>
          <p:cNvSpPr txBox="1"/>
          <p:nvPr/>
        </p:nvSpPr>
        <p:spPr>
          <a:xfrm>
            <a:off x="2956225" y="3187563"/>
            <a:ext cx="1229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 Cl-Caspase-9 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80291761-0258-46C1-A6B1-5F2833B9AF15}"/>
              </a:ext>
            </a:extLst>
          </p:cNvPr>
          <p:cNvGrpSpPr/>
          <p:nvPr/>
        </p:nvGrpSpPr>
        <p:grpSpPr>
          <a:xfrm>
            <a:off x="3940248" y="-130328"/>
            <a:ext cx="1762953" cy="2242496"/>
            <a:chOff x="5769445" y="-64116"/>
            <a:chExt cx="1762953" cy="224249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DF23665D-3715-4918-9E63-3858F5FA6318}"/>
                </a:ext>
              </a:extLst>
            </p:cNvPr>
            <p:cNvSpPr txBox="1"/>
            <p:nvPr/>
          </p:nvSpPr>
          <p:spPr>
            <a:xfrm>
              <a:off x="6332644" y="897543"/>
              <a:ext cx="11290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Cl-caspase-9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44703ABD-8D4B-4B83-93DB-208286C193CD}"/>
                </a:ext>
              </a:extLst>
            </p:cNvPr>
            <p:cNvSpPr txBox="1"/>
            <p:nvPr/>
          </p:nvSpPr>
          <p:spPr>
            <a:xfrm>
              <a:off x="6293930" y="1356191"/>
              <a:ext cx="12295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 Cl-Caspase-3 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D0ECFFB9-DADC-4CA2-AE16-B0C6740BD7C7}"/>
                </a:ext>
              </a:extLst>
            </p:cNvPr>
            <p:cNvSpPr txBox="1"/>
            <p:nvPr/>
          </p:nvSpPr>
          <p:spPr>
            <a:xfrm>
              <a:off x="6529809" y="1870603"/>
              <a:ext cx="9495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400" dirty="0"/>
                <a:t>β</a:t>
              </a:r>
              <a:r>
                <a:rPr lang="en-US" sz="1400" dirty="0"/>
                <a:t>-actin  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xmlns="" id="{6ADC6546-3481-40F4-B6F4-8EA8EB78E5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71" t="24242" r="73588" b="69178"/>
            <a:stretch/>
          </p:blipFill>
          <p:spPr>
            <a:xfrm>
              <a:off x="6199462" y="625438"/>
              <a:ext cx="1332936" cy="296209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xmlns="" id="{532215A7-329C-4440-A4DD-34E34B35E9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78" t="30222" r="74889" b="64000"/>
            <a:stretch/>
          </p:blipFill>
          <p:spPr>
            <a:xfrm>
              <a:off x="6199012" y="1147199"/>
              <a:ext cx="1332936" cy="283336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xmlns="" id="{8A75FA11-94DC-4834-81EA-DF5E56BF70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59" t="55621" r="59630" b="37935"/>
            <a:stretch/>
          </p:blipFill>
          <p:spPr>
            <a:xfrm>
              <a:off x="6198361" y="1616708"/>
              <a:ext cx="1332936" cy="299653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811BE2F9-A05A-4A29-89F9-AFEDBABB4A9A}"/>
                </a:ext>
              </a:extLst>
            </p:cNvPr>
            <p:cNvSpPr txBox="1"/>
            <p:nvPr/>
          </p:nvSpPr>
          <p:spPr>
            <a:xfrm>
              <a:off x="7008992" y="352029"/>
              <a:ext cx="4319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Cis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E8E03D63-F0EF-4480-BB1D-ED85E045EE54}"/>
                </a:ext>
              </a:extLst>
            </p:cNvPr>
            <p:cNvSpPr txBox="1"/>
            <p:nvPr/>
          </p:nvSpPr>
          <p:spPr>
            <a:xfrm>
              <a:off x="6526334" y="379140"/>
              <a:ext cx="5956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CBD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43093ACB-0609-4E29-857A-DFB5EAEEFEA8}"/>
                </a:ext>
              </a:extLst>
            </p:cNvPr>
            <p:cNvSpPr txBox="1"/>
            <p:nvPr/>
          </p:nvSpPr>
          <p:spPr>
            <a:xfrm>
              <a:off x="6210281" y="352482"/>
              <a:ext cx="4088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VC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C241D4CB-3674-4597-B99C-1EA9DD2FD337}"/>
                </a:ext>
              </a:extLst>
            </p:cNvPr>
            <p:cNvSpPr txBox="1"/>
            <p:nvPr/>
          </p:nvSpPr>
          <p:spPr>
            <a:xfrm>
              <a:off x="6454435" y="43606"/>
              <a:ext cx="9282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A549-CR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xmlns="" id="{CA0F7CE9-C198-48F7-AD4F-67F76CF1531A}"/>
                </a:ext>
              </a:extLst>
            </p:cNvPr>
            <p:cNvCxnSpPr>
              <a:cxnSpLocks/>
            </p:cNvCxnSpPr>
            <p:nvPr/>
          </p:nvCxnSpPr>
          <p:spPr>
            <a:xfrm>
              <a:off x="6476496" y="344058"/>
              <a:ext cx="83827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28D21905-B06C-4597-B816-DAEF2677F597}"/>
                </a:ext>
              </a:extLst>
            </p:cNvPr>
            <p:cNvSpPr txBox="1"/>
            <p:nvPr/>
          </p:nvSpPr>
          <p:spPr>
            <a:xfrm>
              <a:off x="5769445" y="-64116"/>
              <a:ext cx="4077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E</a:t>
              </a: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06F18EB2-E365-478A-8181-143E47769C13}"/>
              </a:ext>
            </a:extLst>
          </p:cNvPr>
          <p:cNvSpPr txBox="1"/>
          <p:nvPr/>
        </p:nvSpPr>
        <p:spPr>
          <a:xfrm>
            <a:off x="5586264" y="2675791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A549-CR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9D16FB31-7162-4F67-80F9-ACC1FEE201C4}"/>
              </a:ext>
            </a:extLst>
          </p:cNvPr>
          <p:cNvSpPr txBox="1"/>
          <p:nvPr/>
        </p:nvSpPr>
        <p:spPr>
          <a:xfrm>
            <a:off x="10436110" y="30798"/>
            <a:ext cx="1847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Supplementary Figure </a:t>
            </a:r>
            <a:r>
              <a:rPr lang="en-US" dirty="0" smtClean="0"/>
              <a:t>S1</a:t>
            </a:r>
            <a:endParaRPr lang="en-US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FD3BE7EB-CF9B-4AC7-BF3D-848806045234}"/>
              </a:ext>
            </a:extLst>
          </p:cNvPr>
          <p:cNvSpPr txBox="1"/>
          <p:nvPr/>
        </p:nvSpPr>
        <p:spPr>
          <a:xfrm>
            <a:off x="10061127" y="4255974"/>
            <a:ext cx="9495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 dirty="0"/>
              <a:t>β</a:t>
            </a:r>
            <a:r>
              <a:rPr lang="en-US" sz="1400" dirty="0"/>
              <a:t>-actin 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6D2296B7-1AEF-41B1-A733-D645D393B49E}"/>
              </a:ext>
            </a:extLst>
          </p:cNvPr>
          <p:cNvSpPr txBox="1"/>
          <p:nvPr/>
        </p:nvSpPr>
        <p:spPr>
          <a:xfrm>
            <a:off x="8851261" y="2664343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A549-CR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12ABF40B-EE78-4D7A-AD6D-208211754D40}"/>
              </a:ext>
            </a:extLst>
          </p:cNvPr>
          <p:cNvSpPr txBox="1"/>
          <p:nvPr/>
        </p:nvSpPr>
        <p:spPr>
          <a:xfrm>
            <a:off x="3255880" y="6395488"/>
            <a:ext cx="5224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Figure: Raw blot for the blots in main figure 2 E.</a:t>
            </a:r>
          </a:p>
        </p:txBody>
      </p:sp>
    </p:spTree>
    <p:extLst>
      <p:ext uri="{BB962C8B-B14F-4D97-AF65-F5344CB8AC3E}">
        <p14:creationId xmlns:p14="http://schemas.microsoft.com/office/powerpoint/2010/main" val="1510257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C03F62BC-CF2C-4B7E-A8B9-861B0588FA3D}"/>
              </a:ext>
            </a:extLst>
          </p:cNvPr>
          <p:cNvGrpSpPr/>
          <p:nvPr/>
        </p:nvGrpSpPr>
        <p:grpSpPr>
          <a:xfrm>
            <a:off x="1321525" y="2565206"/>
            <a:ext cx="2486123" cy="2925198"/>
            <a:chOff x="588547" y="1401652"/>
            <a:chExt cx="2486123" cy="292519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A6D5EBFC-97F9-412A-A228-86A8CC54A1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14000"/>
                      </a14:imgEffect>
                      <a14:imgEffect>
                        <a14:brightnessContrast bright="22000" contrast="-3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50" t="39182" r="44385" b="17156"/>
            <a:stretch/>
          </p:blipFill>
          <p:spPr>
            <a:xfrm>
              <a:off x="1272089" y="1401652"/>
              <a:ext cx="1013391" cy="2925198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xmlns="" id="{6AA35F8D-889B-4AD8-8AF2-005258EEE5B5}"/>
                </a:ext>
              </a:extLst>
            </p:cNvPr>
            <p:cNvCxnSpPr/>
            <p:nvPr/>
          </p:nvCxnSpPr>
          <p:spPr>
            <a:xfrm>
              <a:off x="990569" y="3329609"/>
              <a:ext cx="32127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xmlns="" id="{26A14A5B-D1E1-4D10-935A-66ACE234D3AF}"/>
                </a:ext>
              </a:extLst>
            </p:cNvPr>
            <p:cNvCxnSpPr/>
            <p:nvPr/>
          </p:nvCxnSpPr>
          <p:spPr>
            <a:xfrm>
              <a:off x="988805" y="2766391"/>
              <a:ext cx="32127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72C66FD5-4F8F-4250-BDAF-F1776E80E512}"/>
                </a:ext>
              </a:extLst>
            </p:cNvPr>
            <p:cNvCxnSpPr/>
            <p:nvPr/>
          </p:nvCxnSpPr>
          <p:spPr>
            <a:xfrm>
              <a:off x="988804" y="2199861"/>
              <a:ext cx="32127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430F9D28-518D-4314-A30E-290DA3312AE7}"/>
                </a:ext>
              </a:extLst>
            </p:cNvPr>
            <p:cNvSpPr txBox="1"/>
            <p:nvPr/>
          </p:nvSpPr>
          <p:spPr>
            <a:xfrm>
              <a:off x="612728" y="3144943"/>
              <a:ext cx="5367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25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7DEE08AF-DD73-4906-8D75-9A8045DE7BC9}"/>
                </a:ext>
              </a:extLst>
            </p:cNvPr>
            <p:cNvSpPr txBox="1"/>
            <p:nvPr/>
          </p:nvSpPr>
          <p:spPr>
            <a:xfrm>
              <a:off x="588548" y="2557815"/>
              <a:ext cx="5367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37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3B89761C-F389-4933-8B34-07AE32842B39}"/>
                </a:ext>
              </a:extLst>
            </p:cNvPr>
            <p:cNvSpPr txBox="1"/>
            <p:nvPr/>
          </p:nvSpPr>
          <p:spPr>
            <a:xfrm>
              <a:off x="588547" y="2026072"/>
              <a:ext cx="5367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50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05DB650C-76CE-49C9-8D14-370A34C2BF73}"/>
                </a:ext>
              </a:extLst>
            </p:cNvPr>
            <p:cNvSpPr txBox="1"/>
            <p:nvPr/>
          </p:nvSpPr>
          <p:spPr>
            <a:xfrm>
              <a:off x="2194771" y="2630445"/>
              <a:ext cx="8798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GAPDH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D7ADABE-FE64-407B-A989-CD6474343FEF}"/>
              </a:ext>
            </a:extLst>
          </p:cNvPr>
          <p:cNvSpPr txBox="1"/>
          <p:nvPr/>
        </p:nvSpPr>
        <p:spPr>
          <a:xfrm>
            <a:off x="2253422" y="2264605"/>
            <a:ext cx="835007" cy="374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PT   CR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FAC7AFE0-F646-433D-906C-01069733DF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33000" contrast="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325" t="33538" r="22127" b="47438"/>
          <a:stretch/>
        </p:blipFill>
        <p:spPr>
          <a:xfrm>
            <a:off x="7441007" y="2637009"/>
            <a:ext cx="1210373" cy="1579869"/>
          </a:xfrm>
          <a:prstGeom prst="rect">
            <a:avLst/>
          </a:prstGeom>
          <a:ln>
            <a:noFill/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C525892F-4D55-4D63-8C59-6C94DC3475D3}"/>
              </a:ext>
            </a:extLst>
          </p:cNvPr>
          <p:cNvSpPr txBox="1"/>
          <p:nvPr/>
        </p:nvSpPr>
        <p:spPr>
          <a:xfrm>
            <a:off x="7638092" y="2333016"/>
            <a:ext cx="835007" cy="374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PT   CR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FC93E45A-4783-4605-B837-F23A8F789D41}"/>
              </a:ext>
            </a:extLst>
          </p:cNvPr>
          <p:cNvSpPr txBox="1"/>
          <p:nvPr/>
        </p:nvSpPr>
        <p:spPr>
          <a:xfrm>
            <a:off x="8602757" y="3411809"/>
            <a:ext cx="879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NRF-2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95FD24A-FAD6-4F70-8AF2-7A9F038F66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33000" contrast="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655" t="49139" r="45105" b="32509"/>
          <a:stretch/>
        </p:blipFill>
        <p:spPr>
          <a:xfrm>
            <a:off x="7450410" y="4240819"/>
            <a:ext cx="1200970" cy="1226411"/>
          </a:xfrm>
          <a:prstGeom prst="rect">
            <a:avLst/>
          </a:prstGeom>
          <a:ln>
            <a:noFill/>
          </a:ln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2E098832-BAA5-4BC8-BE7D-8BFFFAA51547}"/>
              </a:ext>
            </a:extLst>
          </p:cNvPr>
          <p:cNvSpPr txBox="1"/>
          <p:nvPr/>
        </p:nvSpPr>
        <p:spPr>
          <a:xfrm>
            <a:off x="8587979" y="4484692"/>
            <a:ext cx="879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GAPDH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16D45694-8E09-4F75-839A-76DBFBB79B6E}"/>
              </a:ext>
            </a:extLst>
          </p:cNvPr>
          <p:cNvSpPr txBox="1"/>
          <p:nvPr/>
        </p:nvSpPr>
        <p:spPr>
          <a:xfrm>
            <a:off x="7701520" y="2046073"/>
            <a:ext cx="706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A549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D4127203-8CAA-443F-8330-FE71A4CEA494}"/>
              </a:ext>
            </a:extLst>
          </p:cNvPr>
          <p:cNvSpPr txBox="1"/>
          <p:nvPr/>
        </p:nvSpPr>
        <p:spPr>
          <a:xfrm>
            <a:off x="2318821" y="2055481"/>
            <a:ext cx="835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H460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EA8E75C7-F299-4EBA-ACD3-61907C50F310}"/>
              </a:ext>
            </a:extLst>
          </p:cNvPr>
          <p:cNvCxnSpPr/>
          <p:nvPr/>
        </p:nvCxnSpPr>
        <p:spPr>
          <a:xfrm>
            <a:off x="7130613" y="5141474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xmlns="" id="{876724E2-8C4B-49A9-BEC9-A348258A769B}"/>
              </a:ext>
            </a:extLst>
          </p:cNvPr>
          <p:cNvCxnSpPr>
            <a:cxnSpLocks/>
          </p:cNvCxnSpPr>
          <p:nvPr/>
        </p:nvCxnSpPr>
        <p:spPr>
          <a:xfrm>
            <a:off x="7128848" y="4639740"/>
            <a:ext cx="3212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xmlns="" id="{AD81D500-1954-4A3C-ACFF-366DEA09663A}"/>
              </a:ext>
            </a:extLst>
          </p:cNvPr>
          <p:cNvCxnSpPr/>
          <p:nvPr/>
        </p:nvCxnSpPr>
        <p:spPr>
          <a:xfrm>
            <a:off x="7128848" y="3946989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E46C775D-117D-4099-927C-B6A5DE3DA3B6}"/>
              </a:ext>
            </a:extLst>
          </p:cNvPr>
          <p:cNvSpPr txBox="1"/>
          <p:nvPr/>
        </p:nvSpPr>
        <p:spPr>
          <a:xfrm>
            <a:off x="6752772" y="4956808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7970F883-E86D-47AF-A16D-5C53D6C939C8}"/>
              </a:ext>
            </a:extLst>
          </p:cNvPr>
          <p:cNvSpPr txBox="1"/>
          <p:nvPr/>
        </p:nvSpPr>
        <p:spPr>
          <a:xfrm>
            <a:off x="6728592" y="4431164"/>
            <a:ext cx="53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37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838B1F04-FB53-43AA-B29E-E27A398CB661}"/>
              </a:ext>
            </a:extLst>
          </p:cNvPr>
          <p:cNvSpPr txBox="1"/>
          <p:nvPr/>
        </p:nvSpPr>
        <p:spPr>
          <a:xfrm>
            <a:off x="6728591" y="3808110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xmlns="" id="{71AAEF1F-3DFF-4F4A-A5FC-D7810BBB92FD}"/>
              </a:ext>
            </a:extLst>
          </p:cNvPr>
          <p:cNvCxnSpPr>
            <a:cxnSpLocks/>
          </p:cNvCxnSpPr>
          <p:nvPr/>
        </p:nvCxnSpPr>
        <p:spPr>
          <a:xfrm>
            <a:off x="7128848" y="3607352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D88C3CA8-0FC1-44C1-A9C6-90F69250204F}"/>
              </a:ext>
            </a:extLst>
          </p:cNvPr>
          <p:cNvSpPr txBox="1"/>
          <p:nvPr/>
        </p:nvSpPr>
        <p:spPr>
          <a:xfrm>
            <a:off x="6752772" y="3422686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D87CDAAC-28CB-452C-95ED-650925FB44D5}"/>
              </a:ext>
            </a:extLst>
          </p:cNvPr>
          <p:cNvSpPr txBox="1"/>
          <p:nvPr/>
        </p:nvSpPr>
        <p:spPr>
          <a:xfrm>
            <a:off x="10198115" y="140004"/>
            <a:ext cx="1847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Supplementary Figure </a:t>
            </a:r>
            <a:r>
              <a:rPr lang="en-US" dirty="0" smtClean="0"/>
              <a:t>S2</a:t>
            </a:r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2D1ADDD3-5972-4066-8CA9-93E4C7EA7646}"/>
              </a:ext>
            </a:extLst>
          </p:cNvPr>
          <p:cNvSpPr txBox="1"/>
          <p:nvPr/>
        </p:nvSpPr>
        <p:spPr>
          <a:xfrm>
            <a:off x="2564587" y="6391569"/>
            <a:ext cx="5224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Figure: Raw blot for the blots in main figure 3 C &amp; E.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B625F0CA-C88C-4230-B31E-4232647DB27C}"/>
              </a:ext>
            </a:extLst>
          </p:cNvPr>
          <p:cNvSpPr txBox="1"/>
          <p:nvPr/>
        </p:nvSpPr>
        <p:spPr>
          <a:xfrm>
            <a:off x="6828533" y="2647640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75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2E5B1BD9-8B93-4123-91B8-AD2F59057A9E}"/>
              </a:ext>
            </a:extLst>
          </p:cNvPr>
          <p:cNvSpPr txBox="1"/>
          <p:nvPr/>
        </p:nvSpPr>
        <p:spPr>
          <a:xfrm>
            <a:off x="1344176" y="2358010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75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xmlns="" id="{FBAA9A60-44C8-45D9-B6C9-0A287D74D63E}"/>
              </a:ext>
            </a:extLst>
          </p:cNvPr>
          <p:cNvCxnSpPr>
            <a:cxnSpLocks/>
          </p:cNvCxnSpPr>
          <p:nvPr/>
        </p:nvCxnSpPr>
        <p:spPr>
          <a:xfrm>
            <a:off x="7152481" y="2832306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xmlns="" id="{76D44BA2-A33E-4CF5-81F9-21156A4C7933}"/>
              </a:ext>
            </a:extLst>
          </p:cNvPr>
          <p:cNvCxnSpPr>
            <a:cxnSpLocks/>
          </p:cNvCxnSpPr>
          <p:nvPr/>
        </p:nvCxnSpPr>
        <p:spPr>
          <a:xfrm>
            <a:off x="1670581" y="2604510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0FEAE915-DABB-46AB-8938-8B686D45ED30}"/>
              </a:ext>
            </a:extLst>
          </p:cNvPr>
          <p:cNvSpPr txBox="1"/>
          <p:nvPr/>
        </p:nvSpPr>
        <p:spPr>
          <a:xfrm>
            <a:off x="7544022" y="1363724"/>
            <a:ext cx="8005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GAPDH</a:t>
            </a: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8E1B7D37-612B-409E-8D23-61958BDF0D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33000" contrast="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988" t="42956" r="22127" b="52939"/>
          <a:stretch/>
        </p:blipFill>
        <p:spPr>
          <a:xfrm>
            <a:off x="7405684" y="581052"/>
            <a:ext cx="917996" cy="274320"/>
          </a:xfrm>
          <a:prstGeom prst="rect">
            <a:avLst/>
          </a:prstGeom>
          <a:ln>
            <a:solidFill>
              <a:schemeClr val="dk1"/>
            </a:solidFill>
          </a:ln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18B9697D-2D7A-4BA1-B72F-5F8FCC9E9F5D}"/>
              </a:ext>
            </a:extLst>
          </p:cNvPr>
          <p:cNvSpPr txBox="1"/>
          <p:nvPr/>
        </p:nvSpPr>
        <p:spPr>
          <a:xfrm>
            <a:off x="7602329" y="794812"/>
            <a:ext cx="695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NRF-2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ABD9CB3F-E873-46C6-8DC5-771B6EA523B0}"/>
              </a:ext>
            </a:extLst>
          </p:cNvPr>
          <p:cNvSpPr txBox="1"/>
          <p:nvPr/>
        </p:nvSpPr>
        <p:spPr>
          <a:xfrm>
            <a:off x="7623379" y="124990"/>
            <a:ext cx="7454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A549</a:t>
            </a: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xmlns="" id="{2EE77BBC-C749-45B0-9621-29F941C639B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lum contrast="-20000"/>
          </a:blip>
          <a:srcRect l="32821" t="33669" r="41313" b="61318"/>
          <a:stretch/>
        </p:blipFill>
        <p:spPr>
          <a:xfrm>
            <a:off x="1964827" y="510789"/>
            <a:ext cx="844289" cy="245097"/>
          </a:xfrm>
          <a:prstGeom prst="rect">
            <a:avLst/>
          </a:prstGeom>
          <a:ln>
            <a:solidFill>
              <a:schemeClr val="dk1"/>
            </a:solidFill>
          </a:ln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37C1A896-12DE-4145-9306-33D60790A743}"/>
              </a:ext>
            </a:extLst>
          </p:cNvPr>
          <p:cNvSpPr txBox="1"/>
          <p:nvPr/>
        </p:nvSpPr>
        <p:spPr>
          <a:xfrm>
            <a:off x="2053448" y="694432"/>
            <a:ext cx="7166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NRF-2</a:t>
            </a:r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xmlns="" id="{D53BBD78-ECFF-4C60-83B5-C69475CDB3B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4000"/>
                    </a14:imgEffect>
                    <a14:imgEffect>
                      <a14:brightnessContrast bright="17000" contras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887" t="59073" r="44279" b="37056"/>
          <a:stretch/>
        </p:blipFill>
        <p:spPr>
          <a:xfrm>
            <a:off x="1964827" y="934544"/>
            <a:ext cx="858430" cy="292231"/>
          </a:xfrm>
          <a:prstGeom prst="rect">
            <a:avLst/>
          </a:prstGeom>
          <a:ln>
            <a:solidFill>
              <a:schemeClr val="dk1"/>
            </a:solidFill>
          </a:ln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xmlns="" id="{2532C619-864D-4692-9BFF-41636BA30173}"/>
              </a:ext>
            </a:extLst>
          </p:cNvPr>
          <p:cNvSpPr txBox="1"/>
          <p:nvPr/>
        </p:nvSpPr>
        <p:spPr>
          <a:xfrm>
            <a:off x="2007224" y="1167524"/>
            <a:ext cx="7262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GAPDH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xmlns="" id="{64C732B3-E081-46BB-992D-AC5907D5B17F}"/>
              </a:ext>
            </a:extLst>
          </p:cNvPr>
          <p:cNvSpPr txBox="1"/>
          <p:nvPr/>
        </p:nvSpPr>
        <p:spPr>
          <a:xfrm>
            <a:off x="2117157" y="89795"/>
            <a:ext cx="6300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H460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01B6A827-1402-40BF-814C-3E0A656FDA77}"/>
              </a:ext>
            </a:extLst>
          </p:cNvPr>
          <p:cNvSpPr txBox="1"/>
          <p:nvPr/>
        </p:nvSpPr>
        <p:spPr>
          <a:xfrm>
            <a:off x="1995564" y="270475"/>
            <a:ext cx="8781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PT       CR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B5C94351-A737-45CD-BC29-7AC8271744D7}"/>
              </a:ext>
            </a:extLst>
          </p:cNvPr>
          <p:cNvSpPr txBox="1"/>
          <p:nvPr/>
        </p:nvSpPr>
        <p:spPr>
          <a:xfrm>
            <a:off x="7439939" y="317587"/>
            <a:ext cx="8781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PT       CR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A567F889-722B-4E39-9666-93956DD2E3DB}"/>
              </a:ext>
            </a:extLst>
          </p:cNvPr>
          <p:cNvSpPr txBox="1"/>
          <p:nvPr/>
        </p:nvSpPr>
        <p:spPr>
          <a:xfrm>
            <a:off x="1693270" y="43579"/>
            <a:ext cx="7369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E7D03F9E-763D-485F-B4CD-C1F9971854BB}"/>
              </a:ext>
            </a:extLst>
          </p:cNvPr>
          <p:cNvSpPr txBox="1"/>
          <p:nvPr/>
        </p:nvSpPr>
        <p:spPr>
          <a:xfrm>
            <a:off x="7189164" y="-14697"/>
            <a:ext cx="560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E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5306F0DC-3291-4B43-883C-0F6E8C81D6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33000" contrast="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443" t="53053" r="47559" b="41593"/>
          <a:stretch/>
        </p:blipFill>
        <p:spPr>
          <a:xfrm>
            <a:off x="7441007" y="1054177"/>
            <a:ext cx="926194" cy="3577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62F729F4-9218-431D-9E8C-A77B0FFCA3FA}"/>
              </a:ext>
            </a:extLst>
          </p:cNvPr>
          <p:cNvSpPr txBox="1"/>
          <p:nvPr/>
        </p:nvSpPr>
        <p:spPr>
          <a:xfrm>
            <a:off x="2927749" y="2840223"/>
            <a:ext cx="784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NRF-2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A8A89BA-7282-499D-ABC3-60592100A57F}"/>
              </a:ext>
            </a:extLst>
          </p:cNvPr>
          <p:cNvSpPr/>
          <p:nvPr/>
        </p:nvSpPr>
        <p:spPr>
          <a:xfrm>
            <a:off x="2253422" y="2835287"/>
            <a:ext cx="751056" cy="3633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xmlns="" id="{EE379C6D-2D7C-4035-B8C3-B39DC47C6C21}"/>
              </a:ext>
            </a:extLst>
          </p:cNvPr>
          <p:cNvSpPr/>
          <p:nvPr/>
        </p:nvSpPr>
        <p:spPr>
          <a:xfrm>
            <a:off x="2221737" y="3882577"/>
            <a:ext cx="797440" cy="2797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xmlns="" id="{6639AC05-7FB5-458D-B596-2CA7AFB8A06F}"/>
              </a:ext>
            </a:extLst>
          </p:cNvPr>
          <p:cNvSpPr/>
          <p:nvPr/>
        </p:nvSpPr>
        <p:spPr>
          <a:xfrm>
            <a:off x="7601645" y="3343643"/>
            <a:ext cx="986334" cy="4674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xmlns="" id="{A0ED587E-B303-4C9F-ADDB-B4F46FAE397D}"/>
              </a:ext>
            </a:extLst>
          </p:cNvPr>
          <p:cNvSpPr/>
          <p:nvPr/>
        </p:nvSpPr>
        <p:spPr>
          <a:xfrm>
            <a:off x="7593384" y="4489326"/>
            <a:ext cx="879715" cy="3636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545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BB69809-0420-4F24-8047-B36997D3CA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188" t="8631" r="17631" b="33527"/>
          <a:stretch/>
        </p:blipFill>
        <p:spPr>
          <a:xfrm>
            <a:off x="156853" y="2236952"/>
            <a:ext cx="2289216" cy="3500331"/>
          </a:xfrm>
          <a:prstGeom prst="rect">
            <a:avLst/>
          </a:prstGeom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82815DC-6B61-4457-A925-FC1A4F9126FF}"/>
              </a:ext>
            </a:extLst>
          </p:cNvPr>
          <p:cNvSpPr txBox="1"/>
          <p:nvPr/>
        </p:nvSpPr>
        <p:spPr>
          <a:xfrm>
            <a:off x="904345" y="2015610"/>
            <a:ext cx="13802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VC    CBD      Cis 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342167B-FA66-46B6-8B40-03DA4B09CB3A}"/>
              </a:ext>
            </a:extLst>
          </p:cNvPr>
          <p:cNvSpPr txBox="1"/>
          <p:nvPr/>
        </p:nvSpPr>
        <p:spPr>
          <a:xfrm>
            <a:off x="7010728" y="1973533"/>
            <a:ext cx="13802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VC     CBD    Cis   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E45B233-C764-4616-83D4-E6E5EA19F033}"/>
              </a:ext>
            </a:extLst>
          </p:cNvPr>
          <p:cNvSpPr txBox="1"/>
          <p:nvPr/>
        </p:nvSpPr>
        <p:spPr>
          <a:xfrm>
            <a:off x="7151166" y="1661172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A549-CR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1D5F80C-8FE9-473F-9371-89BF10E65E2D}"/>
              </a:ext>
            </a:extLst>
          </p:cNvPr>
          <p:cNvSpPr txBox="1"/>
          <p:nvPr/>
        </p:nvSpPr>
        <p:spPr>
          <a:xfrm>
            <a:off x="1049549" y="1704691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H460-CR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36FD960-4059-48C7-B2AA-3D6BC3E03A86}"/>
              </a:ext>
            </a:extLst>
          </p:cNvPr>
          <p:cNvSpPr txBox="1"/>
          <p:nvPr/>
        </p:nvSpPr>
        <p:spPr>
          <a:xfrm>
            <a:off x="2349652" y="3156214"/>
            <a:ext cx="5684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75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0F68132-B8EA-4055-A4CE-297ABFBF8314}"/>
              </a:ext>
            </a:extLst>
          </p:cNvPr>
          <p:cNvSpPr txBox="1"/>
          <p:nvPr/>
        </p:nvSpPr>
        <p:spPr>
          <a:xfrm>
            <a:off x="2378083" y="5009872"/>
            <a:ext cx="5684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25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A80BB26-A1E8-4266-B53E-8CBE90D0F9E2}"/>
              </a:ext>
            </a:extLst>
          </p:cNvPr>
          <p:cNvSpPr txBox="1"/>
          <p:nvPr/>
        </p:nvSpPr>
        <p:spPr>
          <a:xfrm>
            <a:off x="8371113" y="3449334"/>
            <a:ext cx="1088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NRF-2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88892ECB-84C4-4686-B25A-6183F00DECF5}"/>
              </a:ext>
            </a:extLst>
          </p:cNvPr>
          <p:cNvSpPr txBox="1"/>
          <p:nvPr/>
        </p:nvSpPr>
        <p:spPr>
          <a:xfrm>
            <a:off x="9885019" y="2557491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A549-CR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EC9CD315-AEC8-4542-9B7F-F1BDC0003896}"/>
              </a:ext>
            </a:extLst>
          </p:cNvPr>
          <p:cNvSpPr txBox="1"/>
          <p:nvPr/>
        </p:nvSpPr>
        <p:spPr>
          <a:xfrm>
            <a:off x="10198115" y="140004"/>
            <a:ext cx="1847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Supplementary Figure </a:t>
            </a:r>
            <a:r>
              <a:rPr lang="en-US" dirty="0" smtClean="0"/>
              <a:t>S2</a:t>
            </a:r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AE59E6E8-0BA1-4CF1-99AD-F1EE445FBBA2}"/>
              </a:ext>
            </a:extLst>
          </p:cNvPr>
          <p:cNvSpPr txBox="1"/>
          <p:nvPr/>
        </p:nvSpPr>
        <p:spPr>
          <a:xfrm>
            <a:off x="2930089" y="6467419"/>
            <a:ext cx="5224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Figure: Raw blot for the blots in main figure 3 G &amp; I.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D703DCB8-8BBA-441B-927A-2E8F42B132DE}"/>
              </a:ext>
            </a:extLst>
          </p:cNvPr>
          <p:cNvSpPr txBox="1"/>
          <p:nvPr/>
        </p:nvSpPr>
        <p:spPr>
          <a:xfrm>
            <a:off x="2361678" y="4503415"/>
            <a:ext cx="5684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37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1BF3680A-B616-4211-B25B-E83161C4671B}"/>
              </a:ext>
            </a:extLst>
          </p:cNvPr>
          <p:cNvSpPr txBox="1"/>
          <p:nvPr/>
        </p:nvSpPr>
        <p:spPr>
          <a:xfrm>
            <a:off x="2348246" y="3893582"/>
            <a:ext cx="5684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50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5C9F4F5E-FB63-4137-932F-52372FEB6A8A}"/>
              </a:ext>
            </a:extLst>
          </p:cNvPr>
          <p:cNvGrpSpPr/>
          <p:nvPr/>
        </p:nvGrpSpPr>
        <p:grpSpPr>
          <a:xfrm>
            <a:off x="2949853" y="91532"/>
            <a:ext cx="2073567" cy="1100968"/>
            <a:chOff x="4832923" y="4282855"/>
            <a:chExt cx="2073567" cy="1100968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xmlns="" id="{4CEC57A9-98F4-40B2-90AD-BE61C49ABA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250" t="35610" r="21781" b="58216"/>
            <a:stretch/>
          </p:blipFill>
          <p:spPr>
            <a:xfrm>
              <a:off x="4832923" y="5089738"/>
              <a:ext cx="1431975" cy="25592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xmlns="" id="{0B42297C-0351-46B0-B031-2F91485DEB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262" t="31795" r="19527" b="64260"/>
            <a:stretch/>
          </p:blipFill>
          <p:spPr>
            <a:xfrm>
              <a:off x="4832923" y="4717275"/>
              <a:ext cx="1431975" cy="20681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3A46CA4D-F0ED-413F-A6F9-6340212688D4}"/>
                </a:ext>
              </a:extLst>
            </p:cNvPr>
            <p:cNvSpPr txBox="1"/>
            <p:nvPr/>
          </p:nvSpPr>
          <p:spPr>
            <a:xfrm>
              <a:off x="6191099" y="4692439"/>
              <a:ext cx="6917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NRF-2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xmlns="" id="{FD60C5A5-3182-4034-8D05-421E5689F956}"/>
                </a:ext>
              </a:extLst>
            </p:cNvPr>
            <p:cNvSpPr/>
            <p:nvPr/>
          </p:nvSpPr>
          <p:spPr>
            <a:xfrm>
              <a:off x="6192736" y="5076046"/>
              <a:ext cx="71375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l-GR" sz="1400" dirty="0"/>
                <a:t>β</a:t>
              </a:r>
              <a:r>
                <a:rPr lang="en-US" sz="1400" dirty="0"/>
                <a:t>-actin  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977D9B39-559D-4284-A5FB-215350CA915A}"/>
                </a:ext>
              </a:extLst>
            </p:cNvPr>
            <p:cNvSpPr txBox="1"/>
            <p:nvPr/>
          </p:nvSpPr>
          <p:spPr>
            <a:xfrm>
              <a:off x="4895957" y="4455663"/>
              <a:ext cx="4067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Vc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A664E8CE-3899-4050-ABA8-7559F46ED0EA}"/>
                </a:ext>
              </a:extLst>
            </p:cNvPr>
            <p:cNvSpPr txBox="1"/>
            <p:nvPr/>
          </p:nvSpPr>
          <p:spPr>
            <a:xfrm>
              <a:off x="5320003" y="4455663"/>
              <a:ext cx="4920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CBD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50ED1374-8E41-4E59-928E-5ED54539D953}"/>
                </a:ext>
              </a:extLst>
            </p:cNvPr>
            <p:cNvSpPr txBox="1"/>
            <p:nvPr/>
          </p:nvSpPr>
          <p:spPr>
            <a:xfrm>
              <a:off x="5095848" y="4282855"/>
              <a:ext cx="9973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H460-CR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57EBDC29-B22C-4C0D-92E4-372DE8951B74}"/>
                </a:ext>
              </a:extLst>
            </p:cNvPr>
            <p:cNvSpPr txBox="1"/>
            <p:nvPr/>
          </p:nvSpPr>
          <p:spPr>
            <a:xfrm>
              <a:off x="5748598" y="4455663"/>
              <a:ext cx="4319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Cis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xmlns="" id="{951536C3-3DA7-403A-8EF6-6ED7898B3F9A}"/>
              </a:ext>
            </a:extLst>
          </p:cNvPr>
          <p:cNvGrpSpPr/>
          <p:nvPr/>
        </p:nvGrpSpPr>
        <p:grpSpPr>
          <a:xfrm>
            <a:off x="5896201" y="88402"/>
            <a:ext cx="2000919" cy="1119920"/>
            <a:chOff x="8437474" y="4257507"/>
            <a:chExt cx="2000919" cy="1119920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xmlns="" id="{EA841C7C-6320-4898-9B58-879F758979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734" t="36472" r="1400" b="56910"/>
            <a:stretch/>
          </p:blipFill>
          <p:spPr>
            <a:xfrm>
              <a:off x="8437474" y="5089738"/>
              <a:ext cx="1366349" cy="24419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xmlns="" id="{D9763A64-0CC3-49AC-8A12-2837CA65BA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02" t="30974" r="678" b="64718"/>
            <a:stretch/>
          </p:blipFill>
          <p:spPr>
            <a:xfrm>
              <a:off x="8437474" y="4697872"/>
              <a:ext cx="1366349" cy="23327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3321759D-B2EB-484D-B5F2-6BE17EB7CF49}"/>
                </a:ext>
              </a:extLst>
            </p:cNvPr>
            <p:cNvSpPr txBox="1"/>
            <p:nvPr/>
          </p:nvSpPr>
          <p:spPr>
            <a:xfrm>
              <a:off x="9747044" y="4689368"/>
              <a:ext cx="6539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NRF-2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xmlns="" id="{A8D58D68-342E-4749-BF5F-8B150EB9E1F1}"/>
                </a:ext>
              </a:extLst>
            </p:cNvPr>
            <p:cNvSpPr/>
            <p:nvPr/>
          </p:nvSpPr>
          <p:spPr>
            <a:xfrm>
              <a:off x="9747044" y="5069650"/>
              <a:ext cx="69134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l-GR" sz="1400" dirty="0"/>
                <a:t>β</a:t>
              </a:r>
              <a:r>
                <a:rPr lang="en-US" sz="1400" dirty="0"/>
                <a:t>-actin  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F0A557CB-5790-47AD-A3B1-792DAAA30E41}"/>
                </a:ext>
              </a:extLst>
            </p:cNvPr>
            <p:cNvSpPr txBox="1"/>
            <p:nvPr/>
          </p:nvSpPr>
          <p:spPr>
            <a:xfrm>
              <a:off x="9393227" y="4447648"/>
              <a:ext cx="4319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Cis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9A809A2E-3B21-4014-8734-6ECA3C89559B}"/>
                </a:ext>
              </a:extLst>
            </p:cNvPr>
            <p:cNvSpPr txBox="1"/>
            <p:nvPr/>
          </p:nvSpPr>
          <p:spPr>
            <a:xfrm>
              <a:off x="8895526" y="4454610"/>
              <a:ext cx="5512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CBD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xmlns="" id="{59E24ED7-0BD2-4A43-8B9D-0BC1E349DA74}"/>
                </a:ext>
              </a:extLst>
            </p:cNvPr>
            <p:cNvSpPr txBox="1"/>
            <p:nvPr/>
          </p:nvSpPr>
          <p:spPr>
            <a:xfrm>
              <a:off x="8493612" y="4454610"/>
              <a:ext cx="4088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Vc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3FC1ABDE-2A16-436D-BBC1-63CAC230E78C}"/>
                </a:ext>
              </a:extLst>
            </p:cNvPr>
            <p:cNvSpPr txBox="1"/>
            <p:nvPr/>
          </p:nvSpPr>
          <p:spPr>
            <a:xfrm>
              <a:off x="8649655" y="4257507"/>
              <a:ext cx="9282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A549-CR</a:t>
              </a: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137A31BE-0AB1-49D9-965C-76FE20BD444A}"/>
              </a:ext>
            </a:extLst>
          </p:cNvPr>
          <p:cNvSpPr txBox="1"/>
          <p:nvPr/>
        </p:nvSpPr>
        <p:spPr>
          <a:xfrm>
            <a:off x="2408692" y="19851"/>
            <a:ext cx="382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G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342E7E20-C0B7-488D-9908-E2F991C5FAE8}"/>
              </a:ext>
            </a:extLst>
          </p:cNvPr>
          <p:cNvSpPr txBox="1"/>
          <p:nvPr/>
        </p:nvSpPr>
        <p:spPr>
          <a:xfrm>
            <a:off x="5566951" y="-22272"/>
            <a:ext cx="382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B729AA19-68B8-4F83-A05C-5FCC36E307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00" t="8631" r="205" b="33527"/>
          <a:stretch/>
        </p:blipFill>
        <p:spPr>
          <a:xfrm>
            <a:off x="6655094" y="2204366"/>
            <a:ext cx="1737899" cy="3500332"/>
          </a:xfrm>
          <a:prstGeom prst="rect">
            <a:avLst/>
          </a:prstGeom>
          <a:ln>
            <a:noFill/>
          </a:ln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3D864BA0-60BB-4125-A156-016402386C6F}"/>
              </a:ext>
            </a:extLst>
          </p:cNvPr>
          <p:cNvSpPr txBox="1"/>
          <p:nvPr/>
        </p:nvSpPr>
        <p:spPr>
          <a:xfrm>
            <a:off x="2401634" y="3591979"/>
            <a:ext cx="1088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NRF-2 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C08EC487-FC8B-4A6E-9D91-A0A254EC04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224" t="2834" r="20848" b="37874"/>
          <a:stretch/>
        </p:blipFill>
        <p:spPr>
          <a:xfrm>
            <a:off x="3633833" y="3001187"/>
            <a:ext cx="1806379" cy="2457585"/>
          </a:xfrm>
          <a:prstGeom prst="rect">
            <a:avLst/>
          </a:prstGeom>
          <a:ln>
            <a:noFill/>
          </a:ln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4140281E-24F2-4428-AA90-5F8B388B2131}"/>
              </a:ext>
            </a:extLst>
          </p:cNvPr>
          <p:cNvSpPr txBox="1"/>
          <p:nvPr/>
        </p:nvSpPr>
        <p:spPr>
          <a:xfrm>
            <a:off x="4012491" y="2763035"/>
            <a:ext cx="13802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VC     CBD     Cis    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79EDB50E-EA76-4339-8439-1C1C6AE1005F}"/>
              </a:ext>
            </a:extLst>
          </p:cNvPr>
          <p:cNvSpPr txBox="1"/>
          <p:nvPr/>
        </p:nvSpPr>
        <p:spPr>
          <a:xfrm>
            <a:off x="4110722" y="2503813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H460-CR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713BAB11-E265-4716-B963-8E2AD122A2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955" t="2834" r="1799" b="37874"/>
          <a:stretch/>
        </p:blipFill>
        <p:spPr>
          <a:xfrm>
            <a:off x="9722344" y="3058011"/>
            <a:ext cx="1603907" cy="2457585"/>
          </a:xfrm>
          <a:prstGeom prst="rect">
            <a:avLst/>
          </a:prstGeom>
          <a:ln>
            <a:noFill/>
          </a:ln>
        </p:spPr>
      </p:pic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5F778429-65AF-480F-9AF4-6E0520E251C3}"/>
              </a:ext>
            </a:extLst>
          </p:cNvPr>
          <p:cNvSpPr/>
          <p:nvPr/>
        </p:nvSpPr>
        <p:spPr>
          <a:xfrm>
            <a:off x="5106417" y="4317835"/>
            <a:ext cx="14521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dirty="0"/>
              <a:t>β</a:t>
            </a:r>
            <a:r>
              <a:rPr lang="en-US" sz="1600" dirty="0"/>
              <a:t>-actin</a:t>
            </a:r>
          </a:p>
          <a:p>
            <a:pPr algn="ctr"/>
            <a:r>
              <a:rPr lang="en-US" sz="1600" dirty="0"/>
              <a:t>Lower exposure 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5BC06BA1-5DCE-4134-9215-6B096C5A96B0}"/>
              </a:ext>
            </a:extLst>
          </p:cNvPr>
          <p:cNvSpPr txBox="1"/>
          <p:nvPr/>
        </p:nvSpPr>
        <p:spPr>
          <a:xfrm>
            <a:off x="6331376" y="3156214"/>
            <a:ext cx="568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75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5D0D8EE1-AAEE-440B-8846-54B840FFAF0F}"/>
              </a:ext>
            </a:extLst>
          </p:cNvPr>
          <p:cNvSpPr txBox="1"/>
          <p:nvPr/>
        </p:nvSpPr>
        <p:spPr>
          <a:xfrm>
            <a:off x="6383358" y="4990999"/>
            <a:ext cx="568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25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929282D7-285F-46C4-AE03-AEB7F4B28547}"/>
              </a:ext>
            </a:extLst>
          </p:cNvPr>
          <p:cNvSpPr txBox="1"/>
          <p:nvPr/>
        </p:nvSpPr>
        <p:spPr>
          <a:xfrm>
            <a:off x="6365752" y="4429095"/>
            <a:ext cx="568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37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5EC96499-25BA-4DC8-9642-8A699EB56EAB}"/>
              </a:ext>
            </a:extLst>
          </p:cNvPr>
          <p:cNvSpPr txBox="1"/>
          <p:nvPr/>
        </p:nvSpPr>
        <p:spPr>
          <a:xfrm>
            <a:off x="6383357" y="3758024"/>
            <a:ext cx="568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50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DC25F5F9-831D-4C25-85B1-DDB2B8E8A9EA}"/>
              </a:ext>
            </a:extLst>
          </p:cNvPr>
          <p:cNvSpPr txBox="1"/>
          <p:nvPr/>
        </p:nvSpPr>
        <p:spPr>
          <a:xfrm>
            <a:off x="3212636" y="3127586"/>
            <a:ext cx="568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75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36603EA8-5809-40F1-920C-0206EBA04B5A}"/>
              </a:ext>
            </a:extLst>
          </p:cNvPr>
          <p:cNvSpPr txBox="1"/>
          <p:nvPr/>
        </p:nvSpPr>
        <p:spPr>
          <a:xfrm>
            <a:off x="3241320" y="4758910"/>
            <a:ext cx="419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537AE52E-FE90-475D-9359-CDC5D8F0F3A1}"/>
              </a:ext>
            </a:extLst>
          </p:cNvPr>
          <p:cNvSpPr txBox="1"/>
          <p:nvPr/>
        </p:nvSpPr>
        <p:spPr>
          <a:xfrm>
            <a:off x="3265710" y="4386133"/>
            <a:ext cx="568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C4E7D890-347C-47F7-AE42-FC5281B6798D}"/>
              </a:ext>
            </a:extLst>
          </p:cNvPr>
          <p:cNvSpPr txBox="1"/>
          <p:nvPr/>
        </p:nvSpPr>
        <p:spPr>
          <a:xfrm>
            <a:off x="3271323" y="3956836"/>
            <a:ext cx="568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xmlns="" id="{92E13A4A-3E4A-4A57-B9E3-712EFFA69129}"/>
              </a:ext>
            </a:extLst>
          </p:cNvPr>
          <p:cNvSpPr/>
          <p:nvPr/>
        </p:nvSpPr>
        <p:spPr>
          <a:xfrm>
            <a:off x="7010727" y="3516464"/>
            <a:ext cx="1380285" cy="2417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xmlns="" id="{F4D5190A-221D-4215-A5EC-1DA292873151}"/>
              </a:ext>
            </a:extLst>
          </p:cNvPr>
          <p:cNvSpPr/>
          <p:nvPr/>
        </p:nvSpPr>
        <p:spPr>
          <a:xfrm>
            <a:off x="780905" y="3676706"/>
            <a:ext cx="1380285" cy="2417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xmlns="" id="{74F459AD-A42B-4207-9CEF-85B6466D3E85}"/>
              </a:ext>
            </a:extLst>
          </p:cNvPr>
          <p:cNvSpPr/>
          <p:nvPr/>
        </p:nvSpPr>
        <p:spPr>
          <a:xfrm>
            <a:off x="11160794" y="4386133"/>
            <a:ext cx="10384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dirty="0"/>
              <a:t>β</a:t>
            </a:r>
            <a:r>
              <a:rPr lang="en-US" sz="1600" dirty="0"/>
              <a:t>-actin</a:t>
            </a:r>
          </a:p>
          <a:p>
            <a:pPr algn="ctr"/>
            <a:r>
              <a:rPr lang="en-US" sz="1600" dirty="0"/>
              <a:t>Lower exposure 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3881A125-1017-4712-BB6F-51E56F5FA46C}"/>
              </a:ext>
            </a:extLst>
          </p:cNvPr>
          <p:cNvSpPr txBox="1"/>
          <p:nvPr/>
        </p:nvSpPr>
        <p:spPr>
          <a:xfrm>
            <a:off x="9438140" y="4886802"/>
            <a:ext cx="568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25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727A3CF3-EAA7-4E54-9B8B-F1CEDB6370CC}"/>
              </a:ext>
            </a:extLst>
          </p:cNvPr>
          <p:cNvSpPr txBox="1"/>
          <p:nvPr/>
        </p:nvSpPr>
        <p:spPr>
          <a:xfrm>
            <a:off x="9448052" y="4523102"/>
            <a:ext cx="568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37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xmlns="" id="{8A5A0B47-6BEC-4ECB-9624-C3940943EDA1}"/>
              </a:ext>
            </a:extLst>
          </p:cNvPr>
          <p:cNvSpPr txBox="1"/>
          <p:nvPr/>
        </p:nvSpPr>
        <p:spPr>
          <a:xfrm>
            <a:off x="9438139" y="4132916"/>
            <a:ext cx="568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50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90854027-4D67-4485-B04F-5E405B74D1C1}"/>
              </a:ext>
            </a:extLst>
          </p:cNvPr>
          <p:cNvSpPr txBox="1"/>
          <p:nvPr/>
        </p:nvSpPr>
        <p:spPr>
          <a:xfrm>
            <a:off x="9976258" y="2818492"/>
            <a:ext cx="13802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VC     CBD      Cis     </a:t>
            </a:r>
          </a:p>
        </p:txBody>
      </p:sp>
    </p:spTree>
    <p:extLst>
      <p:ext uri="{BB962C8B-B14F-4D97-AF65-F5344CB8AC3E}">
        <p14:creationId xmlns:p14="http://schemas.microsoft.com/office/powerpoint/2010/main" val="3470511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1622403-91D5-4D46-81D5-CFFEE4282125}"/>
              </a:ext>
            </a:extLst>
          </p:cNvPr>
          <p:cNvSpPr txBox="1"/>
          <p:nvPr/>
        </p:nvSpPr>
        <p:spPr>
          <a:xfrm>
            <a:off x="6395753" y="826393"/>
            <a:ext cx="14645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VC     CBD       Cis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E3398BA-0DC6-4EC4-A74C-3EA08D34CB0E}"/>
              </a:ext>
            </a:extLst>
          </p:cNvPr>
          <p:cNvSpPr txBox="1"/>
          <p:nvPr/>
        </p:nvSpPr>
        <p:spPr>
          <a:xfrm>
            <a:off x="9368881" y="819907"/>
            <a:ext cx="13706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VC     CBD      Cis  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9493284-7F7D-4C79-B0D4-BCEB4C773F5F}"/>
              </a:ext>
            </a:extLst>
          </p:cNvPr>
          <p:cNvSpPr txBox="1"/>
          <p:nvPr/>
        </p:nvSpPr>
        <p:spPr>
          <a:xfrm>
            <a:off x="9571063" y="579883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A549-CR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84C3B58-36C2-49DF-9401-E84A227DD99E}"/>
              </a:ext>
            </a:extLst>
          </p:cNvPr>
          <p:cNvSpPr txBox="1"/>
          <p:nvPr/>
        </p:nvSpPr>
        <p:spPr>
          <a:xfrm>
            <a:off x="6588101" y="588337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H460-CR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FC53B6B0-5746-4BC5-BE5D-47E53111AADE}"/>
              </a:ext>
            </a:extLst>
          </p:cNvPr>
          <p:cNvSpPr txBox="1"/>
          <p:nvPr/>
        </p:nvSpPr>
        <p:spPr>
          <a:xfrm>
            <a:off x="10470862" y="-60654"/>
            <a:ext cx="1847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Supplementary Figure </a:t>
            </a:r>
            <a:r>
              <a:rPr lang="en-US" dirty="0" smtClean="0"/>
              <a:t>S3</a:t>
            </a:r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E7F518EF-4324-4C05-AB70-23DE74672D48}"/>
              </a:ext>
            </a:extLst>
          </p:cNvPr>
          <p:cNvSpPr txBox="1"/>
          <p:nvPr/>
        </p:nvSpPr>
        <p:spPr>
          <a:xfrm>
            <a:off x="3097265" y="6339412"/>
            <a:ext cx="5287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Figure: Raw blot for the blots in main figure 4 E &amp; G.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4967B4DF-BCA7-4AF0-96E2-6E1EF3D972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lum bright="20000" contrast="40000"/>
          </a:blip>
          <a:srcRect l="49925" r="18205" b="5150"/>
          <a:stretch/>
        </p:blipFill>
        <p:spPr>
          <a:xfrm>
            <a:off x="9422954" y="3640810"/>
            <a:ext cx="1482110" cy="19694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31ED0A0-4F7D-4750-A1C8-2DB470428F47}"/>
              </a:ext>
            </a:extLst>
          </p:cNvPr>
          <p:cNvSpPr txBox="1"/>
          <p:nvPr/>
        </p:nvSpPr>
        <p:spPr>
          <a:xfrm>
            <a:off x="10826147" y="4319544"/>
            <a:ext cx="823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Nanog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7DF0F4E2-14F8-4E72-AA31-FA5C47946B80}"/>
              </a:ext>
            </a:extLst>
          </p:cNvPr>
          <p:cNvSpPr txBox="1"/>
          <p:nvPr/>
        </p:nvSpPr>
        <p:spPr>
          <a:xfrm>
            <a:off x="6529656" y="3408300"/>
            <a:ext cx="1365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VC    CBD    Cis    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91067C8A-B63D-4AC0-9298-6D9D99D58AC7}"/>
              </a:ext>
            </a:extLst>
          </p:cNvPr>
          <p:cNvSpPr txBox="1"/>
          <p:nvPr/>
        </p:nvSpPr>
        <p:spPr>
          <a:xfrm>
            <a:off x="9693004" y="3402544"/>
            <a:ext cx="1303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VC     CBD  Cis     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xmlns="" id="{CFA60EAC-47F4-475D-AB77-271BBFB3C450}"/>
              </a:ext>
            </a:extLst>
          </p:cNvPr>
          <p:cNvCxnSpPr/>
          <p:nvPr/>
        </p:nvCxnSpPr>
        <p:spPr>
          <a:xfrm>
            <a:off x="5787630" y="4724553"/>
            <a:ext cx="321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xmlns="" id="{9B34E8AD-9D69-4669-9448-D3AAADFA8563}"/>
              </a:ext>
            </a:extLst>
          </p:cNvPr>
          <p:cNvCxnSpPr>
            <a:cxnSpLocks/>
          </p:cNvCxnSpPr>
          <p:nvPr/>
        </p:nvCxnSpPr>
        <p:spPr>
          <a:xfrm>
            <a:off x="5788171" y="4325541"/>
            <a:ext cx="321274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9E4E3DF2-05BD-4E0C-80D2-31D63D4FF1F7}"/>
              </a:ext>
            </a:extLst>
          </p:cNvPr>
          <p:cNvSpPr txBox="1"/>
          <p:nvPr/>
        </p:nvSpPr>
        <p:spPr>
          <a:xfrm>
            <a:off x="5420597" y="4565125"/>
            <a:ext cx="460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0E93AC7B-6D0D-4DAE-B82F-04C83A68D967}"/>
              </a:ext>
            </a:extLst>
          </p:cNvPr>
          <p:cNvSpPr txBox="1"/>
          <p:nvPr/>
        </p:nvSpPr>
        <p:spPr>
          <a:xfrm>
            <a:off x="5398723" y="4142203"/>
            <a:ext cx="460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37</a:t>
            </a: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23985F63-2CAD-440C-BD55-6F5C163925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grayscl/>
            <a:lum bright="20000" contrast="40000"/>
          </a:blip>
          <a:srcRect l="54210" r="16020" b="5355"/>
          <a:stretch/>
        </p:blipFill>
        <p:spPr>
          <a:xfrm>
            <a:off x="9286146" y="1095603"/>
            <a:ext cx="1453420" cy="13824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071A627-5261-4C94-A549-F3F9DBC72958}"/>
              </a:ext>
            </a:extLst>
          </p:cNvPr>
          <p:cNvSpPr txBox="1"/>
          <p:nvPr/>
        </p:nvSpPr>
        <p:spPr>
          <a:xfrm>
            <a:off x="10684626" y="1100956"/>
            <a:ext cx="790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Snail 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xmlns="" id="{2686A604-3201-4B51-90EF-645514F9F1BC}"/>
              </a:ext>
            </a:extLst>
          </p:cNvPr>
          <p:cNvSpPr/>
          <p:nvPr/>
        </p:nvSpPr>
        <p:spPr>
          <a:xfrm>
            <a:off x="9341372" y="1167926"/>
            <a:ext cx="1381426" cy="3676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xmlns="" id="{84A5093B-B86C-4964-8E7E-F54C4292271D}"/>
              </a:ext>
            </a:extLst>
          </p:cNvPr>
          <p:cNvSpPr/>
          <p:nvPr/>
        </p:nvSpPr>
        <p:spPr>
          <a:xfrm>
            <a:off x="9724437" y="4319544"/>
            <a:ext cx="1162198" cy="2265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5B4B351C-9363-4EE7-9E2A-CB32EEAF95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bg2">
                <a:lumMod val="5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6000" contrast="28000"/>
                    </a14:imgEffect>
                  </a14:imgLayer>
                </a14:imgProps>
              </a:ext>
            </a:extLst>
          </a:blip>
          <a:srcRect l="2611" t="-10666" r="64182" b="29891"/>
          <a:stretch/>
        </p:blipFill>
        <p:spPr>
          <a:xfrm>
            <a:off x="1003289" y="901352"/>
            <a:ext cx="1060511" cy="280388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CD3AB6BD-89B3-4514-A59F-2FBC338F1BC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  <a:lum bright="20000" contrast="40000"/>
          </a:blip>
          <a:srcRect t="18200" r="64965" b="11530"/>
          <a:stretch/>
        </p:blipFill>
        <p:spPr>
          <a:xfrm>
            <a:off x="1003289" y="1300007"/>
            <a:ext cx="1111812" cy="162002"/>
          </a:xfrm>
          <a:prstGeom prst="rect">
            <a:avLst/>
          </a:prstGeom>
        </p:spPr>
      </p:pic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0BA793D0-9AD8-4F83-B787-6951F7B7640C}"/>
              </a:ext>
            </a:extLst>
          </p:cNvPr>
          <p:cNvSpPr txBox="1"/>
          <p:nvPr/>
        </p:nvSpPr>
        <p:spPr>
          <a:xfrm>
            <a:off x="1306977" y="1073876"/>
            <a:ext cx="676562" cy="228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Snail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7F4D26B8-B209-4AEF-8560-06B222C00926}"/>
              </a:ext>
            </a:extLst>
          </p:cNvPr>
          <p:cNvSpPr txBox="1"/>
          <p:nvPr/>
        </p:nvSpPr>
        <p:spPr>
          <a:xfrm>
            <a:off x="1260286" y="1382597"/>
            <a:ext cx="753858" cy="228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Nanog </a:t>
            </a:r>
          </a:p>
        </p:txBody>
      </p:sp>
      <p:pic>
        <p:nvPicPr>
          <p:cNvPr id="86" name="Picture 85">
            <a:extLst>
              <a:ext uri="{FF2B5EF4-FFF2-40B4-BE49-F238E27FC236}">
                <a16:creationId xmlns:a16="http://schemas.microsoft.com/office/drawing/2014/main" xmlns="" id="{794E4932-C47F-4CA9-AF67-81B63728F8D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561" t="40179" r="55847" b="55628"/>
          <a:stretch/>
        </p:blipFill>
        <p:spPr>
          <a:xfrm>
            <a:off x="1019487" y="1571743"/>
            <a:ext cx="1099269" cy="221824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4C5A60E4-217C-4D2D-83EE-6CCA97947A4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grayscl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12" t="39694" r="75757" b="55754"/>
          <a:stretch/>
        </p:blipFill>
        <p:spPr>
          <a:xfrm>
            <a:off x="2936279" y="1665933"/>
            <a:ext cx="1091705" cy="203504"/>
          </a:xfrm>
          <a:prstGeom prst="rect">
            <a:avLst/>
          </a:prstGeom>
        </p:spPr>
      </p:pic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77C0C4E5-F630-4AA1-BA3A-8A2F3062C510}"/>
              </a:ext>
            </a:extLst>
          </p:cNvPr>
          <p:cNvSpPr txBox="1"/>
          <p:nvPr/>
        </p:nvSpPr>
        <p:spPr>
          <a:xfrm>
            <a:off x="1208051" y="1713428"/>
            <a:ext cx="862945" cy="228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Vimentin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F12806F5-4CB1-4CF7-ADB3-4017B533C998}"/>
              </a:ext>
            </a:extLst>
          </p:cNvPr>
          <p:cNvSpPr txBox="1"/>
          <p:nvPr/>
        </p:nvSpPr>
        <p:spPr>
          <a:xfrm>
            <a:off x="1294308" y="2091621"/>
            <a:ext cx="701897" cy="215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100" b="1" dirty="0"/>
              <a:t>β</a:t>
            </a:r>
            <a:r>
              <a:rPr lang="en-US" sz="1100" b="1" dirty="0"/>
              <a:t>-actin  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xmlns="" id="{0592FA97-93B9-4F6E-B9F9-29C42ABDD270}"/>
              </a:ext>
            </a:extLst>
          </p:cNvPr>
          <p:cNvSpPr txBox="1"/>
          <p:nvPr/>
        </p:nvSpPr>
        <p:spPr>
          <a:xfrm>
            <a:off x="3229479" y="1077090"/>
            <a:ext cx="676562" cy="228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Snail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xmlns="" id="{5DD28DAA-3851-4669-89A1-9BEEF22B44A8}"/>
              </a:ext>
            </a:extLst>
          </p:cNvPr>
          <p:cNvSpPr txBox="1"/>
          <p:nvPr/>
        </p:nvSpPr>
        <p:spPr>
          <a:xfrm>
            <a:off x="3190831" y="1443055"/>
            <a:ext cx="753858" cy="228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Nanog 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xmlns="" id="{5F6BF451-09B1-4FCD-9D64-676A10FC9990}"/>
              </a:ext>
            </a:extLst>
          </p:cNvPr>
          <p:cNvSpPr txBox="1"/>
          <p:nvPr/>
        </p:nvSpPr>
        <p:spPr>
          <a:xfrm>
            <a:off x="3111880" y="1786233"/>
            <a:ext cx="862945" cy="228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Vimentin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95839EBC-FE2D-449E-A262-47E7C331DD9B}"/>
              </a:ext>
            </a:extLst>
          </p:cNvPr>
          <p:cNvSpPr txBox="1"/>
          <p:nvPr/>
        </p:nvSpPr>
        <p:spPr>
          <a:xfrm>
            <a:off x="3158802" y="2159470"/>
            <a:ext cx="701897" cy="215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100" b="1" dirty="0"/>
              <a:t>β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-actin</a:t>
            </a:r>
            <a:r>
              <a:rPr lang="en-US" sz="1100" b="1" dirty="0"/>
              <a:t>  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xmlns="" id="{ADAE9028-C87E-4987-AC2B-7E1D7501BBAF}"/>
              </a:ext>
            </a:extLst>
          </p:cNvPr>
          <p:cNvSpPr txBox="1"/>
          <p:nvPr/>
        </p:nvSpPr>
        <p:spPr>
          <a:xfrm>
            <a:off x="925817" y="692845"/>
            <a:ext cx="453210" cy="25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Vc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xmlns="" id="{98F82A62-DD95-45E9-BE9F-3BABFE268714}"/>
              </a:ext>
            </a:extLst>
          </p:cNvPr>
          <p:cNvSpPr txBox="1"/>
          <p:nvPr/>
        </p:nvSpPr>
        <p:spPr>
          <a:xfrm>
            <a:off x="1257858" y="712157"/>
            <a:ext cx="660315" cy="25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CBD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xmlns="" id="{AFF052FF-6958-4C39-ABD6-9D5621E72654}"/>
              </a:ext>
            </a:extLst>
          </p:cNvPr>
          <p:cNvSpPr txBox="1"/>
          <p:nvPr/>
        </p:nvSpPr>
        <p:spPr>
          <a:xfrm>
            <a:off x="1117215" y="464753"/>
            <a:ext cx="1029048" cy="25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H460-CR</a:t>
            </a:r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xmlns="" id="{E3A07295-074D-4A9D-9455-7B8EE2EF4590}"/>
              </a:ext>
            </a:extLst>
          </p:cNvPr>
          <p:cNvCxnSpPr/>
          <p:nvPr/>
        </p:nvCxnSpPr>
        <p:spPr>
          <a:xfrm>
            <a:off x="1141672" y="712157"/>
            <a:ext cx="9293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xmlns="" id="{E356E715-F76C-455A-8448-04AF00B9397F}"/>
              </a:ext>
            </a:extLst>
          </p:cNvPr>
          <p:cNvSpPr txBox="1"/>
          <p:nvPr/>
        </p:nvSpPr>
        <p:spPr>
          <a:xfrm>
            <a:off x="1666969" y="706992"/>
            <a:ext cx="478859" cy="25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Cis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6F5275BA-59F3-4DFD-A664-494076950F11}"/>
              </a:ext>
            </a:extLst>
          </p:cNvPr>
          <p:cNvSpPr txBox="1"/>
          <p:nvPr/>
        </p:nvSpPr>
        <p:spPr>
          <a:xfrm>
            <a:off x="3694445" y="738250"/>
            <a:ext cx="478859" cy="25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Cis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FB1D79F1-76E4-489C-AC86-06938EEA64E5}"/>
              </a:ext>
            </a:extLst>
          </p:cNvPr>
          <p:cNvSpPr txBox="1"/>
          <p:nvPr/>
        </p:nvSpPr>
        <p:spPr>
          <a:xfrm>
            <a:off x="3222252" y="748823"/>
            <a:ext cx="660315" cy="25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CBD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xmlns="" id="{6539A155-32AF-42C5-B81C-5BEBDC773438}"/>
              </a:ext>
            </a:extLst>
          </p:cNvPr>
          <p:cNvSpPr txBox="1"/>
          <p:nvPr/>
        </p:nvSpPr>
        <p:spPr>
          <a:xfrm>
            <a:off x="2870659" y="738250"/>
            <a:ext cx="453210" cy="25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Vc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xmlns="" id="{499B2A1B-707B-41C5-B792-A08A0DACB239}"/>
              </a:ext>
            </a:extLst>
          </p:cNvPr>
          <p:cNvSpPr txBox="1"/>
          <p:nvPr/>
        </p:nvSpPr>
        <p:spPr>
          <a:xfrm>
            <a:off x="2988023" y="473093"/>
            <a:ext cx="1029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A549-CR</a:t>
            </a:r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xmlns="" id="{165522C8-E81D-4050-AF04-A984D1A6D69C}"/>
              </a:ext>
            </a:extLst>
          </p:cNvPr>
          <p:cNvCxnSpPr/>
          <p:nvPr/>
        </p:nvCxnSpPr>
        <p:spPr>
          <a:xfrm>
            <a:off x="3087747" y="729392"/>
            <a:ext cx="9293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BF490FB3-89AC-4B92-A262-223E7D065C7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 t="22329" b="13887"/>
          <a:stretch/>
        </p:blipFill>
        <p:spPr>
          <a:xfrm>
            <a:off x="1019487" y="1946526"/>
            <a:ext cx="1117973" cy="2200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C58043B-E76E-47FA-8783-DB8B34DF8574}"/>
              </a:ext>
            </a:extLst>
          </p:cNvPr>
          <p:cNvSpPr txBox="1"/>
          <p:nvPr/>
        </p:nvSpPr>
        <p:spPr>
          <a:xfrm>
            <a:off x="554294" y="167123"/>
            <a:ext cx="371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xmlns="" id="{F0429B39-3A79-4E87-84CE-24DC19515695}"/>
              </a:ext>
            </a:extLst>
          </p:cNvPr>
          <p:cNvSpPr txBox="1"/>
          <p:nvPr/>
        </p:nvSpPr>
        <p:spPr>
          <a:xfrm>
            <a:off x="2511150" y="167123"/>
            <a:ext cx="371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</a:t>
            </a:r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B1C94AEB-DD2C-44DC-859A-364133BBB3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grayscl/>
            <a:lum bright="20000" contrast="40000"/>
          </a:blip>
          <a:srcRect r="62563"/>
          <a:stretch/>
        </p:blipFill>
        <p:spPr>
          <a:xfrm>
            <a:off x="6086109" y="1089639"/>
            <a:ext cx="1827746" cy="1460688"/>
          </a:xfrm>
          <a:prstGeom prst="rect">
            <a:avLst/>
          </a:prstGeom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xmlns="" id="{E22D9EF8-F7F6-4170-8215-43E7615066E1}"/>
              </a:ext>
            </a:extLst>
          </p:cNvPr>
          <p:cNvSpPr/>
          <p:nvPr/>
        </p:nvSpPr>
        <p:spPr>
          <a:xfrm>
            <a:off x="6268806" y="1202081"/>
            <a:ext cx="1599185" cy="369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6A2A9298-EAD8-49E7-9157-9151A472FB12}"/>
              </a:ext>
            </a:extLst>
          </p:cNvPr>
          <p:cNvSpPr txBox="1"/>
          <p:nvPr/>
        </p:nvSpPr>
        <p:spPr>
          <a:xfrm>
            <a:off x="5606536" y="1411875"/>
            <a:ext cx="53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xmlns="" id="{4B6FAC52-1068-4CF5-8800-D342B696DFC4}"/>
              </a:ext>
            </a:extLst>
          </p:cNvPr>
          <p:cNvCxnSpPr>
            <a:cxnSpLocks/>
          </p:cNvCxnSpPr>
          <p:nvPr/>
        </p:nvCxnSpPr>
        <p:spPr>
          <a:xfrm>
            <a:off x="5948496" y="1642606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xmlns="" id="{D4D70D6C-A513-44D1-A04D-2AC9FCC1C0B2}"/>
              </a:ext>
            </a:extLst>
          </p:cNvPr>
          <p:cNvSpPr txBox="1"/>
          <p:nvPr/>
        </p:nvSpPr>
        <p:spPr>
          <a:xfrm>
            <a:off x="8701569" y="1303299"/>
            <a:ext cx="610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xmlns="" id="{54DA2124-4E3C-43BD-9CEE-F726D1C82C0D}"/>
              </a:ext>
            </a:extLst>
          </p:cNvPr>
          <p:cNvCxnSpPr>
            <a:cxnSpLocks/>
          </p:cNvCxnSpPr>
          <p:nvPr/>
        </p:nvCxnSpPr>
        <p:spPr>
          <a:xfrm>
            <a:off x="9043529" y="1487965"/>
            <a:ext cx="3656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0" name="Picture 109">
            <a:extLst>
              <a:ext uri="{FF2B5EF4-FFF2-40B4-BE49-F238E27FC236}">
                <a16:creationId xmlns:a16="http://schemas.microsoft.com/office/drawing/2014/main" xmlns="" id="{FBAC6BF9-CF1D-47F1-9669-40C7B88E01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lum bright="20000" contrast="40000"/>
          </a:blip>
          <a:srcRect l="6650" r="57653" b="6118"/>
          <a:stretch/>
        </p:blipFill>
        <p:spPr>
          <a:xfrm>
            <a:off x="6134363" y="3666873"/>
            <a:ext cx="1660086" cy="1949356"/>
          </a:xfrm>
          <a:prstGeom prst="rect">
            <a:avLst/>
          </a:prstGeom>
        </p:spPr>
      </p:pic>
      <p:sp>
        <p:nvSpPr>
          <p:cNvPr id="72" name="Rectangle 71">
            <a:extLst>
              <a:ext uri="{FF2B5EF4-FFF2-40B4-BE49-F238E27FC236}">
                <a16:creationId xmlns:a16="http://schemas.microsoft.com/office/drawing/2014/main" xmlns="" id="{28E50FF0-509C-48C5-B26A-879B5E19F38F}"/>
              </a:ext>
            </a:extLst>
          </p:cNvPr>
          <p:cNvSpPr/>
          <p:nvPr/>
        </p:nvSpPr>
        <p:spPr>
          <a:xfrm>
            <a:off x="6548828" y="4429426"/>
            <a:ext cx="1213796" cy="2265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xmlns="" id="{85F5A395-3C66-4875-92DC-576C0A5F7FE5}"/>
              </a:ext>
            </a:extLst>
          </p:cNvPr>
          <p:cNvSpPr txBox="1"/>
          <p:nvPr/>
        </p:nvSpPr>
        <p:spPr>
          <a:xfrm>
            <a:off x="7740727" y="4369919"/>
            <a:ext cx="823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Nanog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xmlns="" id="{0F65FA84-4E58-4752-A0BB-E2CAA0F0BAA7}"/>
              </a:ext>
            </a:extLst>
          </p:cNvPr>
          <p:cNvSpPr txBox="1"/>
          <p:nvPr/>
        </p:nvSpPr>
        <p:spPr>
          <a:xfrm>
            <a:off x="7869319" y="1168311"/>
            <a:ext cx="790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Snail 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xmlns="" id="{82B8A5D2-836F-47C5-9CA3-301FF5C81051}"/>
              </a:ext>
            </a:extLst>
          </p:cNvPr>
          <p:cNvSpPr txBox="1"/>
          <p:nvPr/>
        </p:nvSpPr>
        <p:spPr>
          <a:xfrm>
            <a:off x="6548828" y="3136158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H460-CR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xmlns="" id="{F4CCC679-C15B-4496-8648-BF9C2FAB0BD8}"/>
              </a:ext>
            </a:extLst>
          </p:cNvPr>
          <p:cNvSpPr txBox="1"/>
          <p:nvPr/>
        </p:nvSpPr>
        <p:spPr>
          <a:xfrm>
            <a:off x="9724437" y="3098810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A549-CR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xmlns="" id="{651032B0-1789-4276-8C7D-1BBB3AEA8531}"/>
              </a:ext>
            </a:extLst>
          </p:cNvPr>
          <p:cNvSpPr txBox="1"/>
          <p:nvPr/>
        </p:nvSpPr>
        <p:spPr>
          <a:xfrm>
            <a:off x="5569837" y="1754852"/>
            <a:ext cx="53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15</a:t>
            </a:r>
          </a:p>
        </p:txBody>
      </p: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xmlns="" id="{36371397-3D4B-4E90-BA14-7DEF32853F81}"/>
              </a:ext>
            </a:extLst>
          </p:cNvPr>
          <p:cNvCxnSpPr>
            <a:cxnSpLocks/>
          </p:cNvCxnSpPr>
          <p:nvPr/>
        </p:nvCxnSpPr>
        <p:spPr>
          <a:xfrm>
            <a:off x="5911797" y="1985583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>
            <a:extLst>
              <a:ext uri="{FF2B5EF4-FFF2-40B4-BE49-F238E27FC236}">
                <a16:creationId xmlns:a16="http://schemas.microsoft.com/office/drawing/2014/main" xmlns="" id="{702AFAD9-DF81-47E0-8DCD-37C06EBFFC4A}"/>
              </a:ext>
            </a:extLst>
          </p:cNvPr>
          <p:cNvSpPr txBox="1"/>
          <p:nvPr/>
        </p:nvSpPr>
        <p:spPr>
          <a:xfrm>
            <a:off x="5569837" y="2124183"/>
            <a:ext cx="53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</a:t>
            </a:r>
          </a:p>
        </p:txBody>
      </p: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xmlns="" id="{22C01F0E-6231-4DF6-8BD6-090F9B2E32EB}"/>
              </a:ext>
            </a:extLst>
          </p:cNvPr>
          <p:cNvCxnSpPr>
            <a:cxnSpLocks/>
          </p:cNvCxnSpPr>
          <p:nvPr/>
        </p:nvCxnSpPr>
        <p:spPr>
          <a:xfrm>
            <a:off x="5911797" y="2354914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TextBox 161">
            <a:extLst>
              <a:ext uri="{FF2B5EF4-FFF2-40B4-BE49-F238E27FC236}">
                <a16:creationId xmlns:a16="http://schemas.microsoft.com/office/drawing/2014/main" xmlns="" id="{D0A9FC7E-8063-4CA4-9595-EB9FF287CCAE}"/>
              </a:ext>
            </a:extLst>
          </p:cNvPr>
          <p:cNvSpPr txBox="1"/>
          <p:nvPr/>
        </p:nvSpPr>
        <p:spPr>
          <a:xfrm>
            <a:off x="8674669" y="1523592"/>
            <a:ext cx="53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15</a:t>
            </a:r>
          </a:p>
        </p:txBody>
      </p: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xmlns="" id="{AD1E3D71-E67D-44C2-A0A4-3F567A906C21}"/>
              </a:ext>
            </a:extLst>
          </p:cNvPr>
          <p:cNvCxnSpPr>
            <a:cxnSpLocks/>
          </p:cNvCxnSpPr>
          <p:nvPr/>
        </p:nvCxnSpPr>
        <p:spPr>
          <a:xfrm>
            <a:off x="9016629" y="1754323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TextBox 163">
            <a:extLst>
              <a:ext uri="{FF2B5EF4-FFF2-40B4-BE49-F238E27FC236}">
                <a16:creationId xmlns:a16="http://schemas.microsoft.com/office/drawing/2014/main" xmlns="" id="{2FEA7BF4-DAF6-4736-9192-BA9A6152DC21}"/>
              </a:ext>
            </a:extLst>
          </p:cNvPr>
          <p:cNvSpPr txBox="1"/>
          <p:nvPr/>
        </p:nvSpPr>
        <p:spPr>
          <a:xfrm>
            <a:off x="8674669" y="1892923"/>
            <a:ext cx="53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</a:t>
            </a:r>
          </a:p>
        </p:txBody>
      </p: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xmlns="" id="{53B31290-C3BC-4105-871C-C323EC225B9A}"/>
              </a:ext>
            </a:extLst>
          </p:cNvPr>
          <p:cNvCxnSpPr>
            <a:cxnSpLocks/>
          </p:cNvCxnSpPr>
          <p:nvPr/>
        </p:nvCxnSpPr>
        <p:spPr>
          <a:xfrm>
            <a:off x="9016629" y="2123654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xmlns="" id="{86564073-BF64-4302-AFAF-BBFC32CAF28B}"/>
              </a:ext>
            </a:extLst>
          </p:cNvPr>
          <p:cNvCxnSpPr/>
          <p:nvPr/>
        </p:nvCxnSpPr>
        <p:spPr>
          <a:xfrm>
            <a:off x="9395481" y="4604573"/>
            <a:ext cx="321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xmlns="" id="{FCB4B817-806A-4D1F-99DF-16E61271529A}"/>
              </a:ext>
            </a:extLst>
          </p:cNvPr>
          <p:cNvCxnSpPr>
            <a:cxnSpLocks/>
          </p:cNvCxnSpPr>
          <p:nvPr/>
        </p:nvCxnSpPr>
        <p:spPr>
          <a:xfrm>
            <a:off x="9396022" y="4205561"/>
            <a:ext cx="321274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TextBox 167">
            <a:extLst>
              <a:ext uri="{FF2B5EF4-FFF2-40B4-BE49-F238E27FC236}">
                <a16:creationId xmlns:a16="http://schemas.microsoft.com/office/drawing/2014/main" xmlns="" id="{81F25D07-187A-4806-A2F3-01A5CA927290}"/>
              </a:ext>
            </a:extLst>
          </p:cNvPr>
          <p:cNvSpPr txBox="1"/>
          <p:nvPr/>
        </p:nvSpPr>
        <p:spPr>
          <a:xfrm>
            <a:off x="9028448" y="4445145"/>
            <a:ext cx="460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xmlns="" id="{69B576D8-0632-4C9B-8871-6B17A4D20A65}"/>
              </a:ext>
            </a:extLst>
          </p:cNvPr>
          <p:cNvSpPr txBox="1"/>
          <p:nvPr/>
        </p:nvSpPr>
        <p:spPr>
          <a:xfrm>
            <a:off x="9006574" y="4022223"/>
            <a:ext cx="460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37</a:t>
            </a:r>
          </a:p>
        </p:txBody>
      </p:sp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xmlns="" id="{D4A7837B-F1A7-48D8-8E00-FDE1A4CD3744}"/>
              </a:ext>
            </a:extLst>
          </p:cNvPr>
          <p:cNvCxnSpPr/>
          <p:nvPr/>
        </p:nvCxnSpPr>
        <p:spPr>
          <a:xfrm>
            <a:off x="5825730" y="3905403"/>
            <a:ext cx="321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>
            <a:extLst>
              <a:ext uri="{FF2B5EF4-FFF2-40B4-BE49-F238E27FC236}">
                <a16:creationId xmlns:a16="http://schemas.microsoft.com/office/drawing/2014/main" xmlns="" id="{64B3D972-FC86-491E-8C43-19E0A29B98E2}"/>
              </a:ext>
            </a:extLst>
          </p:cNvPr>
          <p:cNvSpPr txBox="1"/>
          <p:nvPr/>
        </p:nvSpPr>
        <p:spPr>
          <a:xfrm>
            <a:off x="5384577" y="3717954"/>
            <a:ext cx="460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</a:t>
            </a:r>
          </a:p>
        </p:txBody>
      </p:sp>
      <p:cxnSp>
        <p:nvCxnSpPr>
          <p:cNvPr id="172" name="Straight Connector 171">
            <a:extLst>
              <a:ext uri="{FF2B5EF4-FFF2-40B4-BE49-F238E27FC236}">
                <a16:creationId xmlns:a16="http://schemas.microsoft.com/office/drawing/2014/main" xmlns="" id="{B97ABEBA-2974-4B24-9DD1-453FE2038A21}"/>
              </a:ext>
            </a:extLst>
          </p:cNvPr>
          <p:cNvCxnSpPr/>
          <p:nvPr/>
        </p:nvCxnSpPr>
        <p:spPr>
          <a:xfrm>
            <a:off x="9422954" y="3878946"/>
            <a:ext cx="321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extBox 172">
            <a:extLst>
              <a:ext uri="{FF2B5EF4-FFF2-40B4-BE49-F238E27FC236}">
                <a16:creationId xmlns:a16="http://schemas.microsoft.com/office/drawing/2014/main" xmlns="" id="{2B965FCD-5DDC-498B-B9BB-61F24C176D0B}"/>
              </a:ext>
            </a:extLst>
          </p:cNvPr>
          <p:cNvSpPr txBox="1"/>
          <p:nvPr/>
        </p:nvSpPr>
        <p:spPr>
          <a:xfrm>
            <a:off x="9023243" y="3703963"/>
            <a:ext cx="450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</a:t>
            </a:r>
          </a:p>
        </p:txBody>
      </p:sp>
      <p:pic>
        <p:nvPicPr>
          <p:cNvPr id="106" name="Picture 105">
            <a:extLst>
              <a:ext uri="{FF2B5EF4-FFF2-40B4-BE49-F238E27FC236}">
                <a16:creationId xmlns:a16="http://schemas.microsoft.com/office/drawing/2014/main" xmlns="" id="{77C9378C-2FC5-4EE1-85A3-0B1BBB9DFCDE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538" t="39819" r="54062" b="53040"/>
          <a:stretch/>
        </p:blipFill>
        <p:spPr>
          <a:xfrm>
            <a:off x="2937349" y="2001530"/>
            <a:ext cx="1111641" cy="220094"/>
          </a:xfrm>
          <a:prstGeom prst="rect">
            <a:avLst/>
          </a:prstGeom>
          <a:ln>
            <a:noFill/>
          </a:ln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5C859275-627A-4816-BC4E-36B6CE6E1F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grayscl/>
            <a:lum bright="20000" contrast="40000"/>
          </a:blip>
          <a:srcRect l="54210" t="7258" r="16758" b="69744"/>
          <a:stretch/>
        </p:blipFill>
        <p:spPr>
          <a:xfrm>
            <a:off x="2927469" y="973866"/>
            <a:ext cx="1118660" cy="200019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xmlns="" id="{B585024A-104A-4E00-9C1D-61191FA468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lum bright="20000" contrast="40000"/>
          </a:blip>
          <a:srcRect l="57740" t="34920" r="18205" b="54322"/>
          <a:stretch/>
        </p:blipFill>
        <p:spPr>
          <a:xfrm>
            <a:off x="2927469" y="1314130"/>
            <a:ext cx="1118660" cy="22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953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E5797CF-0929-4980-AB0A-F7F0B139CC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9" t="10698" r="75738" b="25677"/>
          <a:stretch/>
        </p:blipFill>
        <p:spPr>
          <a:xfrm>
            <a:off x="4092805" y="1333439"/>
            <a:ext cx="1899824" cy="453224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C8489C9-C2DA-4B5C-8CDA-75595D25678E}"/>
              </a:ext>
            </a:extLst>
          </p:cNvPr>
          <p:cNvSpPr txBox="1"/>
          <p:nvPr/>
        </p:nvSpPr>
        <p:spPr>
          <a:xfrm>
            <a:off x="5908809" y="3414894"/>
            <a:ext cx="1088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Vimentin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1172C25-5D95-4F66-AA90-EB2054A7C720}"/>
              </a:ext>
            </a:extLst>
          </p:cNvPr>
          <p:cNvSpPr txBox="1"/>
          <p:nvPr/>
        </p:nvSpPr>
        <p:spPr>
          <a:xfrm>
            <a:off x="4416136" y="1106905"/>
            <a:ext cx="15926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       VC     CBD     Cis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C8BAE0A-63BE-49CC-B6B5-33D00EF75161}"/>
              </a:ext>
            </a:extLst>
          </p:cNvPr>
          <p:cNvSpPr txBox="1"/>
          <p:nvPr/>
        </p:nvSpPr>
        <p:spPr>
          <a:xfrm>
            <a:off x="4797168" y="819307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A549-CR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358F3E92-39C9-4431-B11B-F69A27DFBCF6}"/>
              </a:ext>
            </a:extLst>
          </p:cNvPr>
          <p:cNvSpPr/>
          <p:nvPr/>
        </p:nvSpPr>
        <p:spPr>
          <a:xfrm>
            <a:off x="4599541" y="3409690"/>
            <a:ext cx="1370684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03B66AFF-2AD0-4F64-B5D0-15B9F6DBEA33}"/>
              </a:ext>
            </a:extLst>
          </p:cNvPr>
          <p:cNvCxnSpPr/>
          <p:nvPr/>
        </p:nvCxnSpPr>
        <p:spPr>
          <a:xfrm>
            <a:off x="3895304" y="4713906"/>
            <a:ext cx="321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22012FBD-1848-44BD-8D6C-98443726331A}"/>
              </a:ext>
            </a:extLst>
          </p:cNvPr>
          <p:cNvCxnSpPr>
            <a:cxnSpLocks/>
          </p:cNvCxnSpPr>
          <p:nvPr/>
        </p:nvCxnSpPr>
        <p:spPr>
          <a:xfrm>
            <a:off x="3874360" y="4121151"/>
            <a:ext cx="321274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4BE1472-12CF-4E80-96D1-C4F499F673B5}"/>
              </a:ext>
            </a:extLst>
          </p:cNvPr>
          <p:cNvSpPr txBox="1"/>
          <p:nvPr/>
        </p:nvSpPr>
        <p:spPr>
          <a:xfrm>
            <a:off x="3583315" y="4516726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A1F9C79-BBB9-4046-AAF2-7D1ADC547860}"/>
              </a:ext>
            </a:extLst>
          </p:cNvPr>
          <p:cNvSpPr txBox="1"/>
          <p:nvPr/>
        </p:nvSpPr>
        <p:spPr>
          <a:xfrm>
            <a:off x="3539956" y="3900061"/>
            <a:ext cx="53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FE77147-51DB-4977-9B12-11A43A1220DA}"/>
              </a:ext>
            </a:extLst>
          </p:cNvPr>
          <p:cNvSpPr txBox="1"/>
          <p:nvPr/>
        </p:nvSpPr>
        <p:spPr>
          <a:xfrm>
            <a:off x="3579790" y="3513848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2B2426D6-6F53-4E48-8753-D08B55AA7DC0}"/>
              </a:ext>
            </a:extLst>
          </p:cNvPr>
          <p:cNvCxnSpPr/>
          <p:nvPr/>
        </p:nvCxnSpPr>
        <p:spPr>
          <a:xfrm>
            <a:off x="3932167" y="3717467"/>
            <a:ext cx="32127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503D0A62-89FB-4DB3-BC9C-654A645E1CCF}"/>
              </a:ext>
            </a:extLst>
          </p:cNvPr>
          <p:cNvSpPr txBox="1"/>
          <p:nvPr/>
        </p:nvSpPr>
        <p:spPr>
          <a:xfrm>
            <a:off x="10344399" y="51371"/>
            <a:ext cx="1847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Supplementary Figure </a:t>
            </a:r>
            <a:r>
              <a:rPr lang="en-US" dirty="0" smtClean="0"/>
              <a:t>S3</a:t>
            </a:r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79EF07E3-5096-4893-BD95-E23C884E13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656" t="10698" r="55786" b="25677"/>
          <a:stretch/>
        </p:blipFill>
        <p:spPr>
          <a:xfrm>
            <a:off x="1233871" y="1333439"/>
            <a:ext cx="1361924" cy="453224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9B1696D8-5ED2-436D-A84F-A37C885F26CE}"/>
              </a:ext>
            </a:extLst>
          </p:cNvPr>
          <p:cNvSpPr/>
          <p:nvPr/>
        </p:nvSpPr>
        <p:spPr>
          <a:xfrm>
            <a:off x="1229491" y="3445671"/>
            <a:ext cx="1370684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EA879FB5-2F75-42F1-A2AC-D9980B27C231}"/>
              </a:ext>
            </a:extLst>
          </p:cNvPr>
          <p:cNvCxnSpPr/>
          <p:nvPr/>
        </p:nvCxnSpPr>
        <p:spPr>
          <a:xfrm>
            <a:off x="3849156" y="2860653"/>
            <a:ext cx="321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0E5022A6-C31C-4559-BADB-5E0D33187CA6}"/>
              </a:ext>
            </a:extLst>
          </p:cNvPr>
          <p:cNvSpPr txBox="1"/>
          <p:nvPr/>
        </p:nvSpPr>
        <p:spPr>
          <a:xfrm>
            <a:off x="3484430" y="2656446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75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2E44CDAD-5E76-4935-B137-7E7BFC6D03B6}"/>
              </a:ext>
            </a:extLst>
          </p:cNvPr>
          <p:cNvCxnSpPr/>
          <p:nvPr/>
        </p:nvCxnSpPr>
        <p:spPr>
          <a:xfrm>
            <a:off x="3896977" y="2597368"/>
            <a:ext cx="321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3D8115FB-7595-451A-ADD0-8826513D1987}"/>
              </a:ext>
            </a:extLst>
          </p:cNvPr>
          <p:cNvSpPr txBox="1"/>
          <p:nvPr/>
        </p:nvSpPr>
        <p:spPr>
          <a:xfrm>
            <a:off x="3412769" y="2393161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24A824E2-1DE2-42C3-81A0-1C7ECDDB44C2}"/>
              </a:ext>
            </a:extLst>
          </p:cNvPr>
          <p:cNvCxnSpPr/>
          <p:nvPr/>
        </p:nvCxnSpPr>
        <p:spPr>
          <a:xfrm>
            <a:off x="3782204" y="2158521"/>
            <a:ext cx="321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8CDF2DDA-0517-464B-A922-BA45F546EA72}"/>
              </a:ext>
            </a:extLst>
          </p:cNvPr>
          <p:cNvSpPr txBox="1"/>
          <p:nvPr/>
        </p:nvSpPr>
        <p:spPr>
          <a:xfrm>
            <a:off x="3297996" y="1954314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150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xmlns="" id="{13CD4104-5DDA-4900-8AA3-29B6700B8A64}"/>
              </a:ext>
            </a:extLst>
          </p:cNvPr>
          <p:cNvCxnSpPr/>
          <p:nvPr/>
        </p:nvCxnSpPr>
        <p:spPr>
          <a:xfrm>
            <a:off x="3825036" y="1771272"/>
            <a:ext cx="321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09C6FB9F-068F-4A34-8BDF-64D4E5AFC7C7}"/>
              </a:ext>
            </a:extLst>
          </p:cNvPr>
          <p:cNvSpPr txBox="1"/>
          <p:nvPr/>
        </p:nvSpPr>
        <p:spPr>
          <a:xfrm>
            <a:off x="3340828" y="1567065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250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xmlns="" id="{66CB2E98-FA1E-4B54-86D4-B5ED9CD31952}"/>
              </a:ext>
            </a:extLst>
          </p:cNvPr>
          <p:cNvCxnSpPr/>
          <p:nvPr/>
        </p:nvCxnSpPr>
        <p:spPr>
          <a:xfrm>
            <a:off x="3832250" y="5004616"/>
            <a:ext cx="321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BB58B6BC-6319-445A-853F-F3314E8C5808}"/>
              </a:ext>
            </a:extLst>
          </p:cNvPr>
          <p:cNvSpPr txBox="1"/>
          <p:nvPr/>
        </p:nvSpPr>
        <p:spPr>
          <a:xfrm>
            <a:off x="3520261" y="4807436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15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DC990C58-AAC7-4C86-A099-F7534FEDC70C}"/>
              </a:ext>
            </a:extLst>
          </p:cNvPr>
          <p:cNvCxnSpPr/>
          <p:nvPr/>
        </p:nvCxnSpPr>
        <p:spPr>
          <a:xfrm>
            <a:off x="3825836" y="5373947"/>
            <a:ext cx="321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49845B06-FFD4-4257-804D-224E5A68C00D}"/>
              </a:ext>
            </a:extLst>
          </p:cNvPr>
          <p:cNvSpPr txBox="1"/>
          <p:nvPr/>
        </p:nvSpPr>
        <p:spPr>
          <a:xfrm>
            <a:off x="3513847" y="5176767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C7A86854-A458-4646-A9B0-8B430C159B60}"/>
              </a:ext>
            </a:extLst>
          </p:cNvPr>
          <p:cNvSpPr txBox="1"/>
          <p:nvPr/>
        </p:nvSpPr>
        <p:spPr>
          <a:xfrm>
            <a:off x="3027692" y="6423386"/>
            <a:ext cx="5287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Figure: Raw blot for the blots in main figure 4 E &amp; G.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A2CC5079-8661-46A0-8BCA-34B0EF4A1DA3}"/>
              </a:ext>
            </a:extLst>
          </p:cNvPr>
          <p:cNvSpPr txBox="1"/>
          <p:nvPr/>
        </p:nvSpPr>
        <p:spPr>
          <a:xfrm>
            <a:off x="1326543" y="1107401"/>
            <a:ext cx="13706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VC     CBD      Cis    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FBEC0316-6B76-4B81-8382-FFBD9F5094BF}"/>
              </a:ext>
            </a:extLst>
          </p:cNvPr>
          <p:cNvSpPr txBox="1"/>
          <p:nvPr/>
        </p:nvSpPr>
        <p:spPr>
          <a:xfrm>
            <a:off x="1456064" y="761724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H460-CR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xmlns="" id="{A5EF4A29-8021-4963-95B3-BE5B6491FD80}"/>
              </a:ext>
            </a:extLst>
          </p:cNvPr>
          <p:cNvCxnSpPr/>
          <p:nvPr/>
        </p:nvCxnSpPr>
        <p:spPr>
          <a:xfrm>
            <a:off x="974835" y="4758428"/>
            <a:ext cx="321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xmlns="" id="{71DBFD9F-77EC-46EA-AE83-6BE4253BC966}"/>
              </a:ext>
            </a:extLst>
          </p:cNvPr>
          <p:cNvCxnSpPr>
            <a:cxnSpLocks/>
          </p:cNvCxnSpPr>
          <p:nvPr/>
        </p:nvCxnSpPr>
        <p:spPr>
          <a:xfrm>
            <a:off x="939286" y="4178289"/>
            <a:ext cx="321274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xmlns="" id="{8E8D8776-1CD0-4FE5-875C-94A7C25960D9}"/>
              </a:ext>
            </a:extLst>
          </p:cNvPr>
          <p:cNvCxnSpPr/>
          <p:nvPr/>
        </p:nvCxnSpPr>
        <p:spPr>
          <a:xfrm>
            <a:off x="948238" y="3764071"/>
            <a:ext cx="3212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BFAA5E64-007A-4DD9-979D-F0282C0BB88F}"/>
              </a:ext>
            </a:extLst>
          </p:cNvPr>
          <p:cNvSpPr txBox="1"/>
          <p:nvPr/>
        </p:nvSpPr>
        <p:spPr>
          <a:xfrm>
            <a:off x="576229" y="4561964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B731CCE6-0A2A-4432-AB9A-F67833E52099}"/>
              </a:ext>
            </a:extLst>
          </p:cNvPr>
          <p:cNvSpPr txBox="1"/>
          <p:nvPr/>
        </p:nvSpPr>
        <p:spPr>
          <a:xfrm>
            <a:off x="604882" y="3957199"/>
            <a:ext cx="53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37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5FD146A2-B5CE-4755-A345-F03645377710}"/>
              </a:ext>
            </a:extLst>
          </p:cNvPr>
          <p:cNvSpPr txBox="1"/>
          <p:nvPr/>
        </p:nvSpPr>
        <p:spPr>
          <a:xfrm>
            <a:off x="578546" y="3571628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xmlns="" id="{61922A89-0580-439B-84F4-1ACB05646D39}"/>
              </a:ext>
            </a:extLst>
          </p:cNvPr>
          <p:cNvCxnSpPr/>
          <p:nvPr/>
        </p:nvCxnSpPr>
        <p:spPr>
          <a:xfrm>
            <a:off x="895092" y="3760315"/>
            <a:ext cx="32127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xmlns="" id="{86016495-235F-4332-9176-1A78F78E4B39}"/>
              </a:ext>
            </a:extLst>
          </p:cNvPr>
          <p:cNvCxnSpPr/>
          <p:nvPr/>
        </p:nvCxnSpPr>
        <p:spPr>
          <a:xfrm>
            <a:off x="914109" y="2917833"/>
            <a:ext cx="321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E6A5D7EB-8AB3-47CA-B214-1D42FFE3C227}"/>
              </a:ext>
            </a:extLst>
          </p:cNvPr>
          <p:cNvSpPr txBox="1"/>
          <p:nvPr/>
        </p:nvSpPr>
        <p:spPr>
          <a:xfrm>
            <a:off x="549383" y="2713626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75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xmlns="" id="{6DDB9210-68E5-47B0-AE22-5DC0566873B6}"/>
              </a:ext>
            </a:extLst>
          </p:cNvPr>
          <p:cNvCxnSpPr/>
          <p:nvPr/>
        </p:nvCxnSpPr>
        <p:spPr>
          <a:xfrm>
            <a:off x="895733" y="2655148"/>
            <a:ext cx="321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96C7ADBB-231D-4593-B63D-3404D97A2895}"/>
              </a:ext>
            </a:extLst>
          </p:cNvPr>
          <p:cNvSpPr txBox="1"/>
          <p:nvPr/>
        </p:nvSpPr>
        <p:spPr>
          <a:xfrm>
            <a:off x="466323" y="2449985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xmlns="" id="{17451BF4-86F3-4698-87FF-03104C3966F6}"/>
              </a:ext>
            </a:extLst>
          </p:cNvPr>
          <p:cNvCxnSpPr/>
          <p:nvPr/>
        </p:nvCxnSpPr>
        <p:spPr>
          <a:xfrm>
            <a:off x="920867" y="2215305"/>
            <a:ext cx="321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C78D89A4-A3F3-4A19-9304-D986DCA1BB36}"/>
              </a:ext>
            </a:extLst>
          </p:cNvPr>
          <p:cNvSpPr txBox="1"/>
          <p:nvPr/>
        </p:nvSpPr>
        <p:spPr>
          <a:xfrm>
            <a:off x="436659" y="2011098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150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xmlns="" id="{2835C61E-28D3-489B-A214-7228AB985BE8}"/>
              </a:ext>
            </a:extLst>
          </p:cNvPr>
          <p:cNvCxnSpPr/>
          <p:nvPr/>
        </p:nvCxnSpPr>
        <p:spPr>
          <a:xfrm>
            <a:off x="920867" y="1816537"/>
            <a:ext cx="321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E8073048-473D-423E-AC2C-BCC4210563E2}"/>
              </a:ext>
            </a:extLst>
          </p:cNvPr>
          <p:cNvSpPr txBox="1"/>
          <p:nvPr/>
        </p:nvSpPr>
        <p:spPr>
          <a:xfrm>
            <a:off x="436659" y="1612330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250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xmlns="" id="{1B053A9C-46B8-4DB2-85C4-7B9FC0A0236A}"/>
              </a:ext>
            </a:extLst>
          </p:cNvPr>
          <p:cNvCxnSpPr/>
          <p:nvPr/>
        </p:nvCxnSpPr>
        <p:spPr>
          <a:xfrm>
            <a:off x="943204" y="5061825"/>
            <a:ext cx="321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514A646D-96E6-42DA-B925-AAB9272C02C7}"/>
              </a:ext>
            </a:extLst>
          </p:cNvPr>
          <p:cNvSpPr txBox="1"/>
          <p:nvPr/>
        </p:nvSpPr>
        <p:spPr>
          <a:xfrm>
            <a:off x="631215" y="4864645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15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xmlns="" id="{E751836B-AD61-428C-8BB1-E8B783BB34D2}"/>
              </a:ext>
            </a:extLst>
          </p:cNvPr>
          <p:cNvCxnSpPr>
            <a:cxnSpLocks/>
          </p:cNvCxnSpPr>
          <p:nvPr/>
        </p:nvCxnSpPr>
        <p:spPr>
          <a:xfrm>
            <a:off x="913408" y="5405625"/>
            <a:ext cx="346929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9531A262-BA1A-4A7F-B34D-D522B7A460E4}"/>
              </a:ext>
            </a:extLst>
          </p:cNvPr>
          <p:cNvSpPr txBox="1"/>
          <p:nvPr/>
        </p:nvSpPr>
        <p:spPr>
          <a:xfrm>
            <a:off x="582569" y="5220389"/>
            <a:ext cx="479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DE8A6B7C-CB54-4A99-A6E3-548E0D965461}"/>
              </a:ext>
            </a:extLst>
          </p:cNvPr>
          <p:cNvSpPr txBox="1"/>
          <p:nvPr/>
        </p:nvSpPr>
        <p:spPr>
          <a:xfrm>
            <a:off x="2519429" y="3424401"/>
            <a:ext cx="1088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Vimentin  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EEABE93F-2A9C-4A36-9666-17513A7F8C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350" t="18666" r="54566" b="23004"/>
          <a:stretch/>
        </p:blipFill>
        <p:spPr>
          <a:xfrm>
            <a:off x="9951357" y="4212688"/>
            <a:ext cx="1391265" cy="194935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xmlns="" id="{6C40D58B-F920-4F80-BF13-474D8C76F077}"/>
              </a:ext>
            </a:extLst>
          </p:cNvPr>
          <p:cNvCxnSpPr>
            <a:cxnSpLocks/>
          </p:cNvCxnSpPr>
          <p:nvPr/>
        </p:nvCxnSpPr>
        <p:spPr>
          <a:xfrm>
            <a:off x="6821724" y="5579788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xmlns="" id="{A7952BA9-91E9-4EBD-9ABF-F5953C5CCB45}"/>
              </a:ext>
            </a:extLst>
          </p:cNvPr>
          <p:cNvCxnSpPr>
            <a:cxnSpLocks/>
          </p:cNvCxnSpPr>
          <p:nvPr/>
        </p:nvCxnSpPr>
        <p:spPr>
          <a:xfrm>
            <a:off x="6819959" y="5078054"/>
            <a:ext cx="3212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xmlns="" id="{4B56C89C-FC06-42E7-8742-F70D3503094C}"/>
              </a:ext>
            </a:extLst>
          </p:cNvPr>
          <p:cNvCxnSpPr>
            <a:cxnSpLocks/>
          </p:cNvCxnSpPr>
          <p:nvPr/>
        </p:nvCxnSpPr>
        <p:spPr>
          <a:xfrm>
            <a:off x="6808186" y="4651648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8F4652D5-0809-488A-8965-631F2B54044E}"/>
              </a:ext>
            </a:extLst>
          </p:cNvPr>
          <p:cNvSpPr txBox="1"/>
          <p:nvPr/>
        </p:nvSpPr>
        <p:spPr>
          <a:xfrm>
            <a:off x="6443883" y="5395122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B3477BBB-26B4-45CE-97E2-6A7EE9B4EDB5}"/>
              </a:ext>
            </a:extLst>
          </p:cNvPr>
          <p:cNvSpPr txBox="1"/>
          <p:nvPr/>
        </p:nvSpPr>
        <p:spPr>
          <a:xfrm>
            <a:off x="6443884" y="4867257"/>
            <a:ext cx="53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37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055CD66F-F7D9-49E3-84BA-F46A1C0AC0E8}"/>
              </a:ext>
            </a:extLst>
          </p:cNvPr>
          <p:cNvSpPr txBox="1"/>
          <p:nvPr/>
        </p:nvSpPr>
        <p:spPr>
          <a:xfrm>
            <a:off x="6405783" y="4453414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A3E193F4-675B-4A4B-BCA8-10200743745B}"/>
              </a:ext>
            </a:extLst>
          </p:cNvPr>
          <p:cNvSpPr txBox="1"/>
          <p:nvPr/>
        </p:nvSpPr>
        <p:spPr>
          <a:xfrm>
            <a:off x="6405783" y="4110242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75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xmlns="" id="{D21614DC-99D1-4EC1-B36E-1111CA78EEBC}"/>
              </a:ext>
            </a:extLst>
          </p:cNvPr>
          <p:cNvCxnSpPr>
            <a:cxnSpLocks/>
          </p:cNvCxnSpPr>
          <p:nvPr/>
        </p:nvCxnSpPr>
        <p:spPr>
          <a:xfrm>
            <a:off x="6808185" y="4275349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2F5EC5E1-42C9-4E22-A029-23F4C6AF2E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27" t="20316" r="80330" b="29660"/>
          <a:stretch/>
        </p:blipFill>
        <p:spPr>
          <a:xfrm>
            <a:off x="7141092" y="4269393"/>
            <a:ext cx="1242877" cy="1671758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xmlns="" id="{8B68281F-0C27-4031-BCDD-5DEAFE847BD1}"/>
              </a:ext>
            </a:extLst>
          </p:cNvPr>
          <p:cNvCxnSpPr>
            <a:cxnSpLocks/>
          </p:cNvCxnSpPr>
          <p:nvPr/>
        </p:nvCxnSpPr>
        <p:spPr>
          <a:xfrm>
            <a:off x="9640788" y="5515215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xmlns="" id="{62C51459-C5D0-4403-8F4B-4E53D20BFA47}"/>
              </a:ext>
            </a:extLst>
          </p:cNvPr>
          <p:cNvCxnSpPr>
            <a:cxnSpLocks/>
          </p:cNvCxnSpPr>
          <p:nvPr/>
        </p:nvCxnSpPr>
        <p:spPr>
          <a:xfrm>
            <a:off x="9636783" y="5160030"/>
            <a:ext cx="3212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8D2925B0-88A7-4D47-970A-A6137736107D}"/>
              </a:ext>
            </a:extLst>
          </p:cNvPr>
          <p:cNvCxnSpPr>
            <a:cxnSpLocks/>
          </p:cNvCxnSpPr>
          <p:nvPr/>
        </p:nvCxnSpPr>
        <p:spPr>
          <a:xfrm>
            <a:off x="9621662" y="4693345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6EA1CFD3-02B5-4522-B7D7-244E4069EEE8}"/>
              </a:ext>
            </a:extLst>
          </p:cNvPr>
          <p:cNvSpPr txBox="1"/>
          <p:nvPr/>
        </p:nvSpPr>
        <p:spPr>
          <a:xfrm>
            <a:off x="9262947" y="5330549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7B9E2FB7-02E9-4C4E-AE8F-C665CFBABD40}"/>
              </a:ext>
            </a:extLst>
          </p:cNvPr>
          <p:cNvSpPr txBox="1"/>
          <p:nvPr/>
        </p:nvSpPr>
        <p:spPr>
          <a:xfrm>
            <a:off x="9260708" y="4949233"/>
            <a:ext cx="53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F2217E0A-7EA9-4BB7-9B6E-CD97081A0D97}"/>
              </a:ext>
            </a:extLst>
          </p:cNvPr>
          <p:cNvSpPr txBox="1"/>
          <p:nvPr/>
        </p:nvSpPr>
        <p:spPr>
          <a:xfrm>
            <a:off x="9219259" y="4495111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xmlns="" id="{A5D274C3-E28D-4A41-80F5-626B2C8D5B9E}"/>
              </a:ext>
            </a:extLst>
          </p:cNvPr>
          <p:cNvSpPr txBox="1"/>
          <p:nvPr/>
        </p:nvSpPr>
        <p:spPr>
          <a:xfrm>
            <a:off x="9219259" y="4151939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75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xmlns="" id="{CD5B8DAB-4E30-4901-A615-2F3C4394F486}"/>
              </a:ext>
            </a:extLst>
          </p:cNvPr>
          <p:cNvCxnSpPr>
            <a:cxnSpLocks/>
          </p:cNvCxnSpPr>
          <p:nvPr/>
        </p:nvCxnSpPr>
        <p:spPr>
          <a:xfrm>
            <a:off x="9606593" y="4266186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xmlns="" id="{63DE0384-FD02-4349-89A7-6CEEB8E82C0A}"/>
              </a:ext>
            </a:extLst>
          </p:cNvPr>
          <p:cNvSpPr txBox="1"/>
          <p:nvPr/>
        </p:nvSpPr>
        <p:spPr>
          <a:xfrm>
            <a:off x="7188830" y="4008988"/>
            <a:ext cx="14645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VC    CBD    Cis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xmlns="" id="{882F1888-4B01-440A-884A-91F68BEAD229}"/>
              </a:ext>
            </a:extLst>
          </p:cNvPr>
          <p:cNvSpPr txBox="1"/>
          <p:nvPr/>
        </p:nvSpPr>
        <p:spPr>
          <a:xfrm>
            <a:off x="10056793" y="3970182"/>
            <a:ext cx="13706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 VC    CBD     Cis    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B1E07A1E-A29E-41BA-A317-230D6AAB6B14}"/>
              </a:ext>
            </a:extLst>
          </p:cNvPr>
          <p:cNvSpPr txBox="1"/>
          <p:nvPr/>
        </p:nvSpPr>
        <p:spPr>
          <a:xfrm>
            <a:off x="7344898" y="3658679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H460-CR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9ED1A1AA-3F53-4DF0-9681-6419A690EBCD}"/>
              </a:ext>
            </a:extLst>
          </p:cNvPr>
          <p:cNvSpPr txBox="1"/>
          <p:nvPr/>
        </p:nvSpPr>
        <p:spPr>
          <a:xfrm>
            <a:off x="11287171" y="4919774"/>
            <a:ext cx="8238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/>
              <a:t>β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-actin</a:t>
            </a:r>
            <a:r>
              <a:rPr lang="en-US" sz="1600" dirty="0"/>
              <a:t>  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C91A20A2-3BA4-47E9-9C45-12F77765D26B}"/>
              </a:ext>
            </a:extLst>
          </p:cNvPr>
          <p:cNvSpPr txBox="1"/>
          <p:nvPr/>
        </p:nvSpPr>
        <p:spPr>
          <a:xfrm>
            <a:off x="8320955" y="4835818"/>
            <a:ext cx="8238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/>
              <a:t>β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-actin</a:t>
            </a:r>
            <a:r>
              <a:rPr lang="en-US" sz="1600" dirty="0"/>
              <a:t>  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75DCC937-01DC-4EE4-9C6C-C5259DD37276}"/>
              </a:ext>
            </a:extLst>
          </p:cNvPr>
          <p:cNvSpPr txBox="1"/>
          <p:nvPr/>
        </p:nvSpPr>
        <p:spPr>
          <a:xfrm>
            <a:off x="10315837" y="3666121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A549-CR</a:t>
            </a:r>
          </a:p>
        </p:txBody>
      </p:sp>
    </p:spTree>
    <p:extLst>
      <p:ext uri="{BB962C8B-B14F-4D97-AF65-F5344CB8AC3E}">
        <p14:creationId xmlns:p14="http://schemas.microsoft.com/office/powerpoint/2010/main" val="367596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E874B2C2-934A-4CB9-ADAA-70648DDCAE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1977" r="51975" b="22722"/>
          <a:stretch/>
        </p:blipFill>
        <p:spPr>
          <a:xfrm>
            <a:off x="7300478" y="3836259"/>
            <a:ext cx="1554020" cy="141945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2FA0856-9501-40C3-A487-3922EBF05A6B}"/>
              </a:ext>
            </a:extLst>
          </p:cNvPr>
          <p:cNvSpPr txBox="1"/>
          <p:nvPr/>
        </p:nvSpPr>
        <p:spPr>
          <a:xfrm>
            <a:off x="3903209" y="3750467"/>
            <a:ext cx="20301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VC   CBD    TLS    TLS+CBD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65E577A-B3C8-4EF8-B5B4-55DCAF2A3016}"/>
              </a:ext>
            </a:extLst>
          </p:cNvPr>
          <p:cNvSpPr txBox="1"/>
          <p:nvPr/>
        </p:nvSpPr>
        <p:spPr>
          <a:xfrm>
            <a:off x="4098014" y="3431096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H460-CR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199EF259-E66C-4261-BC82-E1DF90E428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447" t="18516" r="63357" b="57300"/>
          <a:stretch/>
        </p:blipFill>
        <p:spPr>
          <a:xfrm>
            <a:off x="570638" y="3039920"/>
            <a:ext cx="1554020" cy="2694214"/>
          </a:xfrm>
          <a:prstGeom prst="rect">
            <a:avLst/>
          </a:prstGeom>
          <a:ln>
            <a:noFill/>
          </a:ln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7BDE89DE-E244-4E3B-885C-91B12BE2146E}"/>
              </a:ext>
            </a:extLst>
          </p:cNvPr>
          <p:cNvSpPr txBox="1"/>
          <p:nvPr/>
        </p:nvSpPr>
        <p:spPr>
          <a:xfrm>
            <a:off x="5505900" y="4214164"/>
            <a:ext cx="79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CC3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2CB0696-5B4B-44DF-B80A-D8BFF2B49F15}"/>
              </a:ext>
            </a:extLst>
          </p:cNvPr>
          <p:cNvSpPr txBox="1"/>
          <p:nvPr/>
        </p:nvSpPr>
        <p:spPr>
          <a:xfrm>
            <a:off x="6921358" y="4117987"/>
            <a:ext cx="615088" cy="31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DEFE3AC-5763-4C11-9F7D-B8DC6E202BB3}"/>
              </a:ext>
            </a:extLst>
          </p:cNvPr>
          <p:cNvSpPr txBox="1"/>
          <p:nvPr/>
        </p:nvSpPr>
        <p:spPr>
          <a:xfrm>
            <a:off x="6928954" y="3869231"/>
            <a:ext cx="371524" cy="31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37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AE259C36-6B85-4EC6-9EB5-9D6F3AB2B3C1}"/>
              </a:ext>
            </a:extLst>
          </p:cNvPr>
          <p:cNvSpPr txBox="1"/>
          <p:nvPr/>
        </p:nvSpPr>
        <p:spPr>
          <a:xfrm>
            <a:off x="51280" y="4200338"/>
            <a:ext cx="529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899EB8B-BA09-4263-9949-7DDABAF6256D}"/>
              </a:ext>
            </a:extLst>
          </p:cNvPr>
          <p:cNvSpPr txBox="1"/>
          <p:nvPr/>
        </p:nvSpPr>
        <p:spPr>
          <a:xfrm>
            <a:off x="16190" y="3828288"/>
            <a:ext cx="529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37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749647EE-95D0-4EB7-84FA-789D5A1318DD}"/>
              </a:ext>
            </a:extLst>
          </p:cNvPr>
          <p:cNvCxnSpPr/>
          <p:nvPr/>
        </p:nvCxnSpPr>
        <p:spPr>
          <a:xfrm>
            <a:off x="372929" y="3989574"/>
            <a:ext cx="19770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xmlns="" id="{17021F89-C7F3-465B-842B-3FFEF97B8056}"/>
              </a:ext>
            </a:extLst>
          </p:cNvPr>
          <p:cNvCxnSpPr/>
          <p:nvPr/>
        </p:nvCxnSpPr>
        <p:spPr>
          <a:xfrm>
            <a:off x="388319" y="4339566"/>
            <a:ext cx="19770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AF12E58E-7A8D-44DC-83F2-77A5C9D92662}"/>
              </a:ext>
            </a:extLst>
          </p:cNvPr>
          <p:cNvCxnSpPr>
            <a:cxnSpLocks/>
          </p:cNvCxnSpPr>
          <p:nvPr/>
        </p:nvCxnSpPr>
        <p:spPr>
          <a:xfrm>
            <a:off x="7189267" y="4012669"/>
            <a:ext cx="22963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xmlns="" id="{740BC919-54C3-415E-997C-498AEF7D6BFC}"/>
              </a:ext>
            </a:extLst>
          </p:cNvPr>
          <p:cNvCxnSpPr>
            <a:cxnSpLocks/>
          </p:cNvCxnSpPr>
          <p:nvPr/>
        </p:nvCxnSpPr>
        <p:spPr>
          <a:xfrm>
            <a:off x="7218511" y="4273956"/>
            <a:ext cx="22963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4BD86F13-DEB6-410C-AB77-193F63171647}"/>
              </a:ext>
            </a:extLst>
          </p:cNvPr>
          <p:cNvSpPr txBox="1"/>
          <p:nvPr/>
        </p:nvSpPr>
        <p:spPr>
          <a:xfrm>
            <a:off x="10198115" y="140004"/>
            <a:ext cx="1847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Supplementary Figure </a:t>
            </a:r>
            <a:r>
              <a:rPr lang="en-US" dirty="0" smtClean="0"/>
              <a:t>S4</a:t>
            </a: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ED2AF8FA-1235-4EE6-BAF9-7D60B38E6703}"/>
              </a:ext>
            </a:extLst>
          </p:cNvPr>
          <p:cNvSpPr txBox="1"/>
          <p:nvPr/>
        </p:nvSpPr>
        <p:spPr>
          <a:xfrm>
            <a:off x="3123472" y="6308272"/>
            <a:ext cx="5224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Figure: Raw blot for the blots in main figure 6 E.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04C59BE5-A250-4794-BFB4-C036D4A66D9B}"/>
              </a:ext>
            </a:extLst>
          </p:cNvPr>
          <p:cNvSpPr txBox="1"/>
          <p:nvPr/>
        </p:nvSpPr>
        <p:spPr>
          <a:xfrm>
            <a:off x="2037736" y="4003709"/>
            <a:ext cx="79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CC9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C1E732A4-833D-40DD-AF52-0C0175B1B1C6}"/>
              </a:ext>
            </a:extLst>
          </p:cNvPr>
          <p:cNvSpPr txBox="1"/>
          <p:nvPr/>
        </p:nvSpPr>
        <p:spPr>
          <a:xfrm>
            <a:off x="701383" y="2833683"/>
            <a:ext cx="1679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  VC  CBD  TLS  TLS+CBD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4DB8BAD9-E77F-4EA0-8C0E-C6D21A3AB356}"/>
              </a:ext>
            </a:extLst>
          </p:cNvPr>
          <p:cNvSpPr txBox="1"/>
          <p:nvPr/>
        </p:nvSpPr>
        <p:spPr>
          <a:xfrm>
            <a:off x="855820" y="2449550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H460-CR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4CFA7D8-6CAB-4FDD-8BDD-A09DEC5F55D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grayscl/>
            <a:lum bright="11000" contrast="73000"/>
          </a:blip>
          <a:srcRect l="19829"/>
          <a:stretch/>
        </p:blipFill>
        <p:spPr>
          <a:xfrm>
            <a:off x="3773245" y="3947666"/>
            <a:ext cx="1813884" cy="1199357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447B351B-9E95-4192-8F43-C48218A6B737}"/>
              </a:ext>
            </a:extLst>
          </p:cNvPr>
          <p:cNvSpPr txBox="1"/>
          <p:nvPr/>
        </p:nvSpPr>
        <p:spPr>
          <a:xfrm>
            <a:off x="2392" y="3363740"/>
            <a:ext cx="529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50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xmlns="" id="{86F3885E-2BC1-49BC-B535-C3BA9727DC9F}"/>
              </a:ext>
            </a:extLst>
          </p:cNvPr>
          <p:cNvCxnSpPr/>
          <p:nvPr/>
        </p:nvCxnSpPr>
        <p:spPr>
          <a:xfrm>
            <a:off x="359131" y="3525026"/>
            <a:ext cx="19770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4FC61F59-B053-4C0F-8891-DB30C75C8C82}"/>
              </a:ext>
            </a:extLst>
          </p:cNvPr>
          <p:cNvSpPr txBox="1"/>
          <p:nvPr/>
        </p:nvSpPr>
        <p:spPr>
          <a:xfrm>
            <a:off x="3270562" y="4278553"/>
            <a:ext cx="529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25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299A6A45-1D8F-47A2-8B5B-653BA09093D4}"/>
              </a:ext>
            </a:extLst>
          </p:cNvPr>
          <p:cNvSpPr txBox="1"/>
          <p:nvPr/>
        </p:nvSpPr>
        <p:spPr>
          <a:xfrm>
            <a:off x="3264612" y="3970776"/>
            <a:ext cx="529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37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xmlns="" id="{D8DC02E7-EC2C-499C-93C7-A8313BB46DB9}"/>
              </a:ext>
            </a:extLst>
          </p:cNvPr>
          <p:cNvCxnSpPr/>
          <p:nvPr/>
        </p:nvCxnSpPr>
        <p:spPr>
          <a:xfrm>
            <a:off x="3591199" y="4121781"/>
            <a:ext cx="19770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xmlns="" id="{5DCE7707-6D61-4AB1-9CFC-DB3CD347A70A}"/>
              </a:ext>
            </a:extLst>
          </p:cNvPr>
          <p:cNvCxnSpPr/>
          <p:nvPr/>
        </p:nvCxnSpPr>
        <p:spPr>
          <a:xfrm>
            <a:off x="3577449" y="4407500"/>
            <a:ext cx="19770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A19EE079-35F1-41A1-AC39-BEC7365AC48A}"/>
              </a:ext>
            </a:extLst>
          </p:cNvPr>
          <p:cNvSpPr txBox="1"/>
          <p:nvPr/>
        </p:nvSpPr>
        <p:spPr>
          <a:xfrm>
            <a:off x="3252014" y="4545989"/>
            <a:ext cx="529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15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xmlns="" id="{A749ED4B-1ABA-404F-BA9B-106DF20217E9}"/>
              </a:ext>
            </a:extLst>
          </p:cNvPr>
          <p:cNvCxnSpPr/>
          <p:nvPr/>
        </p:nvCxnSpPr>
        <p:spPr>
          <a:xfrm>
            <a:off x="3590449" y="4610545"/>
            <a:ext cx="19770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1FFFB69C-DD13-4CA1-B1E7-1B70EB6CEA24}"/>
              </a:ext>
            </a:extLst>
          </p:cNvPr>
          <p:cNvSpPr txBox="1"/>
          <p:nvPr/>
        </p:nvSpPr>
        <p:spPr>
          <a:xfrm>
            <a:off x="7477198" y="3608356"/>
            <a:ext cx="17564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VC   CBD  TLS  TLS+CBD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ABCCA591-CE09-4595-AFBF-78951D75AD29}"/>
              </a:ext>
            </a:extLst>
          </p:cNvPr>
          <p:cNvSpPr txBox="1"/>
          <p:nvPr/>
        </p:nvSpPr>
        <p:spPr>
          <a:xfrm>
            <a:off x="7672002" y="3288985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H460-CR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1D468C7E-F45A-4548-849B-725FD0FB1354}"/>
              </a:ext>
            </a:extLst>
          </p:cNvPr>
          <p:cNvSpPr txBox="1"/>
          <p:nvPr/>
        </p:nvSpPr>
        <p:spPr>
          <a:xfrm>
            <a:off x="6915408" y="4355778"/>
            <a:ext cx="615088" cy="31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15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xmlns="" id="{6D1A93AE-A38A-482E-BFE7-B34E7AC14D6D}"/>
              </a:ext>
            </a:extLst>
          </p:cNvPr>
          <p:cNvCxnSpPr>
            <a:cxnSpLocks/>
          </p:cNvCxnSpPr>
          <p:nvPr/>
        </p:nvCxnSpPr>
        <p:spPr>
          <a:xfrm>
            <a:off x="7199779" y="4490064"/>
            <a:ext cx="22963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6430B935-4979-498C-A3DD-94387E3E1D7F}"/>
              </a:ext>
            </a:extLst>
          </p:cNvPr>
          <p:cNvSpPr txBox="1"/>
          <p:nvPr/>
        </p:nvSpPr>
        <p:spPr>
          <a:xfrm>
            <a:off x="8789574" y="3755918"/>
            <a:ext cx="8238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/>
              <a:t>β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-actin</a:t>
            </a:r>
            <a:r>
              <a:rPr lang="en-US" sz="1600" dirty="0"/>
              <a:t> 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A79212C9-DDEE-408C-B34F-E90343D9E8BD}"/>
              </a:ext>
            </a:extLst>
          </p:cNvPr>
          <p:cNvGrpSpPr/>
          <p:nvPr/>
        </p:nvGrpSpPr>
        <p:grpSpPr>
          <a:xfrm>
            <a:off x="3850653" y="61201"/>
            <a:ext cx="2445247" cy="2218061"/>
            <a:chOff x="3850653" y="48501"/>
            <a:chExt cx="2445247" cy="2218061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xmlns="" id="{10D0F7F8-B3CB-4857-BB19-9091E9C403AB}"/>
                </a:ext>
              </a:extLst>
            </p:cNvPr>
            <p:cNvGrpSpPr/>
            <p:nvPr/>
          </p:nvGrpSpPr>
          <p:grpSpPr>
            <a:xfrm>
              <a:off x="3979269" y="48501"/>
              <a:ext cx="2316631" cy="1595795"/>
              <a:chOff x="458028" y="3657873"/>
              <a:chExt cx="2316631" cy="1595795"/>
            </a:xfrm>
          </p:grpSpPr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xmlns="" id="{63894544-F165-4880-9175-72F54309926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783" t="27949" r="64617" b="69879"/>
              <a:stretch/>
            </p:blipFill>
            <p:spPr>
              <a:xfrm>
                <a:off x="688862" y="4161176"/>
                <a:ext cx="1610622" cy="308611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xmlns="" id="{1FC38427-5404-4D2C-BC68-C91560E5950B}"/>
                  </a:ext>
                </a:extLst>
              </p:cNvPr>
              <p:cNvSpPr txBox="1"/>
              <p:nvPr/>
            </p:nvSpPr>
            <p:spPr>
              <a:xfrm>
                <a:off x="1010565" y="3657873"/>
                <a:ext cx="9672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H460-CR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xmlns="" id="{E9EA1C7F-9DDC-463F-A9CD-B65F27DB3798}"/>
                  </a:ext>
                </a:extLst>
              </p:cNvPr>
              <p:cNvSpPr txBox="1"/>
              <p:nvPr/>
            </p:nvSpPr>
            <p:spPr>
              <a:xfrm>
                <a:off x="458028" y="3907212"/>
                <a:ext cx="231663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VC   CBD   TLS   TLS+CBD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xmlns="" id="{5183D459-F686-47FC-A147-AA4793608F56}"/>
                  </a:ext>
                </a:extLst>
              </p:cNvPr>
              <p:cNvSpPr txBox="1"/>
              <p:nvPr/>
            </p:nvSpPr>
            <p:spPr>
              <a:xfrm>
                <a:off x="1053849" y="4415974"/>
                <a:ext cx="97864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CC9</a:t>
                </a:r>
              </a:p>
            </p:txBody>
          </p:sp>
          <p:pic>
            <p:nvPicPr>
              <p:cNvPr id="43" name="Picture 42">
                <a:extLst>
                  <a:ext uri="{FF2B5EF4-FFF2-40B4-BE49-F238E27FC236}">
                    <a16:creationId xmlns:a16="http://schemas.microsoft.com/office/drawing/2014/main" xmlns="" id="{1415ECDA-669B-484D-840D-6DE9687379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grayscl/>
                <a:lum contrast="58000"/>
              </a:blip>
              <a:stretch>
                <a:fillRect/>
              </a:stretch>
            </p:blipFill>
            <p:spPr>
              <a:xfrm>
                <a:off x="688862" y="4669938"/>
                <a:ext cx="1612506" cy="34521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xmlns="" id="{93A12104-7EF3-406B-835A-2A327F95520C}"/>
                  </a:ext>
                </a:extLst>
              </p:cNvPr>
              <p:cNvSpPr txBox="1"/>
              <p:nvPr/>
            </p:nvSpPr>
            <p:spPr>
              <a:xfrm>
                <a:off x="1010565" y="4945891"/>
                <a:ext cx="97864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CC3</a:t>
                </a:r>
              </a:p>
            </p:txBody>
          </p:sp>
        </p:grp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A9F8F926-6B58-4A4D-8591-F5DB6C5A26EE}"/>
                </a:ext>
              </a:extLst>
            </p:cNvPr>
            <p:cNvSpPr txBox="1"/>
            <p:nvPr/>
          </p:nvSpPr>
          <p:spPr>
            <a:xfrm>
              <a:off x="3850653" y="114022"/>
              <a:ext cx="3715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E</a:t>
              </a:r>
            </a:p>
          </p:txBody>
        </p:sp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xmlns="" id="{CFC03648-CD4E-4884-90EC-663CB57AC5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6084" t="52186" r="54740" b="43409"/>
            <a:stretch/>
          </p:blipFill>
          <p:spPr>
            <a:xfrm>
              <a:off x="4210103" y="1618418"/>
              <a:ext cx="1619197" cy="31087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xmlns="" id="{9D8A5E9C-ADDD-4F9B-A5D8-9B094D75CCE2}"/>
                </a:ext>
              </a:extLst>
            </p:cNvPr>
            <p:cNvSpPr txBox="1"/>
            <p:nvPr/>
          </p:nvSpPr>
          <p:spPr>
            <a:xfrm>
              <a:off x="4691498" y="1928008"/>
              <a:ext cx="823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600" dirty="0"/>
                <a:t>β</a:t>
              </a:r>
              <a:r>
                <a: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-actin</a:t>
              </a:r>
              <a:r>
                <a:rPr lang="en-US" sz="1600" dirty="0"/>
                <a:t>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4212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0" descr="A piece of paper with writing on it&#10;&#10;Description automatically generated">
            <a:extLst>
              <a:ext uri="{FF2B5EF4-FFF2-40B4-BE49-F238E27FC236}">
                <a16:creationId xmlns:a16="http://schemas.microsoft.com/office/drawing/2014/main" xmlns="" id="{14417EED-B5AD-4493-B551-A9BCC0718F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936" r="66323" b="56589"/>
          <a:stretch/>
        </p:blipFill>
        <p:spPr>
          <a:xfrm>
            <a:off x="580922" y="3181117"/>
            <a:ext cx="2531539" cy="28538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7C24646-AFB3-4925-89DB-5E1E70651499}"/>
              </a:ext>
            </a:extLst>
          </p:cNvPr>
          <p:cNvSpPr txBox="1"/>
          <p:nvPr/>
        </p:nvSpPr>
        <p:spPr>
          <a:xfrm>
            <a:off x="1771435" y="2621400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A549-CR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6198C4B-A171-4793-ABDF-1B1A9967D525}"/>
              </a:ext>
            </a:extLst>
          </p:cNvPr>
          <p:cNvSpPr txBox="1"/>
          <p:nvPr/>
        </p:nvSpPr>
        <p:spPr>
          <a:xfrm>
            <a:off x="11259029" y="4190807"/>
            <a:ext cx="1084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GAPDH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2E5B29E-26C6-4721-A9A4-3ADEA6A62892}"/>
              </a:ext>
            </a:extLst>
          </p:cNvPr>
          <p:cNvSpPr txBox="1"/>
          <p:nvPr/>
        </p:nvSpPr>
        <p:spPr>
          <a:xfrm>
            <a:off x="3041861" y="4657875"/>
            <a:ext cx="79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CC9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3B3D143-3B64-4697-A815-AA00A35E1265}"/>
              </a:ext>
            </a:extLst>
          </p:cNvPr>
          <p:cNvSpPr txBox="1"/>
          <p:nvPr/>
        </p:nvSpPr>
        <p:spPr>
          <a:xfrm>
            <a:off x="1622086" y="2956057"/>
            <a:ext cx="17255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VC   CBD   TLS   TLS+CBD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6C4F3F8A-7A6D-4E0A-9C30-A9E3BDFC73BE}"/>
              </a:ext>
            </a:extLst>
          </p:cNvPr>
          <p:cNvCxnSpPr>
            <a:cxnSpLocks/>
          </p:cNvCxnSpPr>
          <p:nvPr/>
        </p:nvCxnSpPr>
        <p:spPr>
          <a:xfrm>
            <a:off x="8465752" y="4868353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1899C811-938A-4699-9D69-9838577B33F1}"/>
              </a:ext>
            </a:extLst>
          </p:cNvPr>
          <p:cNvCxnSpPr>
            <a:cxnSpLocks/>
          </p:cNvCxnSpPr>
          <p:nvPr/>
        </p:nvCxnSpPr>
        <p:spPr>
          <a:xfrm>
            <a:off x="8488167" y="4499722"/>
            <a:ext cx="3212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EEB26382-B94E-4884-9101-58431060628E}"/>
              </a:ext>
            </a:extLst>
          </p:cNvPr>
          <p:cNvSpPr txBox="1"/>
          <p:nvPr/>
        </p:nvSpPr>
        <p:spPr>
          <a:xfrm>
            <a:off x="8110633" y="4687953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359E7040-392E-48F7-A840-FE8BCF6292B3}"/>
              </a:ext>
            </a:extLst>
          </p:cNvPr>
          <p:cNvSpPr txBox="1"/>
          <p:nvPr/>
        </p:nvSpPr>
        <p:spPr>
          <a:xfrm>
            <a:off x="8140944" y="4307846"/>
            <a:ext cx="457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37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BF6A884A-7484-4E83-AEB1-8E66C9264030}"/>
              </a:ext>
            </a:extLst>
          </p:cNvPr>
          <p:cNvSpPr txBox="1"/>
          <p:nvPr/>
        </p:nvSpPr>
        <p:spPr>
          <a:xfrm>
            <a:off x="3835231" y="-75072"/>
            <a:ext cx="371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47231975-6199-451B-9F29-B2CBF51BC9C2}"/>
              </a:ext>
            </a:extLst>
          </p:cNvPr>
          <p:cNvSpPr txBox="1"/>
          <p:nvPr/>
        </p:nvSpPr>
        <p:spPr>
          <a:xfrm>
            <a:off x="10198115" y="140004"/>
            <a:ext cx="1847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Supplementary Figure </a:t>
            </a:r>
            <a:r>
              <a:rPr lang="en-US" dirty="0" smtClean="0"/>
              <a:t>S4</a:t>
            </a:r>
            <a:endParaRPr lang="en-US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B060497B-BAC0-4584-93F1-D041D0B91B73}"/>
              </a:ext>
            </a:extLst>
          </p:cNvPr>
          <p:cNvSpPr txBox="1"/>
          <p:nvPr/>
        </p:nvSpPr>
        <p:spPr>
          <a:xfrm>
            <a:off x="8098980" y="3784652"/>
            <a:ext cx="457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xmlns="" id="{65170F3B-4E5D-4A12-9981-949E7F7691EA}"/>
              </a:ext>
            </a:extLst>
          </p:cNvPr>
          <p:cNvCxnSpPr>
            <a:cxnSpLocks/>
          </p:cNvCxnSpPr>
          <p:nvPr/>
        </p:nvCxnSpPr>
        <p:spPr>
          <a:xfrm>
            <a:off x="8498786" y="3961173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A6330201-3CA1-40A2-B648-A043E223F2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2" t="43707" r="15865" b="23535"/>
          <a:stretch/>
        </p:blipFill>
        <p:spPr>
          <a:xfrm>
            <a:off x="8786782" y="3270099"/>
            <a:ext cx="2535891" cy="2242731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3B7E9DC9-9E49-442A-AF53-F2E0B9076EB4}"/>
              </a:ext>
            </a:extLst>
          </p:cNvPr>
          <p:cNvSpPr txBox="1"/>
          <p:nvPr/>
        </p:nvSpPr>
        <p:spPr>
          <a:xfrm>
            <a:off x="9498906" y="2626381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A549-CR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6CADBDED-BF59-471B-BBA9-E5578407AA94}"/>
              </a:ext>
            </a:extLst>
          </p:cNvPr>
          <p:cNvSpPr txBox="1"/>
          <p:nvPr/>
        </p:nvSpPr>
        <p:spPr>
          <a:xfrm>
            <a:off x="9012520" y="2990845"/>
            <a:ext cx="2598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VC     CBD      TLS     TLS+CBD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xmlns="" id="{5EA033FB-96E6-4A6C-89F8-5A123273AA7E}"/>
              </a:ext>
            </a:extLst>
          </p:cNvPr>
          <p:cNvCxnSpPr>
            <a:cxnSpLocks/>
          </p:cNvCxnSpPr>
          <p:nvPr/>
        </p:nvCxnSpPr>
        <p:spPr>
          <a:xfrm>
            <a:off x="347250" y="5141261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xmlns="" id="{D2758267-9F40-436D-9118-1D83D6B7EC2B}"/>
              </a:ext>
            </a:extLst>
          </p:cNvPr>
          <p:cNvCxnSpPr>
            <a:cxnSpLocks/>
          </p:cNvCxnSpPr>
          <p:nvPr/>
        </p:nvCxnSpPr>
        <p:spPr>
          <a:xfrm>
            <a:off x="351581" y="4730458"/>
            <a:ext cx="3212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0EA9CD4F-EA59-40CD-911C-409DDABEA601}"/>
              </a:ext>
            </a:extLst>
          </p:cNvPr>
          <p:cNvSpPr txBox="1"/>
          <p:nvPr/>
        </p:nvSpPr>
        <p:spPr>
          <a:xfrm>
            <a:off x="-7457" y="4956595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F9FDF152-EBBA-47F4-9157-7D144DB8742F}"/>
              </a:ext>
            </a:extLst>
          </p:cNvPr>
          <p:cNvSpPr txBox="1"/>
          <p:nvPr/>
        </p:nvSpPr>
        <p:spPr>
          <a:xfrm>
            <a:off x="-7456" y="4561287"/>
            <a:ext cx="53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37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0B397524-748F-43E6-A992-1416F2B81A9C}"/>
              </a:ext>
            </a:extLst>
          </p:cNvPr>
          <p:cNvSpPr txBox="1"/>
          <p:nvPr/>
        </p:nvSpPr>
        <p:spPr>
          <a:xfrm>
            <a:off x="-37541" y="4013470"/>
            <a:ext cx="457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xmlns="" id="{55913899-0305-4F6C-8D02-44FF83A6C000}"/>
              </a:ext>
            </a:extLst>
          </p:cNvPr>
          <p:cNvCxnSpPr>
            <a:cxnSpLocks/>
          </p:cNvCxnSpPr>
          <p:nvPr/>
        </p:nvCxnSpPr>
        <p:spPr>
          <a:xfrm>
            <a:off x="361821" y="4285070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59581371-C2AB-4796-B9CE-B0C458A4A7E3}"/>
              </a:ext>
            </a:extLst>
          </p:cNvPr>
          <p:cNvSpPr txBox="1"/>
          <p:nvPr/>
        </p:nvSpPr>
        <p:spPr>
          <a:xfrm>
            <a:off x="3123472" y="6308272"/>
            <a:ext cx="5224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Figure: Raw blot for the blots in main figure 6 G.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xmlns="" id="{E9DF0D88-6AF6-49C5-BFBE-41EE68C5EADB}"/>
              </a:ext>
            </a:extLst>
          </p:cNvPr>
          <p:cNvSpPr/>
          <p:nvPr/>
        </p:nvSpPr>
        <p:spPr>
          <a:xfrm>
            <a:off x="8948877" y="4153984"/>
            <a:ext cx="2310152" cy="5432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8618ECF0-5F4F-4A5A-A268-402E03AAA93E}"/>
              </a:ext>
            </a:extLst>
          </p:cNvPr>
          <p:cNvSpPr txBox="1"/>
          <p:nvPr/>
        </p:nvSpPr>
        <p:spPr>
          <a:xfrm>
            <a:off x="5024436" y="2623917"/>
            <a:ext cx="1111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A549-CR 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121D742C-DD80-487A-A378-8BBA13AB28E7}"/>
              </a:ext>
            </a:extLst>
          </p:cNvPr>
          <p:cNvSpPr txBox="1"/>
          <p:nvPr/>
        </p:nvSpPr>
        <p:spPr>
          <a:xfrm>
            <a:off x="4896182" y="2969801"/>
            <a:ext cx="23836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VC   CBD     TLS   TLS+CBD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29502E74-6D96-4232-9E25-A723E0C32288}"/>
              </a:ext>
            </a:extLst>
          </p:cNvPr>
          <p:cNvSpPr txBox="1"/>
          <p:nvPr/>
        </p:nvSpPr>
        <p:spPr>
          <a:xfrm>
            <a:off x="7122370" y="3458554"/>
            <a:ext cx="79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CC3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2E1C55ED-63CD-427F-A040-2580DEDDB929}"/>
              </a:ext>
            </a:extLst>
          </p:cNvPr>
          <p:cNvSpPr txBox="1"/>
          <p:nvPr/>
        </p:nvSpPr>
        <p:spPr>
          <a:xfrm>
            <a:off x="4155864" y="3738377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C21D0B14-1CA0-462B-9729-5A672A7266BD}"/>
              </a:ext>
            </a:extLst>
          </p:cNvPr>
          <p:cNvSpPr txBox="1"/>
          <p:nvPr/>
        </p:nvSpPr>
        <p:spPr>
          <a:xfrm>
            <a:off x="4124321" y="3258070"/>
            <a:ext cx="53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37</a:t>
            </a:r>
          </a:p>
        </p:txBody>
      </p:sp>
      <p:pic>
        <p:nvPicPr>
          <p:cNvPr id="70" name="Picture 69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090D4B0C-8D3E-48CE-B012-2C90E13B96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746" t="50000" r="36267" b="14894"/>
          <a:stretch/>
        </p:blipFill>
        <p:spPr>
          <a:xfrm>
            <a:off x="4724579" y="3258070"/>
            <a:ext cx="2467579" cy="2407551"/>
          </a:xfrm>
          <a:prstGeom prst="rect">
            <a:avLst/>
          </a:prstGeom>
        </p:spPr>
      </p:pic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xmlns="" id="{0574C5C3-C040-4EFD-A1C8-15BE5A12762C}"/>
              </a:ext>
            </a:extLst>
          </p:cNvPr>
          <p:cNvCxnSpPr>
            <a:cxnSpLocks/>
          </p:cNvCxnSpPr>
          <p:nvPr/>
        </p:nvCxnSpPr>
        <p:spPr>
          <a:xfrm>
            <a:off x="4484023" y="3433024"/>
            <a:ext cx="3212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xmlns="" id="{A4037FDB-7C51-4733-A751-7CE2A5E801E2}"/>
              </a:ext>
            </a:extLst>
          </p:cNvPr>
          <p:cNvCxnSpPr>
            <a:cxnSpLocks/>
          </p:cNvCxnSpPr>
          <p:nvPr/>
        </p:nvCxnSpPr>
        <p:spPr>
          <a:xfrm>
            <a:off x="4509406" y="3923043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xmlns="" id="{77CD0AF7-9652-4F79-943B-3993DA69884A}"/>
              </a:ext>
            </a:extLst>
          </p:cNvPr>
          <p:cNvSpPr txBox="1"/>
          <p:nvPr/>
        </p:nvSpPr>
        <p:spPr>
          <a:xfrm>
            <a:off x="4164080" y="4762455"/>
            <a:ext cx="53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xmlns="" id="{ED1CFF8C-29D3-402D-A32B-4078A9A8CC42}"/>
              </a:ext>
            </a:extLst>
          </p:cNvPr>
          <p:cNvSpPr txBox="1"/>
          <p:nvPr/>
        </p:nvSpPr>
        <p:spPr>
          <a:xfrm>
            <a:off x="4157920" y="4212149"/>
            <a:ext cx="53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15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xmlns="" id="{F182C635-7D82-4E77-94F4-71EAA0A276D5}"/>
              </a:ext>
            </a:extLst>
          </p:cNvPr>
          <p:cNvCxnSpPr>
            <a:cxnSpLocks/>
          </p:cNvCxnSpPr>
          <p:nvPr/>
        </p:nvCxnSpPr>
        <p:spPr>
          <a:xfrm>
            <a:off x="4517622" y="4387103"/>
            <a:ext cx="3212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xmlns="" id="{3AED657E-F9BD-4486-8982-3599EE8AD928}"/>
              </a:ext>
            </a:extLst>
          </p:cNvPr>
          <p:cNvCxnSpPr>
            <a:cxnSpLocks/>
          </p:cNvCxnSpPr>
          <p:nvPr/>
        </p:nvCxnSpPr>
        <p:spPr>
          <a:xfrm>
            <a:off x="4517622" y="4947121"/>
            <a:ext cx="321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xmlns="" id="{48B10B61-C063-47C7-A04D-2D9EDE39F034}"/>
              </a:ext>
            </a:extLst>
          </p:cNvPr>
          <p:cNvSpPr/>
          <p:nvPr/>
        </p:nvSpPr>
        <p:spPr>
          <a:xfrm>
            <a:off x="4838896" y="3937767"/>
            <a:ext cx="1380285" cy="2417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6F9A5AD-FFB6-4691-8C19-BA091D470259}"/>
              </a:ext>
            </a:extLst>
          </p:cNvPr>
          <p:cNvGrpSpPr/>
          <p:nvPr/>
        </p:nvGrpSpPr>
        <p:grpSpPr>
          <a:xfrm>
            <a:off x="4241393" y="127587"/>
            <a:ext cx="2383694" cy="2035296"/>
            <a:chOff x="4241393" y="127587"/>
            <a:chExt cx="2383694" cy="2035296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xmlns="" id="{39BBF01A-89A4-4D6F-A409-5537BD1358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713" t="56028" r="16995" b="34255"/>
            <a:stretch/>
          </p:blipFill>
          <p:spPr>
            <a:xfrm>
              <a:off x="4412754" y="1588013"/>
              <a:ext cx="1716668" cy="307777"/>
            </a:xfrm>
            <a:prstGeom prst="rect">
              <a:avLst/>
            </a:prstGeom>
          </p:spPr>
        </p:pic>
        <p:pic>
          <p:nvPicPr>
            <p:cNvPr id="19" name="Picture 18" descr="A piece of paper with writing on it&#10;&#10;Description automatically generated">
              <a:extLst>
                <a:ext uri="{FF2B5EF4-FFF2-40B4-BE49-F238E27FC236}">
                  <a16:creationId xmlns:a16="http://schemas.microsoft.com/office/drawing/2014/main" xmlns="" id="{7B8FA0B1-3F38-4F08-A688-B04A0A9AEF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49" t="30076" r="69084" b="67057"/>
            <a:stretch/>
          </p:blipFill>
          <p:spPr>
            <a:xfrm>
              <a:off x="4412755" y="598067"/>
              <a:ext cx="1716667" cy="338844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E56B967B-9350-4FEC-AC43-EB9E5358753B}"/>
                </a:ext>
              </a:extLst>
            </p:cNvPr>
            <p:cNvSpPr txBox="1"/>
            <p:nvPr/>
          </p:nvSpPr>
          <p:spPr>
            <a:xfrm>
              <a:off x="4731059" y="1855106"/>
              <a:ext cx="990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GAPDH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xmlns="" id="{2B87EFA4-EEA2-466A-8A7A-A0082D46E011}"/>
                </a:ext>
              </a:extLst>
            </p:cNvPr>
            <p:cNvSpPr txBox="1"/>
            <p:nvPr/>
          </p:nvSpPr>
          <p:spPr>
            <a:xfrm>
              <a:off x="4781765" y="834849"/>
              <a:ext cx="9786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CC9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1E063225-E4FE-4113-861D-6DEADA7CCAEA}"/>
                </a:ext>
              </a:extLst>
            </p:cNvPr>
            <p:cNvSpPr txBox="1"/>
            <p:nvPr/>
          </p:nvSpPr>
          <p:spPr>
            <a:xfrm>
              <a:off x="4742488" y="1357893"/>
              <a:ext cx="9786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CC3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A3BF478E-3172-4F66-9792-595774EC952A}"/>
                </a:ext>
              </a:extLst>
            </p:cNvPr>
            <p:cNvSpPr txBox="1"/>
            <p:nvPr/>
          </p:nvSpPr>
          <p:spPr>
            <a:xfrm>
              <a:off x="4241393" y="356853"/>
              <a:ext cx="2383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VC   CBD    TLS    TLS+CBD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xmlns="" id="{8CC24F15-5EE6-409A-8242-AA7573CE8021}"/>
                </a:ext>
              </a:extLst>
            </p:cNvPr>
            <p:cNvSpPr txBox="1"/>
            <p:nvPr/>
          </p:nvSpPr>
          <p:spPr>
            <a:xfrm>
              <a:off x="4775641" y="127587"/>
              <a:ext cx="9672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A549-CR</a:t>
              </a:r>
            </a:p>
          </p:txBody>
        </p:sp>
        <p:pic>
          <p:nvPicPr>
            <p:cNvPr id="55" name="Picture 54" descr="A picture containing text&#10;&#10;Description automatically generated">
              <a:extLst>
                <a:ext uri="{FF2B5EF4-FFF2-40B4-BE49-F238E27FC236}">
                  <a16:creationId xmlns:a16="http://schemas.microsoft.com/office/drawing/2014/main" xmlns="" id="{3E5BFA21-6C9A-4D6F-9858-968A9699B3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87" t="59455" r="35655" b="35335"/>
            <a:stretch/>
          </p:blipFill>
          <p:spPr>
            <a:xfrm>
              <a:off x="4432436" y="1117632"/>
              <a:ext cx="1696986" cy="2624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22817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2450</TotalTime>
  <Words>472</Words>
  <Application>Microsoft Office PowerPoint</Application>
  <PresentationFormat>Widescreen</PresentationFormat>
  <Paragraphs>262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Misri, Swati</dc:creator>
  <cp:lastModifiedBy>MDPI</cp:lastModifiedBy>
  <cp:revision>115</cp:revision>
  <cp:lastPrinted>2022-01-27T19:28:07Z</cp:lastPrinted>
  <dcterms:created xsi:type="dcterms:W3CDTF">2022-01-11T16:27:07Z</dcterms:created>
  <dcterms:modified xsi:type="dcterms:W3CDTF">2022-02-24T13:53:55Z</dcterms:modified>
</cp:coreProperties>
</file>