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1" r:id="rId3"/>
    <p:sldId id="266" r:id="rId4"/>
    <p:sldId id="256" r:id="rId5"/>
    <p:sldId id="257" r:id="rId6"/>
    <p:sldId id="258" r:id="rId7"/>
    <p:sldId id="265" r:id="rId8"/>
    <p:sldId id="260" r:id="rId9"/>
    <p:sldId id="264" r:id="rId10"/>
    <p:sldId id="267" r:id="rId11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3067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E0BFC-965B-488E-9589-78324D86C36F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C0E5-CF34-4077-81F1-A212EB149C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585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E0BFC-965B-488E-9589-78324D86C36F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C0E5-CF34-4077-81F1-A212EB149C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6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E0BFC-965B-488E-9589-78324D86C36F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C0E5-CF34-4077-81F1-A212EB149C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345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E0BFC-965B-488E-9589-78324D86C36F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C0E5-CF34-4077-81F1-A212EB149C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284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E0BFC-965B-488E-9589-78324D86C36F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C0E5-CF34-4077-81F1-A212EB149C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552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E0BFC-965B-488E-9589-78324D86C36F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C0E5-CF34-4077-81F1-A212EB149C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095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E0BFC-965B-488E-9589-78324D86C36F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C0E5-CF34-4077-81F1-A212EB149C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441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E0BFC-965B-488E-9589-78324D86C36F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C0E5-CF34-4077-81F1-A212EB149C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618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E0BFC-965B-488E-9589-78324D86C36F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C0E5-CF34-4077-81F1-A212EB149C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56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E0BFC-965B-488E-9589-78324D86C36F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C0E5-CF34-4077-81F1-A212EB149C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356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E0BFC-965B-488E-9589-78324D86C36F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C0E5-CF34-4077-81F1-A212EB149C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106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E0BFC-965B-488E-9589-78324D86C36F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5C0E5-CF34-4077-81F1-A212EB149C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045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2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e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9.emf"/><Relationship Id="rId4" Type="http://schemas.openxmlformats.org/officeDocument/2006/relationships/image" Target="../media/image16.emf"/><Relationship Id="rId9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2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2.e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24.emf"/><Relationship Id="rId4" Type="http://schemas.openxmlformats.org/officeDocument/2006/relationships/image" Target="../media/image21.emf"/><Relationship Id="rId9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7.e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7145" y="143077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>
                <a:latin typeface="Palatino Linotype" panose="02040502050505030304" pitchFamily="18" charset="0"/>
                <a:cs typeface="Arial" panose="020B0604020202020204" pitchFamily="34" charset="0"/>
              </a:rPr>
              <a:t>Supplemental Figure S1</a:t>
            </a:r>
            <a:endParaRPr lang="en-US" b="1" dirty="0"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4"/>
          <a:stretch/>
        </p:blipFill>
        <p:spPr bwMode="auto">
          <a:xfrm>
            <a:off x="722488" y="892896"/>
            <a:ext cx="4589513" cy="2829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367785" y="155604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IC50 = 0.13 </a:t>
            </a:r>
            <a:r>
              <a:rPr lang="en-IE" dirty="0" smtClean="0">
                <a:latin typeface="Calibri"/>
              </a:rPr>
              <a:t>µ</a:t>
            </a:r>
            <a:r>
              <a:rPr lang="en-IE" dirty="0" err="1" smtClean="0">
                <a:latin typeface="Calibri"/>
              </a:rPr>
              <a:t>mol</a:t>
            </a:r>
            <a:r>
              <a:rPr lang="en-IE" dirty="0" smtClean="0">
                <a:latin typeface="Calibri"/>
              </a:rPr>
              <a:t>/L</a:t>
            </a:r>
            <a:endParaRPr lang="en-IE" dirty="0"/>
          </a:p>
        </p:txBody>
      </p:sp>
      <p:sp>
        <p:nvSpPr>
          <p:cNvPr id="9" name="TextBox 8"/>
          <p:cNvSpPr txBox="1"/>
          <p:nvPr/>
        </p:nvSpPr>
        <p:spPr>
          <a:xfrm>
            <a:off x="237145" y="724298"/>
            <a:ext cx="381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IE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7145" y="3893001"/>
            <a:ext cx="381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37145" y="7582502"/>
            <a:ext cx="6298827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Supplemental Figure </a:t>
            </a:r>
            <a:r>
              <a:rPr lang="en-IE" sz="1100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S1: 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Additive anti-viability effects of </a:t>
            </a:r>
            <a:r>
              <a:rPr lang="en-IE" sz="1100" b="1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lapatinib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and JBS2 in SUM-225 cells. A.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SUM-225 cells were plated at 4,000 cells/well </a:t>
            </a:r>
            <a:r>
              <a:rPr lang="en-IE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in technical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triplicate </a:t>
            </a:r>
            <a:r>
              <a:rPr lang="en-IE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in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6-well plates and treated with increasing concentrations of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lapatinib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(0-5µM/L) or DMSO vehicle or 72h in serum-containing medium before cell viability was assessed via MTT assay. The IC50 value was calculated as 0.13µM/L using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GraphPad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Prism software.  Graph represents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mean±SEM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of n=3 independent </a:t>
            </a:r>
            <a:r>
              <a:rPr lang="en-IE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biological replicate experiments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B.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SUM-225 cells (2,000/well) were plated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as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duplicate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technical replicates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in 96-well plates and treated with JBS2 (400µg/mL) alone or in combination with the IC50 of </a:t>
            </a:r>
            <a:r>
              <a:rPr lang="en-US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lapatinib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(0.1µM/L)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or vehicle control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(PBS + DMSO) for 2 consecutive 72h periods before cell viability was assessed using MTT assay. Graph represents mean ± SEM of 3 independent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biological replicate experiments. There were statistically significant differences between vehicle and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JBS2 (***),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vehicle and </a:t>
            </a:r>
            <a:r>
              <a:rPr lang="en-US" sz="1100" dirty="0" err="1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lapatinib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(**) or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vehicle and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JBS2+lapatinib (***);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and between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JBS2/</a:t>
            </a:r>
            <a:r>
              <a:rPr lang="en-US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lapatinib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vs. either JBS2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(**) or </a:t>
            </a:r>
            <a:r>
              <a:rPr lang="en-US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lapatinib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alone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(**), where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**</a:t>
            </a:r>
            <a:r>
              <a:rPr lang="en-US" sz="1100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&lt; 0.01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, ***</a:t>
            </a:r>
            <a:r>
              <a:rPr lang="en-US" sz="1100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&lt; 0.001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by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one-way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ANOVA.</a:t>
            </a:r>
            <a:endParaRPr lang="en-US" sz="11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015770"/>
              </p:ext>
            </p:extLst>
          </p:nvPr>
        </p:nvGraphicFramePr>
        <p:xfrm>
          <a:off x="1707018" y="3843467"/>
          <a:ext cx="3186113" cy="376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9" name="Prism 8" r:id="rId4" imgW="3186315" imgH="3762319" progId="Prism8.Document">
                  <p:embed/>
                </p:oleObj>
              </mc:Choice>
              <mc:Fallback>
                <p:oleObj name="Prism 8" r:id="rId4" imgW="3186315" imgH="3762319" progId="Prism8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07018" y="3843467"/>
                        <a:ext cx="3186113" cy="3762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6587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2900" y="513682"/>
            <a:ext cx="615950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Supplemental Figure </a:t>
            </a:r>
            <a:r>
              <a:rPr lang="en-IE" sz="1100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S9: 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Gene expression profiles in ER-negative HER2-positive </a:t>
            </a:r>
            <a:r>
              <a:rPr lang="en-IE" sz="1100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breast cancer patients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Gene e</a:t>
            </a:r>
            <a:r>
              <a:rPr lang="en-US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xpression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levels of </a:t>
            </a:r>
            <a:r>
              <a:rPr lang="en-US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A.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TCL1A, </a:t>
            </a:r>
            <a:r>
              <a:rPr lang="en-US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B.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FGFBP1, </a:t>
            </a:r>
            <a:r>
              <a:rPr lang="en-US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C.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CD70 (CD27L), </a:t>
            </a:r>
            <a:r>
              <a:rPr lang="en-US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D.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S100A4 (P9KA), </a:t>
            </a:r>
            <a:r>
              <a:rPr lang="en-US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E.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TGFBR2 and </a:t>
            </a:r>
            <a:r>
              <a:rPr lang="en-US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F.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CYR61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were correlated with recurrence-free survival in ER-negative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HER2-positive patients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with the intrinsic genomic subtype of HER2 disease using the online Kaplan-Meier plotter (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kmplot.com, accessed 8 October 2020).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High levels of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TCL1A, FGFBP1, CD70 (CD27L), S100A4 (P9KA) and TGFBR2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in this patient population trended towards better survival, while survival was unaffected by gene expression levels of CYR61.</a:t>
            </a:r>
            <a:endParaRPr lang="en-US" sz="11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476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7145" y="143077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>
                <a:latin typeface="Palatino Linotype" panose="02040502050505030304" pitchFamily="18" charset="0"/>
                <a:cs typeface="Arial" panose="020B0604020202020204" pitchFamily="34" charset="0"/>
              </a:rPr>
              <a:t>Supplemental Figure S2</a:t>
            </a:r>
            <a:endParaRPr lang="en-US" b="1" dirty="0"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26" y="724075"/>
            <a:ext cx="2486962" cy="18725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26" y="2709474"/>
            <a:ext cx="2486962" cy="18725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18" y="4904517"/>
            <a:ext cx="2486962" cy="18725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18" y="6889916"/>
            <a:ext cx="2486962" cy="18725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653" y="4904517"/>
            <a:ext cx="2486962" cy="18725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879" y="6889916"/>
            <a:ext cx="2486962" cy="187253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282" y="724075"/>
            <a:ext cx="2486962" cy="187253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282" y="2709474"/>
            <a:ext cx="2486962" cy="187253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910064" y="35474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30310" y="354743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>
                <a:latin typeface="Arial" panose="020B0604020202020204" pitchFamily="34" charset="0"/>
                <a:cs typeface="Arial" panose="020B0604020202020204" pitchFamily="34" charset="0"/>
              </a:rPr>
              <a:t>3+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2617" y="1475677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>
                <a:latin typeface="Arial" panose="020B0604020202020204" pitchFamily="34" charset="0"/>
                <a:cs typeface="Arial" panose="020B0604020202020204" pitchFamily="34" charset="0"/>
              </a:rPr>
              <a:t>4x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4376" y="3461076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>
                <a:latin typeface="Arial" panose="020B0604020202020204" pitchFamily="34" charset="0"/>
                <a:cs typeface="Arial" panose="020B0604020202020204" pitchFamily="34" charset="0"/>
              </a:rPr>
              <a:t>20x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2109" y="5656119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>
                <a:latin typeface="Arial" panose="020B0604020202020204" pitchFamily="34" charset="0"/>
                <a:cs typeface="Arial" panose="020B0604020202020204" pitchFamily="34" charset="0"/>
              </a:rPr>
              <a:t>4x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3868" y="7641518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>
                <a:latin typeface="Arial" panose="020B0604020202020204" pitchFamily="34" charset="0"/>
                <a:cs typeface="Arial" panose="020B0604020202020204" pitchFamily="34" charset="0"/>
              </a:rPr>
              <a:t>20x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74649" y="4422322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>
                <a:latin typeface="Arial" panose="020B0604020202020204" pitchFamily="34" charset="0"/>
                <a:cs typeface="Arial" panose="020B0604020202020204" pitchFamily="34" charset="0"/>
              </a:rPr>
              <a:t>2+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1225664" y="4791653"/>
            <a:ext cx="5154676" cy="112863"/>
          </a:xfrm>
          <a:custGeom>
            <a:avLst/>
            <a:gdLst>
              <a:gd name="connsiteX0" fmla="*/ 0 w 5029200"/>
              <a:gd name="connsiteY0" fmla="*/ 223284 h 223284"/>
              <a:gd name="connsiteX1" fmla="*/ 0 w 5029200"/>
              <a:gd name="connsiteY1" fmla="*/ 21265 h 223284"/>
              <a:gd name="connsiteX2" fmla="*/ 5018567 w 5029200"/>
              <a:gd name="connsiteY2" fmla="*/ 0 h 223284"/>
              <a:gd name="connsiteX3" fmla="*/ 5018567 w 5029200"/>
              <a:gd name="connsiteY3" fmla="*/ 191386 h 223284"/>
              <a:gd name="connsiteX4" fmla="*/ 5029200 w 5029200"/>
              <a:gd name="connsiteY4" fmla="*/ 191386 h 22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9200" h="223284">
                <a:moveTo>
                  <a:pt x="0" y="223284"/>
                </a:moveTo>
                <a:lnTo>
                  <a:pt x="0" y="21265"/>
                </a:lnTo>
                <a:lnTo>
                  <a:pt x="5018567" y="0"/>
                </a:lnTo>
                <a:lnTo>
                  <a:pt x="5018567" y="191386"/>
                </a:lnTo>
                <a:lnTo>
                  <a:pt x="5029200" y="191386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228496" y="48307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74649" y="48307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IE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7287" y="471985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4376" y="8806940"/>
            <a:ext cx="648580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Supplemental Figure </a:t>
            </a:r>
            <a:r>
              <a:rPr lang="en-IE" sz="1100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S2: 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High expression of JAM-A in an LCIS tissue core.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Membranous JAM-A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immunohistochemical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expression was semi-quantitatively scored in four LCIS cores within a commercial breast cancer tissue microarray. Representative low (4x) and high (20x) power images of JAM-A expression are shown for all four cores. One core was scored as 0 (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A.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), one core was scored as 3+ across the vast majority of the section (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B.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) and two cores were scored as 2+ in at least part of the sections (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C.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  <a:endParaRPr lang="en-US" sz="11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967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7145" y="143077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>
                <a:latin typeface="Palatino Linotype" panose="02040502050505030304" pitchFamily="18" charset="0"/>
                <a:cs typeface="Arial" panose="020B0604020202020204" pitchFamily="34" charset="0"/>
              </a:rPr>
              <a:t>Supplemental Figure S3</a:t>
            </a:r>
            <a:endParaRPr lang="en-US" b="1" dirty="0"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7145" y="563515"/>
            <a:ext cx="381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IE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7145" y="3219653"/>
            <a:ext cx="381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6886" y="6355710"/>
            <a:ext cx="6298827" cy="3308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Supplemental Figure </a:t>
            </a:r>
            <a:r>
              <a:rPr lang="en-IE" sz="1100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S3: JBS2 reduces MCF7 cell viability and </a:t>
            </a:r>
            <a:r>
              <a:rPr lang="en-IE" sz="1100" b="1" dirty="0" err="1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AKT</a:t>
            </a:r>
            <a:r>
              <a:rPr lang="en-IE" sz="1100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signalling. 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A. </a:t>
            </a:r>
            <a:r>
              <a:rPr lang="en-IE" sz="1100" dirty="0" smtClean="0">
                <a:latin typeface="Palatino Linotype" panose="02040502050505030304" pitchFamily="18" charset="0"/>
              </a:rPr>
              <a:t>MCF7 </a:t>
            </a:r>
            <a:r>
              <a:rPr lang="en-IE" sz="1100" dirty="0">
                <a:latin typeface="Palatino Linotype" panose="02040502050505030304" pitchFamily="18" charset="0"/>
              </a:rPr>
              <a:t>cells were plated in triplicate </a:t>
            </a:r>
            <a:r>
              <a:rPr lang="en-IE" sz="1100" dirty="0" smtClean="0">
                <a:latin typeface="Palatino Linotype" panose="02040502050505030304" pitchFamily="18" charset="0"/>
              </a:rPr>
              <a:t>wells (1,500/well) </a:t>
            </a:r>
            <a:r>
              <a:rPr lang="en-IE" sz="1100" dirty="0">
                <a:latin typeface="Palatino Linotype" panose="02040502050505030304" pitchFamily="18" charset="0"/>
              </a:rPr>
              <a:t>of 96-well plates and treated 24 h later with 200, 400 or </a:t>
            </a:r>
            <a:r>
              <a:rPr lang="en-IE" sz="1100" dirty="0" smtClean="0">
                <a:latin typeface="Palatino Linotype" panose="02040502050505030304" pitchFamily="18" charset="0"/>
              </a:rPr>
              <a:t>800μg/mL </a:t>
            </a:r>
            <a:r>
              <a:rPr lang="en-IE" sz="1100" dirty="0">
                <a:latin typeface="Palatino Linotype" panose="02040502050505030304" pitchFamily="18" charset="0"/>
              </a:rPr>
              <a:t>of </a:t>
            </a:r>
            <a:r>
              <a:rPr lang="en-IE" sz="1100" dirty="0" smtClean="0">
                <a:latin typeface="Palatino Linotype" panose="02040502050505030304" pitchFamily="18" charset="0"/>
              </a:rPr>
              <a:t>JBS2 </a:t>
            </a:r>
            <a:r>
              <a:rPr lang="en-IE" sz="1100" dirty="0">
                <a:latin typeface="Palatino Linotype" panose="02040502050505030304" pitchFamily="18" charset="0"/>
              </a:rPr>
              <a:t>or an equivalent </a:t>
            </a:r>
            <a:r>
              <a:rPr lang="en-IE" sz="1100" dirty="0" smtClean="0">
                <a:latin typeface="Palatino Linotype" panose="02040502050505030304" pitchFamily="18" charset="0"/>
              </a:rPr>
              <a:t>volume </a:t>
            </a:r>
            <a:r>
              <a:rPr lang="en-IE" sz="1100" dirty="0">
                <a:latin typeface="Palatino Linotype" panose="02040502050505030304" pitchFamily="18" charset="0"/>
              </a:rPr>
              <a:t>of PBS </a:t>
            </a:r>
            <a:r>
              <a:rPr lang="en-IE" sz="1100" dirty="0" smtClean="0">
                <a:latin typeface="Palatino Linotype" panose="02040502050505030304" pitchFamily="18" charset="0"/>
              </a:rPr>
              <a:t>vehicle control. </a:t>
            </a:r>
            <a:r>
              <a:rPr lang="en-IE" sz="1100" dirty="0">
                <a:latin typeface="Palatino Linotype" panose="02040502050505030304" pitchFamily="18" charset="0"/>
              </a:rPr>
              <a:t>72 h later cell viability was measured by </a:t>
            </a:r>
            <a:r>
              <a:rPr lang="en-IE" sz="1100" dirty="0" err="1">
                <a:latin typeface="Palatino Linotype" panose="02040502050505030304" pitchFamily="18" charset="0"/>
              </a:rPr>
              <a:t>MTT</a:t>
            </a:r>
            <a:r>
              <a:rPr lang="en-IE" sz="1100" dirty="0">
                <a:latin typeface="Palatino Linotype" panose="02040502050505030304" pitchFamily="18" charset="0"/>
              </a:rPr>
              <a:t> </a:t>
            </a:r>
            <a:r>
              <a:rPr lang="en-IE" sz="1100" dirty="0" smtClean="0">
                <a:latin typeface="Palatino Linotype" panose="02040502050505030304" pitchFamily="18" charset="0"/>
              </a:rPr>
              <a:t>assays. JBS2 reduced </a:t>
            </a:r>
            <a:r>
              <a:rPr lang="en-IE" sz="1100" dirty="0">
                <a:latin typeface="Palatino Linotype" panose="02040502050505030304" pitchFamily="18" charset="0"/>
              </a:rPr>
              <a:t>cell viability at </a:t>
            </a:r>
            <a:r>
              <a:rPr lang="en-IE" sz="1100" dirty="0" smtClean="0">
                <a:latin typeface="Palatino Linotype" panose="02040502050505030304" pitchFamily="18" charset="0"/>
              </a:rPr>
              <a:t>both higher concentrations. </a:t>
            </a:r>
            <a:r>
              <a:rPr lang="en-IE" sz="1100" dirty="0">
                <a:latin typeface="Palatino Linotype" panose="02040502050505030304" pitchFamily="18" charset="0"/>
              </a:rPr>
              <a:t>Experiments were performed three times and data represent mean ± </a:t>
            </a:r>
            <a:r>
              <a:rPr lang="en-IE" sz="1100" dirty="0" err="1">
                <a:latin typeface="Palatino Linotype" panose="02040502050505030304" pitchFamily="18" charset="0"/>
              </a:rPr>
              <a:t>s.e.m</a:t>
            </a:r>
            <a:r>
              <a:rPr lang="en-IE" sz="1100" dirty="0">
                <a:latin typeface="Palatino Linotype" panose="02040502050505030304" pitchFamily="18" charset="0"/>
              </a:rPr>
              <a:t>, compared using two-tailed, equal variance Student’s t-tests, *</a:t>
            </a:r>
            <a:r>
              <a:rPr lang="en-IE" sz="1100" i="1" dirty="0" smtClean="0">
                <a:latin typeface="Palatino Linotype" panose="02040502050505030304" pitchFamily="18" charset="0"/>
              </a:rPr>
              <a:t>p </a:t>
            </a:r>
            <a:r>
              <a:rPr lang="en-IE" sz="1100" dirty="0" smtClean="0">
                <a:latin typeface="Palatino Linotype" panose="02040502050505030304" pitchFamily="18" charset="0"/>
              </a:rPr>
              <a:t>&lt; 0.05</a:t>
            </a:r>
            <a:r>
              <a:rPr lang="en-IE" sz="1100" dirty="0" smtClean="0">
                <a:latin typeface="Palatino Linotype" panose="02040502050505030304" pitchFamily="18" charset="0"/>
              </a:rPr>
              <a:t>. </a:t>
            </a:r>
            <a:r>
              <a:rPr lang="en-IE" sz="1100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IE" sz="1100" dirty="0" smtClean="0">
                <a:latin typeface="Palatino Linotype" panose="02040502050505030304" pitchFamily="18" charset="0"/>
              </a:rPr>
              <a:t>MCF7 </a:t>
            </a:r>
            <a:r>
              <a:rPr lang="en-IE" sz="1100" dirty="0">
                <a:latin typeface="Palatino Linotype" panose="02040502050505030304" pitchFamily="18" charset="0"/>
              </a:rPr>
              <a:t>cells were </a:t>
            </a:r>
            <a:r>
              <a:rPr lang="en-IE" sz="1100" dirty="0" smtClean="0">
                <a:latin typeface="Palatino Linotype" panose="02040502050505030304" pitchFamily="18" charset="0"/>
              </a:rPr>
              <a:t>plated </a:t>
            </a:r>
            <a:r>
              <a:rPr lang="en-IE" sz="1100" dirty="0">
                <a:latin typeface="Palatino Linotype" panose="02040502050505030304" pitchFamily="18" charset="0"/>
              </a:rPr>
              <a:t>in 6-well plates  (150,000 per well</a:t>
            </a:r>
            <a:r>
              <a:rPr lang="en-IE" sz="1100" dirty="0" smtClean="0">
                <a:latin typeface="Palatino Linotype" panose="02040502050505030304" pitchFamily="18" charset="0"/>
              </a:rPr>
              <a:t>) and </a:t>
            </a:r>
            <a:r>
              <a:rPr lang="en-IE" sz="1100" dirty="0">
                <a:latin typeface="Palatino Linotype" panose="02040502050505030304" pitchFamily="18" charset="0"/>
              </a:rPr>
              <a:t>treated 24 h later with 400 </a:t>
            </a:r>
            <a:r>
              <a:rPr lang="en-IE" sz="1100" dirty="0" err="1">
                <a:latin typeface="Palatino Linotype" panose="02040502050505030304" pitchFamily="18" charset="0"/>
              </a:rPr>
              <a:t>μg</a:t>
            </a:r>
            <a:r>
              <a:rPr lang="en-IE" sz="1100" dirty="0">
                <a:latin typeface="Palatino Linotype" panose="02040502050505030304" pitchFamily="18" charset="0"/>
              </a:rPr>
              <a:t>/mL of </a:t>
            </a:r>
            <a:r>
              <a:rPr lang="en-IE" sz="1100" dirty="0" smtClean="0">
                <a:latin typeface="Palatino Linotype" panose="02040502050505030304" pitchFamily="18" charset="0"/>
              </a:rPr>
              <a:t>JBS2 or </a:t>
            </a:r>
            <a:r>
              <a:rPr lang="en-IE" sz="1100" dirty="0">
                <a:latin typeface="Palatino Linotype" panose="02040502050505030304" pitchFamily="18" charset="0"/>
              </a:rPr>
              <a:t>an equivalent volume of </a:t>
            </a:r>
            <a:r>
              <a:rPr lang="en-IE" sz="1100" dirty="0" smtClean="0">
                <a:latin typeface="Palatino Linotype" panose="02040502050505030304" pitchFamily="18" charset="0"/>
              </a:rPr>
              <a:t>PBS. </a:t>
            </a:r>
            <a:r>
              <a:rPr lang="en-IE" sz="1100" dirty="0">
                <a:latin typeface="Palatino Linotype" panose="02040502050505030304" pitchFamily="18" charset="0"/>
              </a:rPr>
              <a:t>After 72 h, protein was extracted and analysed by Western </a:t>
            </a:r>
            <a:r>
              <a:rPr lang="en-IE" sz="1100" dirty="0" smtClean="0">
                <a:latin typeface="Palatino Linotype" panose="02040502050505030304" pitchFamily="18" charset="0"/>
              </a:rPr>
              <a:t>immunoblotting, essentially as described in Cruz et al. 2021 (</a:t>
            </a:r>
            <a:r>
              <a:rPr lang="en-US" sz="1100" dirty="0" err="1" smtClean="0">
                <a:latin typeface="Palatino Linotype" panose="02040502050505030304" pitchFamily="18" charset="0"/>
              </a:rPr>
              <a:t>PMID</a:t>
            </a:r>
            <a:r>
              <a:rPr lang="en-US" sz="1100" dirty="0">
                <a:latin typeface="Palatino Linotype" panose="02040502050505030304" pitchFamily="18" charset="0"/>
              </a:rPr>
              <a:t>: </a:t>
            </a:r>
            <a:r>
              <a:rPr lang="en-US" sz="1100" dirty="0" smtClean="0">
                <a:latin typeface="Palatino Linotype" panose="02040502050505030304" pitchFamily="18" charset="0"/>
              </a:rPr>
              <a:t>33669586; </a:t>
            </a:r>
            <a:r>
              <a:rPr lang="en-US" sz="1100" dirty="0" err="1" smtClean="0">
                <a:latin typeface="Palatino Linotype" panose="02040502050505030304" pitchFamily="18" charset="0"/>
              </a:rPr>
              <a:t>DOI</a:t>
            </a:r>
            <a:r>
              <a:rPr lang="en-US" sz="1100" dirty="0">
                <a:latin typeface="Palatino Linotype" panose="02040502050505030304" pitchFamily="18" charset="0"/>
              </a:rPr>
              <a:t>: </a:t>
            </a:r>
            <a:r>
              <a:rPr lang="en-US" sz="1100" dirty="0" smtClean="0">
                <a:latin typeface="Palatino Linotype" panose="02040502050505030304" pitchFamily="18" charset="0"/>
              </a:rPr>
              <a:t>10.3390/cancers13040871). </a:t>
            </a:r>
            <a:r>
              <a:rPr lang="en-IE" sz="1100" dirty="0" smtClean="0">
                <a:latin typeface="Palatino Linotype" panose="02040502050505030304" pitchFamily="18" charset="0"/>
              </a:rPr>
              <a:t>Representative </a:t>
            </a:r>
            <a:r>
              <a:rPr lang="en-IE" sz="1100" dirty="0">
                <a:latin typeface="Palatino Linotype" panose="02040502050505030304" pitchFamily="18" charset="0"/>
              </a:rPr>
              <a:t>western blot </a:t>
            </a:r>
            <a:r>
              <a:rPr lang="en-IE" sz="1100" dirty="0" smtClean="0">
                <a:latin typeface="Palatino Linotype" panose="02040502050505030304" pitchFamily="18" charset="0"/>
              </a:rPr>
              <a:t>images </a:t>
            </a:r>
            <a:r>
              <a:rPr lang="en-IE" sz="1100" dirty="0">
                <a:latin typeface="Palatino Linotype" panose="02040502050505030304" pitchFamily="18" charset="0"/>
              </a:rPr>
              <a:t>and </a:t>
            </a:r>
            <a:r>
              <a:rPr lang="en-IE" sz="1100" dirty="0" err="1">
                <a:latin typeface="Palatino Linotype" panose="02040502050505030304" pitchFamily="18" charset="0"/>
              </a:rPr>
              <a:t>densitometric</a:t>
            </a:r>
            <a:r>
              <a:rPr lang="en-IE" sz="1100" dirty="0">
                <a:latin typeface="Palatino Linotype" panose="02040502050505030304" pitchFamily="18" charset="0"/>
              </a:rPr>
              <a:t> analysis of phosphorylated </a:t>
            </a:r>
            <a:r>
              <a:rPr lang="en-IE" sz="1100" dirty="0" err="1">
                <a:latin typeface="Palatino Linotype" panose="02040502050505030304" pitchFamily="18" charset="0"/>
              </a:rPr>
              <a:t>AKT</a:t>
            </a:r>
            <a:r>
              <a:rPr lang="en-IE" sz="1100" dirty="0">
                <a:latin typeface="Palatino Linotype" panose="02040502050505030304" pitchFamily="18" charset="0"/>
              </a:rPr>
              <a:t> </a:t>
            </a:r>
            <a:r>
              <a:rPr lang="en-IE" sz="1100" dirty="0" smtClean="0">
                <a:latin typeface="Palatino Linotype" panose="02040502050505030304" pitchFamily="18" charset="0"/>
              </a:rPr>
              <a:t>(normalised </a:t>
            </a:r>
            <a:r>
              <a:rPr lang="en-IE" sz="1100" dirty="0">
                <a:latin typeface="Palatino Linotype" panose="02040502050505030304" pitchFamily="18" charset="0"/>
              </a:rPr>
              <a:t>to total </a:t>
            </a:r>
            <a:r>
              <a:rPr lang="en-IE" sz="1100" dirty="0" err="1">
                <a:latin typeface="Palatino Linotype" panose="02040502050505030304" pitchFamily="18" charset="0"/>
              </a:rPr>
              <a:t>AKT</a:t>
            </a:r>
            <a:r>
              <a:rPr lang="en-IE" sz="1100" dirty="0">
                <a:latin typeface="Palatino Linotype" panose="02040502050505030304" pitchFamily="18" charset="0"/>
              </a:rPr>
              <a:t> </a:t>
            </a:r>
            <a:r>
              <a:rPr lang="en-IE" sz="1100" dirty="0" smtClean="0">
                <a:latin typeface="Palatino Linotype" panose="02040502050505030304" pitchFamily="18" charset="0"/>
              </a:rPr>
              <a:t>expression) </a:t>
            </a:r>
            <a:r>
              <a:rPr lang="en-IE" sz="1100" dirty="0">
                <a:latin typeface="Palatino Linotype" panose="02040502050505030304" pitchFamily="18" charset="0"/>
              </a:rPr>
              <a:t>and phosphorylated ERK1/2 </a:t>
            </a:r>
            <a:r>
              <a:rPr lang="en-IE" sz="1100" dirty="0" smtClean="0">
                <a:latin typeface="Palatino Linotype" panose="02040502050505030304" pitchFamily="18" charset="0"/>
              </a:rPr>
              <a:t>(normalised </a:t>
            </a:r>
            <a:r>
              <a:rPr lang="en-IE" sz="1100" dirty="0">
                <a:latin typeface="Palatino Linotype" panose="02040502050505030304" pitchFamily="18" charset="0"/>
              </a:rPr>
              <a:t>to total ERK1/2 </a:t>
            </a:r>
            <a:r>
              <a:rPr lang="en-IE" sz="1100" dirty="0" smtClean="0">
                <a:latin typeface="Palatino Linotype" panose="02040502050505030304" pitchFamily="18" charset="0"/>
              </a:rPr>
              <a:t>expression) </a:t>
            </a:r>
            <a:r>
              <a:rPr lang="en-IE" sz="1100" dirty="0">
                <a:latin typeface="Palatino Linotype" panose="02040502050505030304" pitchFamily="18" charset="0"/>
              </a:rPr>
              <a:t>revealed </a:t>
            </a:r>
            <a:r>
              <a:rPr lang="en-IE" sz="1100" dirty="0" smtClean="0">
                <a:latin typeface="Palatino Linotype" panose="02040502050505030304" pitchFamily="18" charset="0"/>
              </a:rPr>
              <a:t>lower </a:t>
            </a:r>
            <a:r>
              <a:rPr lang="en-IE" sz="1100" dirty="0">
                <a:latin typeface="Palatino Linotype" panose="02040502050505030304" pitchFamily="18" charset="0"/>
              </a:rPr>
              <a:t>levels of </a:t>
            </a:r>
            <a:r>
              <a:rPr lang="en-IE" sz="1100" dirty="0" err="1">
                <a:latin typeface="Palatino Linotype" panose="02040502050505030304" pitchFamily="18" charset="0"/>
              </a:rPr>
              <a:t>pAKT</a:t>
            </a:r>
            <a:r>
              <a:rPr lang="en-IE" sz="1100" dirty="0">
                <a:latin typeface="Palatino Linotype" panose="02040502050505030304" pitchFamily="18" charset="0"/>
              </a:rPr>
              <a:t> and pERK1/2 expression </a:t>
            </a:r>
            <a:r>
              <a:rPr lang="en-IE" sz="1100" dirty="0" smtClean="0">
                <a:latin typeface="Palatino Linotype" panose="02040502050505030304" pitchFamily="18" charset="0"/>
              </a:rPr>
              <a:t>following JBS2 treatment compared </a:t>
            </a:r>
            <a:r>
              <a:rPr lang="en-IE" sz="1100" dirty="0">
                <a:latin typeface="Palatino Linotype" panose="02040502050505030304" pitchFamily="18" charset="0"/>
              </a:rPr>
              <a:t>to control conditions. Experiments were performed three times and data represent mean ± </a:t>
            </a:r>
            <a:r>
              <a:rPr lang="en-IE" sz="1100" dirty="0" err="1">
                <a:latin typeface="Palatino Linotype" panose="02040502050505030304" pitchFamily="18" charset="0"/>
              </a:rPr>
              <a:t>s.e.m</a:t>
            </a:r>
            <a:r>
              <a:rPr lang="en-IE" sz="1100" dirty="0">
                <a:latin typeface="Palatino Linotype" panose="02040502050505030304" pitchFamily="18" charset="0"/>
              </a:rPr>
              <a:t>, compared using two-tailed, equal variance Student’s t-tests, *</a:t>
            </a:r>
            <a:r>
              <a:rPr lang="en-IE" sz="1100" i="1" dirty="0" smtClean="0">
                <a:latin typeface="Palatino Linotype" panose="02040502050505030304" pitchFamily="18" charset="0"/>
              </a:rPr>
              <a:t>p </a:t>
            </a:r>
            <a:r>
              <a:rPr lang="en-IE" sz="1100" dirty="0" smtClean="0">
                <a:latin typeface="Palatino Linotype" panose="02040502050505030304" pitchFamily="18" charset="0"/>
              </a:rPr>
              <a:t>&lt; 0.05</a:t>
            </a:r>
            <a:r>
              <a:rPr lang="en-IE" sz="1100" dirty="0" smtClean="0">
                <a:latin typeface="Palatino Linotype" panose="02040502050505030304" pitchFamily="18" charset="0"/>
              </a:rPr>
              <a:t>. The antibodies used for Western blotting were all </a:t>
            </a:r>
            <a:r>
              <a:rPr lang="en-IE" sz="1100" dirty="0">
                <a:latin typeface="Palatino Linotype" panose="02040502050505030304" pitchFamily="18" charset="0"/>
              </a:rPr>
              <a:t>sourced from Cell </a:t>
            </a:r>
            <a:r>
              <a:rPr lang="en-IE" sz="1100" dirty="0" err="1">
                <a:latin typeface="Palatino Linotype" panose="02040502050505030304" pitchFamily="18" charset="0"/>
              </a:rPr>
              <a:t>Signaling</a:t>
            </a:r>
            <a:r>
              <a:rPr lang="en-IE" sz="1100" dirty="0">
                <a:latin typeface="Palatino Linotype" panose="02040502050505030304" pitchFamily="18" charset="0"/>
              </a:rPr>
              <a:t> </a:t>
            </a:r>
            <a:r>
              <a:rPr lang="en-IE" sz="1100" dirty="0" smtClean="0">
                <a:latin typeface="Palatino Linotype" panose="02040502050505030304" pitchFamily="18" charset="0"/>
              </a:rPr>
              <a:t>Technologies (Danvers</a:t>
            </a:r>
            <a:r>
              <a:rPr lang="en-IE" sz="1100" dirty="0">
                <a:latin typeface="Palatino Linotype" panose="02040502050505030304" pitchFamily="18" charset="0"/>
              </a:rPr>
              <a:t>, MA, USA</a:t>
            </a:r>
            <a:r>
              <a:rPr lang="en-IE" sz="1100" dirty="0" smtClean="0">
                <a:latin typeface="Palatino Linotype" panose="02040502050505030304" pitchFamily="18" charset="0"/>
              </a:rPr>
              <a:t>) as follows: </a:t>
            </a:r>
            <a:r>
              <a:rPr lang="en-US" sz="1100" dirty="0" err="1" smtClean="0">
                <a:latin typeface="Palatino Linotype" panose="02040502050505030304" pitchFamily="18" charset="0"/>
              </a:rPr>
              <a:t>AKT</a:t>
            </a:r>
            <a:r>
              <a:rPr lang="en-US" sz="1100" dirty="0" smtClean="0">
                <a:latin typeface="Palatino Linotype" panose="02040502050505030304" pitchFamily="18" charset="0"/>
              </a:rPr>
              <a:t> </a:t>
            </a:r>
            <a:r>
              <a:rPr lang="en-US" sz="1100" dirty="0">
                <a:latin typeface="Palatino Linotype" panose="02040502050505030304" pitchFamily="18" charset="0"/>
              </a:rPr>
              <a:t>(pan) (</a:t>
            </a:r>
            <a:r>
              <a:rPr lang="en-US" sz="1100" dirty="0" smtClean="0">
                <a:latin typeface="Palatino Linotype" panose="02040502050505030304" pitchFamily="18" charset="0"/>
              </a:rPr>
              <a:t>40D4; cat.# 2920), </a:t>
            </a:r>
            <a:r>
              <a:rPr lang="en-US" sz="1100" dirty="0" err="1">
                <a:latin typeface="Palatino Linotype" panose="02040502050505030304" pitchFamily="18" charset="0"/>
              </a:rPr>
              <a:t>Phospho-AKT</a:t>
            </a:r>
            <a:r>
              <a:rPr lang="en-US" sz="1100" dirty="0">
                <a:latin typeface="Palatino Linotype" panose="02040502050505030304" pitchFamily="18" charset="0"/>
              </a:rPr>
              <a:t> (</a:t>
            </a:r>
            <a:r>
              <a:rPr lang="en-US" sz="1100" dirty="0" smtClean="0">
                <a:latin typeface="Palatino Linotype" panose="02040502050505030304" pitchFamily="18" charset="0"/>
              </a:rPr>
              <a:t>Ser473; cat.# 9271), </a:t>
            </a:r>
            <a:r>
              <a:rPr lang="en-US" sz="1100" dirty="0">
                <a:latin typeface="Palatino Linotype" panose="02040502050505030304" pitchFamily="18" charset="0"/>
              </a:rPr>
              <a:t>p44/42 </a:t>
            </a:r>
            <a:r>
              <a:rPr lang="en-US" sz="1100" dirty="0" err="1">
                <a:latin typeface="Palatino Linotype" panose="02040502050505030304" pitchFamily="18" charset="0"/>
              </a:rPr>
              <a:t>MAPK</a:t>
            </a:r>
            <a:r>
              <a:rPr lang="en-US" sz="1100" dirty="0">
                <a:latin typeface="Palatino Linotype" panose="02040502050505030304" pitchFamily="18" charset="0"/>
              </a:rPr>
              <a:t> (</a:t>
            </a:r>
            <a:r>
              <a:rPr lang="en-US" sz="1100" dirty="0" smtClean="0">
                <a:latin typeface="Palatino Linotype" panose="02040502050505030304" pitchFamily="18" charset="0"/>
              </a:rPr>
              <a:t>Erk1/2; cat.# L34F12), Phospho-p44/42 </a:t>
            </a:r>
            <a:r>
              <a:rPr lang="en-US" sz="1100" dirty="0" err="1">
                <a:latin typeface="Palatino Linotype" panose="02040502050505030304" pitchFamily="18" charset="0"/>
              </a:rPr>
              <a:t>MAPK</a:t>
            </a:r>
            <a:r>
              <a:rPr lang="en-US" sz="1100" dirty="0">
                <a:latin typeface="Palatino Linotype" panose="02040502050505030304" pitchFamily="18" charset="0"/>
              </a:rPr>
              <a:t> (</a:t>
            </a:r>
            <a:r>
              <a:rPr lang="en-US" sz="1100" dirty="0" smtClean="0">
                <a:latin typeface="Palatino Linotype" panose="02040502050505030304" pitchFamily="18" charset="0"/>
              </a:rPr>
              <a:t>Erk1/2; Thr202/Tyr204; cat.# 4370). Please also note that the PBS and JBS2 conditions for Supp. Fig. S3B were not run on adjacent lanes, so the cropped lane images were visually separated to ensure transparency.</a:t>
            </a:r>
            <a:endParaRPr lang="en-US" sz="11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28823"/>
          <a:stretch/>
        </p:blipFill>
        <p:spPr>
          <a:xfrm>
            <a:off x="3386558" y="3644889"/>
            <a:ext cx="3238500" cy="23267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t="27159"/>
          <a:stretch/>
        </p:blipFill>
        <p:spPr>
          <a:xfrm>
            <a:off x="618981" y="632603"/>
            <a:ext cx="2994660" cy="2830749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540827" y="3589876"/>
            <a:ext cx="2379460" cy="2002858"/>
            <a:chOff x="540827" y="4912659"/>
            <a:chExt cx="2379460" cy="2002858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0" t="10164" r="75140" b="56373"/>
            <a:stretch/>
          </p:blipFill>
          <p:spPr bwMode="auto">
            <a:xfrm>
              <a:off x="540827" y="4950716"/>
              <a:ext cx="1561397" cy="1964801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66" t="10164" r="60887" b="56373"/>
            <a:stretch/>
          </p:blipFill>
          <p:spPr bwMode="auto">
            <a:xfrm>
              <a:off x="2139469" y="4950716"/>
              <a:ext cx="780818" cy="1964801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6" name="Rectangle 15"/>
            <p:cNvSpPr/>
            <p:nvPr/>
          </p:nvSpPr>
          <p:spPr>
            <a:xfrm>
              <a:off x="2066365" y="4912659"/>
              <a:ext cx="251011" cy="1479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5882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7145" y="143077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>
                <a:latin typeface="Palatino Linotype" panose="02040502050505030304" pitchFamily="18" charset="0"/>
                <a:cs typeface="Arial" panose="020B0604020202020204" pitchFamily="34" charset="0"/>
              </a:rPr>
              <a:t>Supplemental Figure S4</a:t>
            </a:r>
            <a:endParaRPr lang="en-US" b="1" dirty="0"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  <p:pic>
        <p:nvPicPr>
          <p:cNvPr id="10" name="Picture 2" descr="E:\no tx 20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895" y="963045"/>
            <a:ext cx="2345271" cy="176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E:\her2 sum225 primary tumour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51"/>
          <a:stretch/>
        </p:blipFill>
        <p:spPr bwMode="auto">
          <a:xfrm>
            <a:off x="3462131" y="963045"/>
            <a:ext cx="2354469" cy="176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633330" y="611142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JAM-A</a:t>
            </a:r>
            <a:endParaRPr lang="en-I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82165" y="611142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HER2</a:t>
            </a:r>
            <a:endParaRPr lang="en-I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5493" y="3054842"/>
            <a:ext cx="605843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Supplemental Figure </a:t>
            </a:r>
            <a:r>
              <a:rPr lang="en-IE" sz="1100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S4: 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Generation of DCIS-like </a:t>
            </a:r>
            <a:r>
              <a:rPr lang="en-IE" sz="1100" b="1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tumors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in a mouse </a:t>
            </a:r>
            <a:r>
              <a:rPr lang="en-IE" sz="1100" b="1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mfp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xenograft model.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10</a:t>
            </a:r>
            <a:r>
              <a:rPr lang="en-IE" sz="1100" baseline="300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SUM-225-luc cells were implanted into the mammary fat pads of NOD-SCID mice (without supplemental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estrogen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pellets) and immunohistochemically stained for JAM-A and HER2 when they reached a volume of ≥100mm</a:t>
            </a:r>
            <a:r>
              <a:rPr lang="en-IE" sz="1100" baseline="300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 DCIS-like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tumors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formed principally within the ducts, and featured strong membranous expression of both JAM-A and HER2. </a:t>
            </a:r>
            <a:endParaRPr lang="en-US" sz="11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809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7145" y="143077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>
                <a:latin typeface="Palatino Linotype" panose="02040502050505030304" pitchFamily="18" charset="0"/>
                <a:cs typeface="Arial" panose="020B0604020202020204" pitchFamily="34" charset="0"/>
              </a:rPr>
              <a:t>Supplemental Figure S5</a:t>
            </a:r>
            <a:endParaRPr lang="en-US" b="1" dirty="0"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97709" y="798242"/>
            <a:ext cx="2563919" cy="3054299"/>
            <a:chOff x="6185478" y="182565"/>
            <a:chExt cx="2830513" cy="3441700"/>
          </a:xfrm>
        </p:grpSpPr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30173785"/>
                </p:ext>
              </p:extLst>
            </p:nvPr>
          </p:nvGraphicFramePr>
          <p:xfrm>
            <a:off x="6185478" y="182565"/>
            <a:ext cx="2830513" cy="3441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63" name="Prism 8" r:id="rId3" imgW="2831027" imgH="3441691" progId="Prism8.Document">
                    <p:embed/>
                  </p:oleObj>
                </mc:Choice>
                <mc:Fallback>
                  <p:oleObj name="Prism 8" r:id="rId3" imgW="2831027" imgH="3441691" progId="Prism8.Document">
                    <p:embed/>
                    <p:pic>
                      <p:nvPicPr>
                        <p:cNvPr id="38" name="Object 3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185478" y="182565"/>
                          <a:ext cx="2830513" cy="3441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B6ECD2F-6A8D-4402-B61C-EF6BE1C4243E}"/>
                </a:ext>
              </a:extLst>
            </p:cNvPr>
            <p:cNvSpPr txBox="1"/>
            <p:nvPr/>
          </p:nvSpPr>
          <p:spPr>
            <a:xfrm>
              <a:off x="7399108" y="648289"/>
              <a:ext cx="2551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lang="en-I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7114844" y="956066"/>
              <a:ext cx="92310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3235160" y="798692"/>
            <a:ext cx="2563919" cy="3054299"/>
            <a:chOff x="3885426" y="3516893"/>
            <a:chExt cx="2830513" cy="3441700"/>
          </a:xfrm>
        </p:grpSpPr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666356"/>
                </p:ext>
              </p:extLst>
            </p:nvPr>
          </p:nvGraphicFramePr>
          <p:xfrm>
            <a:off x="3885426" y="3516893"/>
            <a:ext cx="2830513" cy="3441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64" name="Prism 8" r:id="rId5" imgW="2831027" imgH="3441691" progId="Prism8.Document">
                    <p:embed/>
                  </p:oleObj>
                </mc:Choice>
                <mc:Fallback>
                  <p:oleObj name="Prism 8" r:id="rId5" imgW="2831027" imgH="3441691" progId="Prism8.Document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885426" y="3516893"/>
                          <a:ext cx="2830513" cy="3441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B6ECD2F-6A8D-4402-B61C-EF6BE1C4243E}"/>
                </a:ext>
              </a:extLst>
            </p:cNvPr>
            <p:cNvSpPr txBox="1"/>
            <p:nvPr/>
          </p:nvSpPr>
          <p:spPr>
            <a:xfrm>
              <a:off x="5090208" y="3772016"/>
              <a:ext cx="2551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lang="en-I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4805944" y="4079793"/>
              <a:ext cx="92310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4486433" y="3664111"/>
            <a:ext cx="2563919" cy="3054299"/>
            <a:chOff x="237145" y="6464300"/>
            <a:chExt cx="2830513" cy="3441700"/>
          </a:xfrm>
        </p:grpSpPr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17188214"/>
                </p:ext>
              </p:extLst>
            </p:nvPr>
          </p:nvGraphicFramePr>
          <p:xfrm>
            <a:off x="237145" y="6464300"/>
            <a:ext cx="2830513" cy="3441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65" name="Prism 8" r:id="rId7" imgW="2831027" imgH="3441691" progId="Prism8.Document">
                    <p:embed/>
                  </p:oleObj>
                </mc:Choice>
                <mc:Fallback>
                  <p:oleObj name="Prism 8" r:id="rId7" imgW="2831027" imgH="3441691" progId="Prism8.Document">
                    <p:embed/>
                    <p:pic>
                      <p:nvPicPr>
                        <p:cNvPr id="2" name="Object 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37145" y="6464300"/>
                          <a:ext cx="2830513" cy="3441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8" name="Group 17"/>
            <p:cNvGrpSpPr/>
            <p:nvPr/>
          </p:nvGrpSpPr>
          <p:grpSpPr>
            <a:xfrm>
              <a:off x="1146346" y="6891521"/>
              <a:ext cx="923107" cy="307777"/>
              <a:chOff x="4120569" y="739092"/>
              <a:chExt cx="923107" cy="307777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B6ECD2F-6A8D-4402-B61C-EF6BE1C4243E}"/>
                  </a:ext>
                </a:extLst>
              </p:cNvPr>
              <p:cNvSpPr txBox="1"/>
              <p:nvPr/>
            </p:nvSpPr>
            <p:spPr>
              <a:xfrm>
                <a:off x="4404833" y="739092"/>
                <a:ext cx="25519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E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*</a:t>
                </a:r>
                <a:endParaRPr lang="en-IE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Straight Connector 19"/>
              <p:cNvCxnSpPr/>
              <p:nvPr/>
            </p:nvCxnSpPr>
            <p:spPr>
              <a:xfrm>
                <a:off x="4120569" y="1046869"/>
                <a:ext cx="92310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2" name="Group 31"/>
          <p:cNvGrpSpPr/>
          <p:nvPr/>
        </p:nvGrpSpPr>
        <p:grpSpPr>
          <a:xfrm>
            <a:off x="60783" y="3649587"/>
            <a:ext cx="2494895" cy="3054299"/>
            <a:chOff x="6528378" y="3993717"/>
            <a:chExt cx="2754313" cy="3441700"/>
          </a:xfrm>
        </p:grpSpPr>
        <p:grpSp>
          <p:nvGrpSpPr>
            <p:cNvPr id="33" name="Group 32"/>
            <p:cNvGrpSpPr/>
            <p:nvPr/>
          </p:nvGrpSpPr>
          <p:grpSpPr>
            <a:xfrm>
              <a:off x="7278033" y="4337727"/>
              <a:ext cx="923107" cy="396553"/>
              <a:chOff x="7278033" y="4337727"/>
              <a:chExt cx="923107" cy="396553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B6ECD2F-6A8D-4402-B61C-EF6BE1C4243E}"/>
                  </a:ext>
                </a:extLst>
              </p:cNvPr>
              <p:cNvSpPr txBox="1"/>
              <p:nvPr/>
            </p:nvSpPr>
            <p:spPr>
              <a:xfrm>
                <a:off x="7622905" y="4337727"/>
                <a:ext cx="25519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E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*</a:t>
                </a:r>
                <a:endParaRPr lang="en-IE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>
                <a:off x="7278033" y="4734280"/>
                <a:ext cx="92310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34" name="Object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08925866"/>
                </p:ext>
              </p:extLst>
            </p:nvPr>
          </p:nvGraphicFramePr>
          <p:xfrm>
            <a:off x="6528378" y="3993717"/>
            <a:ext cx="2754313" cy="3441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66" name="Prism 8" r:id="rId9" imgW="2755038" imgH="3441691" progId="Prism8.Document">
                    <p:embed/>
                  </p:oleObj>
                </mc:Choice>
                <mc:Fallback>
                  <p:oleObj name="Prism 8" r:id="rId9" imgW="2755038" imgH="3441691" progId="Prism8.Document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528378" y="3993717"/>
                          <a:ext cx="2754313" cy="3441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Group 14"/>
          <p:cNvGrpSpPr/>
          <p:nvPr/>
        </p:nvGrpSpPr>
        <p:grpSpPr>
          <a:xfrm>
            <a:off x="2367336" y="3756289"/>
            <a:ext cx="2370775" cy="2901576"/>
            <a:chOff x="6284985" y="2284639"/>
            <a:chExt cx="2617286" cy="3269606"/>
          </a:xfrm>
        </p:grpSpPr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29791723"/>
                </p:ext>
              </p:extLst>
            </p:nvPr>
          </p:nvGraphicFramePr>
          <p:xfrm>
            <a:off x="6284985" y="2284639"/>
            <a:ext cx="2617286" cy="32696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67" name="Prism 8" r:id="rId11" imgW="2755038" imgH="3441691" progId="Prism8.Document">
                    <p:embed/>
                  </p:oleObj>
                </mc:Choice>
                <mc:Fallback>
                  <p:oleObj name="Prism 8" r:id="rId11" imgW="2755038" imgH="3441691" progId="Prism8.Document">
                    <p:embed/>
                    <p:pic>
                      <p:nvPicPr>
                        <p:cNvPr id="55" name="Object 54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6284985" y="2284639"/>
                          <a:ext cx="2617286" cy="326960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6" name="Straight Connector 25"/>
            <p:cNvCxnSpPr/>
            <p:nvPr/>
          </p:nvCxnSpPr>
          <p:spPr>
            <a:xfrm>
              <a:off x="7169961" y="2915025"/>
              <a:ext cx="72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B6ECD2F-6A8D-4402-B61C-EF6BE1C4243E}"/>
                </a:ext>
              </a:extLst>
            </p:cNvPr>
            <p:cNvSpPr txBox="1"/>
            <p:nvPr/>
          </p:nvSpPr>
          <p:spPr>
            <a:xfrm>
              <a:off x="7408500" y="2622180"/>
              <a:ext cx="242922" cy="2929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lang="en-I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340993" y="6989719"/>
            <a:ext cx="623622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Supplemental Figure </a:t>
            </a:r>
            <a:r>
              <a:rPr lang="en-IE" sz="1100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S5: </a:t>
            </a:r>
            <a:r>
              <a:rPr lang="en-IE" sz="1100" b="1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Lapatinib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upregulated several key targets in reverse phase protein array analysis of </a:t>
            </a:r>
            <a:r>
              <a:rPr lang="en-IE" sz="1100" b="1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mfp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E" sz="1100" b="1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tumors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 A.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Fresh-frozen tissues harvested from the SUM-225 mouse mammary fat pad model of breast cancer (treatment groups: PBS, JBS2,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lapatinib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, JBS2+lapatinib) were subjected to reverse phase protein array (RPPA) proteomic analysis using a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signaling-centered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55-protein array panel. Five protein targets were significantly upregulated by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lapatinib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treatment (Caspase 9 (D315), p53, Mcl1, p27, MAPK, *</a:t>
            </a:r>
            <a:r>
              <a:rPr lang="en-IE" sz="1100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 </a:t>
            </a:r>
            <a:r>
              <a:rPr lang="en-IE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&lt; 0.05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by ordinary one-way ANOVA multiple comparisons test, using the original false discovery rate of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Benjamini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and Hochberg), confirming its success as a positive control for reducing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tumor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progression. </a:t>
            </a:r>
            <a:endParaRPr lang="en-US" sz="11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130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7145" y="143077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>
                <a:latin typeface="Palatino Linotype" panose="02040502050505030304" pitchFamily="18" charset="0"/>
                <a:cs typeface="Arial" panose="020B0604020202020204" pitchFamily="34" charset="0"/>
              </a:rPr>
              <a:t>Supplemental Figure S6</a:t>
            </a:r>
            <a:endParaRPr lang="en-US" b="1" dirty="0"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  <p:grpSp>
        <p:nvGrpSpPr>
          <p:cNvPr id="18" name="Group 17"/>
          <p:cNvGrpSpPr>
            <a:grpSpLocks noChangeAspect="1"/>
          </p:cNvGrpSpPr>
          <p:nvPr/>
        </p:nvGrpSpPr>
        <p:grpSpPr>
          <a:xfrm>
            <a:off x="1037337" y="953854"/>
            <a:ext cx="1698308" cy="2065020"/>
            <a:chOff x="418364" y="330316"/>
            <a:chExt cx="2830513" cy="3441700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1330564" y="1065276"/>
              <a:ext cx="92310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0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43193468"/>
                </p:ext>
              </p:extLst>
            </p:nvPr>
          </p:nvGraphicFramePr>
          <p:xfrm>
            <a:off x="418364" y="330316"/>
            <a:ext cx="2830513" cy="3441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5" name="Prism 8" r:id="rId3" imgW="2831027" imgH="3441691" progId="Prism8.Document">
                    <p:embed/>
                  </p:oleObj>
                </mc:Choice>
                <mc:Fallback>
                  <p:oleObj name="Prism 8" r:id="rId3" imgW="2831027" imgH="3441691" progId="Prism8.Document">
                    <p:embed/>
                    <p:pic>
                      <p:nvPicPr>
                        <p:cNvPr id="26" name="Object 2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18364" y="330316"/>
                          <a:ext cx="2830513" cy="3441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B6ECD2F-6A8D-4402-B61C-EF6BE1C4243E}"/>
                </a:ext>
              </a:extLst>
            </p:cNvPr>
            <p:cNvSpPr txBox="1"/>
            <p:nvPr/>
          </p:nvSpPr>
          <p:spPr>
            <a:xfrm>
              <a:off x="1716666" y="508511"/>
              <a:ext cx="576887" cy="512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  <a:endParaRPr lang="en-I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B6ECD2F-6A8D-4402-B61C-EF6BE1C4243E}"/>
                </a:ext>
              </a:extLst>
            </p:cNvPr>
            <p:cNvSpPr txBox="1"/>
            <p:nvPr/>
          </p:nvSpPr>
          <p:spPr>
            <a:xfrm>
              <a:off x="1351572" y="765008"/>
              <a:ext cx="783397" cy="512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  <a:endParaRPr lang="en-I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833620" y="803666"/>
              <a:ext cx="34190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B6ECD2F-6A8D-4402-B61C-EF6BE1C4243E}"/>
                </a:ext>
              </a:extLst>
            </p:cNvPr>
            <p:cNvSpPr txBox="1"/>
            <p:nvPr/>
          </p:nvSpPr>
          <p:spPr>
            <a:xfrm>
              <a:off x="2137612" y="671596"/>
              <a:ext cx="630998" cy="512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lang="en-I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1" name="Straight Connector 30"/>
            <p:cNvCxnSpPr/>
            <p:nvPr/>
          </p:nvCxnSpPr>
          <p:spPr>
            <a:xfrm>
              <a:off x="2281719" y="978964"/>
              <a:ext cx="34190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>
            <a:grpSpLocks noChangeAspect="1"/>
          </p:cNvGrpSpPr>
          <p:nvPr/>
        </p:nvGrpSpPr>
        <p:grpSpPr>
          <a:xfrm>
            <a:off x="2948846" y="3013914"/>
            <a:ext cx="1698308" cy="2065020"/>
            <a:chOff x="5059831" y="3674989"/>
            <a:chExt cx="2830513" cy="3441700"/>
          </a:xfrm>
        </p:grpSpPr>
        <p:graphicFrame>
          <p:nvGraphicFramePr>
            <p:cNvPr id="33" name="Object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44507768"/>
                </p:ext>
              </p:extLst>
            </p:nvPr>
          </p:nvGraphicFramePr>
          <p:xfrm>
            <a:off x="5059831" y="3674989"/>
            <a:ext cx="2830513" cy="3441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6" name="Prism 8" r:id="rId5" imgW="2831027" imgH="3441691" progId="Prism8.Document">
                    <p:embed/>
                  </p:oleObj>
                </mc:Choice>
                <mc:Fallback>
                  <p:oleObj name="Prism 8" r:id="rId5" imgW="2831027" imgH="3441691" progId="Prism8.Document">
                    <p:embed/>
                    <p:pic>
                      <p:nvPicPr>
                        <p:cNvPr id="45" name="Object 4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059831" y="3674989"/>
                          <a:ext cx="2830513" cy="3441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34" name="Straight Connector 33"/>
            <p:cNvCxnSpPr/>
            <p:nvPr/>
          </p:nvCxnSpPr>
          <p:spPr>
            <a:xfrm>
              <a:off x="6028525" y="4391046"/>
              <a:ext cx="118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B6ECD2F-6A8D-4402-B61C-EF6BE1C4243E}"/>
                </a:ext>
              </a:extLst>
            </p:cNvPr>
            <p:cNvSpPr txBox="1"/>
            <p:nvPr/>
          </p:nvSpPr>
          <p:spPr>
            <a:xfrm>
              <a:off x="6494926" y="4131061"/>
              <a:ext cx="2551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lang="en-I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1970025" y="5087594"/>
            <a:ext cx="1652588" cy="2065020"/>
            <a:chOff x="5670905" y="3827181"/>
            <a:chExt cx="2754313" cy="3441700"/>
          </a:xfrm>
        </p:grpSpPr>
        <p:graphicFrame>
          <p:nvGraphicFramePr>
            <p:cNvPr id="37" name="Object 3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09677316"/>
                </p:ext>
              </p:extLst>
            </p:nvPr>
          </p:nvGraphicFramePr>
          <p:xfrm>
            <a:off x="5670905" y="3827181"/>
            <a:ext cx="2754313" cy="3441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7" name="Prism 8" r:id="rId7" imgW="2755038" imgH="3441691" progId="Prism8.Document">
                    <p:embed/>
                  </p:oleObj>
                </mc:Choice>
                <mc:Fallback>
                  <p:oleObj name="Prism 8" r:id="rId7" imgW="2755038" imgH="3441691" progId="Prism8.Document">
                    <p:embed/>
                    <p:pic>
                      <p:nvPicPr>
                        <p:cNvPr id="59" name="Object 5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670905" y="3827181"/>
                          <a:ext cx="2754313" cy="3441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B6ECD2F-6A8D-4402-B61C-EF6BE1C4243E}"/>
                </a:ext>
              </a:extLst>
            </p:cNvPr>
            <p:cNvSpPr txBox="1"/>
            <p:nvPr/>
          </p:nvSpPr>
          <p:spPr>
            <a:xfrm>
              <a:off x="7229238" y="4103560"/>
              <a:ext cx="2551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lang="en-I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6944974" y="4411337"/>
              <a:ext cx="92310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>
            <a:off x="1083217" y="3018754"/>
            <a:ext cx="1652588" cy="2065020"/>
            <a:chOff x="4988450" y="5926028"/>
            <a:chExt cx="1652588" cy="2065020"/>
          </a:xfrm>
        </p:grpSpPr>
        <p:grpSp>
          <p:nvGrpSpPr>
            <p:cNvPr id="41" name="Group 40"/>
            <p:cNvGrpSpPr>
              <a:grpSpLocks noChangeAspect="1"/>
            </p:cNvGrpSpPr>
            <p:nvPr/>
          </p:nvGrpSpPr>
          <p:grpSpPr>
            <a:xfrm>
              <a:off x="4988450" y="5926028"/>
              <a:ext cx="1652588" cy="2065020"/>
              <a:chOff x="224029" y="5293116"/>
              <a:chExt cx="2754313" cy="3441700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DB6ECD2F-6A8D-4402-B61C-EF6BE1C4243E}"/>
                  </a:ext>
                </a:extLst>
              </p:cNvPr>
              <p:cNvSpPr txBox="1"/>
              <p:nvPr/>
            </p:nvSpPr>
            <p:spPr>
              <a:xfrm>
                <a:off x="1180040" y="5753425"/>
                <a:ext cx="25519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E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*</a:t>
                </a:r>
                <a:endParaRPr lang="en-IE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44" name="Straight Connector 43"/>
              <p:cNvCxnSpPr/>
              <p:nvPr/>
            </p:nvCxnSpPr>
            <p:spPr>
              <a:xfrm>
                <a:off x="1143688" y="5774996"/>
                <a:ext cx="126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B6ECD2F-6A8D-4402-B61C-EF6BE1C4243E}"/>
                  </a:ext>
                </a:extLst>
              </p:cNvPr>
              <p:cNvSpPr txBox="1"/>
              <p:nvPr/>
            </p:nvSpPr>
            <p:spPr>
              <a:xfrm>
                <a:off x="1632882" y="5528890"/>
                <a:ext cx="25519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E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*</a:t>
                </a:r>
                <a:endParaRPr lang="en-IE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aphicFrame>
            <p:nvGraphicFramePr>
              <p:cNvPr id="46" name="Object 4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84688031"/>
                  </p:ext>
                </p:extLst>
              </p:nvPr>
            </p:nvGraphicFramePr>
            <p:xfrm>
              <a:off x="224029" y="5293116"/>
              <a:ext cx="2754313" cy="34417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808" name="Prism 8" r:id="rId9" imgW="2755038" imgH="3441691" progId="Prism8.Document">
                      <p:embed/>
                    </p:oleObj>
                  </mc:Choice>
                  <mc:Fallback>
                    <p:oleObj name="Prism 8" r:id="rId9" imgW="2755038" imgH="3441691" progId="Prism8.Document">
                      <p:embed/>
                      <p:pic>
                        <p:nvPicPr>
                          <p:cNvPr id="66" name="Object 65"/>
                          <p:cNvPicPr/>
                          <p:nvPr/>
                        </p:nvPicPr>
                        <p:blipFill>
                          <a:blip r:embed="rId10"/>
                          <a:stretch>
                            <a:fillRect/>
                          </a:stretch>
                        </p:blipFill>
                        <p:spPr>
                          <a:xfrm>
                            <a:off x="224029" y="5293116"/>
                            <a:ext cx="2754313" cy="34417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cxnSp>
          <p:nvCxnSpPr>
            <p:cNvPr id="42" name="Straight Connector 41"/>
            <p:cNvCxnSpPr/>
            <p:nvPr/>
          </p:nvCxnSpPr>
          <p:spPr>
            <a:xfrm>
              <a:off x="5544696" y="6386879"/>
              <a:ext cx="25268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/>
          <p:cNvGrpSpPr/>
          <p:nvPr/>
        </p:nvGrpSpPr>
        <p:grpSpPr>
          <a:xfrm>
            <a:off x="2947583" y="951018"/>
            <a:ext cx="1698616" cy="2065015"/>
            <a:chOff x="4828581" y="1769725"/>
            <a:chExt cx="1698616" cy="2065015"/>
          </a:xfrm>
        </p:grpSpPr>
        <p:grpSp>
          <p:nvGrpSpPr>
            <p:cNvPr id="48" name="Group 47"/>
            <p:cNvGrpSpPr/>
            <p:nvPr/>
          </p:nvGrpSpPr>
          <p:grpSpPr>
            <a:xfrm>
              <a:off x="5682677" y="2046943"/>
              <a:ext cx="495624" cy="523220"/>
              <a:chOff x="7530974" y="3966757"/>
              <a:chExt cx="495624" cy="523220"/>
            </a:xfrm>
          </p:grpSpPr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DB6ECD2F-6A8D-4402-B61C-EF6BE1C4243E}"/>
                  </a:ext>
                </a:extLst>
              </p:cNvPr>
              <p:cNvSpPr txBox="1"/>
              <p:nvPr/>
            </p:nvSpPr>
            <p:spPr>
              <a:xfrm>
                <a:off x="7530974" y="4088738"/>
                <a:ext cx="117263" cy="1883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E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**</a:t>
                </a:r>
                <a:endParaRPr lang="en-IE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IE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51" name="Straight Connector 50"/>
              <p:cNvCxnSpPr/>
              <p:nvPr/>
            </p:nvCxnSpPr>
            <p:spPr>
              <a:xfrm>
                <a:off x="7550321" y="4295822"/>
                <a:ext cx="20514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DB6ECD2F-6A8D-4402-B61C-EF6BE1C4243E}"/>
                  </a:ext>
                </a:extLst>
              </p:cNvPr>
              <p:cNvSpPr txBox="1"/>
              <p:nvPr/>
            </p:nvSpPr>
            <p:spPr>
              <a:xfrm>
                <a:off x="7771400" y="3966757"/>
                <a:ext cx="25519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E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*</a:t>
                </a:r>
                <a:endParaRPr lang="en-IE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IE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53" name="Straight Connector 52"/>
              <p:cNvCxnSpPr/>
              <p:nvPr/>
            </p:nvCxnSpPr>
            <p:spPr>
              <a:xfrm>
                <a:off x="7790747" y="4166750"/>
                <a:ext cx="20514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49" name="Object 4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87598472"/>
                </p:ext>
              </p:extLst>
            </p:nvPr>
          </p:nvGraphicFramePr>
          <p:xfrm>
            <a:off x="4828581" y="1769725"/>
            <a:ext cx="1698616" cy="20650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9" name="Prism 8" r:id="rId11" imgW="2831027" imgH="3441691" progId="Prism8.Document">
                    <p:embed/>
                  </p:oleObj>
                </mc:Choice>
                <mc:Fallback>
                  <p:oleObj name="Prism 8" r:id="rId11" imgW="2831027" imgH="3441691" progId="Prism8.Document">
                    <p:embed/>
                    <p:pic>
                      <p:nvPicPr>
                        <p:cNvPr id="2" name="Object 1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828581" y="1769725"/>
                          <a:ext cx="1698616" cy="206501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Rectangle 1"/>
          <p:cNvSpPr/>
          <p:nvPr/>
        </p:nvSpPr>
        <p:spPr>
          <a:xfrm>
            <a:off x="424020" y="7266173"/>
            <a:ext cx="5976779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Supplemental Figure </a:t>
            </a:r>
            <a:r>
              <a:rPr lang="en-IE" sz="1100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S6: 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JAM-A and HER2 antagonism evoke multiple proteomic changes in </a:t>
            </a:r>
            <a:r>
              <a:rPr lang="en-IE" sz="1100" b="1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mfp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IE" sz="1100" b="1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tumor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xenografts.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Fresh-frozen tissues harvested from the SUM-225 mouse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mfp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model of breast cancer (treatment groups: PBS, JBS2,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lapatinib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, JBS2+lapatinib) were subjected to reverse phase protein array (RPPA) proteomic analysis using a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signaling-centered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55-protein array panel. Five individual protein targets changed significantly between JBS2 and any other condition in the 55-panel array (PDK1 (S241), p38MAPK (T180),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cRAF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, S6RIB (S240), HIAP2; *</a:t>
            </a:r>
            <a:r>
              <a:rPr lang="en-IE" sz="1100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 </a:t>
            </a:r>
            <a:r>
              <a:rPr lang="en-IE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&lt; 0.05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, **</a:t>
            </a:r>
            <a:r>
              <a:rPr lang="en-IE" sz="1100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 </a:t>
            </a:r>
            <a:r>
              <a:rPr lang="en-IE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&lt; 0.01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; one-way ANOVA followed by Tukey’s HSD).</a:t>
            </a:r>
            <a:endParaRPr lang="en-US" sz="11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149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7145" y="143077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>
                <a:latin typeface="Palatino Linotype" panose="02040502050505030304" pitchFamily="18" charset="0"/>
                <a:cs typeface="Arial" panose="020B0604020202020204" pitchFamily="34" charset="0"/>
              </a:rPr>
              <a:t>Supplemental Figure S7</a:t>
            </a:r>
            <a:endParaRPr lang="en-US" b="1" dirty="0"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606343"/>
              </p:ext>
            </p:extLst>
          </p:nvPr>
        </p:nvGraphicFramePr>
        <p:xfrm>
          <a:off x="846476" y="969210"/>
          <a:ext cx="2204030" cy="2753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7" name="Prism 8" r:id="rId3" imgW="2755038" imgH="3441691" progId="Prism8.Document">
                  <p:embed/>
                </p:oleObj>
              </mc:Choice>
              <mc:Fallback>
                <p:oleObj name="Prism 8" r:id="rId3" imgW="2755038" imgH="3441691" progId="Prism8.Document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6476" y="969210"/>
                        <a:ext cx="2204030" cy="27533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4928439"/>
              </p:ext>
            </p:extLst>
          </p:nvPr>
        </p:nvGraphicFramePr>
        <p:xfrm>
          <a:off x="3508957" y="969732"/>
          <a:ext cx="2264822" cy="2753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8" name="Prism 8" r:id="rId5" imgW="2831027" imgH="3441691" progId="Prism8.Document">
                  <p:embed/>
                </p:oleObj>
              </mc:Choice>
              <mc:Fallback>
                <p:oleObj name="Prism 8" r:id="rId5" imgW="2831027" imgH="3441691" progId="Prism8.Document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08957" y="969732"/>
                        <a:ext cx="2264822" cy="27533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1531511" y="1336080"/>
            <a:ext cx="108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B6ECD2F-6A8D-4402-B61C-EF6BE1C4243E}"/>
              </a:ext>
            </a:extLst>
          </p:cNvPr>
          <p:cNvSpPr txBox="1"/>
          <p:nvPr/>
        </p:nvSpPr>
        <p:spPr>
          <a:xfrm>
            <a:off x="1961490" y="1175318"/>
            <a:ext cx="220042" cy="259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I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150819" y="1596075"/>
            <a:ext cx="46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DB6ECD2F-6A8D-4402-B61C-EF6BE1C4243E}"/>
              </a:ext>
            </a:extLst>
          </p:cNvPr>
          <p:cNvSpPr txBox="1"/>
          <p:nvPr/>
        </p:nvSpPr>
        <p:spPr>
          <a:xfrm>
            <a:off x="2274798" y="1407076"/>
            <a:ext cx="220042" cy="259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I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855511" y="1457370"/>
            <a:ext cx="756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B6ECD2F-6A8D-4402-B61C-EF6BE1C4243E}"/>
              </a:ext>
            </a:extLst>
          </p:cNvPr>
          <p:cNvSpPr txBox="1"/>
          <p:nvPr/>
        </p:nvSpPr>
        <p:spPr>
          <a:xfrm>
            <a:off x="2123490" y="1280187"/>
            <a:ext cx="220042" cy="259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I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4271174" y="1353805"/>
            <a:ext cx="108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B6ECD2F-6A8D-4402-B61C-EF6BE1C4243E}"/>
              </a:ext>
            </a:extLst>
          </p:cNvPr>
          <p:cNvSpPr txBox="1"/>
          <p:nvPr/>
        </p:nvSpPr>
        <p:spPr>
          <a:xfrm>
            <a:off x="4684616" y="1167914"/>
            <a:ext cx="220042" cy="259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I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4890482" y="1486211"/>
            <a:ext cx="46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B6ECD2F-6A8D-4402-B61C-EF6BE1C4243E}"/>
              </a:ext>
            </a:extLst>
          </p:cNvPr>
          <p:cNvSpPr txBox="1"/>
          <p:nvPr/>
        </p:nvSpPr>
        <p:spPr>
          <a:xfrm>
            <a:off x="4990741" y="1297912"/>
            <a:ext cx="3257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en-I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8710" y="3827432"/>
            <a:ext cx="614502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Supplemental Figure </a:t>
            </a:r>
            <a:r>
              <a:rPr lang="en-IE" sz="1100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S7: 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JAM-A and HER2 antagonism had little effect on proteomic markers in SUM-225 cells.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SUM-225 cells (2,000/well) were plated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as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duplicate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technical replicates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in 6-well plates and treated with JBS2 (400µg/mL) alone or in combination with the IC50 of </a:t>
            </a:r>
            <a:r>
              <a:rPr lang="en-US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lapatinib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(0.1µM/L) or DMSO vehicle control for 2 consecutive 72h periods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(treatment groups: PBS, JBS2,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lapatinib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, JBS2+lapatinib). Protein </a:t>
            </a:r>
            <a:r>
              <a:rPr lang="en-IE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extracts from </a:t>
            </a:r>
            <a:r>
              <a:rPr lang="en-IE" sz="1100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 </a:t>
            </a:r>
            <a:r>
              <a:rPr lang="en-IE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= 3 </a:t>
            </a:r>
            <a:r>
              <a:rPr lang="en-IE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independent biological replicate experiments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were then subjected to RPPA analysis using a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signaling-centered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55-protein array panel. </a:t>
            </a:r>
            <a:r>
              <a:rPr lang="en-IE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Only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two individual protein targets changed significantly in this array (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Src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Y527 and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Bcl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-XL; *</a:t>
            </a:r>
            <a:r>
              <a:rPr lang="en-IE" sz="1100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 </a:t>
            </a:r>
            <a:r>
              <a:rPr lang="en-IE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&lt; 0.05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, **</a:t>
            </a:r>
            <a:r>
              <a:rPr lang="en-IE" sz="1100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 </a:t>
            </a:r>
            <a:r>
              <a:rPr lang="en-IE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&lt; 0.01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by ordinary one-way ANOVA multiple comparisons test, using the original false discovery rate of </a:t>
            </a:r>
            <a:r>
              <a:rPr lang="en-IE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Benjamini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and Hochberg). </a:t>
            </a:r>
            <a:endParaRPr lang="en-US" sz="11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179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7145" y="143077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>
                <a:latin typeface="Palatino Linotype" panose="02040502050505030304" pitchFamily="18" charset="0"/>
                <a:cs typeface="Arial" panose="020B0604020202020204" pitchFamily="34" charset="0"/>
              </a:rPr>
              <a:t>Supplemental Figure S8</a:t>
            </a:r>
            <a:endParaRPr lang="en-US" b="1" dirty="0"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2253" y="839912"/>
            <a:ext cx="386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/>
              <a:t>A.</a:t>
            </a:r>
            <a:endParaRPr lang="en-US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93" y="1256629"/>
            <a:ext cx="2261857" cy="2261857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591155"/>
              </p:ext>
            </p:extLst>
          </p:nvPr>
        </p:nvGraphicFramePr>
        <p:xfrm>
          <a:off x="317044" y="3872659"/>
          <a:ext cx="1877902" cy="1022570"/>
        </p:xfrm>
        <a:graphic>
          <a:graphicData uri="http://schemas.openxmlformats.org/drawingml/2006/table">
            <a:tbl>
              <a:tblPr/>
              <a:tblGrid>
                <a:gridCol w="938951">
                  <a:extLst>
                    <a:ext uri="{9D8B030D-6E8A-4147-A177-3AD203B41FA5}">
                      <a16:colId xmlns:a16="http://schemas.microsoft.com/office/drawing/2014/main" val="3321793786"/>
                    </a:ext>
                  </a:extLst>
                </a:gridCol>
                <a:gridCol w="938951">
                  <a:extLst>
                    <a:ext uri="{9D8B030D-6E8A-4147-A177-3AD203B41FA5}">
                      <a16:colId xmlns:a16="http://schemas.microsoft.com/office/drawing/2014/main" val="3054589049"/>
                    </a:ext>
                  </a:extLst>
                </a:gridCol>
              </a:tblGrid>
              <a:tr h="596155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expression cohort (months)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 expression cohort (months)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0733409"/>
                  </a:ext>
                </a:extLst>
              </a:tr>
              <a:tr h="34947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122.64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61703"/>
                  </a:ext>
                </a:extLst>
              </a:tr>
            </a:tbl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20097" y="3650498"/>
            <a:ext cx="197484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Median survival</a:t>
            </a:r>
            <a:endParaRPr kumimoji="0" lang="en-U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07267" y="839912"/>
            <a:ext cx="386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/>
              <a:t>B.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659804" y="839912"/>
            <a:ext cx="367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/>
              <a:t>C.</a:t>
            </a:r>
            <a:endParaRPr lang="en-US" b="1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456192" y="3650498"/>
            <a:ext cx="197484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Median survival</a:t>
            </a:r>
            <a:endParaRPr kumimoji="0" lang="en-U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487959"/>
              </p:ext>
            </p:extLst>
          </p:nvPr>
        </p:nvGraphicFramePr>
        <p:xfrm>
          <a:off x="2512952" y="3872659"/>
          <a:ext cx="1877320" cy="1021795"/>
        </p:xfrm>
        <a:graphic>
          <a:graphicData uri="http://schemas.openxmlformats.org/drawingml/2006/table">
            <a:tbl>
              <a:tblPr/>
              <a:tblGrid>
                <a:gridCol w="938660">
                  <a:extLst>
                    <a:ext uri="{9D8B030D-6E8A-4147-A177-3AD203B41FA5}">
                      <a16:colId xmlns:a16="http://schemas.microsoft.com/office/drawing/2014/main" val="1397923421"/>
                    </a:ext>
                  </a:extLst>
                </a:gridCol>
                <a:gridCol w="938660">
                  <a:extLst>
                    <a:ext uri="{9D8B030D-6E8A-4147-A177-3AD203B41FA5}">
                      <a16:colId xmlns:a16="http://schemas.microsoft.com/office/drawing/2014/main" val="1772187198"/>
                    </a:ext>
                  </a:extLst>
                </a:gridCol>
              </a:tblGrid>
              <a:tr h="776336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expression cohort (months)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 expression cohort (months)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256455"/>
                  </a:ext>
                </a:extLst>
              </a:tr>
              <a:tr h="245459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122.64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3835942"/>
                  </a:ext>
                </a:extLst>
              </a:tr>
            </a:tbl>
          </a:graphicData>
        </a:graphic>
      </p:graphicFrame>
      <p:pic>
        <p:nvPicPr>
          <p:cNvPr id="18" name="Picture 2" descr="https://kmplot.com/analysis/Rout/km_201008_114054_758200_220196_a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27" y="1256898"/>
            <a:ext cx="2256019" cy="2256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kmplot.com/analysis/Rout/km_201008_114601_705800_210512_s_a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556" y="1256629"/>
            <a:ext cx="2275884" cy="227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15260"/>
              </p:ext>
            </p:extLst>
          </p:nvPr>
        </p:nvGraphicFramePr>
        <p:xfrm>
          <a:off x="4823151" y="3872659"/>
          <a:ext cx="1877902" cy="1028783"/>
        </p:xfrm>
        <a:graphic>
          <a:graphicData uri="http://schemas.openxmlformats.org/drawingml/2006/table">
            <a:tbl>
              <a:tblPr/>
              <a:tblGrid>
                <a:gridCol w="938951">
                  <a:extLst>
                    <a:ext uri="{9D8B030D-6E8A-4147-A177-3AD203B41FA5}">
                      <a16:colId xmlns:a16="http://schemas.microsoft.com/office/drawing/2014/main" val="633260693"/>
                    </a:ext>
                  </a:extLst>
                </a:gridCol>
                <a:gridCol w="938951">
                  <a:extLst>
                    <a:ext uri="{9D8B030D-6E8A-4147-A177-3AD203B41FA5}">
                      <a16:colId xmlns:a16="http://schemas.microsoft.com/office/drawing/2014/main" val="493939029"/>
                    </a:ext>
                  </a:extLst>
                </a:gridCol>
              </a:tblGrid>
              <a:tr h="66227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expression cohort (months)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 expression cohort (months)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23021"/>
                  </a:ext>
                </a:extLst>
              </a:tr>
              <a:tr h="35568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54.7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12.29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713678"/>
                  </a:ext>
                </a:extLst>
              </a:tr>
            </a:tbl>
          </a:graphicData>
        </a:graphic>
      </p:graphicFrame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4739996" y="3650498"/>
            <a:ext cx="156698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Upper quartile survival</a:t>
            </a:r>
            <a:endParaRPr kumimoji="0" lang="en-U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17044" y="5365506"/>
            <a:ext cx="627772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Supplemental Figure </a:t>
            </a:r>
            <a:r>
              <a:rPr lang="en-IE" sz="1100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S8: 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Gene expression profiles in ER-negative HER2-positive </a:t>
            </a:r>
            <a:r>
              <a:rPr lang="en-IE" sz="1100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breast cancer patients</a:t>
            </a:r>
            <a:r>
              <a:rPr lang="en-IE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IE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Gene e</a:t>
            </a:r>
            <a:r>
              <a:rPr lang="en-US" sz="1100" dirty="0" err="1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xpression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levels of </a:t>
            </a:r>
            <a:r>
              <a:rPr lang="en-US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A.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CAIX (CA9), </a:t>
            </a:r>
            <a:r>
              <a:rPr lang="en-US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B.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MUC16 and </a:t>
            </a:r>
            <a:r>
              <a:rPr lang="en-US" sz="1100" b="1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C.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VEGFA were correlated with recurrence-free survival in ER-negative HER2-positive 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patients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with the intrinsic genomic subtype of HER2 disease using an online Kaplan-Meier curve plotter tool (</a:t>
            </a:r>
            <a:r>
              <a:rPr lang="en-US" sz="1100" dirty="0" smtClean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kmplot.com, accessed 8 October 2020). </a:t>
            </a:r>
            <a:r>
              <a:rPr lang="en-US" sz="1100" dirty="0">
                <a:latin typeface="Palatino Linotype" panose="020405020505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High levels of CAIX or MUC16 in this population trended towards better survival, while the opposite was the case for VEGFA.</a:t>
            </a:r>
            <a:endParaRPr lang="en-US" sz="11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03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7145" y="143077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>
                <a:latin typeface="Palatino Linotype" panose="02040502050505030304" pitchFamily="18" charset="0"/>
                <a:cs typeface="Arial" panose="020B0604020202020204" pitchFamily="34" charset="0"/>
              </a:rPr>
              <a:t>Supplemental Figure S9</a:t>
            </a:r>
            <a:endParaRPr lang="en-US" b="1" dirty="0"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850" y="612803"/>
            <a:ext cx="386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/>
              <a:t>A</a:t>
            </a:r>
            <a:r>
              <a:rPr lang="en-IE" b="1" dirty="0" smtClean="0"/>
              <a:t>.</a:t>
            </a:r>
            <a:endParaRPr lang="en-US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326959" y="612803"/>
            <a:ext cx="386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/>
              <a:t>B.</a:t>
            </a:r>
            <a:endParaRPr lang="en-US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69850" y="3421847"/>
            <a:ext cx="367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/>
              <a:t>C.</a:t>
            </a:r>
            <a:endParaRPr lang="en-US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326959" y="3421847"/>
            <a:ext cx="386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/>
              <a:t>D.</a:t>
            </a:r>
            <a:endParaRPr 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69850" y="6392247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/>
              <a:t>E</a:t>
            </a:r>
            <a:r>
              <a:rPr lang="en-IE" b="1" dirty="0" smtClean="0"/>
              <a:t>.</a:t>
            </a:r>
            <a:endParaRPr 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3326959" y="6392247"/>
            <a:ext cx="333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/>
              <a:t>F.</a:t>
            </a:r>
            <a:endParaRPr lang="en-US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/>
          <a:srcRect l="38735" t="55726" r="46525" b="15928"/>
          <a:stretch/>
        </p:blipFill>
        <p:spPr>
          <a:xfrm>
            <a:off x="556559" y="612803"/>
            <a:ext cx="2658533" cy="287563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l="38809" t="55809" r="46493" b="15965"/>
          <a:stretch/>
        </p:blipFill>
        <p:spPr>
          <a:xfrm>
            <a:off x="574304" y="3525491"/>
            <a:ext cx="2688168" cy="290362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/>
          <a:srcRect l="38637" t="55653" r="46502" b="15915"/>
          <a:stretch/>
        </p:blipFill>
        <p:spPr>
          <a:xfrm>
            <a:off x="3667992" y="3505481"/>
            <a:ext cx="2717800" cy="2924788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437535" y="5860567"/>
            <a:ext cx="4517453" cy="135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/>
          <a:srcRect l="38790" t="55848" r="46535" b="16005"/>
          <a:stretch/>
        </p:blipFill>
        <p:spPr>
          <a:xfrm>
            <a:off x="576680" y="6524316"/>
            <a:ext cx="2683933" cy="289546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/>
          <a:srcRect l="38734" t="55653" r="46567" b="15948"/>
          <a:stretch/>
        </p:blipFill>
        <p:spPr>
          <a:xfrm>
            <a:off x="3649500" y="6512517"/>
            <a:ext cx="2688166" cy="2921355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589935" y="8831947"/>
            <a:ext cx="4517453" cy="135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7"/>
          <a:srcRect l="38810" t="55732" r="46434" b="15872"/>
          <a:stretch/>
        </p:blipFill>
        <p:spPr>
          <a:xfrm>
            <a:off x="3695700" y="609979"/>
            <a:ext cx="2698750" cy="2921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48745" y="2902226"/>
            <a:ext cx="4517453" cy="135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71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5194</TotalTime>
  <Words>1401</Words>
  <Application>Microsoft Office PowerPoint</Application>
  <PresentationFormat>A4 Paper (210x297 mm)</PresentationFormat>
  <Paragraphs>78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Palatino Linotype</vt:lpstr>
      <vt:lpstr>Office Theme</vt:lpstr>
      <vt:lpstr>Prism 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RCSI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 Hopkins</dc:creator>
  <cp:lastModifiedBy>Ann Hopkins</cp:lastModifiedBy>
  <cp:revision>110</cp:revision>
  <dcterms:created xsi:type="dcterms:W3CDTF">2020-09-11T12:11:36Z</dcterms:created>
  <dcterms:modified xsi:type="dcterms:W3CDTF">2022-03-01T21:08:59Z</dcterms:modified>
</cp:coreProperties>
</file>