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4" r:id="rId5"/>
    <p:sldId id="275" r:id="rId6"/>
  </p:sldIdLst>
  <p:sldSz cx="28803600" cy="43205400"/>
  <p:notesSz cx="6858000" cy="9144000"/>
  <p:defaultTextStyle>
    <a:defPPr>
      <a:defRPr lang="en-US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608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E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07" autoAdjust="0"/>
  </p:normalViewPr>
  <p:slideViewPr>
    <p:cSldViewPr>
      <p:cViewPr>
        <p:scale>
          <a:sx n="44" d="100"/>
          <a:sy n="44" d="100"/>
        </p:scale>
        <p:origin x="-822" y="-78"/>
      </p:cViewPr>
      <p:guideLst>
        <p:guide orient="horz" pos="1360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51E13-8064-42C6-91EC-F2177F8C1E4B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44023-8FA1-489C-AD57-3719F213A5C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3298678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GSEA using positional gene sets found most genes in the Chr12Q15 region to be overexpressed in METΔex14 tumour samples, suggesting focal amplification</a:t>
            </a:r>
          </a:p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WB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analysis comparing effects of MET inhibition in MET-addicted H1993 and Hs746T cells shows a complete rebound in ERK1/2 phosphorylation in H1993, but not in Hs746T, cells.</a:t>
            </a:r>
          </a:p>
          <a:p>
            <a:pPr marL="228600" indent="-228600">
              <a:buAutoNum type="alphaUcParenBoth"/>
            </a:pP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96-well dose response assay assessing relative sensitivity of HEK293t cells ectopically expressing 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to Cabozantinib. Both mutant and wild type 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 </a:t>
            </a:r>
            <a:r>
              <a:rPr lang="en-CA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expression fails to increase sensitivity of HEK293T cells to MET inhibition in HEK293t cells under anchorage independent conditions.</a:t>
            </a:r>
          </a:p>
          <a:p>
            <a:pPr marL="228600" indent="-228600">
              <a:buAutoNum type="alphaUcParenBoth"/>
            </a:pPr>
            <a:r>
              <a:rPr lang="en-CA" dirty="0" smtClean="0"/>
              <a:t>96-well dose response assay</a:t>
            </a:r>
            <a:r>
              <a:rPr lang="en-CA" baseline="0" dirty="0" smtClean="0"/>
              <a:t>s similar to (C) assessing the effects of 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overexpression in HPL1D cells on Cabozantinib sensitivity.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 expression confers a slight increase in sensitivity to both MET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0.0021) and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0.0045). However, the observed increased sensitivity to MET inhibition in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ex14-expressing cells was lost in the presence of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0.3059), pointing to the MAPK pathway as the chief effector of MET-driven growth.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4023-8FA1-489C-AD57-3719F213A5C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GSEA using positional gene sets found most genes in the Chr12Q15 region to be overexpressed in METΔex14 tumour samples, suggesting focal amplification</a:t>
            </a:r>
          </a:p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WB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analysis comparing effects of MET inhibition in MET-addicted H1993 and Hs746T cells shows a complete rebound in ERK1/2 phosphorylation in H1993, but not in Hs746T, cells.</a:t>
            </a:r>
          </a:p>
          <a:p>
            <a:pPr marL="228600" indent="-228600">
              <a:buAutoNum type="alphaUcParenBoth"/>
            </a:pP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96-well dose response assay assessing relative sensitivity of HEK293t cells ectopically expressing 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to Cabozantinib. Both mutant and wild type 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 </a:t>
            </a:r>
            <a:r>
              <a:rPr lang="en-CA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expression fails to increase sensitivity of HEK293T cells to MET inhibition in HEK293t cells under anchorage independent conditions.</a:t>
            </a:r>
          </a:p>
          <a:p>
            <a:pPr marL="228600" indent="-228600">
              <a:buAutoNum type="alphaUcParenBoth"/>
            </a:pPr>
            <a:r>
              <a:rPr lang="en-CA" dirty="0" smtClean="0"/>
              <a:t>96-well dose response assay</a:t>
            </a:r>
            <a:r>
              <a:rPr lang="en-CA" baseline="0" dirty="0" smtClean="0"/>
              <a:t>s similar to (C) assessing the effects of 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overexpression in HPL1D cells on Cabozantinib sensitivity.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 expression confers a slight increase in sensitivity to both MET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0.0021) and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0.0045). However, the observed increased sensitivity to MET inhibition in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ex14-expressing cells was lost in the presence of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0.3059), pointing to the MAPK pathway as the chief effector of MET-driven growth.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4023-8FA1-489C-AD57-3719F213A5C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GSEA using positional gene sets found most genes in the Chr12Q15 region to be overexpressed in METΔex14 tumour samples, suggesting focal amplification</a:t>
            </a:r>
          </a:p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WB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analysis comparing effects of MET inhibition in MET-addicted H1993 and Hs746T cells shows a complete rebound in ERK1/2 phosphorylation in H1993, but not in Hs746T, cells.</a:t>
            </a:r>
          </a:p>
          <a:p>
            <a:pPr marL="228600" indent="-228600">
              <a:buAutoNum type="alphaUcParenBoth"/>
            </a:pP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96-well dose response assay assessing relative sensitivity of HEK293t cells ectopically expressing 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to Cabozantinib. Both mutant and wild type 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 </a:t>
            </a:r>
            <a:r>
              <a:rPr lang="en-CA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expression fails to increase sensitivity of HEK293T cells to MET inhibition in HEK293t cells under anchorage independent conditions.</a:t>
            </a:r>
          </a:p>
          <a:p>
            <a:pPr marL="228600" indent="-228600">
              <a:buAutoNum type="alphaUcParenBoth"/>
            </a:pPr>
            <a:r>
              <a:rPr lang="en-CA" dirty="0" smtClean="0"/>
              <a:t>96-well dose response assay</a:t>
            </a:r>
            <a:r>
              <a:rPr lang="en-CA" baseline="0" dirty="0" smtClean="0"/>
              <a:t>s similar to (C) assessing the effects of 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overexpression in HPL1D cells on Cabozantinib sensitivity.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 expression confers a slight increase in sensitivity to both MET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0.0021) and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0.0045). However, the observed increased sensitivity to MET inhibition in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ex14-expressing cells was lost in the presence of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0.3059), pointing to the MAPK pathway as the chief effector of MET-driven growth.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4023-8FA1-489C-AD57-3719F213A5C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GSEA using positional gene sets found most genes in the Chr12Q15 region to be overexpressed in METΔex14 tumour samples, suggesting focal amplification</a:t>
            </a:r>
          </a:p>
          <a:p>
            <a:pPr marL="228600" indent="-228600">
              <a:buAutoNum type="alphaUcParenBoth"/>
            </a:pP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WB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analysis comparing effects of MET inhibition in MET-addicted H1993 and Hs746T cells shows a complete rebound in ERK1/2 phosphorylation in H1993, but not in Hs746T, cells.</a:t>
            </a:r>
          </a:p>
          <a:p>
            <a:pPr marL="228600" indent="-228600">
              <a:buAutoNum type="alphaUcParenBoth"/>
            </a:pP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96-well dose response assay assessing relative sensitivity of HEK293t cells ectopically expressing 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ex14, Y100F) MET, or GFP to Cabozantinib. Both mutant and wild type 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MET </a:t>
            </a:r>
            <a:r>
              <a:rPr lang="en-CA" sz="1200" i="0" kern="120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over</a:t>
            </a:r>
            <a:r>
              <a:rPr lang="en-CA" sz="1200" kern="120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expression fails to increase sensitivity of HEK293T cells to MET inhibition in HEK293t cells under anchorage independent conditions.</a:t>
            </a:r>
          </a:p>
          <a:p>
            <a:pPr marL="228600" indent="-228600">
              <a:buAutoNum type="alphaUcParenBoth"/>
            </a:pPr>
            <a:r>
              <a:rPr lang="en-CA" dirty="0" smtClean="0"/>
              <a:t>96-well dose response assay</a:t>
            </a:r>
            <a:r>
              <a:rPr lang="en-CA" baseline="0" dirty="0" smtClean="0"/>
              <a:t>s similar to (C) assessing the effects of 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wild type MET, mutant (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ex14, Y100F) MET, or GFP overexpression in HPL1D cells on Cabozantinib sensitivity.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 expression confers a slight increase in sensitivity to both MET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0.0021) and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0.0045). However, the observed increased sensitivity to MET inhibition in MET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ex14-expressing cells was lost in the presence of MAPK inhibition (</a:t>
            </a:r>
            <a:r>
              <a:rPr lang="en-CA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CA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</a:t>
            </a:r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0.3059), pointing to the MAPK pathway as the chief effector of MET-driven growth.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4023-8FA1-489C-AD57-3719F213A5C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270" y="13421680"/>
            <a:ext cx="24483060" cy="926115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0540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3225" y="10901365"/>
            <a:ext cx="20412551" cy="2322490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35568" y="10901365"/>
            <a:ext cx="60767595" cy="2322490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5570" y="63507940"/>
            <a:ext cx="40590072" cy="179642453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05700" y="63507940"/>
            <a:ext cx="40590075" cy="179642453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1830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2" y="1720215"/>
            <a:ext cx="9476186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707" y="30243780"/>
            <a:ext cx="17282160" cy="3570449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45707" y="33814229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180" y="10081263"/>
            <a:ext cx="25923240" cy="28513567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6D84C-897D-4C29-B8BF-ED11A45C828A}" type="datetimeFigureOut">
              <a:rPr lang="en-CA" smtClean="0"/>
              <a:pPr/>
              <a:t>17/02/2022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841230" y="40045008"/>
            <a:ext cx="91211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F4E87-DCE9-4F9F-B41C-968DFCCFA37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240" y="4536804"/>
            <a:ext cx="12673407" cy="5303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288" y="1152428"/>
            <a:ext cx="125293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Figure </a:t>
            </a:r>
            <a:r>
              <a:rPr lang="en-CA" dirty="0" smtClean="0"/>
              <a:t>S1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744716"/>
            <a:ext cx="26571152" cy="83098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CA" sz="4800" b="1" dirty="0" smtClean="0"/>
              <a:t>  A</a:t>
            </a:r>
            <a:endParaRPr lang="en-US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2288" y="1152428"/>
            <a:ext cx="125293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Figure </a:t>
            </a:r>
            <a:r>
              <a:rPr lang="en-CA" dirty="0" smtClean="0"/>
              <a:t>S2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744716"/>
            <a:ext cx="26571152" cy="83098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CA" sz="4800" b="1" dirty="0" smtClean="0"/>
              <a:t>  A</a:t>
            </a:r>
            <a:endParaRPr lang="en-US" sz="4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288" y="3672708"/>
            <a:ext cx="15138400" cy="184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2288" y="1152428"/>
            <a:ext cx="125293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Figure </a:t>
            </a:r>
            <a:r>
              <a:rPr lang="en-CA" dirty="0" smtClean="0"/>
              <a:t>S3</a:t>
            </a:r>
            <a:endParaRPr lang="en-CA" dirty="0"/>
          </a:p>
        </p:txBody>
      </p:sp>
      <p:pic>
        <p:nvPicPr>
          <p:cNvPr id="1027" name="Picture 3" descr="F:\Daniel\MET WT vs. METex14 KRAS signalling paper\Dose Response Curves (for final figure)\HEK293T Dose Response For Figure\Repeat to get same size.jpg"/>
          <p:cNvPicPr>
            <a:picLocks noChangeAspect="1" noChangeArrowheads="1"/>
          </p:cNvPicPr>
          <p:nvPr/>
        </p:nvPicPr>
        <p:blipFill>
          <a:blip r:embed="rId3" cstate="print"/>
          <a:srcRect b="68097"/>
          <a:stretch>
            <a:fillRect/>
          </a:stretch>
        </p:blipFill>
        <p:spPr bwMode="auto">
          <a:xfrm>
            <a:off x="0" y="4608812"/>
            <a:ext cx="10486195" cy="5112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744716"/>
            <a:ext cx="26571152" cy="83098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CA" sz="4800" b="1" dirty="0" smtClean="0"/>
              <a:t>  A</a:t>
            </a:r>
            <a:endParaRPr lang="en-US" sz="4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2288" y="1152428"/>
            <a:ext cx="125293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Figure </a:t>
            </a:r>
            <a:r>
              <a:rPr lang="en-CA" dirty="0" smtClean="0"/>
              <a:t>S4</a:t>
            </a:r>
            <a:endParaRPr lang="en-CA" dirty="0"/>
          </a:p>
        </p:txBody>
      </p:sp>
      <p:pic>
        <p:nvPicPr>
          <p:cNvPr id="22" name="Picture 3" descr="F:\Daniel\MET WT vs. METex14 KRAS signalling paper\Dose Response Curves\ERKi\HPL1D p20 MET OE ERKi (Sept 14 2020)\Low Attachment\HPL1D pInducer20 MET OE (ERKi dose response + no HGF) - new normalization + GF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2910" y="4680820"/>
            <a:ext cx="9433048" cy="4889824"/>
          </a:xfrm>
          <a:prstGeom prst="rect">
            <a:avLst/>
          </a:prstGeom>
          <a:noFill/>
        </p:spPr>
      </p:pic>
      <p:grpSp>
        <p:nvGrpSpPr>
          <p:cNvPr id="8" name="Group 22"/>
          <p:cNvGrpSpPr/>
          <p:nvPr/>
        </p:nvGrpSpPr>
        <p:grpSpPr>
          <a:xfrm>
            <a:off x="457854" y="4680820"/>
            <a:ext cx="9590026" cy="4979289"/>
            <a:chOff x="576264" y="18146316"/>
            <a:chExt cx="9590026" cy="4979289"/>
          </a:xfrm>
        </p:grpSpPr>
        <p:grpSp>
          <p:nvGrpSpPr>
            <p:cNvPr id="18" name="Group 16"/>
            <p:cNvGrpSpPr/>
            <p:nvPr/>
          </p:nvGrpSpPr>
          <p:grpSpPr>
            <a:xfrm>
              <a:off x="576264" y="18146316"/>
              <a:ext cx="9589639" cy="4979289"/>
              <a:chOff x="576264" y="18146316"/>
              <a:chExt cx="9589639" cy="4979289"/>
            </a:xfrm>
          </p:grpSpPr>
          <p:pic>
            <p:nvPicPr>
              <p:cNvPr id="26" name="Picture 2" descr="F:\Daniel\MET WT vs. METex14 KRAS signalling paper\Dose Response Curves\MET TKI\HPL1D p20 Inducible Cabozantinib dose response (multiple attempts)\HPL1D pInducer20 Cabo Dose Response (Jul 20 2020)\Low Attachment\LA + HGF (with Y1003F)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264" y="18146316"/>
                <a:ext cx="9558340" cy="4946773"/>
              </a:xfrm>
              <a:prstGeom prst="rect">
                <a:avLst/>
              </a:prstGeom>
              <a:noFill/>
            </p:spPr>
          </p:pic>
          <p:pic>
            <p:nvPicPr>
              <p:cNvPr id="27" name="Picture 5" descr="F:\Daniel\MET WT vs. METex14 KRAS signalling paper\Dose Response (Cabo ERKi combo) Sept 30 2020\Cabo dose response with ERKi (100nM)\Cabo dose response (100nM SCH) - smaller points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90119"/>
              <a:stretch>
                <a:fillRect/>
              </a:stretch>
            </p:blipFill>
            <p:spPr bwMode="auto">
              <a:xfrm>
                <a:off x="763200" y="22644000"/>
                <a:ext cx="9402703" cy="481605"/>
              </a:xfrm>
              <a:prstGeom prst="rect">
                <a:avLst/>
              </a:prstGeom>
              <a:noFill/>
            </p:spPr>
          </p:pic>
        </p:grpSp>
        <p:pic>
          <p:nvPicPr>
            <p:cNvPr id="25" name="Picture 6" descr="F:\Daniel\MET WT vs. METex14 KRAS signalling paper\Dose Response Curves\MET TKI\HEK293Td - MET OE (Capmatinib Tx) Apr 30, 2021\Redo at 1% FBS (May 19 2021)\Capmatinib\Capmatinib only (with Y1003F).jpg"/>
            <p:cNvPicPr>
              <a:picLocks noChangeAspect="1" noChangeArrowheads="1"/>
            </p:cNvPicPr>
            <p:nvPr/>
          </p:nvPicPr>
          <p:blipFill>
            <a:blip r:embed="rId6" cstate="print"/>
            <a:srcRect t="89706"/>
            <a:stretch>
              <a:fillRect/>
            </a:stretch>
          </p:blipFill>
          <p:spPr bwMode="auto">
            <a:xfrm>
              <a:off x="720280" y="22610812"/>
              <a:ext cx="9446010" cy="504056"/>
            </a:xfrm>
            <a:prstGeom prst="rect">
              <a:avLst/>
            </a:prstGeom>
            <a:noFill/>
          </p:spPr>
        </p:pic>
      </p:grpSp>
      <p:grpSp>
        <p:nvGrpSpPr>
          <p:cNvPr id="19" name="Group 27"/>
          <p:cNvGrpSpPr/>
          <p:nvPr/>
        </p:nvGrpSpPr>
        <p:grpSpPr>
          <a:xfrm>
            <a:off x="19282487" y="4752828"/>
            <a:ext cx="9521113" cy="4929732"/>
            <a:chOff x="19400897" y="18218324"/>
            <a:chExt cx="9521113" cy="4929732"/>
          </a:xfrm>
        </p:grpSpPr>
        <p:pic>
          <p:nvPicPr>
            <p:cNvPr id="29" name="Picture 5" descr="F:\Daniel\MET WT vs. METex14 KRAS signalling paper\Dose Response (Cabo ERKi combo) Sept 30 2020\Cabo dose response with ERKi (100nM)\Cabo dose response (100nM SCH) - smaller point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400897" y="18218324"/>
              <a:ext cx="9402703" cy="4874093"/>
            </a:xfrm>
            <a:prstGeom prst="rect">
              <a:avLst/>
            </a:prstGeom>
            <a:noFill/>
          </p:spPr>
        </p:pic>
        <p:pic>
          <p:nvPicPr>
            <p:cNvPr id="30" name="Picture 6" descr="F:\Daniel\MET WT vs. METex14 KRAS signalling paper\Dose Response Curves\MET TKI\HEK293Td - MET OE (Capmatinib Tx) Apr 30, 2021\Redo at 1% FBS (May 19 2021)\Capmatinib\Capmatinib only (with Y1003F).jpg"/>
            <p:cNvPicPr>
              <a:picLocks noChangeAspect="1" noChangeArrowheads="1"/>
            </p:cNvPicPr>
            <p:nvPr/>
          </p:nvPicPr>
          <p:blipFill>
            <a:blip r:embed="rId6" cstate="print"/>
            <a:srcRect t="89706"/>
            <a:stretch>
              <a:fillRect/>
            </a:stretch>
          </p:blipFill>
          <p:spPr bwMode="auto">
            <a:xfrm>
              <a:off x="19476000" y="22644000"/>
              <a:ext cx="9446010" cy="504056"/>
            </a:xfrm>
            <a:prstGeom prst="rect">
              <a:avLst/>
            </a:prstGeom>
            <a:noFill/>
          </p:spPr>
        </p:pic>
      </p:grpSp>
      <p:sp>
        <p:nvSpPr>
          <p:cNvPr id="31" name="TextBox 30"/>
          <p:cNvSpPr txBox="1"/>
          <p:nvPr/>
        </p:nvSpPr>
        <p:spPr>
          <a:xfrm>
            <a:off x="0" y="3744716"/>
            <a:ext cx="26571152" cy="83098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CA" sz="4800" b="1" dirty="0" smtClean="0"/>
              <a:t>  A                                                                   B                                                                   C</a:t>
            </a:r>
            <a:endParaRPr lang="en-US" sz="4800" b="1" dirty="0"/>
          </a:p>
        </p:txBody>
      </p:sp>
      <p:pic>
        <p:nvPicPr>
          <p:cNvPr id="1026" name="Picture 2" descr="F:\Daniel\MET WT vs. METex14 KRAS signalling paper\Dose Response Curves (for final figure)\HPL1D Dose Response For Figure\HPL1D Dose Response.jpg"/>
          <p:cNvPicPr>
            <a:picLocks noChangeAspect="1" noChangeArrowheads="1"/>
          </p:cNvPicPr>
          <p:nvPr/>
        </p:nvPicPr>
        <p:blipFill>
          <a:blip r:embed="rId7" cstate="print"/>
          <a:srcRect b="68649"/>
          <a:stretch>
            <a:fillRect/>
          </a:stretch>
        </p:blipFill>
        <p:spPr bwMode="auto">
          <a:xfrm>
            <a:off x="0" y="4752828"/>
            <a:ext cx="10153128" cy="4968552"/>
          </a:xfrm>
          <a:prstGeom prst="rect">
            <a:avLst/>
          </a:prstGeom>
          <a:noFill/>
        </p:spPr>
      </p:pic>
      <p:pic>
        <p:nvPicPr>
          <p:cNvPr id="32" name="Picture 2" descr="F:\Daniel\MET WT vs. METex14 KRAS signalling paper\Dose Response Curves (for final figure)\HPL1D Dose Response For Figure\HPL1D Dose Response.jpg"/>
          <p:cNvPicPr>
            <a:picLocks noChangeAspect="1" noChangeArrowheads="1"/>
          </p:cNvPicPr>
          <p:nvPr/>
        </p:nvPicPr>
        <p:blipFill>
          <a:blip r:embed="rId7" cstate="print"/>
          <a:srcRect t="67700" r="6361"/>
          <a:stretch>
            <a:fillRect/>
          </a:stretch>
        </p:blipFill>
        <p:spPr bwMode="auto">
          <a:xfrm>
            <a:off x="19080000" y="4680820"/>
            <a:ext cx="9507328" cy="5118859"/>
          </a:xfrm>
          <a:prstGeom prst="rect">
            <a:avLst/>
          </a:prstGeom>
          <a:noFill/>
        </p:spPr>
      </p:pic>
      <p:pic>
        <p:nvPicPr>
          <p:cNvPr id="33" name="Picture 2" descr="F:\Daniel\MET WT vs. METex14 KRAS signalling paper\Dose Response Curves (for final figure)\HPL1D Dose Response For Figure\HPL1D Dose Response.jpg"/>
          <p:cNvPicPr>
            <a:picLocks noChangeAspect="1" noChangeArrowheads="1"/>
          </p:cNvPicPr>
          <p:nvPr/>
        </p:nvPicPr>
        <p:blipFill>
          <a:blip r:embed="rId7" cstate="print"/>
          <a:srcRect l="3913" t="33570" r="3888" b="35533"/>
          <a:stretch>
            <a:fillRect/>
          </a:stretch>
        </p:blipFill>
        <p:spPr bwMode="auto">
          <a:xfrm>
            <a:off x="9900000" y="4752828"/>
            <a:ext cx="936104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2288" y="1152428"/>
            <a:ext cx="125293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</a:t>
            </a:r>
            <a:r>
              <a:rPr lang="en-CA" smtClean="0"/>
              <a:t>Figure </a:t>
            </a:r>
            <a:r>
              <a:rPr lang="en-CA" smtClean="0"/>
              <a:t>S5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336" y="3312668"/>
            <a:ext cx="8952012" cy="966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53122</TotalTime>
  <Words>869</Words>
  <Application>Microsoft Office PowerPoint</Application>
  <PresentationFormat>Custom</PresentationFormat>
  <Paragraphs>29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BC Cancer Research Centre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Daniel.Lu</dc:creator>
  <cp:lastModifiedBy>Daniel.Lu</cp:lastModifiedBy>
  <cp:revision>575</cp:revision>
  <dcterms:created xsi:type="dcterms:W3CDTF">2021-05-29T04:40:39Z</dcterms:created>
  <dcterms:modified xsi:type="dcterms:W3CDTF">2022-02-17T09:11:12Z</dcterms:modified>
</cp:coreProperties>
</file>