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5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/>
    <p:restoredTop sz="94681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0BC77-E873-4707-869B-0A4B26C7A07B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CDE2-7707-435A-BC3F-02ACB0279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CCDE2-7707-435A-BC3F-02ACB02797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E930F-5E58-4541-9F76-F4E7B86A828A}" type="datetimeFigureOut">
              <a:rPr lang="en-US" smtClean="0"/>
              <a:pPr/>
              <a:t>2023-05-26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17598-CBCB-4869-8A42-95CF8603D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" y="3352800"/>
            <a:ext cx="2727960" cy="229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482340"/>
            <a:ext cx="2095500" cy="253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388620"/>
            <a:ext cx="2148840" cy="265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381000"/>
            <a:ext cx="2247900" cy="265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0" y="3192780"/>
            <a:ext cx="1320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Tumor volume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3121223"/>
            <a:ext cx="1261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Tumor weight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25557" y="152400"/>
            <a:ext cx="1756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Plasma ATX activity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1879" y="152400"/>
            <a:ext cx="2135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Fat weight / Body weight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38200" y="155377"/>
            <a:ext cx="2453640" cy="2438400"/>
            <a:chOff x="762000" y="533400"/>
            <a:chExt cx="2453640" cy="24384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2000" y="685800"/>
              <a:ext cx="245364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1429905" y="533400"/>
              <a:ext cx="11608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Body weight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9222" y="16704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76600" y="15537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25622" y="16704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9222" y="30596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82422" y="30596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04313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. Body weight (A), the percentage of fat weight (B), and  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lasma ATX activity (C) 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of the C57BL/6 mice fed with normal or high-fat diet. D and E: Growth curve and weight of tumors developed from E0771 breast cancer cells in these mice. n=5 in normal diet group, n=6 in high-fat diet group. ns: p&gt;0.05.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5562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S8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Concentrations of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hydroxyproline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in the tumors of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treatment. n=9 per group,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447800"/>
            <a:ext cx="33432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85775"/>
            <a:ext cx="2480310" cy="202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44022" y="381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419600" y="381000"/>
            <a:ext cx="2744467" cy="2153603"/>
            <a:chOff x="4232733" y="885825"/>
            <a:chExt cx="3920667" cy="307657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800" y="885825"/>
              <a:ext cx="3276600" cy="307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232733" y="885825"/>
              <a:ext cx="351379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" y="5188803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A: Abdominal adipose tissue ATX activity of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mice, n=5 per group. *** P &lt; 0.001. B: Pearson correlation test between ATX activities of plasma and abdominal adipose tissue. C: Plasma ATX activity of non-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tumor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bearing C57BL/6 mice treated with IOA-289 at 30, 100, and 150 mg/kg by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gavage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. Blood was collected from heart at 3, 6, and 12 h after treatment. n=5 for each condition.* P&lt;0.05 when comparing IOA-289 treatment to 0 h. D: Body weight changes of 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tumor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bearing Ctrl and KO mice with or without IOA-289 treatment on Day 3 and Day 16 after injection of the cancer cells. n=9 per group, ns: P&gt;0.05.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869883"/>
            <a:ext cx="2286953" cy="200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44022" y="28310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4840" y="2819400"/>
            <a:ext cx="288036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20622" y="28310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5798403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Cytokine concentrations in the plasma of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treatment, The average value of control group is used for normalization. n=14 per group,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upplementary fi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0"/>
            <a:ext cx="5017008" cy="58090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596693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S4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Cytokine concentrations in the tumors of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treatment, The average value of control group is used for normalization. n=14 per group,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supplementary figur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0"/>
            <a:ext cx="6224016" cy="5907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579840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S5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Concentrations of TGF</a:t>
            </a:r>
            <a:r>
              <a:rPr lang="en-US" sz="1400" dirty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3, EGF, FGF-2, and HGF in the tumors of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treatment. n=5 per group,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upplementary figu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1045" y="304800"/>
            <a:ext cx="4969355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6019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S6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Concentrations of MMPs in the tumors of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treatment. n=5 per group,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upplementary figure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52" y="457200"/>
            <a:ext cx="7397496" cy="533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715000" y="545068"/>
            <a:ext cx="2499360" cy="2716292"/>
            <a:chOff x="5715000" y="545068"/>
            <a:chExt cx="2499360" cy="2716292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762000"/>
              <a:ext cx="2499360" cy="249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6706597" y="54506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CD45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730240" y="3474720"/>
            <a:ext cx="2499360" cy="2773680"/>
            <a:chOff x="5791200" y="3124200"/>
            <a:chExt cx="2499360" cy="2773680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91200" y="3352800"/>
              <a:ext cx="2499360" cy="2545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6705600" y="3124200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F4/80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143000" y="533400"/>
            <a:ext cx="4038600" cy="2667000"/>
            <a:chOff x="1143000" y="533400"/>
            <a:chExt cx="4038600" cy="2667000"/>
          </a:xfrm>
        </p:grpSpPr>
        <p:pic>
          <p:nvPicPr>
            <p:cNvPr id="16" name="Picture 15" descr="CD45-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60776" y="533400"/>
              <a:ext cx="2020824" cy="1320446"/>
            </a:xfrm>
            <a:prstGeom prst="rect">
              <a:avLst/>
            </a:prstGeom>
          </p:spPr>
        </p:pic>
        <p:pic>
          <p:nvPicPr>
            <p:cNvPr id="17" name="Picture 16" descr="CD45-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3000" y="533400"/>
              <a:ext cx="2020824" cy="1320446"/>
            </a:xfrm>
            <a:prstGeom prst="rect">
              <a:avLst/>
            </a:prstGeom>
          </p:spPr>
        </p:pic>
        <p:pic>
          <p:nvPicPr>
            <p:cNvPr id="18" name="Picture 17" descr="cd45-3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60776" y="1877509"/>
              <a:ext cx="2020824" cy="1320446"/>
            </a:xfrm>
            <a:prstGeom prst="rect">
              <a:avLst/>
            </a:prstGeom>
          </p:spPr>
        </p:pic>
        <p:pic>
          <p:nvPicPr>
            <p:cNvPr id="19" name="Picture 18" descr="cd45-4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43000" y="1877509"/>
              <a:ext cx="2020824" cy="132289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146810" y="5334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69920" y="5334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62236" y="19050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69920" y="19050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143000" y="3429000"/>
            <a:ext cx="4038600" cy="2667000"/>
            <a:chOff x="1143000" y="3352800"/>
            <a:chExt cx="4038600" cy="2667000"/>
          </a:xfrm>
        </p:grpSpPr>
        <p:pic>
          <p:nvPicPr>
            <p:cNvPr id="25" name="Picture 24" descr="f480-1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43000" y="3352800"/>
              <a:ext cx="2020824" cy="1320446"/>
            </a:xfrm>
            <a:prstGeom prst="rect">
              <a:avLst/>
            </a:prstGeom>
          </p:spPr>
        </p:pic>
        <p:pic>
          <p:nvPicPr>
            <p:cNvPr id="26" name="Picture 25" descr="f480-2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43000" y="4699354"/>
              <a:ext cx="2020824" cy="1320446"/>
            </a:xfrm>
            <a:prstGeom prst="rect">
              <a:avLst/>
            </a:prstGeom>
          </p:spPr>
        </p:pic>
        <p:pic>
          <p:nvPicPr>
            <p:cNvPr id="27" name="Picture 26" descr="f480-3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60776" y="3352800"/>
              <a:ext cx="2020824" cy="1320446"/>
            </a:xfrm>
            <a:prstGeom prst="rect">
              <a:avLst/>
            </a:prstGeom>
          </p:spPr>
        </p:pic>
        <p:pic>
          <p:nvPicPr>
            <p:cNvPr id="28" name="Picture 27" descr="f480-4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0776" y="4699354"/>
              <a:ext cx="2020824" cy="1320446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143000" y="33528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66110" y="33528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58426" y="47244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66110" y="47244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410200" y="3429000"/>
            <a:ext cx="2628900" cy="2743200"/>
            <a:chOff x="609600" y="2895600"/>
            <a:chExt cx="2628900" cy="274320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9600" y="3108960"/>
              <a:ext cx="2628900" cy="2529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1676400" y="2895600"/>
              <a:ext cx="739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FoxP3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01640" y="533400"/>
            <a:ext cx="2499360" cy="2727960"/>
            <a:chOff x="6019800" y="304800"/>
            <a:chExt cx="2499360" cy="2727960"/>
          </a:xfrm>
        </p:grpSpPr>
        <p:sp>
          <p:nvSpPr>
            <p:cNvPr id="6" name="TextBox 5"/>
            <p:cNvSpPr txBox="1"/>
            <p:nvPr/>
          </p:nvSpPr>
          <p:spPr>
            <a:xfrm>
              <a:off x="6781800" y="304800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CD206</a:t>
              </a: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19800" y="685800"/>
              <a:ext cx="2499360" cy="2346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1143000" y="533400"/>
            <a:ext cx="4041648" cy="2667000"/>
            <a:chOff x="1143000" y="76200"/>
            <a:chExt cx="4041648" cy="2667000"/>
          </a:xfrm>
        </p:grpSpPr>
        <p:pic>
          <p:nvPicPr>
            <p:cNvPr id="8" name="Picture 7" descr="wt cd20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3000" y="76200"/>
              <a:ext cx="2020824" cy="1320446"/>
            </a:xfrm>
            <a:prstGeom prst="rect">
              <a:avLst/>
            </a:prstGeom>
          </p:spPr>
        </p:pic>
        <p:pic>
          <p:nvPicPr>
            <p:cNvPr id="9" name="Picture 8" descr="IOA CD20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60776" y="76200"/>
              <a:ext cx="2020824" cy="1320446"/>
            </a:xfrm>
            <a:prstGeom prst="rect">
              <a:avLst/>
            </a:prstGeom>
          </p:spPr>
        </p:pic>
        <p:pic>
          <p:nvPicPr>
            <p:cNvPr id="10" name="Picture 9" descr="KO CD206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3000" y="1422754"/>
              <a:ext cx="2020824" cy="1320446"/>
            </a:xfrm>
            <a:prstGeom prst="rect">
              <a:avLst/>
            </a:prstGeom>
          </p:spPr>
        </p:pic>
        <p:pic>
          <p:nvPicPr>
            <p:cNvPr id="11" name="Picture 10" descr="KO+IOA CD206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63824" y="1422754"/>
              <a:ext cx="2020824" cy="132044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46810" y="762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69920" y="762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62236" y="14478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69920" y="14478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43000" y="3429000"/>
            <a:ext cx="4038600" cy="2718816"/>
            <a:chOff x="1143000" y="2971800"/>
            <a:chExt cx="4038600" cy="2718816"/>
          </a:xfrm>
        </p:grpSpPr>
        <p:pic>
          <p:nvPicPr>
            <p:cNvPr id="17" name="Picture 16" descr="366wt foxp3 10X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43000" y="2971800"/>
              <a:ext cx="2020824" cy="1347216"/>
            </a:xfrm>
            <a:prstGeom prst="rect">
              <a:avLst/>
            </a:prstGeom>
          </p:spPr>
        </p:pic>
        <p:pic>
          <p:nvPicPr>
            <p:cNvPr id="18" name="Picture 17" descr="374KO foxp3 10X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43000" y="4343400"/>
              <a:ext cx="2020824" cy="1347216"/>
            </a:xfrm>
            <a:prstGeom prst="rect">
              <a:avLst/>
            </a:prstGeom>
          </p:spPr>
        </p:pic>
        <p:pic>
          <p:nvPicPr>
            <p:cNvPr id="19" name="Picture 18" descr="359KO+IOA foxp3 10X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60776" y="4343400"/>
              <a:ext cx="2020824" cy="1347216"/>
            </a:xfrm>
            <a:prstGeom prst="rect">
              <a:avLst/>
            </a:prstGeom>
          </p:spPr>
        </p:pic>
        <p:pic>
          <p:nvPicPr>
            <p:cNvPr id="20" name="Picture 19" descr="319IOA foxp3 10X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0776" y="2971800"/>
              <a:ext cx="2020824" cy="134721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143000" y="29718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66110" y="29718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58426" y="43434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66110" y="43434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455920" y="152400"/>
            <a:ext cx="2545080" cy="2758440"/>
            <a:chOff x="3322320" y="2895600"/>
            <a:chExt cx="2545080" cy="2758440"/>
          </a:xfrm>
        </p:grpSpPr>
        <p:pic>
          <p:nvPicPr>
            <p:cNvPr id="3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22320" y="3048000"/>
              <a:ext cx="2545080" cy="2606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4289510" y="28956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CD31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46810" y="76200"/>
            <a:ext cx="4046220" cy="2720340"/>
            <a:chOff x="872490" y="533400"/>
            <a:chExt cx="4046220" cy="2720340"/>
          </a:xfrm>
        </p:grpSpPr>
        <p:pic>
          <p:nvPicPr>
            <p:cNvPr id="5" name="Picture 4" descr="347wt cd31 10x 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2490" y="533400"/>
              <a:ext cx="2023110" cy="13487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72490" y="5334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6" descr="405IOA cd31 10x 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5600" y="533400"/>
              <a:ext cx="2023110" cy="134874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895600" y="5334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8" descr="355ko cd31 10x 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2490" y="1905000"/>
              <a:ext cx="2023110" cy="134874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87916" y="19050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359ko+IOA cd31 10x 1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95600" y="1905000"/>
              <a:ext cx="2023110" cy="13487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895600" y="19050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01640" y="3131820"/>
            <a:ext cx="2499360" cy="2735580"/>
            <a:chOff x="6019800" y="2895600"/>
            <a:chExt cx="2499360" cy="2735580"/>
          </a:xfrm>
        </p:grpSpPr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019800" y="3200400"/>
              <a:ext cx="2499360" cy="2430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6858997" y="2895600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Symbol" pitchFamily="18" charset="2"/>
                </a:rPr>
                <a:t>a</a:t>
              </a:r>
              <a:r>
                <a:rPr lang="en-US" dirty="0" err="1"/>
                <a:t>SMA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3000" y="3116580"/>
            <a:ext cx="4078224" cy="2667000"/>
            <a:chOff x="838200" y="3886200"/>
            <a:chExt cx="4078224" cy="2667000"/>
          </a:xfrm>
        </p:grpSpPr>
        <p:pic>
          <p:nvPicPr>
            <p:cNvPr id="18" name="Picture 17" descr="WT SMA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74776" y="3886200"/>
              <a:ext cx="2020824" cy="1322314"/>
            </a:xfrm>
            <a:prstGeom prst="rect">
              <a:avLst/>
            </a:prstGeom>
          </p:spPr>
        </p:pic>
        <p:pic>
          <p:nvPicPr>
            <p:cNvPr id="19" name="Picture 18" descr="IOA SMA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95600" y="3886200"/>
              <a:ext cx="2020824" cy="1322314"/>
            </a:xfrm>
            <a:prstGeom prst="rect">
              <a:avLst/>
            </a:prstGeom>
          </p:spPr>
        </p:pic>
        <p:pic>
          <p:nvPicPr>
            <p:cNvPr id="20" name="Picture 19" descr="KO SMA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74776" y="5232754"/>
              <a:ext cx="2020824" cy="1320446"/>
            </a:xfrm>
            <a:prstGeom prst="rect">
              <a:avLst/>
            </a:prstGeom>
          </p:spPr>
        </p:pic>
        <p:pic>
          <p:nvPicPr>
            <p:cNvPr id="21" name="Picture 20" descr="KO+IOA SMA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95600" y="5230886"/>
              <a:ext cx="2020824" cy="1322314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38200" y="3886200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Ctrl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61310" y="3886200"/>
              <a:ext cx="779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itchFamily="34" charset="0"/>
                  <a:cs typeface="Arial" pitchFamily="34" charset="0"/>
                </a:rPr>
                <a:t>Ctrl+IOA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3626" y="525780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61310" y="525780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itchFamily="34" charset="0"/>
                  <a:cs typeface="Arial" pitchFamily="34" charset="0"/>
                </a:rPr>
                <a:t>KO+IOA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0" y="5903893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S7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Quantification of IHC staining for CD45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leukocytes, F4/80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macrophages, CD206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macrophages, FoxP3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regulatory T-cells,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CD31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blood vessels, and </a:t>
            </a:r>
            <a:r>
              <a:rPr lang="en-CA" sz="1400" dirty="0" err="1">
                <a:latin typeface="Symbol" pitchFamily="18" charset="2"/>
                <a:cs typeface="Times New Roman" pitchFamily="18" charset="0"/>
              </a:rPr>
              <a:t>a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SMA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cells in the tumors of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(Ctrl) and C57BL/6J-ENPP2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fl/fl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400" dirty="0" err="1">
                <a:latin typeface="Times New Roman" pitchFamily="18" charset="0"/>
                <a:cs typeface="Times New Roman" pitchFamily="18" charset="0"/>
              </a:rPr>
              <a:t>Adipoq-Cre</a:t>
            </a:r>
            <a:r>
              <a:rPr lang="en-CA" sz="1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 (KO) mice with or without IOA-289 (IOA) treatment. n=5 per group, Scale bar = 100 </a:t>
            </a:r>
            <a:r>
              <a:rPr lang="en-CA" sz="1400" dirty="0">
                <a:latin typeface="Symbol" pitchFamily="18" charset="2"/>
                <a:cs typeface="Times New Roman" pitchFamily="18" charset="0"/>
              </a:rPr>
              <a:t>m</a:t>
            </a:r>
            <a:r>
              <a:rPr lang="en-CA" sz="1400" dirty="0">
                <a:latin typeface="Times New Roman" pitchFamily="18" charset="0"/>
                <a:cs typeface="Times New Roman" pitchFamily="18" charset="0"/>
              </a:rPr>
              <a:t>m, ns: p&gt;0.05.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685</Words>
  <Application>Microsoft Office PowerPoint</Application>
  <PresentationFormat>On-screen Show (4:3)</PresentationFormat>
  <Paragraphs>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Xiaoyun</dc:creator>
  <cp:lastModifiedBy>MDPI</cp:lastModifiedBy>
  <cp:revision>81</cp:revision>
  <dcterms:created xsi:type="dcterms:W3CDTF">2023-02-26T18:52:02Z</dcterms:created>
  <dcterms:modified xsi:type="dcterms:W3CDTF">2023-05-26T14:07:07Z</dcterms:modified>
</cp:coreProperties>
</file>