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1436" r:id="rId2"/>
    <p:sldId id="1438" r:id="rId3"/>
    <p:sldId id="1440" r:id="rId4"/>
    <p:sldId id="1437" r:id="rId5"/>
    <p:sldId id="1421" r:id="rId6"/>
    <p:sldId id="1439" r:id="rId7"/>
    <p:sldId id="1441" r:id="rId8"/>
    <p:sldId id="1443" r:id="rId9"/>
    <p:sldId id="144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aiocchi, Robert" initials="BR" lastIdx="8" clrIdx="0">
    <p:extLst>
      <p:ext uri="{19B8F6BF-5375-455C-9EA6-DF929625EA0E}">
        <p15:presenceInfo xmlns:p15="http://schemas.microsoft.com/office/powerpoint/2012/main" userId="S-1-5-21-2516725855-2359674507-435327265-12212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FA00"/>
    <a:srgbClr val="FF2600"/>
    <a:srgbClr val="AAAAAA"/>
    <a:srgbClr val="BAC309"/>
    <a:srgbClr val="F2EE30"/>
    <a:srgbClr val="EA5FEC"/>
    <a:srgbClr val="AB7942"/>
    <a:srgbClr val="FF0000"/>
    <a:srgbClr val="00B050"/>
    <a:srgbClr val="7030A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854" autoAdjust="0"/>
    <p:restoredTop sz="85022" autoAdjust="0"/>
  </p:normalViewPr>
  <p:slideViewPr>
    <p:cSldViewPr snapToGrid="0" snapToObjects="1">
      <p:cViewPr varScale="1">
        <p:scale>
          <a:sx n="93" d="100"/>
          <a:sy n="93" d="100"/>
        </p:scale>
        <p:origin x="1716"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67D917-432A-AA45-A1AF-B3041EE39368}" type="datetimeFigureOut">
              <a:rPr lang="en-US" smtClean="0"/>
              <a:t>5/30/2023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977227-5A7D-E240-8B5C-EBF71F8D2125}" type="slidenum">
              <a:rPr lang="en-US" smtClean="0"/>
              <a:t>‹#›</a:t>
            </a:fld>
            <a:endParaRPr lang="en-US"/>
          </a:p>
        </p:txBody>
      </p:sp>
    </p:spTree>
    <p:extLst>
      <p:ext uri="{BB962C8B-B14F-4D97-AF65-F5344CB8AC3E}">
        <p14:creationId xmlns:p14="http://schemas.microsoft.com/office/powerpoint/2010/main" val="13898724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977227-5A7D-E240-8B5C-EBF71F8D2125}" type="slidenum">
              <a:rPr lang="en-US" smtClean="0"/>
              <a:t>3</a:t>
            </a:fld>
            <a:endParaRPr lang="en-US"/>
          </a:p>
        </p:txBody>
      </p:sp>
    </p:spTree>
    <p:extLst>
      <p:ext uri="{BB962C8B-B14F-4D97-AF65-F5344CB8AC3E}">
        <p14:creationId xmlns:p14="http://schemas.microsoft.com/office/powerpoint/2010/main" val="4131771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977227-5A7D-E240-8B5C-EBF71F8D2125}" type="slidenum">
              <a:rPr lang="en-US" smtClean="0"/>
              <a:t>6</a:t>
            </a:fld>
            <a:endParaRPr lang="en-US"/>
          </a:p>
        </p:txBody>
      </p:sp>
    </p:spTree>
    <p:extLst>
      <p:ext uri="{BB962C8B-B14F-4D97-AF65-F5344CB8AC3E}">
        <p14:creationId xmlns:p14="http://schemas.microsoft.com/office/powerpoint/2010/main" val="1228477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5CFC2-88C4-124D-9FAF-C34F42C339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283A40D-9CFD-BB45-8684-D3E55FD38D7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19EE2CA-72D1-9345-A108-635EF29CFBF1}"/>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D31492F4-A64F-B148-949F-0DAEB719A2F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74D812-800D-6043-A5F1-6B2478ECBC74}"/>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5975597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3E6DA-850F-3341-9101-DADAE5BC514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78BB2D4-7F9D-6D4E-A0FA-7D8B84726ED5}"/>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D077AEE-FD78-AE4B-87C7-BD559769A371}"/>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40CFAC7D-39D5-F44D-A136-EAB0A9D2885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EF8944E-34DB-0A41-BB73-62022E8382CB}"/>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3058816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46F100A-6123-BA45-BE7B-221C7C4455F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D2E8406-2B37-8242-8CBF-A898E2FF609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61288E1-0ACF-1A46-90A1-BD99825D16BC}"/>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F55E87B8-69A5-7E41-A525-E0DE227CC81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D4DBF04-C837-644A-9D24-49351459A340}"/>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3009072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607F8B-75CF-F446-818C-7A7207D7D77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78C35CD-3C76-574B-9AC9-A26320C4355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30135D3-B90C-3346-83B7-30628C061BFE}"/>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45808065-7072-A740-841B-C98723296A3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6E5C9B-B5E1-3748-AB6E-9F30BB6558C6}"/>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3833633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514EC6-E4EC-D549-AB2E-CDD5F21C184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B15742C-1003-4842-BEF3-1D7C614DB77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2048AF98-147D-7A4C-86C8-05E7F31990AC}"/>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C7220052-52CE-6A43-832C-830D7F4B324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C1832F8-C7AA-3341-935A-74D6B846BBEF}"/>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3355260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248DA9-4339-9446-A3CC-19075B99298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4C1C6A9-0204-CA4D-A894-528255457AD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BFB8AD6-01B4-584C-9AF4-AA9DE44B13C7}"/>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A8A335-461E-6A43-B485-5F71A1257ADE}"/>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6" name="Footer Placeholder 5">
            <a:extLst>
              <a:ext uri="{FF2B5EF4-FFF2-40B4-BE49-F238E27FC236}">
                <a16:creationId xmlns:a16="http://schemas.microsoft.com/office/drawing/2014/main" id="{D1780EA5-9DF1-CC43-864A-49851075194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FA2EA99-C3F8-3D4F-BBC3-71613359C4AD}"/>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173385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B32D43-06B7-374D-8B6C-169A049A8E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14557FF-CB4B-BD4D-9582-B98CECC7B73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B72CF4F5-987A-F840-8E4F-A921E78CD19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C9EC38A-77C5-C846-BB42-A2C24C09AB2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76F42B79-016C-4B4E-9CCD-00F1CBD14A7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7E411C9-4D28-6643-A0FB-BDDD9C40AEE0}"/>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8" name="Footer Placeholder 7">
            <a:extLst>
              <a:ext uri="{FF2B5EF4-FFF2-40B4-BE49-F238E27FC236}">
                <a16:creationId xmlns:a16="http://schemas.microsoft.com/office/drawing/2014/main" id="{4B4A4F64-4F17-3548-89A3-8ED6B634F8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E011B15D-36D0-0446-8F0D-489125B4466D}"/>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288949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681DF-F163-244E-8093-5F69FFD4FA6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7A0EE6-1AA0-BC47-ABD6-8EE6BE6CD760}"/>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4" name="Footer Placeholder 3">
            <a:extLst>
              <a:ext uri="{FF2B5EF4-FFF2-40B4-BE49-F238E27FC236}">
                <a16:creationId xmlns:a16="http://schemas.microsoft.com/office/drawing/2014/main" id="{EB65CC50-49DA-3348-9AE4-44273B3A232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FB9B37-4B76-B644-96D8-46C318600150}"/>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1359435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EA8285-EE05-C047-8387-2F24124D988E}"/>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3" name="Footer Placeholder 2">
            <a:extLst>
              <a:ext uri="{FF2B5EF4-FFF2-40B4-BE49-F238E27FC236}">
                <a16:creationId xmlns:a16="http://schemas.microsoft.com/office/drawing/2014/main" id="{FCC4E4BF-D6A9-904C-95A3-F8C6D4C2497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27961A45-EAB5-014D-B2C6-4DBC060BB0DA}"/>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34527933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F39BA1-3279-BC4C-ACE4-2B53FD19734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0307DF6E-0F13-124C-AAC5-0B2A1570FE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DE1A137-77F6-3142-891C-89D5A5D129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E6CC4312-EA9D-1644-8CC5-303DAABA15FD}"/>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6" name="Footer Placeholder 5">
            <a:extLst>
              <a:ext uri="{FF2B5EF4-FFF2-40B4-BE49-F238E27FC236}">
                <a16:creationId xmlns:a16="http://schemas.microsoft.com/office/drawing/2014/main" id="{E08E5520-3B90-3646-AC3B-F9A051786F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B1048E7-15B9-2545-9D75-A54D0FE3EEDE}"/>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1396835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F2DB87-74F2-A04B-9BDA-63444E73C42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B37F996-6DBA-AA4D-B2A2-1371533B4A4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F87AE8-76CF-AC46-AF1A-7CE6996349D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97AF8E57-8B17-0C4B-A8F1-A57704A64929}"/>
              </a:ext>
            </a:extLst>
          </p:cNvPr>
          <p:cNvSpPr>
            <a:spLocks noGrp="1"/>
          </p:cNvSpPr>
          <p:nvPr>
            <p:ph type="dt" sz="half" idx="10"/>
          </p:nvPr>
        </p:nvSpPr>
        <p:spPr/>
        <p:txBody>
          <a:bodyPr/>
          <a:lstStyle/>
          <a:p>
            <a:fld id="{FC6D90C2-85BE-FD41-8878-D9E4AC732931}" type="datetimeFigureOut">
              <a:rPr lang="en-US" smtClean="0"/>
              <a:t>5/30/2023</a:t>
            </a:fld>
            <a:endParaRPr lang="en-US"/>
          </a:p>
        </p:txBody>
      </p:sp>
      <p:sp>
        <p:nvSpPr>
          <p:cNvPr id="6" name="Footer Placeholder 5">
            <a:extLst>
              <a:ext uri="{FF2B5EF4-FFF2-40B4-BE49-F238E27FC236}">
                <a16:creationId xmlns:a16="http://schemas.microsoft.com/office/drawing/2014/main" id="{39C979DF-F5A9-9E4F-A93D-45C780C501C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56AE281-E27E-2044-9E62-25F0A63940E3}"/>
              </a:ext>
            </a:extLst>
          </p:cNvPr>
          <p:cNvSpPr>
            <a:spLocks noGrp="1"/>
          </p:cNvSpPr>
          <p:nvPr>
            <p:ph type="sldNum" sz="quarter" idx="12"/>
          </p:nvPr>
        </p:nvSpPr>
        <p:spPr/>
        <p:txBody>
          <a:bodyPr/>
          <a:lstStyle/>
          <a:p>
            <a:fld id="{ADC629DC-E9BB-7E47-9E46-FC1FF6477897}" type="slidenum">
              <a:rPr lang="en-US" smtClean="0"/>
              <a:t>‹#›</a:t>
            </a:fld>
            <a:endParaRPr lang="en-US"/>
          </a:p>
        </p:txBody>
      </p:sp>
    </p:spTree>
    <p:extLst>
      <p:ext uri="{BB962C8B-B14F-4D97-AF65-F5344CB8AC3E}">
        <p14:creationId xmlns:p14="http://schemas.microsoft.com/office/powerpoint/2010/main" val="12179627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0EC4B5A-CCBE-B144-A5AD-59CAE744045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3774A7D-B81C-264B-880F-7840605E90C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531588-9562-9241-AC5C-A0CA83DF12A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C6D90C2-85BE-FD41-8878-D9E4AC732931}" type="datetimeFigureOut">
              <a:rPr lang="en-US" smtClean="0"/>
              <a:t>5/30/2023</a:t>
            </a:fld>
            <a:endParaRPr lang="en-US"/>
          </a:p>
        </p:txBody>
      </p:sp>
      <p:sp>
        <p:nvSpPr>
          <p:cNvPr id="5" name="Footer Placeholder 4">
            <a:extLst>
              <a:ext uri="{FF2B5EF4-FFF2-40B4-BE49-F238E27FC236}">
                <a16:creationId xmlns:a16="http://schemas.microsoft.com/office/drawing/2014/main" id="{1528F493-E570-5646-B85E-9CB1EDD53C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E7101FC-57F8-F647-AA1E-4FE5F5EB7A3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C629DC-E9BB-7E47-9E46-FC1FF6477897}" type="slidenum">
              <a:rPr lang="en-US" smtClean="0"/>
              <a:t>‹#›</a:t>
            </a:fld>
            <a:endParaRPr lang="en-US"/>
          </a:p>
        </p:txBody>
      </p:sp>
    </p:spTree>
    <p:extLst>
      <p:ext uri="{BB962C8B-B14F-4D97-AF65-F5344CB8AC3E}">
        <p14:creationId xmlns:p14="http://schemas.microsoft.com/office/powerpoint/2010/main" val="33269794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8" Type="http://schemas.openxmlformats.org/officeDocument/2006/relationships/image" Target="../media/image9.tiff"/><Relationship Id="rId13" Type="http://schemas.openxmlformats.org/officeDocument/2006/relationships/image" Target="../media/image14.tiff"/><Relationship Id="rId3" Type="http://schemas.openxmlformats.org/officeDocument/2006/relationships/image" Target="../media/image4.tiff"/><Relationship Id="rId7" Type="http://schemas.openxmlformats.org/officeDocument/2006/relationships/image" Target="../media/image8.tiff"/><Relationship Id="rId12" Type="http://schemas.openxmlformats.org/officeDocument/2006/relationships/image" Target="../media/image13.tiff"/><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7.tiff"/><Relationship Id="rId11" Type="http://schemas.openxmlformats.org/officeDocument/2006/relationships/image" Target="../media/image12.tiff"/><Relationship Id="rId5" Type="http://schemas.openxmlformats.org/officeDocument/2006/relationships/image" Target="../media/image6.tiff"/><Relationship Id="rId15" Type="http://schemas.openxmlformats.org/officeDocument/2006/relationships/image" Target="../media/image16.tiff"/><Relationship Id="rId10" Type="http://schemas.openxmlformats.org/officeDocument/2006/relationships/image" Target="../media/image11.tiff"/><Relationship Id="rId4" Type="http://schemas.openxmlformats.org/officeDocument/2006/relationships/image" Target="../media/image5.tiff"/><Relationship Id="rId9" Type="http://schemas.openxmlformats.org/officeDocument/2006/relationships/image" Target="../media/image10.tiff"/><Relationship Id="rId14" Type="http://schemas.openxmlformats.org/officeDocument/2006/relationships/image" Target="../media/image15.tiff"/></Relationships>
</file>

<file path=ppt/slides/_rels/slide4.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oleObject" Target="../embeddings/oleObject1.bin"/><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23.tiff"/><Relationship Id="rId3" Type="http://schemas.openxmlformats.org/officeDocument/2006/relationships/image" Target="../media/image19.tiff"/><Relationship Id="rId7" Type="http://schemas.openxmlformats.org/officeDocument/2006/relationships/image" Target="../media/image16.tiff"/><Relationship Id="rId2" Type="http://schemas.openxmlformats.org/officeDocument/2006/relationships/image" Target="../media/image18.tiff"/><Relationship Id="rId1" Type="http://schemas.openxmlformats.org/officeDocument/2006/relationships/slideLayout" Target="../slideLayouts/slideLayout7.xml"/><Relationship Id="rId6" Type="http://schemas.openxmlformats.org/officeDocument/2006/relationships/image" Target="../media/image22.tiff"/><Relationship Id="rId11" Type="http://schemas.openxmlformats.org/officeDocument/2006/relationships/image" Target="../media/image26.tiff"/><Relationship Id="rId5" Type="http://schemas.openxmlformats.org/officeDocument/2006/relationships/image" Target="../media/image21.tiff"/><Relationship Id="rId10" Type="http://schemas.openxmlformats.org/officeDocument/2006/relationships/image" Target="../media/image25.tiff"/><Relationship Id="rId4" Type="http://schemas.openxmlformats.org/officeDocument/2006/relationships/image" Target="../media/image20.tiff"/><Relationship Id="rId9" Type="http://schemas.openxmlformats.org/officeDocument/2006/relationships/image" Target="../media/image24.tiff"/></Relationships>
</file>

<file path=ppt/slides/_rels/slide6.xml.rels><?xml version="1.0" encoding="UTF-8" standalone="yes"?>
<Relationships xmlns="http://schemas.openxmlformats.org/package/2006/relationships"><Relationship Id="rId3" Type="http://schemas.openxmlformats.org/officeDocument/2006/relationships/image" Target="../media/image4.tiff"/><Relationship Id="rId7"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5.tiff"/><Relationship Id="rId4" Type="http://schemas.openxmlformats.org/officeDocument/2006/relationships/image" Target="../media/image13.tiff"/></Relationships>
</file>

<file path=ppt/slides/_rels/slide7.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30.tiff"/><Relationship Id="rId7" Type="http://schemas.openxmlformats.org/officeDocument/2006/relationships/oleObject" Target="../embeddings/oleObject3.bin"/><Relationship Id="rId2" Type="http://schemas.openxmlformats.org/officeDocument/2006/relationships/image" Target="../media/image29.tiff"/><Relationship Id="rId1" Type="http://schemas.openxmlformats.org/officeDocument/2006/relationships/slideLayout" Target="../slideLayouts/slideLayout7.xml"/><Relationship Id="rId6" Type="http://schemas.openxmlformats.org/officeDocument/2006/relationships/image" Target="../media/image32.emf"/><Relationship Id="rId5" Type="http://schemas.openxmlformats.org/officeDocument/2006/relationships/oleObject" Target="../embeddings/oleObject2.bin"/><Relationship Id="rId4" Type="http://schemas.openxmlformats.org/officeDocument/2006/relationships/image" Target="../media/image31.png"/></Relationships>
</file>

<file path=ppt/slides/_rels/slide8.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oleObject" Target="../embeddings/oleObject4.bin"/><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1AB3C-E5D4-D04F-8FC2-0A244B6DC17D}"/>
              </a:ext>
            </a:extLst>
          </p:cNvPr>
          <p:cNvSpPr>
            <a:spLocks noGrp="1"/>
          </p:cNvSpPr>
          <p:nvPr>
            <p:ph type="ctrTitle"/>
          </p:nvPr>
        </p:nvSpPr>
        <p:spPr/>
        <p:txBody>
          <a:bodyPr>
            <a:normAutofit/>
          </a:bodyPr>
          <a:lstStyle/>
          <a:p>
            <a:pPr marL="0" marR="0" algn="ctr">
              <a:spcBef>
                <a:spcPts val="0"/>
              </a:spcBef>
              <a:spcAft>
                <a:spcPts val="0"/>
              </a:spcAft>
            </a:pPr>
            <a:r>
              <a:rPr lang="en-US" sz="1800" b="1" dirty="0">
                <a:effectLst/>
                <a:latin typeface="Arial" panose="020B0604020202020204" pitchFamily="34" charset="0"/>
                <a:ea typeface="Times New Roman" panose="02020603050405020304" pitchFamily="18" charset="0"/>
                <a:cs typeface="Segoe UI" panose="020B0502040204020203" pitchFamily="34" charset="0"/>
              </a:rPr>
              <a:t>Follicular Helper and Regulatory T cells drive spontaneous</a:t>
            </a:r>
            <a:br>
              <a:rPr lang="en-US" sz="1800" dirty="0">
                <a:effectLst/>
                <a:latin typeface="Times New Roman" panose="02020603050405020304" pitchFamily="18" charset="0"/>
                <a:ea typeface="Times New Roman" panose="02020603050405020304" pitchFamily="18" charset="0"/>
              </a:rPr>
            </a:br>
            <a:r>
              <a:rPr lang="en-US" sz="1800" b="1" dirty="0">
                <a:effectLst/>
                <a:latin typeface="Arial" panose="020B0604020202020204" pitchFamily="34" charset="0"/>
                <a:ea typeface="Times New Roman" panose="02020603050405020304" pitchFamily="18" charset="0"/>
                <a:cs typeface="Segoe UI" panose="020B0502040204020203" pitchFamily="34" charset="0"/>
              </a:rPr>
              <a:t>Epstein-Barr virus lymphoproliferative disorder</a:t>
            </a:r>
            <a:br>
              <a:rPr lang="en-US" sz="1800" dirty="0">
                <a:effectLst/>
                <a:latin typeface="Times New Roman" panose="02020603050405020304" pitchFamily="18" charset="0"/>
                <a:ea typeface="Times New Roman" panose="02020603050405020304" pitchFamily="18" charset="0"/>
              </a:rPr>
            </a:br>
            <a:r>
              <a:rPr lang="en-US" sz="1800" dirty="0">
                <a:effectLst/>
                <a:latin typeface="Arial" panose="020B0604020202020204" pitchFamily="34" charset="0"/>
                <a:ea typeface="Times New Roman" panose="02020603050405020304" pitchFamily="18" charset="0"/>
              </a:rPr>
              <a:t> </a:t>
            </a:r>
            <a:br>
              <a:rPr lang="en-US" sz="1800" dirty="0">
                <a:effectLst/>
                <a:latin typeface="Times New Roman" panose="02020603050405020304" pitchFamily="18" charset="0"/>
                <a:ea typeface="Times New Roman" panose="02020603050405020304" pitchFamily="18" charset="0"/>
              </a:rPr>
            </a:br>
            <a:r>
              <a:rPr lang="en-US" sz="1800" dirty="0">
                <a:effectLst/>
                <a:latin typeface="Arial" panose="020B0604020202020204" pitchFamily="34" charset="0"/>
                <a:ea typeface="Times New Roman" panose="02020603050405020304" pitchFamily="18" charset="0"/>
              </a:rPr>
              <a:t>Elshafa Hassan Ahmed</a:t>
            </a:r>
            <a:r>
              <a:rPr lang="en-US" sz="1800" baseline="30000" dirty="0">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Mark Lustberg</a:t>
            </a:r>
            <a:r>
              <a:rPr lang="en-US" sz="1800" baseline="30000" dirty="0">
                <a:effectLst/>
                <a:latin typeface="Arial" panose="020B0604020202020204" pitchFamily="34" charset="0"/>
                <a:ea typeface="Times New Roman" panose="02020603050405020304" pitchFamily="18" charset="0"/>
              </a:rPr>
              <a:t>2</a:t>
            </a:r>
            <a:r>
              <a:rPr lang="en-US" sz="1800" dirty="0">
                <a:effectLst/>
                <a:latin typeface="Arial" panose="020B0604020202020204" pitchFamily="34" charset="0"/>
                <a:ea typeface="Times New Roman" panose="02020603050405020304" pitchFamily="18" charset="0"/>
              </a:rPr>
              <a:t>, Claire Hale</a:t>
            </a:r>
            <a:r>
              <a:rPr lang="en-US" sz="1800" baseline="30000" dirty="0">
                <a:effectLst/>
                <a:latin typeface="Arial" panose="020B0604020202020204" pitchFamily="34" charset="0"/>
                <a:ea typeface="Times New Roman" panose="02020603050405020304" pitchFamily="18" charset="0"/>
              </a:rPr>
              <a:t>3</a:t>
            </a:r>
            <a:r>
              <a:rPr lang="en-US" sz="1800" dirty="0">
                <a:effectLst/>
                <a:latin typeface="Arial" panose="020B0604020202020204" pitchFamily="34" charset="0"/>
                <a:ea typeface="Times New Roman" panose="02020603050405020304" pitchFamily="18" charset="0"/>
              </a:rPr>
              <a:t>, Shelby Sloan</a:t>
            </a:r>
            <a:r>
              <a:rPr lang="en-US" sz="1800" baseline="30000" dirty="0">
                <a:solidFill>
                  <a:srgbClr val="000000"/>
                </a:solidFill>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Charlene Mao</a:t>
            </a:r>
            <a:r>
              <a:rPr lang="en-US" sz="1800" baseline="30000" dirty="0">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Xiaoli Zhang</a:t>
            </a:r>
            <a:r>
              <a:rPr lang="en-US" sz="1800" baseline="30000" dirty="0">
                <a:effectLst/>
                <a:latin typeface="Arial" panose="020B0604020202020204" pitchFamily="34" charset="0"/>
                <a:ea typeface="Times New Roman" panose="02020603050405020304" pitchFamily="18" charset="0"/>
              </a:rPr>
              <a:t>4</a:t>
            </a:r>
            <a:r>
              <a:rPr lang="en-US" sz="1800" dirty="0">
                <a:effectLst/>
                <a:latin typeface="Arial" panose="020B0604020202020204" pitchFamily="34" charset="0"/>
                <a:ea typeface="Times New Roman" panose="02020603050405020304" pitchFamily="18" charset="0"/>
              </a:rPr>
              <a:t>, H. Gulcin Ozer</a:t>
            </a:r>
            <a:r>
              <a:rPr lang="en-US" sz="1800" baseline="30000" dirty="0">
                <a:effectLst/>
                <a:latin typeface="Arial" panose="020B0604020202020204" pitchFamily="34" charset="0"/>
                <a:ea typeface="Times New Roman" panose="02020603050405020304" pitchFamily="18" charset="0"/>
              </a:rPr>
              <a:t>4, 5</a:t>
            </a:r>
            <a:r>
              <a:rPr lang="en-US" sz="1800" dirty="0">
                <a:effectLst/>
                <a:latin typeface="Arial" panose="020B0604020202020204" pitchFamily="34" charset="0"/>
                <a:ea typeface="Times New Roman" panose="02020603050405020304" pitchFamily="18" charset="0"/>
              </a:rPr>
              <a:t>,</a:t>
            </a:r>
            <a:r>
              <a:rPr lang="en-US" sz="1800" dirty="0">
                <a:solidFill>
                  <a:srgbClr val="000000"/>
                </a:solidFill>
                <a:effectLst/>
                <a:latin typeface="Arial" panose="020B0604020202020204" pitchFamily="34" charset="0"/>
                <a:ea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rPr>
              <a:t>Sarah Schlotter</a:t>
            </a:r>
            <a:r>
              <a:rPr lang="en-US" sz="1800" baseline="30000" dirty="0">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Porsha Smith</a:t>
            </a:r>
            <a:r>
              <a:rPr lang="en-US" sz="1800" baseline="30000" dirty="0">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Frankie Jeney</a:t>
            </a:r>
            <a:r>
              <a:rPr lang="en-US" sz="1800" baseline="30000" dirty="0">
                <a:effectLst/>
                <a:latin typeface="Arial" panose="020B0604020202020204" pitchFamily="34" charset="0"/>
                <a:ea typeface="Times New Roman" panose="02020603050405020304" pitchFamily="18" charset="0"/>
              </a:rPr>
              <a:t>1</a:t>
            </a:r>
            <a:r>
              <a:rPr lang="en-US" sz="1800" dirty="0">
                <a:effectLst/>
                <a:latin typeface="Arial" panose="020B0604020202020204" pitchFamily="34" charset="0"/>
                <a:ea typeface="Times New Roman" panose="02020603050405020304" pitchFamily="18" charset="0"/>
              </a:rPr>
              <a:t>, Wing Chan</a:t>
            </a:r>
            <a:r>
              <a:rPr lang="en-US" sz="1800" baseline="30000" dirty="0">
                <a:effectLst/>
                <a:latin typeface="Arial" panose="020B0604020202020204" pitchFamily="34" charset="0"/>
                <a:ea typeface="Times New Roman" panose="02020603050405020304" pitchFamily="18" charset="0"/>
              </a:rPr>
              <a:t>1,6</a:t>
            </a:r>
            <a:r>
              <a:rPr lang="en-US" sz="1800" dirty="0">
                <a:effectLst/>
                <a:latin typeface="Arial" panose="020B0604020202020204" pitchFamily="34" charset="0"/>
                <a:ea typeface="Times New Roman" panose="02020603050405020304" pitchFamily="18" charset="0"/>
              </a:rPr>
              <a:t>, Bonnie K. Harrington</a:t>
            </a:r>
            <a:r>
              <a:rPr lang="en-US" sz="1800" baseline="30000" dirty="0">
                <a:effectLst/>
                <a:latin typeface="Arial" panose="020B0604020202020204" pitchFamily="34" charset="0"/>
                <a:ea typeface="Times New Roman" panose="02020603050405020304" pitchFamily="18" charset="0"/>
              </a:rPr>
              <a:t>7</a:t>
            </a:r>
            <a:r>
              <a:rPr lang="en-US" sz="1800" dirty="0">
                <a:effectLst/>
                <a:latin typeface="Arial" panose="020B0604020202020204" pitchFamily="34" charset="0"/>
                <a:ea typeface="Times New Roman" panose="02020603050405020304" pitchFamily="18" charset="0"/>
              </a:rPr>
              <a:t>, Christoph Weigel</a:t>
            </a:r>
            <a:r>
              <a:rPr lang="en-US" sz="1800" baseline="30000" dirty="0">
                <a:effectLst/>
                <a:latin typeface="Arial" panose="020B0604020202020204" pitchFamily="34" charset="0"/>
                <a:ea typeface="Times New Roman" panose="02020603050405020304" pitchFamily="18" charset="0"/>
              </a:rPr>
              <a:t>6</a:t>
            </a:r>
            <a:r>
              <a:rPr lang="en-US" sz="1800" dirty="0">
                <a:effectLst/>
                <a:latin typeface="Arial" panose="020B0604020202020204" pitchFamily="34" charset="0"/>
                <a:ea typeface="Times New Roman" panose="02020603050405020304" pitchFamily="18" charset="0"/>
              </a:rPr>
              <a:t>, Eric </a:t>
            </a:r>
            <a:r>
              <a:rPr lang="en-US" sz="1800" dirty="0">
                <a:latin typeface="Arial" panose="020B0604020202020204" pitchFamily="34" charset="0"/>
                <a:ea typeface="Times New Roman" panose="02020603050405020304" pitchFamily="18" charset="0"/>
              </a:rPr>
              <a:t>Brooks</a:t>
            </a:r>
            <a:r>
              <a:rPr lang="en-US" sz="1800" baseline="30000" dirty="0">
                <a:latin typeface="Arial" panose="020B0604020202020204" pitchFamily="34" charset="0"/>
                <a:ea typeface="Times New Roman" panose="02020603050405020304" pitchFamily="18" charset="0"/>
              </a:rPr>
              <a:t>1</a:t>
            </a:r>
            <a:r>
              <a:rPr lang="en-US" sz="1800" dirty="0">
                <a:latin typeface="Arial" panose="020B0604020202020204" pitchFamily="34" charset="0"/>
                <a:ea typeface="Times New Roman" panose="02020603050405020304" pitchFamily="18" charset="0"/>
              </a:rPr>
              <a:t>, Haley L. Klimaszewski</a:t>
            </a:r>
            <a:r>
              <a:rPr lang="en-US" sz="1800" baseline="30000" dirty="0">
                <a:latin typeface="Arial" panose="020B0604020202020204" pitchFamily="34" charset="0"/>
                <a:ea typeface="Times New Roman" panose="02020603050405020304" pitchFamily="18" charset="0"/>
              </a:rPr>
              <a:t>8</a:t>
            </a:r>
            <a:r>
              <a:rPr lang="en-US" sz="1800" dirty="0">
                <a:latin typeface="Arial" panose="020B0604020202020204" pitchFamily="34" charset="0"/>
                <a:ea typeface="Times New Roman" panose="02020603050405020304" pitchFamily="18" charset="0"/>
              </a:rPr>
              <a:t>, Lapo Alinari</a:t>
            </a:r>
            <a:r>
              <a:rPr lang="en-US" sz="1800" baseline="30000" dirty="0">
                <a:latin typeface="Arial" panose="020B0604020202020204" pitchFamily="34" charset="0"/>
                <a:ea typeface="Times New Roman" panose="02020603050405020304" pitchFamily="18" charset="0"/>
              </a:rPr>
              <a:t>1,6</a:t>
            </a:r>
            <a:r>
              <a:rPr lang="en-US" sz="1800" dirty="0">
                <a:latin typeface="Arial" panose="020B0604020202020204" pitchFamily="34" charset="0"/>
                <a:ea typeface="Times New Roman" panose="02020603050405020304" pitchFamily="18" charset="0"/>
              </a:rPr>
              <a:t>, Christopher C. Oakes</a:t>
            </a:r>
            <a:r>
              <a:rPr lang="en-US" sz="1800" baseline="30000" dirty="0">
                <a:latin typeface="Arial" panose="020B0604020202020204" pitchFamily="34" charset="0"/>
                <a:ea typeface="Times New Roman" panose="02020603050405020304" pitchFamily="18" charset="0"/>
              </a:rPr>
              <a:t>1, 5, 6</a:t>
            </a:r>
            <a:r>
              <a:rPr lang="en-US" sz="1800" dirty="0">
                <a:latin typeface="Arial" panose="020B0604020202020204" pitchFamily="34" charset="0"/>
                <a:ea typeface="Times New Roman" panose="02020603050405020304" pitchFamily="18" charset="0"/>
              </a:rPr>
              <a:t>, Tamrat Abebe</a:t>
            </a:r>
            <a:r>
              <a:rPr lang="en-US" sz="1800" baseline="30000" dirty="0">
                <a:latin typeface="Arial" panose="020B0604020202020204" pitchFamily="34" charset="0"/>
                <a:ea typeface="Times New Roman" panose="02020603050405020304" pitchFamily="18" charset="0"/>
              </a:rPr>
              <a:t>9</a:t>
            </a:r>
            <a:r>
              <a:rPr lang="en-US" sz="1800" dirty="0">
                <a:latin typeface="Arial" panose="020B0604020202020204" pitchFamily="34" charset="0"/>
                <a:ea typeface="Times New Roman" panose="02020603050405020304" pitchFamily="18" charset="0"/>
              </a:rPr>
              <a:t>, Muntaser E. Ibrahim</a:t>
            </a:r>
            <a:r>
              <a:rPr lang="en-US" sz="1800" baseline="30000" dirty="0">
                <a:latin typeface="Arial" panose="020B0604020202020204" pitchFamily="34" charset="0"/>
                <a:ea typeface="Times New Roman" panose="02020603050405020304" pitchFamily="18" charset="0"/>
              </a:rPr>
              <a:t>10</a:t>
            </a:r>
            <a:r>
              <a:rPr lang="en-US" sz="1800" dirty="0">
                <a:latin typeface="Arial" panose="020B0604020202020204" pitchFamily="34" charset="0"/>
                <a:ea typeface="Times New Roman" panose="02020603050405020304" pitchFamily="18" charset="0"/>
              </a:rPr>
              <a:t>, Gregory K. Behbehani</a:t>
            </a:r>
            <a:r>
              <a:rPr lang="en-US" sz="1800" baseline="30000" dirty="0">
                <a:latin typeface="Arial" panose="020B0604020202020204" pitchFamily="34" charset="0"/>
                <a:ea typeface="Times New Roman" panose="02020603050405020304" pitchFamily="18" charset="0"/>
              </a:rPr>
              <a:t>6</a:t>
            </a:r>
            <a:r>
              <a:rPr lang="en-US" sz="1800" dirty="0">
                <a:latin typeface="Arial" panose="020B0604020202020204" pitchFamily="34" charset="0"/>
                <a:ea typeface="Times New Roman" panose="02020603050405020304" pitchFamily="18" charset="0"/>
              </a:rPr>
              <a:t>, Polina </a:t>
            </a:r>
            <a:r>
              <a:rPr lang="en-US" sz="1800" dirty="0">
                <a:solidFill>
                  <a:srgbClr val="000000"/>
                </a:solidFill>
                <a:latin typeface="Arial" panose="020B0604020202020204" pitchFamily="34" charset="0"/>
                <a:ea typeface="Times New Roman" panose="02020603050405020304" pitchFamily="18" charset="0"/>
              </a:rPr>
              <a:t>Shindiapina</a:t>
            </a:r>
            <a:r>
              <a:rPr lang="en-US" sz="1800" baseline="30000" dirty="0">
                <a:solidFill>
                  <a:srgbClr val="000000"/>
                </a:solidFill>
                <a:latin typeface="Arial" panose="020B0604020202020204" pitchFamily="34" charset="0"/>
                <a:ea typeface="Times New Roman" panose="02020603050405020304" pitchFamily="18" charset="0"/>
              </a:rPr>
              <a:t>1,6</a:t>
            </a:r>
            <a:r>
              <a:rPr lang="en-US" sz="1800" dirty="0">
                <a:latin typeface="Arial" panose="020B0604020202020204" pitchFamily="34" charset="0"/>
                <a:ea typeface="Times New Roman" panose="02020603050405020304" pitchFamily="18" charset="0"/>
              </a:rPr>
              <a:t>, Michael A. Caligiuri</a:t>
            </a:r>
            <a:r>
              <a:rPr lang="en-US" sz="1800" baseline="30000" dirty="0">
                <a:latin typeface="Arial" panose="020B0604020202020204" pitchFamily="34" charset="0"/>
                <a:ea typeface="Times New Roman" panose="02020603050405020304" pitchFamily="18" charset="0"/>
              </a:rPr>
              <a:t>11*,</a:t>
            </a:r>
            <a:r>
              <a:rPr lang="en-US" sz="1800" dirty="0">
                <a:latin typeface="Arial" panose="020B0604020202020204" pitchFamily="34" charset="0"/>
                <a:ea typeface="Times New Roman" panose="02020603050405020304" pitchFamily="18" charset="0"/>
              </a:rPr>
              <a:t> and Robert A. Baiocchi</a:t>
            </a:r>
            <a:r>
              <a:rPr lang="en-US" sz="1800" baseline="30000" dirty="0">
                <a:latin typeface="Arial" panose="020B0604020202020204" pitchFamily="34" charset="0"/>
                <a:ea typeface="Times New Roman" panose="02020603050405020304" pitchFamily="18" charset="0"/>
              </a:rPr>
              <a:t>1,6*</a:t>
            </a:r>
            <a:endParaRPr lang="en-US" sz="1800" dirty="0">
              <a:effectLst/>
              <a:latin typeface="Times New Roman" panose="02020603050405020304" pitchFamily="18" charset="0"/>
              <a:ea typeface="Times New Roman" panose="02020603050405020304" pitchFamily="18" charset="0"/>
            </a:endParaRPr>
          </a:p>
        </p:txBody>
      </p:sp>
      <p:sp>
        <p:nvSpPr>
          <p:cNvPr id="3" name="Subtitle 2">
            <a:extLst>
              <a:ext uri="{FF2B5EF4-FFF2-40B4-BE49-F238E27FC236}">
                <a16:creationId xmlns:a16="http://schemas.microsoft.com/office/drawing/2014/main" id="{238DDCD6-1417-424C-B8B3-72BD80F636C6}"/>
              </a:ext>
            </a:extLst>
          </p:cNvPr>
          <p:cNvSpPr>
            <a:spLocks noGrp="1"/>
          </p:cNvSpPr>
          <p:nvPr>
            <p:ph type="subTitle" idx="1"/>
          </p:nvPr>
        </p:nvSpPr>
        <p:spPr>
          <a:xfrm>
            <a:off x="1524000" y="4083504"/>
            <a:ext cx="9144000" cy="1655762"/>
          </a:xfrm>
        </p:spPr>
        <p:txBody>
          <a:bodyPr>
            <a:normAutofit/>
          </a:bodyPr>
          <a:lstStyle/>
          <a:p>
            <a:pPr marL="0" marR="0" algn="ctr">
              <a:spcBef>
                <a:spcPts val="0"/>
              </a:spcBef>
              <a:spcAft>
                <a:spcPts val="0"/>
              </a:spcAft>
            </a:pPr>
            <a:r>
              <a:rPr lang="en-US" b="1" dirty="0">
                <a:effectLst/>
                <a:latin typeface="Arial" panose="020B0604020202020204" pitchFamily="34" charset="0"/>
                <a:ea typeface="Times New Roman" panose="02020603050405020304" pitchFamily="18" charset="0"/>
              </a:rPr>
              <a:t>Supplementary Materials</a:t>
            </a:r>
          </a:p>
        </p:txBody>
      </p:sp>
    </p:spTree>
    <p:extLst>
      <p:ext uri="{BB962C8B-B14F-4D97-AF65-F5344CB8AC3E}">
        <p14:creationId xmlns:p14="http://schemas.microsoft.com/office/powerpoint/2010/main" val="36820676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BCAD6A3-D24C-5B0F-DB03-BD388081C279}"/>
              </a:ext>
            </a:extLst>
          </p:cNvPr>
          <p:cNvGrpSpPr/>
          <p:nvPr/>
        </p:nvGrpSpPr>
        <p:grpSpPr>
          <a:xfrm>
            <a:off x="1702226" y="814205"/>
            <a:ext cx="8606563" cy="4991718"/>
            <a:chOff x="666910" y="28749801"/>
            <a:chExt cx="8606563" cy="4991718"/>
          </a:xfrm>
        </p:grpSpPr>
        <p:sp>
          <p:nvSpPr>
            <p:cNvPr id="3" name="TextBox 2">
              <a:extLst>
                <a:ext uri="{FF2B5EF4-FFF2-40B4-BE49-F238E27FC236}">
                  <a16:creationId xmlns:a16="http://schemas.microsoft.com/office/drawing/2014/main" id="{48DDB901-FD83-E2A7-BC96-5FCFE8EE8AE0}"/>
                </a:ext>
              </a:extLst>
            </p:cNvPr>
            <p:cNvSpPr txBox="1"/>
            <p:nvPr/>
          </p:nvSpPr>
          <p:spPr>
            <a:xfrm>
              <a:off x="7359261" y="29652473"/>
              <a:ext cx="1914212" cy="646331"/>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High-incidence</a:t>
              </a:r>
            </a:p>
            <a:p>
              <a:pPr algn="ctr"/>
              <a:r>
                <a:rPr lang="en-US" dirty="0">
                  <a:latin typeface="Calibri" panose="020F0502020204030204" pitchFamily="34" charset="0"/>
                  <a:cs typeface="Calibri" panose="020F0502020204030204" pitchFamily="34" charset="0"/>
                </a:rPr>
                <a:t>(~20% of donors)</a:t>
              </a:r>
            </a:p>
          </p:txBody>
        </p:sp>
        <p:sp>
          <p:nvSpPr>
            <p:cNvPr id="4" name="TextBox 3">
              <a:extLst>
                <a:ext uri="{FF2B5EF4-FFF2-40B4-BE49-F238E27FC236}">
                  <a16:creationId xmlns:a16="http://schemas.microsoft.com/office/drawing/2014/main" id="{7504E22B-3A34-C31B-15F0-E948E91FCA20}"/>
                </a:ext>
              </a:extLst>
            </p:cNvPr>
            <p:cNvSpPr txBox="1"/>
            <p:nvPr/>
          </p:nvSpPr>
          <p:spPr>
            <a:xfrm>
              <a:off x="7420513" y="32319473"/>
              <a:ext cx="1791709" cy="646331"/>
            </a:xfrm>
            <a:prstGeom prst="rect">
              <a:avLst/>
            </a:prstGeom>
            <a:noFill/>
          </p:spPr>
          <p:txBody>
            <a:bodyPr wrap="none" rtlCol="0">
              <a:spAutoFit/>
            </a:bodyPr>
            <a:lstStyle/>
            <a:p>
              <a:pPr algn="ctr"/>
              <a:r>
                <a:rPr lang="en-US" dirty="0">
                  <a:latin typeface="Calibri" panose="020F0502020204030204" pitchFamily="34" charset="0"/>
                  <a:cs typeface="Calibri" panose="020F0502020204030204" pitchFamily="34" charset="0"/>
                </a:rPr>
                <a:t>No-incidence</a:t>
              </a:r>
            </a:p>
            <a:p>
              <a:pPr algn="ctr"/>
              <a:r>
                <a:rPr lang="en-US" dirty="0">
                  <a:latin typeface="Calibri" panose="020F0502020204030204" pitchFamily="34" charset="0"/>
                  <a:cs typeface="Calibri" panose="020F0502020204030204" pitchFamily="34" charset="0"/>
                </a:rPr>
                <a:t>(~20% of donors)</a:t>
              </a:r>
            </a:p>
          </p:txBody>
        </p:sp>
        <p:sp>
          <p:nvSpPr>
            <p:cNvPr id="5" name="Rectangle 4">
              <a:extLst>
                <a:ext uri="{FF2B5EF4-FFF2-40B4-BE49-F238E27FC236}">
                  <a16:creationId xmlns:a16="http://schemas.microsoft.com/office/drawing/2014/main" id="{2520FD7C-1740-F1F0-F0A0-694839A864C0}"/>
                </a:ext>
              </a:extLst>
            </p:cNvPr>
            <p:cNvSpPr/>
            <p:nvPr/>
          </p:nvSpPr>
          <p:spPr>
            <a:xfrm>
              <a:off x="7399427" y="29611094"/>
              <a:ext cx="1828800" cy="733558"/>
            </a:xfrm>
            <a:prstGeom prst="rect">
              <a:avLst/>
            </a:prstGeom>
            <a:noFill/>
            <a:ln w="12700" cmpd="sng">
              <a:solidFill>
                <a:srgbClr val="C00000"/>
              </a:solidFill>
            </a:ln>
          </p:spPr>
          <p:style>
            <a:lnRef idx="1">
              <a:schemeClr val="accent1"/>
            </a:lnRef>
            <a:fillRef idx="3">
              <a:schemeClr val="accent1"/>
            </a:fillRef>
            <a:effectRef idx="2">
              <a:schemeClr val="accent1"/>
            </a:effectRef>
            <a:fontRef idx="minor">
              <a:schemeClr val="lt1"/>
            </a:fontRef>
          </p:style>
          <p:txBody>
            <a:bodyPr/>
            <a:lstStyle/>
            <a:p>
              <a:endParaRPr lang="en-US" dirty="0">
                <a:ln>
                  <a:solidFill>
                    <a:srgbClr val="C00000"/>
                  </a:solidFill>
                </a:ln>
                <a:latin typeface="Calibri" panose="020F0502020204030204" pitchFamily="34" charset="0"/>
                <a:cs typeface="Calibri" panose="020F0502020204030204" pitchFamily="34" charset="0"/>
              </a:endParaRPr>
            </a:p>
          </p:txBody>
        </p:sp>
        <p:sp>
          <p:nvSpPr>
            <p:cNvPr id="6" name="Rectangle 5">
              <a:extLst>
                <a:ext uri="{FF2B5EF4-FFF2-40B4-BE49-F238E27FC236}">
                  <a16:creationId xmlns:a16="http://schemas.microsoft.com/office/drawing/2014/main" id="{BD635FCA-D04D-D89B-D384-EE40C4B0842E}"/>
                </a:ext>
              </a:extLst>
            </p:cNvPr>
            <p:cNvSpPr/>
            <p:nvPr/>
          </p:nvSpPr>
          <p:spPr>
            <a:xfrm>
              <a:off x="7376568" y="32280731"/>
              <a:ext cx="1828800" cy="731520"/>
            </a:xfrm>
            <a:prstGeom prst="rect">
              <a:avLst/>
            </a:prstGeom>
            <a:noFill/>
            <a:ln w="12700" cmpd="sng">
              <a:solidFill>
                <a:srgbClr val="C00000"/>
              </a:solidFill>
            </a:ln>
          </p:spPr>
          <p:style>
            <a:lnRef idx="1">
              <a:schemeClr val="accent1"/>
            </a:lnRef>
            <a:fillRef idx="3">
              <a:schemeClr val="accent1"/>
            </a:fillRef>
            <a:effectRef idx="2">
              <a:schemeClr val="accent1"/>
            </a:effectRef>
            <a:fontRef idx="minor">
              <a:schemeClr val="lt1"/>
            </a:fontRef>
          </p:style>
          <p:txBody>
            <a:bodyPr/>
            <a:lstStyle/>
            <a:p>
              <a:endParaRPr lang="en-US">
                <a:latin typeface="Calibri" panose="020F0502020204030204" pitchFamily="34" charset="0"/>
                <a:cs typeface="Calibri" panose="020F0502020204030204" pitchFamily="34" charset="0"/>
              </a:endParaRPr>
            </a:p>
          </p:txBody>
        </p:sp>
        <p:sp>
          <p:nvSpPr>
            <p:cNvPr id="7" name="Right Arrow 4">
              <a:extLst>
                <a:ext uri="{FF2B5EF4-FFF2-40B4-BE49-F238E27FC236}">
                  <a16:creationId xmlns:a16="http://schemas.microsoft.com/office/drawing/2014/main" id="{1728C4C7-A2F4-888A-734C-B029C4414350}"/>
                </a:ext>
              </a:extLst>
            </p:cNvPr>
            <p:cNvSpPr/>
            <p:nvPr/>
          </p:nvSpPr>
          <p:spPr>
            <a:xfrm>
              <a:off x="3939259" y="30080578"/>
              <a:ext cx="2101504" cy="45719"/>
            </a:xfrm>
            <a:prstGeom prst="rightArrow">
              <a:avLst/>
            </a:prstGeom>
            <a:solidFill>
              <a:schemeClr val="tx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8" name="Picture 7" descr="mouse_outline.png">
              <a:extLst>
                <a:ext uri="{FF2B5EF4-FFF2-40B4-BE49-F238E27FC236}">
                  <a16:creationId xmlns:a16="http://schemas.microsoft.com/office/drawing/2014/main" id="{E20469D1-61F2-9046-F65A-C5991AD800CA}"/>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775653" y="29642811"/>
              <a:ext cx="1206104" cy="457200"/>
            </a:xfrm>
            <a:prstGeom prst="rect">
              <a:avLst/>
            </a:prstGeom>
            <a:noFill/>
            <a:ln>
              <a:noFill/>
            </a:ln>
          </p:spPr>
        </p:pic>
        <p:sp>
          <p:nvSpPr>
            <p:cNvPr id="9" name="TextBox 8">
              <a:extLst>
                <a:ext uri="{FF2B5EF4-FFF2-40B4-BE49-F238E27FC236}">
                  <a16:creationId xmlns:a16="http://schemas.microsoft.com/office/drawing/2014/main" id="{99314B8E-02DE-88F9-5E88-5184AE9F7935}"/>
                </a:ext>
              </a:extLst>
            </p:cNvPr>
            <p:cNvSpPr txBox="1"/>
            <p:nvPr/>
          </p:nvSpPr>
          <p:spPr>
            <a:xfrm>
              <a:off x="1702854" y="29103471"/>
              <a:ext cx="781433" cy="338554"/>
            </a:xfrm>
            <a:prstGeom prst="rect">
              <a:avLst/>
            </a:prstGeom>
            <a:noFill/>
            <a:ln>
              <a:noFill/>
            </a:ln>
          </p:spPr>
          <p:txBody>
            <a:bodyPr wrap="square" rtlCol="0">
              <a:spAutoFit/>
            </a:bodyPr>
            <a:lstStyle/>
            <a:p>
              <a:pPr defTabSz="1219170">
                <a:defRPr/>
              </a:pPr>
              <a:r>
                <a:rPr lang="en-US" sz="1600" b="1" dirty="0">
                  <a:solidFill>
                    <a:sysClr val="windowText" lastClr="000000"/>
                  </a:solidFill>
                  <a:latin typeface="Calibri" panose="020F0502020204030204" pitchFamily="34" charset="0"/>
                  <a:cs typeface="Calibri" panose="020F0502020204030204" pitchFamily="34" charset="0"/>
                </a:rPr>
                <a:t>PBMCs</a:t>
              </a:r>
            </a:p>
          </p:txBody>
        </p:sp>
        <p:pic>
          <p:nvPicPr>
            <p:cNvPr id="10" name="Picture 4" descr="Related image">
              <a:extLst>
                <a:ext uri="{FF2B5EF4-FFF2-40B4-BE49-F238E27FC236}">
                  <a16:creationId xmlns:a16="http://schemas.microsoft.com/office/drawing/2014/main" id="{9B324FD8-FB75-0235-D212-FD172633A5B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910" y="29004872"/>
              <a:ext cx="923741" cy="2144447"/>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6C7E15B7-7CC4-EA14-5247-6C8DBD4E6DB3}"/>
                </a:ext>
              </a:extLst>
            </p:cNvPr>
            <p:cNvSpPr txBox="1"/>
            <p:nvPr/>
          </p:nvSpPr>
          <p:spPr>
            <a:xfrm>
              <a:off x="3266531" y="29658743"/>
              <a:ext cx="640080" cy="338554"/>
            </a:xfrm>
            <a:prstGeom prst="rect">
              <a:avLst/>
            </a:prstGeom>
            <a:noFill/>
          </p:spPr>
          <p:txBody>
            <a:bodyPr wrap="square" rtlCol="0">
              <a:spAutoFit/>
            </a:bodyPr>
            <a:lstStyle>
              <a:defPPr>
                <a:defRPr lang="en-US"/>
              </a:defPPr>
              <a:lvl1pPr algn="ctr">
                <a:defRPr sz="1200"/>
              </a:lvl1pPr>
            </a:lstStyle>
            <a:p>
              <a:pPr algn="l"/>
              <a:r>
                <a:rPr lang="en-US" sz="1600" b="1" dirty="0">
                  <a:latin typeface="Calibri" panose="020F0502020204030204" pitchFamily="34" charset="0"/>
                  <a:cs typeface="Calibri" panose="020F0502020204030204" pitchFamily="34" charset="0"/>
                </a:rPr>
                <a:t>SCID</a:t>
              </a:r>
            </a:p>
          </p:txBody>
        </p:sp>
        <p:pic>
          <p:nvPicPr>
            <p:cNvPr id="12" name="Content Placeholder 4">
              <a:extLst>
                <a:ext uri="{FF2B5EF4-FFF2-40B4-BE49-F238E27FC236}">
                  <a16:creationId xmlns:a16="http://schemas.microsoft.com/office/drawing/2014/main" id="{A515C8AC-B17D-1AB8-505B-EF0E8DD94EC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96" t="6498" r="6785" b="13409"/>
            <a:stretch/>
          </p:blipFill>
          <p:spPr bwMode="white">
            <a:xfrm>
              <a:off x="1854426" y="29471112"/>
              <a:ext cx="478289" cy="365760"/>
            </a:xfrm>
            <a:prstGeom prst="rect">
              <a:avLst/>
            </a:prstGeom>
            <a:noFill/>
            <a:ln w="9525">
              <a:noFill/>
              <a:miter lim="800000"/>
              <a:headEnd/>
              <a:tailEnd/>
            </a:ln>
            <a:effectLst/>
          </p:spPr>
        </p:pic>
        <p:sp>
          <p:nvSpPr>
            <p:cNvPr id="13" name="TextBox 12">
              <a:extLst>
                <a:ext uri="{FF2B5EF4-FFF2-40B4-BE49-F238E27FC236}">
                  <a16:creationId xmlns:a16="http://schemas.microsoft.com/office/drawing/2014/main" id="{05773E3B-833F-BB58-85C5-DBD9DA9B8FC3}"/>
                </a:ext>
              </a:extLst>
            </p:cNvPr>
            <p:cNvSpPr txBox="1"/>
            <p:nvPr/>
          </p:nvSpPr>
          <p:spPr>
            <a:xfrm>
              <a:off x="734107" y="28749801"/>
              <a:ext cx="789347" cy="338554"/>
            </a:xfrm>
            <a:prstGeom prst="rect">
              <a:avLst/>
            </a:prstGeom>
            <a:noFill/>
          </p:spPr>
          <p:txBody>
            <a:bodyPr wrap="square" rtlCol="0">
              <a:spAutoFit/>
            </a:bodyPr>
            <a:lstStyle>
              <a:defPPr>
                <a:defRPr lang="en-US"/>
              </a:defPPr>
              <a:lvl1pPr algn="ctr">
                <a:defRPr sz="1200"/>
              </a:lvl1pPr>
            </a:lstStyle>
            <a:p>
              <a:r>
                <a:rPr lang="en-US" sz="1600" b="1" dirty="0">
                  <a:latin typeface="Calibri" panose="020F0502020204030204" pitchFamily="34" charset="0"/>
                  <a:cs typeface="Calibri" panose="020F0502020204030204" pitchFamily="34" charset="0"/>
                </a:rPr>
                <a:t>EBV+</a:t>
              </a:r>
            </a:p>
          </p:txBody>
        </p:sp>
        <p:sp>
          <p:nvSpPr>
            <p:cNvPr id="14" name="Right Arrow 16">
              <a:extLst>
                <a:ext uri="{FF2B5EF4-FFF2-40B4-BE49-F238E27FC236}">
                  <a16:creationId xmlns:a16="http://schemas.microsoft.com/office/drawing/2014/main" id="{A6CB0341-0A85-F828-6426-B4D98BD75FD0}"/>
                </a:ext>
              </a:extLst>
            </p:cNvPr>
            <p:cNvSpPr/>
            <p:nvPr/>
          </p:nvSpPr>
          <p:spPr>
            <a:xfrm rot="10800000" flipH="1">
              <a:off x="1590650" y="29835316"/>
              <a:ext cx="1005840" cy="49515"/>
            </a:xfrm>
            <a:prstGeom prst="rightArrow">
              <a:avLst/>
            </a:prstGeom>
            <a:solidFill>
              <a:schemeClr val="tx1"/>
            </a:solidFill>
            <a:ln w="6350" cap="flat" cmpd="sng" algn="ctr">
              <a:solidFill>
                <a:schemeClr val="tx1"/>
              </a:solidFill>
              <a:prstDash val="solid"/>
            </a:ln>
            <a:effectLst>
              <a:outerShdw blurRad="40000" dist="23000" dir="5400000" rotWithShape="0">
                <a:srgbClr val="000000">
                  <a:alpha val="35000"/>
                </a:srgbClr>
              </a:outerShdw>
            </a:effectLst>
          </p:spPr>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1219170">
                <a:defRPr/>
              </a:pPr>
              <a:endParaRPr lang="en-US" sz="1467" dirty="0">
                <a:solidFill>
                  <a:srgbClr val="FFFFFF"/>
                </a:solidFill>
                <a:latin typeface="Calibri" panose="020F0502020204030204" pitchFamily="34" charset="0"/>
                <a:cs typeface="Calibri" panose="020F0502020204030204" pitchFamily="34" charset="0"/>
              </a:endParaRPr>
            </a:p>
          </p:txBody>
        </p:sp>
        <p:sp>
          <p:nvSpPr>
            <p:cNvPr id="15" name="TextBox 14">
              <a:extLst>
                <a:ext uri="{FF2B5EF4-FFF2-40B4-BE49-F238E27FC236}">
                  <a16:creationId xmlns:a16="http://schemas.microsoft.com/office/drawing/2014/main" id="{4F12D771-B252-98E2-C1B4-323E033F3615}"/>
                </a:ext>
              </a:extLst>
            </p:cNvPr>
            <p:cNvSpPr txBox="1"/>
            <p:nvPr/>
          </p:nvSpPr>
          <p:spPr>
            <a:xfrm>
              <a:off x="4298405" y="29799397"/>
              <a:ext cx="1551092" cy="338554"/>
            </a:xfrm>
            <a:prstGeom prst="rect">
              <a:avLst/>
            </a:prstGeom>
            <a:noFill/>
            <a:ln>
              <a:noFill/>
            </a:ln>
          </p:spPr>
          <p:txBody>
            <a:bodyPr wrap="square" rtlCol="0">
              <a:spAutoFit/>
            </a:bodyPr>
            <a:lstStyle/>
            <a:p>
              <a:pPr defTabSz="1219170">
                <a:defRPr/>
              </a:pPr>
              <a:r>
                <a:rPr lang="en-US" sz="1600" b="1" dirty="0">
                  <a:solidFill>
                    <a:sysClr val="windowText" lastClr="000000"/>
                  </a:solidFill>
                  <a:latin typeface="Calibri" panose="020F0502020204030204" pitchFamily="34" charset="0"/>
                  <a:cs typeface="Calibri" panose="020F0502020204030204" pitchFamily="34" charset="0"/>
                </a:rPr>
                <a:t>6-12 weeks</a:t>
              </a:r>
            </a:p>
          </p:txBody>
        </p:sp>
        <p:sp>
          <p:nvSpPr>
            <p:cNvPr id="16" name="TextBox 15">
              <a:extLst>
                <a:ext uri="{FF2B5EF4-FFF2-40B4-BE49-F238E27FC236}">
                  <a16:creationId xmlns:a16="http://schemas.microsoft.com/office/drawing/2014/main" id="{65C4F686-6278-3CB0-059D-3A3A3DA9F7F9}"/>
                </a:ext>
              </a:extLst>
            </p:cNvPr>
            <p:cNvSpPr txBox="1"/>
            <p:nvPr/>
          </p:nvSpPr>
          <p:spPr>
            <a:xfrm>
              <a:off x="5388037" y="29433068"/>
              <a:ext cx="2049937" cy="338554"/>
            </a:xfrm>
            <a:prstGeom prst="rect">
              <a:avLst/>
            </a:prstGeom>
            <a:noFill/>
            <a:ln>
              <a:noFill/>
            </a:ln>
          </p:spPr>
          <p:txBody>
            <a:bodyPr wrap="square" rtlCol="0">
              <a:spAutoFit/>
            </a:bodyPr>
            <a:lstStyle/>
            <a:p>
              <a:pPr algn="ctr" defTabSz="1219170">
                <a:defRPr/>
              </a:pPr>
              <a:r>
                <a:rPr lang="en-US" sz="1600" b="1" dirty="0">
                  <a:solidFill>
                    <a:sysClr val="windowText" lastClr="000000"/>
                  </a:solidFill>
                  <a:latin typeface="Calibri" panose="020F0502020204030204" pitchFamily="34" charset="0"/>
                  <a:cs typeface="Calibri" panose="020F0502020204030204" pitchFamily="34" charset="0"/>
                </a:rPr>
                <a:t>Spontaneous EBV-LPD</a:t>
              </a:r>
            </a:p>
          </p:txBody>
        </p:sp>
        <p:sp>
          <p:nvSpPr>
            <p:cNvPr id="17" name="TextBox 16">
              <a:extLst>
                <a:ext uri="{FF2B5EF4-FFF2-40B4-BE49-F238E27FC236}">
                  <a16:creationId xmlns:a16="http://schemas.microsoft.com/office/drawing/2014/main" id="{F2DF55D7-F50D-F0AF-AF38-57BB33D302FD}"/>
                </a:ext>
              </a:extLst>
            </p:cNvPr>
            <p:cNvSpPr txBox="1"/>
            <p:nvPr/>
          </p:nvSpPr>
          <p:spPr>
            <a:xfrm>
              <a:off x="5809953" y="32009993"/>
              <a:ext cx="1206105" cy="338554"/>
            </a:xfrm>
            <a:prstGeom prst="rect">
              <a:avLst/>
            </a:prstGeom>
            <a:noFill/>
            <a:ln>
              <a:noFill/>
            </a:ln>
          </p:spPr>
          <p:txBody>
            <a:bodyPr wrap="square" rtlCol="0">
              <a:spAutoFit/>
            </a:bodyPr>
            <a:lstStyle/>
            <a:p>
              <a:pPr defTabSz="1219170">
                <a:defRPr/>
              </a:pPr>
              <a:r>
                <a:rPr lang="en-US" sz="1600" b="1" dirty="0">
                  <a:solidFill>
                    <a:sysClr val="windowText" lastClr="000000"/>
                  </a:solidFill>
                  <a:latin typeface="Calibri" panose="020F0502020204030204" pitchFamily="34" charset="0"/>
                  <a:cs typeface="Calibri" panose="020F0502020204030204" pitchFamily="34" charset="0"/>
                </a:rPr>
                <a:t>No EBV-LPD</a:t>
              </a:r>
            </a:p>
          </p:txBody>
        </p:sp>
        <p:sp>
          <p:nvSpPr>
            <p:cNvPr id="18" name="Right Arrow 4">
              <a:extLst>
                <a:ext uri="{FF2B5EF4-FFF2-40B4-BE49-F238E27FC236}">
                  <a16:creationId xmlns:a16="http://schemas.microsoft.com/office/drawing/2014/main" id="{E77CAF46-37B2-1FE7-52E2-63C12A57A887}"/>
                </a:ext>
              </a:extLst>
            </p:cNvPr>
            <p:cNvSpPr/>
            <p:nvPr/>
          </p:nvSpPr>
          <p:spPr>
            <a:xfrm>
              <a:off x="3939259" y="32672778"/>
              <a:ext cx="2101504" cy="45719"/>
            </a:xfrm>
            <a:prstGeom prst="rightArrow">
              <a:avLst/>
            </a:prstGeom>
            <a:solidFill>
              <a:schemeClr val="tx1"/>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Calibri" panose="020F0502020204030204" pitchFamily="34" charset="0"/>
                <a:cs typeface="Calibri" panose="020F0502020204030204" pitchFamily="34" charset="0"/>
              </a:endParaRPr>
            </a:p>
          </p:txBody>
        </p:sp>
        <p:pic>
          <p:nvPicPr>
            <p:cNvPr id="19" name="Picture 18" descr="mouse_outline.png">
              <a:extLst>
                <a:ext uri="{FF2B5EF4-FFF2-40B4-BE49-F238E27FC236}">
                  <a16:creationId xmlns:a16="http://schemas.microsoft.com/office/drawing/2014/main" id="{94B0F3C4-AA23-B606-0455-A9CFAE73D3E0}"/>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2775653" y="32235011"/>
              <a:ext cx="1206104" cy="457200"/>
            </a:xfrm>
            <a:prstGeom prst="rect">
              <a:avLst/>
            </a:prstGeom>
            <a:noFill/>
            <a:ln>
              <a:noFill/>
            </a:ln>
          </p:spPr>
        </p:pic>
        <p:sp>
          <p:nvSpPr>
            <p:cNvPr id="20" name="TextBox 19">
              <a:extLst>
                <a:ext uri="{FF2B5EF4-FFF2-40B4-BE49-F238E27FC236}">
                  <a16:creationId xmlns:a16="http://schemas.microsoft.com/office/drawing/2014/main" id="{38EFB46E-CE54-F01A-D76B-E054363B371B}"/>
                </a:ext>
              </a:extLst>
            </p:cNvPr>
            <p:cNvSpPr txBox="1"/>
            <p:nvPr/>
          </p:nvSpPr>
          <p:spPr>
            <a:xfrm>
              <a:off x="1702854" y="31695671"/>
              <a:ext cx="781433" cy="338554"/>
            </a:xfrm>
            <a:prstGeom prst="rect">
              <a:avLst/>
            </a:prstGeom>
            <a:noFill/>
            <a:ln>
              <a:noFill/>
            </a:ln>
          </p:spPr>
          <p:txBody>
            <a:bodyPr wrap="square" rtlCol="0">
              <a:spAutoFit/>
            </a:bodyPr>
            <a:lstStyle/>
            <a:p>
              <a:pPr defTabSz="1219170">
                <a:defRPr/>
              </a:pPr>
              <a:r>
                <a:rPr lang="en-US" sz="1600" b="1" dirty="0">
                  <a:solidFill>
                    <a:sysClr val="windowText" lastClr="000000"/>
                  </a:solidFill>
                  <a:latin typeface="Calibri" panose="020F0502020204030204" pitchFamily="34" charset="0"/>
                  <a:cs typeface="Calibri" panose="020F0502020204030204" pitchFamily="34" charset="0"/>
                </a:rPr>
                <a:t>PBMCs</a:t>
              </a:r>
            </a:p>
          </p:txBody>
        </p:sp>
        <p:pic>
          <p:nvPicPr>
            <p:cNvPr id="21" name="Picture 4" descr="Related image">
              <a:extLst>
                <a:ext uri="{FF2B5EF4-FFF2-40B4-BE49-F238E27FC236}">
                  <a16:creationId xmlns:a16="http://schemas.microsoft.com/office/drawing/2014/main" id="{F998F6CF-0354-A935-5421-12631FEBD40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910" y="31597072"/>
              <a:ext cx="923741" cy="2144447"/>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52490E4A-A71A-83C8-3A46-E6E28CFF2B62}"/>
                </a:ext>
              </a:extLst>
            </p:cNvPr>
            <p:cNvSpPr txBox="1"/>
            <p:nvPr/>
          </p:nvSpPr>
          <p:spPr>
            <a:xfrm>
              <a:off x="3266531" y="32250943"/>
              <a:ext cx="640080" cy="338554"/>
            </a:xfrm>
            <a:prstGeom prst="rect">
              <a:avLst/>
            </a:prstGeom>
            <a:noFill/>
          </p:spPr>
          <p:txBody>
            <a:bodyPr wrap="square" rtlCol="0">
              <a:spAutoFit/>
            </a:bodyPr>
            <a:lstStyle>
              <a:defPPr>
                <a:defRPr lang="en-US"/>
              </a:defPPr>
              <a:lvl1pPr algn="ctr">
                <a:defRPr sz="1200"/>
              </a:lvl1pPr>
            </a:lstStyle>
            <a:p>
              <a:pPr algn="l"/>
              <a:r>
                <a:rPr lang="en-US" sz="1600" b="1" dirty="0">
                  <a:latin typeface="Calibri" panose="020F0502020204030204" pitchFamily="34" charset="0"/>
                  <a:cs typeface="Calibri" panose="020F0502020204030204" pitchFamily="34" charset="0"/>
                </a:rPr>
                <a:t>SCID</a:t>
              </a:r>
            </a:p>
          </p:txBody>
        </p:sp>
        <p:pic>
          <p:nvPicPr>
            <p:cNvPr id="23" name="Content Placeholder 4">
              <a:extLst>
                <a:ext uri="{FF2B5EF4-FFF2-40B4-BE49-F238E27FC236}">
                  <a16:creationId xmlns:a16="http://schemas.microsoft.com/office/drawing/2014/main" id="{6871341A-50A9-3EE5-5381-579A51844A6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996" t="6498" r="6785" b="13409"/>
            <a:stretch/>
          </p:blipFill>
          <p:spPr bwMode="white">
            <a:xfrm>
              <a:off x="1854426" y="32063312"/>
              <a:ext cx="478289" cy="365760"/>
            </a:xfrm>
            <a:prstGeom prst="rect">
              <a:avLst/>
            </a:prstGeom>
            <a:noFill/>
            <a:ln w="9525">
              <a:noFill/>
              <a:miter lim="800000"/>
              <a:headEnd/>
              <a:tailEnd/>
            </a:ln>
            <a:effectLst/>
          </p:spPr>
        </p:pic>
        <p:sp>
          <p:nvSpPr>
            <p:cNvPr id="24" name="TextBox 23">
              <a:extLst>
                <a:ext uri="{FF2B5EF4-FFF2-40B4-BE49-F238E27FC236}">
                  <a16:creationId xmlns:a16="http://schemas.microsoft.com/office/drawing/2014/main" id="{F14CEFFB-CA59-5DB5-6329-7CF55A72B116}"/>
                </a:ext>
              </a:extLst>
            </p:cNvPr>
            <p:cNvSpPr txBox="1"/>
            <p:nvPr/>
          </p:nvSpPr>
          <p:spPr>
            <a:xfrm>
              <a:off x="734107" y="31342001"/>
              <a:ext cx="789347" cy="338554"/>
            </a:xfrm>
            <a:prstGeom prst="rect">
              <a:avLst/>
            </a:prstGeom>
            <a:noFill/>
          </p:spPr>
          <p:txBody>
            <a:bodyPr wrap="square" rtlCol="0">
              <a:spAutoFit/>
            </a:bodyPr>
            <a:lstStyle>
              <a:defPPr>
                <a:defRPr lang="en-US"/>
              </a:defPPr>
              <a:lvl1pPr algn="ctr">
                <a:defRPr sz="1200"/>
              </a:lvl1pPr>
            </a:lstStyle>
            <a:p>
              <a:r>
                <a:rPr lang="en-US" sz="1600" b="1" dirty="0">
                  <a:latin typeface="Calibri" panose="020F0502020204030204" pitchFamily="34" charset="0"/>
                  <a:cs typeface="Calibri" panose="020F0502020204030204" pitchFamily="34" charset="0"/>
                </a:rPr>
                <a:t>EBV+</a:t>
              </a:r>
            </a:p>
          </p:txBody>
        </p:sp>
        <p:sp>
          <p:nvSpPr>
            <p:cNvPr id="25" name="Right Arrow 16">
              <a:extLst>
                <a:ext uri="{FF2B5EF4-FFF2-40B4-BE49-F238E27FC236}">
                  <a16:creationId xmlns:a16="http://schemas.microsoft.com/office/drawing/2014/main" id="{D3535C2C-477D-9491-7C93-870FFDEF7CD2}"/>
                </a:ext>
              </a:extLst>
            </p:cNvPr>
            <p:cNvSpPr/>
            <p:nvPr/>
          </p:nvSpPr>
          <p:spPr>
            <a:xfrm rot="10800000" flipH="1">
              <a:off x="1590650" y="32427516"/>
              <a:ext cx="1005840" cy="49515"/>
            </a:xfrm>
            <a:prstGeom prst="rightArrow">
              <a:avLst/>
            </a:prstGeom>
            <a:solidFill>
              <a:schemeClr val="tx1"/>
            </a:solidFill>
            <a:ln w="6350" cap="flat" cmpd="sng" algn="ctr">
              <a:solidFill>
                <a:schemeClr val="tx1"/>
              </a:solidFill>
              <a:prstDash val="solid"/>
            </a:ln>
            <a:effectLst>
              <a:outerShdw blurRad="40000" dist="23000" dir="5400000" rotWithShape="0">
                <a:srgbClr val="000000">
                  <a:alpha val="35000"/>
                </a:srgbClr>
              </a:outerShdw>
            </a:effectLst>
          </p:spPr>
          <p:txBody>
            <a:bodyPr rtlCol="0" anchor="ctr"/>
            <a:lstStyle>
              <a:lvl1pPr>
                <a:defRPr>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defTabSz="1219170">
                <a:defRPr/>
              </a:pPr>
              <a:endParaRPr lang="en-US" sz="1467" dirty="0">
                <a:solidFill>
                  <a:srgbClr val="FFFFFF"/>
                </a:solidFill>
                <a:latin typeface="Calibri" panose="020F0502020204030204" pitchFamily="34" charset="0"/>
                <a:cs typeface="Calibri" panose="020F0502020204030204" pitchFamily="34" charset="0"/>
              </a:endParaRPr>
            </a:p>
          </p:txBody>
        </p:sp>
        <p:sp>
          <p:nvSpPr>
            <p:cNvPr id="26" name="TextBox 25">
              <a:extLst>
                <a:ext uri="{FF2B5EF4-FFF2-40B4-BE49-F238E27FC236}">
                  <a16:creationId xmlns:a16="http://schemas.microsoft.com/office/drawing/2014/main" id="{8F4FAC67-35EB-D289-4D63-3AAFD609CC67}"/>
                </a:ext>
              </a:extLst>
            </p:cNvPr>
            <p:cNvSpPr txBox="1"/>
            <p:nvPr/>
          </p:nvSpPr>
          <p:spPr>
            <a:xfrm>
              <a:off x="4298405" y="32391597"/>
              <a:ext cx="1551092" cy="338554"/>
            </a:xfrm>
            <a:prstGeom prst="rect">
              <a:avLst/>
            </a:prstGeom>
            <a:noFill/>
            <a:ln>
              <a:noFill/>
            </a:ln>
          </p:spPr>
          <p:txBody>
            <a:bodyPr wrap="square" rtlCol="0">
              <a:spAutoFit/>
            </a:bodyPr>
            <a:lstStyle/>
            <a:p>
              <a:pPr defTabSz="1219170">
                <a:defRPr/>
              </a:pPr>
              <a:r>
                <a:rPr lang="en-US" sz="1600" b="1" dirty="0">
                  <a:solidFill>
                    <a:sysClr val="windowText" lastClr="000000"/>
                  </a:solidFill>
                  <a:latin typeface="Calibri" panose="020F0502020204030204" pitchFamily="34" charset="0"/>
                  <a:cs typeface="Calibri" panose="020F0502020204030204" pitchFamily="34" charset="0"/>
                </a:rPr>
                <a:t>&gt;12 weeks</a:t>
              </a:r>
            </a:p>
          </p:txBody>
        </p:sp>
      </p:grpSp>
      <p:sp>
        <p:nvSpPr>
          <p:cNvPr id="29" name="TextBox 28">
            <a:extLst>
              <a:ext uri="{FF2B5EF4-FFF2-40B4-BE49-F238E27FC236}">
                <a16:creationId xmlns:a16="http://schemas.microsoft.com/office/drawing/2014/main" id="{F76C4111-D1C5-4DA5-8B5E-105D67A36DC5}"/>
              </a:ext>
            </a:extLst>
          </p:cNvPr>
          <p:cNvSpPr txBox="1"/>
          <p:nvPr/>
        </p:nvSpPr>
        <p:spPr>
          <a:xfrm>
            <a:off x="3830706" y="6020266"/>
            <a:ext cx="4607255" cy="646331"/>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S1.</a:t>
            </a:r>
            <a:r>
              <a:rPr lang="en-US" sz="1800" dirty="0">
                <a:effectLst/>
                <a:latin typeface="Arial" panose="020B0604020202020204" pitchFamily="34" charset="0"/>
                <a:ea typeface="Times New Roman" panose="02020603050405020304" pitchFamily="18" charset="0"/>
              </a:rPr>
              <a:t> Schematic of the Hu-PBL-SCID mouse mode and donor classification</a:t>
            </a:r>
            <a:endParaRPr lang="en-US" dirty="0"/>
          </a:p>
        </p:txBody>
      </p:sp>
      <p:pic>
        <p:nvPicPr>
          <p:cNvPr id="27" name="Picture 26" descr="mouse_outline.png">
            <a:extLst>
              <a:ext uri="{FF2B5EF4-FFF2-40B4-BE49-F238E27FC236}">
                <a16:creationId xmlns:a16="http://schemas.microsoft.com/office/drawing/2014/main" id="{1774FC14-7224-7A46-DEDB-35DF6CE49615}"/>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823364" y="1863801"/>
            <a:ext cx="1206104" cy="457200"/>
          </a:xfrm>
          <a:prstGeom prst="rect">
            <a:avLst/>
          </a:prstGeom>
          <a:noFill/>
          <a:ln>
            <a:noFill/>
          </a:ln>
        </p:spPr>
      </p:pic>
      <p:grpSp>
        <p:nvGrpSpPr>
          <p:cNvPr id="36" name="Group 35">
            <a:extLst>
              <a:ext uri="{FF2B5EF4-FFF2-40B4-BE49-F238E27FC236}">
                <a16:creationId xmlns:a16="http://schemas.microsoft.com/office/drawing/2014/main" id="{16BBBC00-9937-BD20-119F-474D1FD89F38}"/>
              </a:ext>
            </a:extLst>
          </p:cNvPr>
          <p:cNvGrpSpPr/>
          <p:nvPr/>
        </p:nvGrpSpPr>
        <p:grpSpPr>
          <a:xfrm>
            <a:off x="7392981" y="1943875"/>
            <a:ext cx="253429" cy="224122"/>
            <a:chOff x="219696" y="3929352"/>
            <a:chExt cx="253429" cy="224122"/>
          </a:xfrm>
        </p:grpSpPr>
        <p:sp>
          <p:nvSpPr>
            <p:cNvPr id="28" name="Flowchart: Connector 27">
              <a:extLst>
                <a:ext uri="{FF2B5EF4-FFF2-40B4-BE49-F238E27FC236}">
                  <a16:creationId xmlns:a16="http://schemas.microsoft.com/office/drawing/2014/main" id="{97ECED9D-EC65-AF24-6BB9-6D9002CA8C6A}"/>
                </a:ext>
              </a:extLst>
            </p:cNvPr>
            <p:cNvSpPr>
              <a:spLocks noChangeAspect="1"/>
            </p:cNvSpPr>
            <p:nvPr/>
          </p:nvSpPr>
          <p:spPr>
            <a:xfrm>
              <a:off x="308225" y="3929352"/>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lowchart: Connector 29">
              <a:extLst>
                <a:ext uri="{FF2B5EF4-FFF2-40B4-BE49-F238E27FC236}">
                  <a16:creationId xmlns:a16="http://schemas.microsoft.com/office/drawing/2014/main" id="{1E20825E-07D4-0CB9-C8BF-99CDAE8FE013}"/>
                </a:ext>
              </a:extLst>
            </p:cNvPr>
            <p:cNvSpPr>
              <a:spLocks noChangeAspect="1"/>
            </p:cNvSpPr>
            <p:nvPr/>
          </p:nvSpPr>
          <p:spPr>
            <a:xfrm>
              <a:off x="219696" y="4010101"/>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Flowchart: Connector 30">
              <a:extLst>
                <a:ext uri="{FF2B5EF4-FFF2-40B4-BE49-F238E27FC236}">
                  <a16:creationId xmlns:a16="http://schemas.microsoft.com/office/drawing/2014/main" id="{1F3E8752-34CB-41A5-560C-2FB8262E76C1}"/>
                </a:ext>
              </a:extLst>
            </p:cNvPr>
            <p:cNvSpPr>
              <a:spLocks noChangeAspect="1"/>
            </p:cNvSpPr>
            <p:nvPr/>
          </p:nvSpPr>
          <p:spPr>
            <a:xfrm>
              <a:off x="353945" y="4037475"/>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lowchart: Connector 31">
              <a:extLst>
                <a:ext uri="{FF2B5EF4-FFF2-40B4-BE49-F238E27FC236}">
                  <a16:creationId xmlns:a16="http://schemas.microsoft.com/office/drawing/2014/main" id="{A2144212-2374-E930-D4E2-E5EB2CB3D339}"/>
                </a:ext>
              </a:extLst>
            </p:cNvPr>
            <p:cNvSpPr>
              <a:spLocks noChangeAspect="1"/>
            </p:cNvSpPr>
            <p:nvPr/>
          </p:nvSpPr>
          <p:spPr>
            <a:xfrm>
              <a:off x="241101" y="3935248"/>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lowchart: Connector 32">
              <a:extLst>
                <a:ext uri="{FF2B5EF4-FFF2-40B4-BE49-F238E27FC236}">
                  <a16:creationId xmlns:a16="http://schemas.microsoft.com/office/drawing/2014/main" id="{47C242A6-7A05-AF78-7BF1-48A82B1E147A}"/>
                </a:ext>
              </a:extLst>
            </p:cNvPr>
            <p:cNvSpPr>
              <a:spLocks noChangeAspect="1"/>
            </p:cNvSpPr>
            <p:nvPr/>
          </p:nvSpPr>
          <p:spPr>
            <a:xfrm>
              <a:off x="311327" y="4012916"/>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Flowchart: Connector 33">
              <a:extLst>
                <a:ext uri="{FF2B5EF4-FFF2-40B4-BE49-F238E27FC236}">
                  <a16:creationId xmlns:a16="http://schemas.microsoft.com/office/drawing/2014/main" id="{334AFE64-5877-C654-F928-60B05E27B9C8}"/>
                </a:ext>
              </a:extLst>
            </p:cNvPr>
            <p:cNvSpPr>
              <a:spLocks noChangeAspect="1"/>
            </p:cNvSpPr>
            <p:nvPr/>
          </p:nvSpPr>
          <p:spPr>
            <a:xfrm>
              <a:off x="381685" y="3991755"/>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Flowchart: Connector 34">
              <a:extLst>
                <a:ext uri="{FF2B5EF4-FFF2-40B4-BE49-F238E27FC236}">
                  <a16:creationId xmlns:a16="http://schemas.microsoft.com/office/drawing/2014/main" id="{F38A232F-CFE6-86FA-FDEA-CF4834C6BC39}"/>
                </a:ext>
              </a:extLst>
            </p:cNvPr>
            <p:cNvSpPr>
              <a:spLocks noChangeAspect="1"/>
            </p:cNvSpPr>
            <p:nvPr/>
          </p:nvSpPr>
          <p:spPr>
            <a:xfrm>
              <a:off x="267662" y="4062034"/>
              <a:ext cx="91440" cy="91440"/>
            </a:xfrm>
            <a:prstGeom prst="flowChart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7" name="Picture 36" descr="mouse_outline.png">
            <a:extLst>
              <a:ext uri="{FF2B5EF4-FFF2-40B4-BE49-F238E27FC236}">
                <a16:creationId xmlns:a16="http://schemas.microsoft.com/office/drawing/2014/main" id="{FB635552-FA15-4519-E970-A5AD0072DF1A}"/>
              </a:ext>
            </a:extLst>
          </p:cNvPr>
          <p:cNvPicPr>
            <a:picLocks noChangeAspect="1"/>
          </p:cNvPicPr>
          <p:nvPr/>
        </p:nvPicPr>
        <p:blipFill>
          <a:blip r:embed="rId2" cstate="print">
            <a:clrChange>
              <a:clrFrom>
                <a:srgbClr val="FFFFFF"/>
              </a:clrFrom>
              <a:clrTo>
                <a:srgbClr val="FFFFFF">
                  <a:alpha val="0"/>
                </a:srgbClr>
              </a:clrTo>
            </a:clrChange>
            <a:extLst>
              <a:ext uri="{BEBA8EAE-BF5A-486C-A8C5-ECC9F3942E4B}">
                <a14:imgProps xmlns:a14="http://schemas.microsoft.com/office/drawing/2010/main">
                  <a14:imgLayer r:embed="rId3">
                    <a14:imgEffect>
                      <a14:colorTemperature colorTemp="4700"/>
                    </a14:imgEffect>
                    <a14:imgEffect>
                      <a14:saturation sat="0"/>
                    </a14:imgEffect>
                  </a14:imgLayer>
                </a14:imgProps>
              </a:ext>
              <a:ext uri="{28A0092B-C50C-407E-A947-70E740481C1C}">
                <a14:useLocalDpi xmlns:a14="http://schemas.microsoft.com/office/drawing/2010/main" val="0"/>
              </a:ext>
            </a:extLst>
          </a:blip>
          <a:stretch>
            <a:fillRect/>
          </a:stretch>
        </p:blipFill>
        <p:spPr>
          <a:xfrm>
            <a:off x="6823364" y="4396678"/>
            <a:ext cx="1206104" cy="457200"/>
          </a:xfrm>
          <a:prstGeom prst="rect">
            <a:avLst/>
          </a:prstGeom>
          <a:noFill/>
          <a:ln>
            <a:noFill/>
          </a:ln>
        </p:spPr>
      </p:pic>
    </p:spTree>
    <p:extLst>
      <p:ext uri="{BB962C8B-B14F-4D97-AF65-F5344CB8AC3E}">
        <p14:creationId xmlns:p14="http://schemas.microsoft.com/office/powerpoint/2010/main" val="451512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67A66E8-5148-484C-979E-B8EF79CAA7C2}"/>
              </a:ext>
            </a:extLst>
          </p:cNvPr>
          <p:cNvPicPr>
            <a:picLocks noChangeAspect="1"/>
          </p:cNvPicPr>
          <p:nvPr/>
        </p:nvPicPr>
        <p:blipFill>
          <a:blip r:embed="rId3"/>
          <a:stretch>
            <a:fillRect/>
          </a:stretch>
        </p:blipFill>
        <p:spPr>
          <a:xfrm>
            <a:off x="5383696" y="315685"/>
            <a:ext cx="1870368" cy="1828800"/>
          </a:xfrm>
          <a:prstGeom prst="rect">
            <a:avLst/>
          </a:prstGeom>
        </p:spPr>
      </p:pic>
      <p:pic>
        <p:nvPicPr>
          <p:cNvPr id="4" name="Picture 3">
            <a:extLst>
              <a:ext uri="{FF2B5EF4-FFF2-40B4-BE49-F238E27FC236}">
                <a16:creationId xmlns:a16="http://schemas.microsoft.com/office/drawing/2014/main" id="{FCF67E0B-C251-D740-8DD4-3E01904AD82D}"/>
              </a:ext>
            </a:extLst>
          </p:cNvPr>
          <p:cNvPicPr>
            <a:picLocks noChangeAspect="1"/>
          </p:cNvPicPr>
          <p:nvPr/>
        </p:nvPicPr>
        <p:blipFill>
          <a:blip r:embed="rId4"/>
          <a:stretch>
            <a:fillRect/>
          </a:stretch>
        </p:blipFill>
        <p:spPr>
          <a:xfrm>
            <a:off x="7723435" y="315685"/>
            <a:ext cx="1870368" cy="1828800"/>
          </a:xfrm>
          <a:prstGeom prst="rect">
            <a:avLst/>
          </a:prstGeom>
        </p:spPr>
      </p:pic>
      <p:pic>
        <p:nvPicPr>
          <p:cNvPr id="5" name="Picture 4">
            <a:extLst>
              <a:ext uri="{FF2B5EF4-FFF2-40B4-BE49-F238E27FC236}">
                <a16:creationId xmlns:a16="http://schemas.microsoft.com/office/drawing/2014/main" id="{41A0A85A-B512-294B-9C45-EDF58C00CE8F}"/>
              </a:ext>
            </a:extLst>
          </p:cNvPr>
          <p:cNvPicPr>
            <a:picLocks noChangeAspect="1"/>
          </p:cNvPicPr>
          <p:nvPr/>
        </p:nvPicPr>
        <p:blipFill>
          <a:blip r:embed="rId5"/>
          <a:stretch>
            <a:fillRect/>
          </a:stretch>
        </p:blipFill>
        <p:spPr>
          <a:xfrm>
            <a:off x="10095422" y="315685"/>
            <a:ext cx="1870368" cy="1828800"/>
          </a:xfrm>
          <a:prstGeom prst="rect">
            <a:avLst/>
          </a:prstGeom>
        </p:spPr>
      </p:pic>
      <p:pic>
        <p:nvPicPr>
          <p:cNvPr id="6" name="Picture 5">
            <a:extLst>
              <a:ext uri="{FF2B5EF4-FFF2-40B4-BE49-F238E27FC236}">
                <a16:creationId xmlns:a16="http://schemas.microsoft.com/office/drawing/2014/main" id="{A52089EB-F6E3-EB4F-9A6E-958D223126AC}"/>
              </a:ext>
            </a:extLst>
          </p:cNvPr>
          <p:cNvPicPr>
            <a:picLocks noChangeAspect="1"/>
          </p:cNvPicPr>
          <p:nvPr/>
        </p:nvPicPr>
        <p:blipFill>
          <a:blip r:embed="rId6"/>
          <a:stretch>
            <a:fillRect/>
          </a:stretch>
        </p:blipFill>
        <p:spPr>
          <a:xfrm>
            <a:off x="9938454" y="2489200"/>
            <a:ext cx="1870368" cy="1828800"/>
          </a:xfrm>
          <a:prstGeom prst="rect">
            <a:avLst/>
          </a:prstGeom>
        </p:spPr>
      </p:pic>
      <p:pic>
        <p:nvPicPr>
          <p:cNvPr id="7" name="Picture 6">
            <a:extLst>
              <a:ext uri="{FF2B5EF4-FFF2-40B4-BE49-F238E27FC236}">
                <a16:creationId xmlns:a16="http://schemas.microsoft.com/office/drawing/2014/main" id="{A3762869-C577-914E-BC4E-8D7485CF4DC0}"/>
              </a:ext>
            </a:extLst>
          </p:cNvPr>
          <p:cNvPicPr>
            <a:picLocks noChangeAspect="1"/>
          </p:cNvPicPr>
          <p:nvPr/>
        </p:nvPicPr>
        <p:blipFill>
          <a:blip r:embed="rId7"/>
          <a:stretch>
            <a:fillRect/>
          </a:stretch>
        </p:blipFill>
        <p:spPr>
          <a:xfrm>
            <a:off x="7594726" y="2489200"/>
            <a:ext cx="1870368" cy="1828800"/>
          </a:xfrm>
          <a:prstGeom prst="rect">
            <a:avLst/>
          </a:prstGeom>
        </p:spPr>
      </p:pic>
      <p:pic>
        <p:nvPicPr>
          <p:cNvPr id="8" name="Picture 7">
            <a:extLst>
              <a:ext uri="{FF2B5EF4-FFF2-40B4-BE49-F238E27FC236}">
                <a16:creationId xmlns:a16="http://schemas.microsoft.com/office/drawing/2014/main" id="{476BF7D6-178F-6249-84AB-ABD830144CA2}"/>
              </a:ext>
            </a:extLst>
          </p:cNvPr>
          <p:cNvPicPr>
            <a:picLocks noChangeAspect="1"/>
          </p:cNvPicPr>
          <p:nvPr/>
        </p:nvPicPr>
        <p:blipFill>
          <a:blip r:embed="rId8"/>
          <a:stretch>
            <a:fillRect/>
          </a:stretch>
        </p:blipFill>
        <p:spPr>
          <a:xfrm>
            <a:off x="5250998" y="2489200"/>
            <a:ext cx="1870368" cy="1828800"/>
          </a:xfrm>
          <a:prstGeom prst="rect">
            <a:avLst/>
          </a:prstGeom>
        </p:spPr>
      </p:pic>
      <p:pic>
        <p:nvPicPr>
          <p:cNvPr id="9" name="Picture 8">
            <a:extLst>
              <a:ext uri="{FF2B5EF4-FFF2-40B4-BE49-F238E27FC236}">
                <a16:creationId xmlns:a16="http://schemas.microsoft.com/office/drawing/2014/main" id="{C0D19756-0601-ED4F-81DF-8FE68163C934}"/>
              </a:ext>
            </a:extLst>
          </p:cNvPr>
          <p:cNvPicPr>
            <a:picLocks noChangeAspect="1"/>
          </p:cNvPicPr>
          <p:nvPr/>
        </p:nvPicPr>
        <p:blipFill>
          <a:blip r:embed="rId9"/>
          <a:stretch>
            <a:fillRect/>
          </a:stretch>
        </p:blipFill>
        <p:spPr>
          <a:xfrm>
            <a:off x="2907270" y="2489200"/>
            <a:ext cx="1870368" cy="1828800"/>
          </a:xfrm>
          <a:prstGeom prst="rect">
            <a:avLst/>
          </a:prstGeom>
        </p:spPr>
      </p:pic>
      <p:pic>
        <p:nvPicPr>
          <p:cNvPr id="10" name="Picture 9">
            <a:extLst>
              <a:ext uri="{FF2B5EF4-FFF2-40B4-BE49-F238E27FC236}">
                <a16:creationId xmlns:a16="http://schemas.microsoft.com/office/drawing/2014/main" id="{6667BF4C-23BD-604E-9FA4-1C68C6460322}"/>
              </a:ext>
            </a:extLst>
          </p:cNvPr>
          <p:cNvPicPr>
            <a:picLocks noChangeAspect="1"/>
          </p:cNvPicPr>
          <p:nvPr/>
        </p:nvPicPr>
        <p:blipFill>
          <a:blip r:embed="rId10"/>
          <a:stretch>
            <a:fillRect/>
          </a:stretch>
        </p:blipFill>
        <p:spPr>
          <a:xfrm>
            <a:off x="603156" y="2489200"/>
            <a:ext cx="1870368" cy="1828800"/>
          </a:xfrm>
          <a:prstGeom prst="rect">
            <a:avLst/>
          </a:prstGeom>
        </p:spPr>
      </p:pic>
      <p:pic>
        <p:nvPicPr>
          <p:cNvPr id="11" name="Picture 10">
            <a:extLst>
              <a:ext uri="{FF2B5EF4-FFF2-40B4-BE49-F238E27FC236}">
                <a16:creationId xmlns:a16="http://schemas.microsoft.com/office/drawing/2014/main" id="{FBEAD2AA-C105-234D-AA45-5FD406DE3AE8}"/>
              </a:ext>
            </a:extLst>
          </p:cNvPr>
          <p:cNvPicPr>
            <a:picLocks noChangeAspect="1"/>
          </p:cNvPicPr>
          <p:nvPr/>
        </p:nvPicPr>
        <p:blipFill>
          <a:blip r:embed="rId11"/>
          <a:stretch>
            <a:fillRect/>
          </a:stretch>
        </p:blipFill>
        <p:spPr>
          <a:xfrm>
            <a:off x="587920" y="4662715"/>
            <a:ext cx="1870368" cy="1828800"/>
          </a:xfrm>
          <a:prstGeom prst="rect">
            <a:avLst/>
          </a:prstGeom>
        </p:spPr>
      </p:pic>
      <p:pic>
        <p:nvPicPr>
          <p:cNvPr id="12" name="Picture 11">
            <a:extLst>
              <a:ext uri="{FF2B5EF4-FFF2-40B4-BE49-F238E27FC236}">
                <a16:creationId xmlns:a16="http://schemas.microsoft.com/office/drawing/2014/main" id="{1EEF22CB-4F2A-2846-A3DE-4B3461C659C2}"/>
              </a:ext>
            </a:extLst>
          </p:cNvPr>
          <p:cNvPicPr>
            <a:picLocks noChangeAspect="1"/>
          </p:cNvPicPr>
          <p:nvPr/>
        </p:nvPicPr>
        <p:blipFill>
          <a:blip r:embed="rId12"/>
          <a:stretch>
            <a:fillRect/>
          </a:stretch>
        </p:blipFill>
        <p:spPr>
          <a:xfrm>
            <a:off x="2817088" y="4662715"/>
            <a:ext cx="1870368" cy="1828800"/>
          </a:xfrm>
          <a:prstGeom prst="rect">
            <a:avLst/>
          </a:prstGeom>
        </p:spPr>
      </p:pic>
      <p:pic>
        <p:nvPicPr>
          <p:cNvPr id="13" name="Picture 12">
            <a:extLst>
              <a:ext uri="{FF2B5EF4-FFF2-40B4-BE49-F238E27FC236}">
                <a16:creationId xmlns:a16="http://schemas.microsoft.com/office/drawing/2014/main" id="{813DEE32-D606-1645-BF6C-D1B61EC79994}"/>
              </a:ext>
            </a:extLst>
          </p:cNvPr>
          <p:cNvPicPr>
            <a:picLocks noChangeAspect="1"/>
          </p:cNvPicPr>
          <p:nvPr/>
        </p:nvPicPr>
        <p:blipFill>
          <a:blip r:embed="rId13"/>
          <a:stretch>
            <a:fillRect/>
          </a:stretch>
        </p:blipFill>
        <p:spPr>
          <a:xfrm>
            <a:off x="5160816" y="4662715"/>
            <a:ext cx="1870368" cy="1828800"/>
          </a:xfrm>
          <a:prstGeom prst="rect">
            <a:avLst/>
          </a:prstGeom>
        </p:spPr>
      </p:pic>
      <p:pic>
        <p:nvPicPr>
          <p:cNvPr id="14" name="Picture 13">
            <a:extLst>
              <a:ext uri="{FF2B5EF4-FFF2-40B4-BE49-F238E27FC236}">
                <a16:creationId xmlns:a16="http://schemas.microsoft.com/office/drawing/2014/main" id="{0316E5C5-55C8-E14B-B50D-601EDE7E5B25}"/>
              </a:ext>
            </a:extLst>
          </p:cNvPr>
          <p:cNvPicPr>
            <a:picLocks noChangeAspect="1"/>
          </p:cNvPicPr>
          <p:nvPr/>
        </p:nvPicPr>
        <p:blipFill>
          <a:blip r:embed="rId14"/>
          <a:stretch>
            <a:fillRect/>
          </a:stretch>
        </p:blipFill>
        <p:spPr>
          <a:xfrm>
            <a:off x="7504544" y="4662715"/>
            <a:ext cx="1870368" cy="1828800"/>
          </a:xfrm>
          <a:prstGeom prst="rect">
            <a:avLst/>
          </a:prstGeom>
        </p:spPr>
      </p:pic>
      <p:pic>
        <p:nvPicPr>
          <p:cNvPr id="15" name="Picture 14">
            <a:extLst>
              <a:ext uri="{FF2B5EF4-FFF2-40B4-BE49-F238E27FC236}">
                <a16:creationId xmlns:a16="http://schemas.microsoft.com/office/drawing/2014/main" id="{85F28201-ADA1-C649-839F-0AE4E06FA425}"/>
              </a:ext>
            </a:extLst>
          </p:cNvPr>
          <p:cNvPicPr>
            <a:picLocks noChangeAspect="1"/>
          </p:cNvPicPr>
          <p:nvPr/>
        </p:nvPicPr>
        <p:blipFill>
          <a:blip r:embed="rId15"/>
          <a:stretch>
            <a:fillRect/>
          </a:stretch>
        </p:blipFill>
        <p:spPr>
          <a:xfrm>
            <a:off x="9848272" y="4615541"/>
            <a:ext cx="1870368" cy="1828800"/>
          </a:xfrm>
          <a:prstGeom prst="rect">
            <a:avLst/>
          </a:prstGeom>
        </p:spPr>
      </p:pic>
      <p:sp>
        <p:nvSpPr>
          <p:cNvPr id="16" name="Rectangle 15">
            <a:extLst>
              <a:ext uri="{FF2B5EF4-FFF2-40B4-BE49-F238E27FC236}">
                <a16:creationId xmlns:a16="http://schemas.microsoft.com/office/drawing/2014/main" id="{1838BA15-829B-FB49-AA39-8FDA4F3F4733}"/>
              </a:ext>
            </a:extLst>
          </p:cNvPr>
          <p:cNvSpPr/>
          <p:nvPr/>
        </p:nvSpPr>
        <p:spPr>
          <a:xfrm>
            <a:off x="5988527" y="4876801"/>
            <a:ext cx="929754" cy="827313"/>
          </a:xfrm>
          <a:prstGeom prst="rect">
            <a:avLst/>
          </a:prstGeom>
          <a:noFill/>
          <a:ln w="38100">
            <a:solidFill>
              <a:srgbClr val="AB79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Freeform 16">
            <a:extLst>
              <a:ext uri="{FF2B5EF4-FFF2-40B4-BE49-F238E27FC236}">
                <a16:creationId xmlns:a16="http://schemas.microsoft.com/office/drawing/2014/main" id="{4CEF0155-4F3C-244B-A63D-B32316018061}"/>
              </a:ext>
            </a:extLst>
          </p:cNvPr>
          <p:cNvSpPr/>
          <p:nvPr/>
        </p:nvSpPr>
        <p:spPr>
          <a:xfrm>
            <a:off x="6698649" y="1052423"/>
            <a:ext cx="431320" cy="655608"/>
          </a:xfrm>
          <a:custGeom>
            <a:avLst/>
            <a:gdLst>
              <a:gd name="connsiteX0" fmla="*/ 431320 w 431320"/>
              <a:gd name="connsiteY0" fmla="*/ 362310 h 655608"/>
              <a:gd name="connsiteX1" fmla="*/ 379562 w 431320"/>
              <a:gd name="connsiteY1" fmla="*/ 224287 h 655608"/>
              <a:gd name="connsiteX2" fmla="*/ 207034 w 431320"/>
              <a:gd name="connsiteY2" fmla="*/ 0 h 655608"/>
              <a:gd name="connsiteX3" fmla="*/ 207034 w 431320"/>
              <a:gd name="connsiteY3" fmla="*/ 0 h 655608"/>
              <a:gd name="connsiteX4" fmla="*/ 17253 w 431320"/>
              <a:gd name="connsiteY4" fmla="*/ 138023 h 655608"/>
              <a:gd name="connsiteX5" fmla="*/ 0 w 431320"/>
              <a:gd name="connsiteY5" fmla="*/ 362310 h 655608"/>
              <a:gd name="connsiteX6" fmla="*/ 155275 w 431320"/>
              <a:gd name="connsiteY6" fmla="*/ 655608 h 655608"/>
              <a:gd name="connsiteX7" fmla="*/ 414068 w 431320"/>
              <a:gd name="connsiteY7" fmla="*/ 552091 h 655608"/>
              <a:gd name="connsiteX8" fmla="*/ 431320 w 431320"/>
              <a:gd name="connsiteY8" fmla="*/ 362310 h 65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320" h="655608">
                <a:moveTo>
                  <a:pt x="431320" y="362310"/>
                </a:moveTo>
                <a:lnTo>
                  <a:pt x="379562" y="224287"/>
                </a:lnTo>
                <a:lnTo>
                  <a:pt x="207034" y="0"/>
                </a:lnTo>
                <a:lnTo>
                  <a:pt x="207034" y="0"/>
                </a:lnTo>
                <a:lnTo>
                  <a:pt x="17253" y="138023"/>
                </a:lnTo>
                <a:lnTo>
                  <a:pt x="0" y="362310"/>
                </a:lnTo>
                <a:lnTo>
                  <a:pt x="155275" y="655608"/>
                </a:lnTo>
                <a:lnTo>
                  <a:pt x="414068" y="552091"/>
                </a:lnTo>
                <a:lnTo>
                  <a:pt x="431320" y="362310"/>
                </a:ln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extLst>
              <a:ext uri="{FF2B5EF4-FFF2-40B4-BE49-F238E27FC236}">
                <a16:creationId xmlns:a16="http://schemas.microsoft.com/office/drawing/2014/main" id="{8B479C0F-4B8A-BD49-B6A1-431423451480}"/>
              </a:ext>
            </a:extLst>
          </p:cNvPr>
          <p:cNvSpPr/>
          <p:nvPr/>
        </p:nvSpPr>
        <p:spPr>
          <a:xfrm>
            <a:off x="8048637" y="457200"/>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20">
            <a:extLst>
              <a:ext uri="{FF2B5EF4-FFF2-40B4-BE49-F238E27FC236}">
                <a16:creationId xmlns:a16="http://schemas.microsoft.com/office/drawing/2014/main" id="{226E4A17-03E2-D649-BF9A-6205934F36BF}"/>
              </a:ext>
            </a:extLst>
          </p:cNvPr>
          <p:cNvSpPr/>
          <p:nvPr/>
        </p:nvSpPr>
        <p:spPr>
          <a:xfrm>
            <a:off x="10431893" y="435428"/>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21">
            <a:extLst>
              <a:ext uri="{FF2B5EF4-FFF2-40B4-BE49-F238E27FC236}">
                <a16:creationId xmlns:a16="http://schemas.microsoft.com/office/drawing/2014/main" id="{FAECC9BE-BEB5-484D-B171-9C0B288B365B}"/>
              </a:ext>
            </a:extLst>
          </p:cNvPr>
          <p:cNvSpPr/>
          <p:nvPr/>
        </p:nvSpPr>
        <p:spPr>
          <a:xfrm>
            <a:off x="1012922" y="2619828"/>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Freeform 25">
            <a:extLst>
              <a:ext uri="{FF2B5EF4-FFF2-40B4-BE49-F238E27FC236}">
                <a16:creationId xmlns:a16="http://schemas.microsoft.com/office/drawing/2014/main" id="{A5B773F7-6520-1349-A730-414208F425D4}"/>
              </a:ext>
            </a:extLst>
          </p:cNvPr>
          <p:cNvSpPr/>
          <p:nvPr/>
        </p:nvSpPr>
        <p:spPr>
          <a:xfrm>
            <a:off x="969204" y="4746171"/>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Freeform 26">
            <a:extLst>
              <a:ext uri="{FF2B5EF4-FFF2-40B4-BE49-F238E27FC236}">
                <a16:creationId xmlns:a16="http://schemas.microsoft.com/office/drawing/2014/main" id="{8E25CEC0-EE1A-0044-AF70-788492693537}"/>
              </a:ext>
            </a:extLst>
          </p:cNvPr>
          <p:cNvSpPr/>
          <p:nvPr/>
        </p:nvSpPr>
        <p:spPr>
          <a:xfrm>
            <a:off x="5608377" y="2612571"/>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27">
            <a:extLst>
              <a:ext uri="{FF2B5EF4-FFF2-40B4-BE49-F238E27FC236}">
                <a16:creationId xmlns:a16="http://schemas.microsoft.com/office/drawing/2014/main" id="{78B89FDE-A08D-B34F-9E78-8E50FE296C86}"/>
              </a:ext>
            </a:extLst>
          </p:cNvPr>
          <p:cNvSpPr/>
          <p:nvPr/>
        </p:nvSpPr>
        <p:spPr>
          <a:xfrm>
            <a:off x="3249150" y="2612571"/>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94B70EAB-9664-DF4D-B760-A62A3CD79711}"/>
              </a:ext>
            </a:extLst>
          </p:cNvPr>
          <p:cNvSpPr/>
          <p:nvPr/>
        </p:nvSpPr>
        <p:spPr>
          <a:xfrm>
            <a:off x="7971827" y="2601685"/>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29">
            <a:extLst>
              <a:ext uri="{FF2B5EF4-FFF2-40B4-BE49-F238E27FC236}">
                <a16:creationId xmlns:a16="http://schemas.microsoft.com/office/drawing/2014/main" id="{671AD014-8525-9B4E-B94B-AA24ADA75E58}"/>
              </a:ext>
            </a:extLst>
          </p:cNvPr>
          <p:cNvSpPr/>
          <p:nvPr/>
        </p:nvSpPr>
        <p:spPr>
          <a:xfrm>
            <a:off x="10277628" y="2612571"/>
            <a:ext cx="1284514" cy="1371600"/>
          </a:xfrm>
          <a:custGeom>
            <a:avLst/>
            <a:gdLst>
              <a:gd name="connsiteX0" fmla="*/ 10885 w 1284514"/>
              <a:gd name="connsiteY0" fmla="*/ 10886 h 1371600"/>
              <a:gd name="connsiteX1" fmla="*/ 337457 w 1284514"/>
              <a:gd name="connsiteY1" fmla="*/ 0 h 1371600"/>
              <a:gd name="connsiteX2" fmla="*/ 337457 w 1284514"/>
              <a:gd name="connsiteY2" fmla="*/ 1034143 h 1371600"/>
              <a:gd name="connsiteX3" fmla="*/ 1284514 w 1284514"/>
              <a:gd name="connsiteY3" fmla="*/ 1034143 h 1371600"/>
              <a:gd name="connsiteX4" fmla="*/ 1284514 w 1284514"/>
              <a:gd name="connsiteY4" fmla="*/ 1349829 h 1371600"/>
              <a:gd name="connsiteX5" fmla="*/ 0 w 1284514"/>
              <a:gd name="connsiteY5" fmla="*/ 1371600 h 1371600"/>
              <a:gd name="connsiteX6" fmla="*/ 10885 w 1284514"/>
              <a:gd name="connsiteY6" fmla="*/ 10886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4514" h="1371600">
                <a:moveTo>
                  <a:pt x="10885" y="10886"/>
                </a:moveTo>
                <a:lnTo>
                  <a:pt x="337457" y="0"/>
                </a:lnTo>
                <a:lnTo>
                  <a:pt x="337457" y="1034143"/>
                </a:lnTo>
                <a:lnTo>
                  <a:pt x="1284514" y="1034143"/>
                </a:lnTo>
                <a:lnTo>
                  <a:pt x="1284514" y="1349829"/>
                </a:lnTo>
                <a:lnTo>
                  <a:pt x="0" y="1371600"/>
                </a:lnTo>
                <a:cubicBezTo>
                  <a:pt x="3628" y="925286"/>
                  <a:pt x="7257" y="478971"/>
                  <a:pt x="10885" y="10886"/>
                </a:cubicBez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Freeform 31">
            <a:extLst>
              <a:ext uri="{FF2B5EF4-FFF2-40B4-BE49-F238E27FC236}">
                <a16:creationId xmlns:a16="http://schemas.microsoft.com/office/drawing/2014/main" id="{29B64E09-7F32-1447-A74D-09F940398E6D}"/>
              </a:ext>
            </a:extLst>
          </p:cNvPr>
          <p:cNvSpPr/>
          <p:nvPr/>
        </p:nvSpPr>
        <p:spPr>
          <a:xfrm>
            <a:off x="3271650" y="4788725"/>
            <a:ext cx="1328057" cy="1317171"/>
          </a:xfrm>
          <a:custGeom>
            <a:avLst/>
            <a:gdLst>
              <a:gd name="connsiteX0" fmla="*/ 359229 w 1328057"/>
              <a:gd name="connsiteY0" fmla="*/ 1317171 h 1317171"/>
              <a:gd name="connsiteX1" fmla="*/ 1328057 w 1328057"/>
              <a:gd name="connsiteY1" fmla="*/ 1317171 h 1317171"/>
              <a:gd name="connsiteX2" fmla="*/ 1328057 w 1328057"/>
              <a:gd name="connsiteY2" fmla="*/ 0 h 1317171"/>
              <a:gd name="connsiteX3" fmla="*/ 0 w 1328057"/>
              <a:gd name="connsiteY3" fmla="*/ 21771 h 1317171"/>
              <a:gd name="connsiteX4" fmla="*/ 0 w 1328057"/>
              <a:gd name="connsiteY4" fmla="*/ 957943 h 1317171"/>
              <a:gd name="connsiteX5" fmla="*/ 0 w 1328057"/>
              <a:gd name="connsiteY5" fmla="*/ 957943 h 1317171"/>
              <a:gd name="connsiteX6" fmla="*/ 195943 w 1328057"/>
              <a:gd name="connsiteY6" fmla="*/ 1012371 h 1317171"/>
              <a:gd name="connsiteX7" fmla="*/ 195943 w 1328057"/>
              <a:gd name="connsiteY7" fmla="*/ 1012371 h 1317171"/>
              <a:gd name="connsiteX8" fmla="*/ 315686 w 1328057"/>
              <a:gd name="connsiteY8" fmla="*/ 1143000 h 1317171"/>
              <a:gd name="connsiteX9" fmla="*/ 315686 w 1328057"/>
              <a:gd name="connsiteY9" fmla="*/ 1143000 h 1317171"/>
              <a:gd name="connsiteX10" fmla="*/ 359229 w 1328057"/>
              <a:gd name="connsiteY10" fmla="*/ 1317171 h 131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28057" h="1317171">
                <a:moveTo>
                  <a:pt x="359229" y="1317171"/>
                </a:moveTo>
                <a:lnTo>
                  <a:pt x="1328057" y="1317171"/>
                </a:lnTo>
                <a:lnTo>
                  <a:pt x="1328057" y="0"/>
                </a:lnTo>
                <a:lnTo>
                  <a:pt x="0" y="21771"/>
                </a:lnTo>
                <a:lnTo>
                  <a:pt x="0" y="957943"/>
                </a:lnTo>
                <a:lnTo>
                  <a:pt x="0" y="957943"/>
                </a:lnTo>
                <a:lnTo>
                  <a:pt x="195943" y="1012371"/>
                </a:lnTo>
                <a:lnTo>
                  <a:pt x="195943" y="1012371"/>
                </a:lnTo>
                <a:lnTo>
                  <a:pt x="315686" y="1143000"/>
                </a:lnTo>
                <a:lnTo>
                  <a:pt x="315686" y="1143000"/>
                </a:lnTo>
                <a:lnTo>
                  <a:pt x="359229" y="1317171"/>
                </a:lnTo>
                <a:close/>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a:extLst>
              <a:ext uri="{FF2B5EF4-FFF2-40B4-BE49-F238E27FC236}">
                <a16:creationId xmlns:a16="http://schemas.microsoft.com/office/drawing/2014/main" id="{0F81A421-9C15-524F-AE6E-76245C1E66B9}"/>
              </a:ext>
            </a:extLst>
          </p:cNvPr>
          <p:cNvSpPr/>
          <p:nvPr/>
        </p:nvSpPr>
        <p:spPr>
          <a:xfrm>
            <a:off x="3216233" y="5780315"/>
            <a:ext cx="359229" cy="381000"/>
          </a:xfrm>
          <a:custGeom>
            <a:avLst/>
            <a:gdLst>
              <a:gd name="connsiteX0" fmla="*/ 10886 w 359229"/>
              <a:gd name="connsiteY0" fmla="*/ 10886 h 381000"/>
              <a:gd name="connsiteX1" fmla="*/ 0 w 359229"/>
              <a:gd name="connsiteY1" fmla="*/ 381000 h 381000"/>
              <a:gd name="connsiteX2" fmla="*/ 359229 w 359229"/>
              <a:gd name="connsiteY2" fmla="*/ 370114 h 381000"/>
              <a:gd name="connsiteX3" fmla="*/ 359229 w 359229"/>
              <a:gd name="connsiteY3" fmla="*/ 370114 h 381000"/>
              <a:gd name="connsiteX4" fmla="*/ 326572 w 359229"/>
              <a:gd name="connsiteY4" fmla="*/ 195943 h 381000"/>
              <a:gd name="connsiteX5" fmla="*/ 272143 w 359229"/>
              <a:gd name="connsiteY5" fmla="*/ 108857 h 381000"/>
              <a:gd name="connsiteX6" fmla="*/ 272143 w 359229"/>
              <a:gd name="connsiteY6" fmla="*/ 108857 h 381000"/>
              <a:gd name="connsiteX7" fmla="*/ 108858 w 359229"/>
              <a:gd name="connsiteY7" fmla="*/ 0 h 381000"/>
              <a:gd name="connsiteX8" fmla="*/ 10886 w 359229"/>
              <a:gd name="connsiteY8" fmla="*/ 10886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229" h="381000">
                <a:moveTo>
                  <a:pt x="10886" y="10886"/>
                </a:moveTo>
                <a:lnTo>
                  <a:pt x="0" y="381000"/>
                </a:lnTo>
                <a:lnTo>
                  <a:pt x="359229" y="370114"/>
                </a:lnTo>
                <a:lnTo>
                  <a:pt x="359229" y="370114"/>
                </a:lnTo>
                <a:lnTo>
                  <a:pt x="326572" y="195943"/>
                </a:lnTo>
                <a:lnTo>
                  <a:pt x="272143" y="108857"/>
                </a:lnTo>
                <a:lnTo>
                  <a:pt x="272143" y="108857"/>
                </a:lnTo>
                <a:lnTo>
                  <a:pt x="108858" y="0"/>
                </a:lnTo>
                <a:lnTo>
                  <a:pt x="10886" y="10886"/>
                </a:lnTo>
                <a:close/>
              </a:path>
            </a:pathLst>
          </a:custGeom>
          <a:noFill/>
          <a:ln w="57150">
            <a:solidFill>
              <a:schemeClr val="tx1">
                <a:lumMod val="50000"/>
                <a:lumOff val="50000"/>
                <a:alpha val="4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EA431BFC-F082-424D-B333-0DE1C419C2B0}"/>
              </a:ext>
            </a:extLst>
          </p:cNvPr>
          <p:cNvSpPr/>
          <p:nvPr/>
        </p:nvSpPr>
        <p:spPr>
          <a:xfrm>
            <a:off x="5547066" y="4876801"/>
            <a:ext cx="385052" cy="827314"/>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B83BF4C3-2B18-0343-8BB6-78B3F6B289D9}"/>
              </a:ext>
            </a:extLst>
          </p:cNvPr>
          <p:cNvSpPr/>
          <p:nvPr/>
        </p:nvSpPr>
        <p:spPr>
          <a:xfrm>
            <a:off x="5547066" y="5725133"/>
            <a:ext cx="385048" cy="457201"/>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41015C11-11E7-BC4F-90AB-C14ACF66D40A}"/>
              </a:ext>
            </a:extLst>
          </p:cNvPr>
          <p:cNvSpPr/>
          <p:nvPr/>
        </p:nvSpPr>
        <p:spPr>
          <a:xfrm>
            <a:off x="7832356" y="4746170"/>
            <a:ext cx="385048" cy="1034145"/>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780FCF7-75D0-6743-890B-83278679F481}"/>
              </a:ext>
            </a:extLst>
          </p:cNvPr>
          <p:cNvSpPr/>
          <p:nvPr/>
        </p:nvSpPr>
        <p:spPr>
          <a:xfrm>
            <a:off x="8222144" y="5811845"/>
            <a:ext cx="824893" cy="380999"/>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959C567-20BF-8044-89E1-A230535C91DD}"/>
              </a:ext>
            </a:extLst>
          </p:cNvPr>
          <p:cNvSpPr/>
          <p:nvPr/>
        </p:nvSpPr>
        <p:spPr>
          <a:xfrm>
            <a:off x="10195446" y="4876801"/>
            <a:ext cx="585368" cy="827312"/>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38">
            <a:extLst>
              <a:ext uri="{FF2B5EF4-FFF2-40B4-BE49-F238E27FC236}">
                <a16:creationId xmlns:a16="http://schemas.microsoft.com/office/drawing/2014/main" id="{A5BCDE40-4C11-BB40-85FA-609F9DBCF6E4}"/>
              </a:ext>
            </a:extLst>
          </p:cNvPr>
          <p:cNvSpPr/>
          <p:nvPr/>
        </p:nvSpPr>
        <p:spPr>
          <a:xfrm>
            <a:off x="8262206" y="4746169"/>
            <a:ext cx="781998" cy="1034145"/>
          </a:xfrm>
          <a:prstGeom prst="rect">
            <a:avLst/>
          </a:prstGeom>
          <a:noFill/>
          <a:ln w="38100">
            <a:solidFill>
              <a:srgbClr val="FF2D55">
                <a:alpha val="50196"/>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a:extLst>
              <a:ext uri="{FF2B5EF4-FFF2-40B4-BE49-F238E27FC236}">
                <a16:creationId xmlns:a16="http://schemas.microsoft.com/office/drawing/2014/main" id="{7DEAD2F8-876B-E646-985D-D0E6F2D3A883}"/>
              </a:ext>
            </a:extLst>
          </p:cNvPr>
          <p:cNvSpPr/>
          <p:nvPr/>
        </p:nvSpPr>
        <p:spPr>
          <a:xfrm>
            <a:off x="10794158" y="5704113"/>
            <a:ext cx="770427" cy="413656"/>
          </a:xfrm>
          <a:prstGeom prst="rect">
            <a:avLst/>
          </a:prstGeom>
          <a:noFill/>
          <a:ln w="38100">
            <a:solidFill>
              <a:srgbClr val="FF9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Arrow Connector 40">
            <a:extLst>
              <a:ext uri="{FF2B5EF4-FFF2-40B4-BE49-F238E27FC236}">
                <a16:creationId xmlns:a16="http://schemas.microsoft.com/office/drawing/2014/main" id="{C72E760F-4702-544F-8990-76D4E1A74D08}"/>
              </a:ext>
            </a:extLst>
          </p:cNvPr>
          <p:cNvCxnSpPr>
            <a:cxnSpLocks/>
          </p:cNvCxnSpPr>
          <p:nvPr/>
        </p:nvCxnSpPr>
        <p:spPr>
          <a:xfrm>
            <a:off x="7254064" y="1541858"/>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Straight Arrow Connector 41">
            <a:extLst>
              <a:ext uri="{FF2B5EF4-FFF2-40B4-BE49-F238E27FC236}">
                <a16:creationId xmlns:a16="http://schemas.microsoft.com/office/drawing/2014/main" id="{DD66A9B0-F31F-2843-900C-590D8530A624}"/>
              </a:ext>
            </a:extLst>
          </p:cNvPr>
          <p:cNvCxnSpPr>
            <a:cxnSpLocks/>
          </p:cNvCxnSpPr>
          <p:nvPr/>
        </p:nvCxnSpPr>
        <p:spPr>
          <a:xfrm>
            <a:off x="9637947" y="1541858"/>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Straight Arrow Connector 42">
            <a:extLst>
              <a:ext uri="{FF2B5EF4-FFF2-40B4-BE49-F238E27FC236}">
                <a16:creationId xmlns:a16="http://schemas.microsoft.com/office/drawing/2014/main" id="{17EC7AB9-67B5-7D4F-B106-BC712190AFC4}"/>
              </a:ext>
            </a:extLst>
          </p:cNvPr>
          <p:cNvCxnSpPr>
            <a:cxnSpLocks/>
          </p:cNvCxnSpPr>
          <p:nvPr/>
        </p:nvCxnSpPr>
        <p:spPr>
          <a:xfrm>
            <a:off x="2542570" y="3752689"/>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Straight Arrow Connector 43">
            <a:extLst>
              <a:ext uri="{FF2B5EF4-FFF2-40B4-BE49-F238E27FC236}">
                <a16:creationId xmlns:a16="http://schemas.microsoft.com/office/drawing/2014/main" id="{F2A66CC7-BC67-524B-AFDC-21387528716C}"/>
              </a:ext>
            </a:extLst>
          </p:cNvPr>
          <p:cNvCxnSpPr>
            <a:cxnSpLocks/>
          </p:cNvCxnSpPr>
          <p:nvPr/>
        </p:nvCxnSpPr>
        <p:spPr>
          <a:xfrm>
            <a:off x="7117611" y="3713059"/>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5" name="Straight Arrow Connector 44">
            <a:extLst>
              <a:ext uri="{FF2B5EF4-FFF2-40B4-BE49-F238E27FC236}">
                <a16:creationId xmlns:a16="http://schemas.microsoft.com/office/drawing/2014/main" id="{C14FC5C5-AE1B-6644-96EF-C92C71C26217}"/>
              </a:ext>
            </a:extLst>
          </p:cNvPr>
          <p:cNvCxnSpPr>
            <a:cxnSpLocks/>
          </p:cNvCxnSpPr>
          <p:nvPr/>
        </p:nvCxnSpPr>
        <p:spPr>
          <a:xfrm>
            <a:off x="9501494" y="3713059"/>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6" name="Straight Arrow Connector 45">
            <a:extLst>
              <a:ext uri="{FF2B5EF4-FFF2-40B4-BE49-F238E27FC236}">
                <a16:creationId xmlns:a16="http://schemas.microsoft.com/office/drawing/2014/main" id="{C696762B-A5AB-3641-84A1-DBD4A502F932}"/>
              </a:ext>
            </a:extLst>
          </p:cNvPr>
          <p:cNvCxnSpPr>
            <a:cxnSpLocks/>
          </p:cNvCxnSpPr>
          <p:nvPr/>
        </p:nvCxnSpPr>
        <p:spPr>
          <a:xfrm>
            <a:off x="2458288" y="5931764"/>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7" name="Straight Arrow Connector 46">
            <a:extLst>
              <a:ext uri="{FF2B5EF4-FFF2-40B4-BE49-F238E27FC236}">
                <a16:creationId xmlns:a16="http://schemas.microsoft.com/office/drawing/2014/main" id="{34CF826D-9AA1-C44A-8539-D5CB6EDDEE85}"/>
              </a:ext>
            </a:extLst>
          </p:cNvPr>
          <p:cNvCxnSpPr>
            <a:cxnSpLocks/>
          </p:cNvCxnSpPr>
          <p:nvPr/>
        </p:nvCxnSpPr>
        <p:spPr>
          <a:xfrm>
            <a:off x="4681724" y="5931764"/>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8" name="Straight Arrow Connector 47">
            <a:extLst>
              <a:ext uri="{FF2B5EF4-FFF2-40B4-BE49-F238E27FC236}">
                <a16:creationId xmlns:a16="http://schemas.microsoft.com/office/drawing/2014/main" id="{55538787-4F13-164E-A8B5-41EC33F6B8AA}"/>
              </a:ext>
            </a:extLst>
          </p:cNvPr>
          <p:cNvCxnSpPr>
            <a:cxnSpLocks/>
          </p:cNvCxnSpPr>
          <p:nvPr/>
        </p:nvCxnSpPr>
        <p:spPr>
          <a:xfrm>
            <a:off x="7065607" y="5931764"/>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9" name="Straight Arrow Connector 48">
            <a:extLst>
              <a:ext uri="{FF2B5EF4-FFF2-40B4-BE49-F238E27FC236}">
                <a16:creationId xmlns:a16="http://schemas.microsoft.com/office/drawing/2014/main" id="{2E23EF11-11AC-8D4B-9021-03DA7C310BAC}"/>
              </a:ext>
            </a:extLst>
          </p:cNvPr>
          <p:cNvCxnSpPr>
            <a:cxnSpLocks/>
          </p:cNvCxnSpPr>
          <p:nvPr/>
        </p:nvCxnSpPr>
        <p:spPr>
          <a:xfrm>
            <a:off x="9410996" y="5931764"/>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TextBox 23">
            <a:extLst>
              <a:ext uri="{FF2B5EF4-FFF2-40B4-BE49-F238E27FC236}">
                <a16:creationId xmlns:a16="http://schemas.microsoft.com/office/drawing/2014/main" id="{05919456-1D31-C99A-30F5-C5BC5FFC0BCD}"/>
              </a:ext>
            </a:extLst>
          </p:cNvPr>
          <p:cNvSpPr txBox="1"/>
          <p:nvPr/>
        </p:nvSpPr>
        <p:spPr>
          <a:xfrm>
            <a:off x="225028" y="558800"/>
            <a:ext cx="3350434" cy="646331"/>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S2.</a:t>
            </a:r>
            <a:r>
              <a:rPr lang="en-US" sz="1800" dirty="0">
                <a:effectLst/>
                <a:latin typeface="Arial" panose="020B0604020202020204" pitchFamily="34" charset="0"/>
                <a:ea typeface="Times New Roman" panose="02020603050405020304" pitchFamily="18" charset="0"/>
              </a:rPr>
              <a:t> Biaxial plots showing Lineage gate Scheme</a:t>
            </a:r>
            <a:endParaRPr lang="en-US" sz="2000" dirty="0">
              <a:effectLst/>
              <a:latin typeface="Times New Roman" panose="02020603050405020304" pitchFamily="18" charset="0"/>
              <a:ea typeface="Times New Roman" panose="02020603050405020304" pitchFamily="18" charset="0"/>
            </a:endParaRPr>
          </a:p>
        </p:txBody>
      </p:sp>
      <p:cxnSp>
        <p:nvCxnSpPr>
          <p:cNvPr id="19" name="Straight Arrow Connector 18">
            <a:extLst>
              <a:ext uri="{FF2B5EF4-FFF2-40B4-BE49-F238E27FC236}">
                <a16:creationId xmlns:a16="http://schemas.microsoft.com/office/drawing/2014/main" id="{57BD16CA-D324-B815-9F9D-B8EB2D7FBABE}"/>
              </a:ext>
            </a:extLst>
          </p:cNvPr>
          <p:cNvCxnSpPr>
            <a:cxnSpLocks/>
          </p:cNvCxnSpPr>
          <p:nvPr/>
        </p:nvCxnSpPr>
        <p:spPr>
          <a:xfrm>
            <a:off x="4892198" y="3825058"/>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9180650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E5E9A065-80F3-11D2-9A5D-087E2565E153}"/>
              </a:ext>
            </a:extLst>
          </p:cNvPr>
          <p:cNvGraphicFramePr>
            <a:graphicFrameLocks noChangeAspect="1"/>
          </p:cNvGraphicFramePr>
          <p:nvPr>
            <p:extLst>
              <p:ext uri="{D42A27DB-BD31-4B8C-83A1-F6EECF244321}">
                <p14:modId xmlns:p14="http://schemas.microsoft.com/office/powerpoint/2010/main" val="819438843"/>
              </p:ext>
            </p:extLst>
          </p:nvPr>
        </p:nvGraphicFramePr>
        <p:xfrm>
          <a:off x="3641592" y="2168470"/>
          <a:ext cx="4319587" cy="2763837"/>
        </p:xfrm>
        <a:graphic>
          <a:graphicData uri="http://schemas.openxmlformats.org/presentationml/2006/ole">
            <mc:AlternateContent xmlns:mc="http://schemas.openxmlformats.org/markup-compatibility/2006">
              <mc:Choice xmlns:v="urn:schemas-microsoft-com:vml" Requires="v">
                <p:oleObj name="Prism 9" r:id="rId2" imgW="4319108" imgH="2764182" progId="Prism9.Document">
                  <p:embed/>
                </p:oleObj>
              </mc:Choice>
              <mc:Fallback>
                <p:oleObj name="Prism 9" r:id="rId2" imgW="4319108" imgH="2764182" progId="Prism9.Document">
                  <p:embed/>
                  <p:pic>
                    <p:nvPicPr>
                      <p:cNvPr id="38" name="Object 37">
                        <a:extLst>
                          <a:ext uri="{FF2B5EF4-FFF2-40B4-BE49-F238E27FC236}">
                            <a16:creationId xmlns:a16="http://schemas.microsoft.com/office/drawing/2014/main" id="{325A69C1-5382-2A56-97C9-BC68B62CAF6A}"/>
                          </a:ext>
                        </a:extLst>
                      </p:cNvPr>
                      <p:cNvPicPr/>
                      <p:nvPr/>
                    </p:nvPicPr>
                    <p:blipFill>
                      <a:blip r:embed="rId3"/>
                      <a:stretch>
                        <a:fillRect/>
                      </a:stretch>
                    </p:blipFill>
                    <p:spPr>
                      <a:xfrm>
                        <a:off x="3641592" y="2168470"/>
                        <a:ext cx="4319587" cy="2763837"/>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ADDA510C-4BB2-759A-7561-2C08E4640E2E}"/>
              </a:ext>
            </a:extLst>
          </p:cNvPr>
          <p:cNvSpPr txBox="1"/>
          <p:nvPr/>
        </p:nvSpPr>
        <p:spPr>
          <a:xfrm>
            <a:off x="4034889" y="5005338"/>
            <a:ext cx="3794020" cy="646331"/>
          </a:xfrm>
          <a:prstGeom prst="rect">
            <a:avLst/>
          </a:prstGeom>
          <a:noFill/>
        </p:spPr>
        <p:txBody>
          <a:bodyPr wrap="square">
            <a:spAutoFit/>
          </a:bodyPr>
          <a:lstStyle/>
          <a:p>
            <a:r>
              <a:rPr lang="en-US" sz="18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Figure S3.</a:t>
            </a:r>
            <a:r>
              <a:rPr lang="en-US"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 The frequency of T-cell subsets among NI and HI donors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20498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ADF291F-633E-9447-B64A-611AF4DAEBFA}"/>
              </a:ext>
            </a:extLst>
          </p:cNvPr>
          <p:cNvPicPr>
            <a:picLocks noChangeAspect="1"/>
          </p:cNvPicPr>
          <p:nvPr/>
        </p:nvPicPr>
        <p:blipFill>
          <a:blip r:embed="rId2"/>
          <a:stretch>
            <a:fillRect/>
          </a:stretch>
        </p:blipFill>
        <p:spPr>
          <a:xfrm>
            <a:off x="4526284" y="5274508"/>
            <a:ext cx="1589810" cy="1554480"/>
          </a:xfrm>
          <a:prstGeom prst="rect">
            <a:avLst/>
          </a:prstGeom>
        </p:spPr>
      </p:pic>
      <p:pic>
        <p:nvPicPr>
          <p:cNvPr id="37" name="Picture 36">
            <a:extLst>
              <a:ext uri="{FF2B5EF4-FFF2-40B4-BE49-F238E27FC236}">
                <a16:creationId xmlns:a16="http://schemas.microsoft.com/office/drawing/2014/main" id="{F5424CEE-229C-EA46-AA36-3DE8A1977388}"/>
              </a:ext>
            </a:extLst>
          </p:cNvPr>
          <p:cNvPicPr>
            <a:picLocks noChangeAspect="1"/>
          </p:cNvPicPr>
          <p:nvPr/>
        </p:nvPicPr>
        <p:blipFill>
          <a:blip r:embed="rId3"/>
          <a:stretch>
            <a:fillRect/>
          </a:stretch>
        </p:blipFill>
        <p:spPr>
          <a:xfrm>
            <a:off x="4506891" y="45066"/>
            <a:ext cx="1589810" cy="1554480"/>
          </a:xfrm>
          <a:prstGeom prst="rect">
            <a:avLst/>
          </a:prstGeom>
        </p:spPr>
      </p:pic>
      <p:pic>
        <p:nvPicPr>
          <p:cNvPr id="8" name="Picture 7">
            <a:extLst>
              <a:ext uri="{FF2B5EF4-FFF2-40B4-BE49-F238E27FC236}">
                <a16:creationId xmlns:a16="http://schemas.microsoft.com/office/drawing/2014/main" id="{CF20103F-4315-CB47-876C-51FAEC2393A7}"/>
              </a:ext>
            </a:extLst>
          </p:cNvPr>
          <p:cNvPicPr>
            <a:picLocks noChangeAspect="1"/>
          </p:cNvPicPr>
          <p:nvPr/>
        </p:nvPicPr>
        <p:blipFill>
          <a:blip r:embed="rId4"/>
          <a:stretch>
            <a:fillRect/>
          </a:stretch>
        </p:blipFill>
        <p:spPr>
          <a:xfrm>
            <a:off x="7764533" y="2791326"/>
            <a:ext cx="1400991" cy="1188720"/>
          </a:xfrm>
          <a:prstGeom prst="rect">
            <a:avLst/>
          </a:prstGeom>
        </p:spPr>
      </p:pic>
      <p:pic>
        <p:nvPicPr>
          <p:cNvPr id="9" name="Picture 8">
            <a:extLst>
              <a:ext uri="{FF2B5EF4-FFF2-40B4-BE49-F238E27FC236}">
                <a16:creationId xmlns:a16="http://schemas.microsoft.com/office/drawing/2014/main" id="{FDA4C883-2B87-6D45-A531-89168C19D1A6}"/>
              </a:ext>
            </a:extLst>
          </p:cNvPr>
          <p:cNvPicPr>
            <a:picLocks noChangeAspect="1"/>
          </p:cNvPicPr>
          <p:nvPr/>
        </p:nvPicPr>
        <p:blipFill>
          <a:blip r:embed="rId5"/>
          <a:stretch>
            <a:fillRect/>
          </a:stretch>
        </p:blipFill>
        <p:spPr>
          <a:xfrm>
            <a:off x="7792555" y="160420"/>
            <a:ext cx="1400991" cy="1188720"/>
          </a:xfrm>
          <a:prstGeom prst="rect">
            <a:avLst/>
          </a:prstGeom>
        </p:spPr>
      </p:pic>
      <p:pic>
        <p:nvPicPr>
          <p:cNvPr id="10" name="Picture 9">
            <a:extLst>
              <a:ext uri="{FF2B5EF4-FFF2-40B4-BE49-F238E27FC236}">
                <a16:creationId xmlns:a16="http://schemas.microsoft.com/office/drawing/2014/main" id="{DB75267F-043F-7141-9F2A-DE2ABB486116}"/>
              </a:ext>
            </a:extLst>
          </p:cNvPr>
          <p:cNvPicPr>
            <a:picLocks noChangeAspect="1"/>
          </p:cNvPicPr>
          <p:nvPr/>
        </p:nvPicPr>
        <p:blipFill>
          <a:blip r:embed="rId6"/>
          <a:stretch>
            <a:fillRect/>
          </a:stretch>
        </p:blipFill>
        <p:spPr>
          <a:xfrm>
            <a:off x="7764533" y="1467852"/>
            <a:ext cx="1400991" cy="1188720"/>
          </a:xfrm>
          <a:prstGeom prst="rect">
            <a:avLst/>
          </a:prstGeom>
        </p:spPr>
      </p:pic>
      <p:pic>
        <p:nvPicPr>
          <p:cNvPr id="12" name="Picture 11">
            <a:extLst>
              <a:ext uri="{FF2B5EF4-FFF2-40B4-BE49-F238E27FC236}">
                <a16:creationId xmlns:a16="http://schemas.microsoft.com/office/drawing/2014/main" id="{1A3C496B-A15E-C347-9877-DC7E917A0778}"/>
              </a:ext>
            </a:extLst>
          </p:cNvPr>
          <p:cNvPicPr>
            <a:picLocks noChangeAspect="1"/>
          </p:cNvPicPr>
          <p:nvPr/>
        </p:nvPicPr>
        <p:blipFill>
          <a:blip r:embed="rId7"/>
          <a:stretch>
            <a:fillRect/>
          </a:stretch>
        </p:blipFill>
        <p:spPr>
          <a:xfrm>
            <a:off x="121108" y="2220684"/>
            <a:ext cx="1870368" cy="1828800"/>
          </a:xfrm>
          <a:prstGeom prst="rect">
            <a:avLst/>
          </a:prstGeom>
        </p:spPr>
      </p:pic>
      <p:pic>
        <p:nvPicPr>
          <p:cNvPr id="13" name="Picture 12">
            <a:extLst>
              <a:ext uri="{FF2B5EF4-FFF2-40B4-BE49-F238E27FC236}">
                <a16:creationId xmlns:a16="http://schemas.microsoft.com/office/drawing/2014/main" id="{469C3FA2-0C69-7A4B-B191-24EE2AC88713}"/>
              </a:ext>
            </a:extLst>
          </p:cNvPr>
          <p:cNvPicPr>
            <a:picLocks noChangeAspect="1"/>
          </p:cNvPicPr>
          <p:nvPr/>
        </p:nvPicPr>
        <p:blipFill>
          <a:blip r:embed="rId8"/>
          <a:stretch>
            <a:fillRect/>
          </a:stretch>
        </p:blipFill>
        <p:spPr>
          <a:xfrm>
            <a:off x="4576509" y="2118716"/>
            <a:ext cx="1589811" cy="1554480"/>
          </a:xfrm>
          <a:prstGeom prst="rect">
            <a:avLst/>
          </a:prstGeom>
        </p:spPr>
      </p:pic>
      <p:pic>
        <p:nvPicPr>
          <p:cNvPr id="17" name="Picture 16">
            <a:extLst>
              <a:ext uri="{FF2B5EF4-FFF2-40B4-BE49-F238E27FC236}">
                <a16:creationId xmlns:a16="http://schemas.microsoft.com/office/drawing/2014/main" id="{DF2A3DE2-1B4F-824B-B801-69A73C59849B}"/>
              </a:ext>
            </a:extLst>
          </p:cNvPr>
          <p:cNvPicPr>
            <a:picLocks noChangeAspect="1"/>
          </p:cNvPicPr>
          <p:nvPr/>
        </p:nvPicPr>
        <p:blipFill>
          <a:blip r:embed="rId9"/>
          <a:stretch>
            <a:fillRect/>
          </a:stretch>
        </p:blipFill>
        <p:spPr>
          <a:xfrm>
            <a:off x="4555591" y="3716787"/>
            <a:ext cx="1589815" cy="1554480"/>
          </a:xfrm>
          <a:prstGeom prst="rect">
            <a:avLst/>
          </a:prstGeom>
        </p:spPr>
      </p:pic>
      <p:pic>
        <p:nvPicPr>
          <p:cNvPr id="22" name="Picture 21">
            <a:extLst>
              <a:ext uri="{FF2B5EF4-FFF2-40B4-BE49-F238E27FC236}">
                <a16:creationId xmlns:a16="http://schemas.microsoft.com/office/drawing/2014/main" id="{21B18C55-5D7A-CD4B-9522-205198C28D6D}"/>
              </a:ext>
            </a:extLst>
          </p:cNvPr>
          <p:cNvPicPr>
            <a:picLocks noChangeAspect="1"/>
          </p:cNvPicPr>
          <p:nvPr/>
        </p:nvPicPr>
        <p:blipFill>
          <a:blip r:embed="rId10"/>
          <a:stretch>
            <a:fillRect/>
          </a:stretch>
        </p:blipFill>
        <p:spPr>
          <a:xfrm>
            <a:off x="7764533" y="4195010"/>
            <a:ext cx="1400991" cy="1188720"/>
          </a:xfrm>
          <a:prstGeom prst="rect">
            <a:avLst/>
          </a:prstGeom>
        </p:spPr>
      </p:pic>
      <p:pic>
        <p:nvPicPr>
          <p:cNvPr id="23" name="Picture 22">
            <a:extLst>
              <a:ext uri="{FF2B5EF4-FFF2-40B4-BE49-F238E27FC236}">
                <a16:creationId xmlns:a16="http://schemas.microsoft.com/office/drawing/2014/main" id="{EBB02C55-0B41-5B4A-807F-EB0B62CB3ED1}"/>
              </a:ext>
            </a:extLst>
          </p:cNvPr>
          <p:cNvPicPr>
            <a:picLocks noChangeAspect="1"/>
          </p:cNvPicPr>
          <p:nvPr/>
        </p:nvPicPr>
        <p:blipFill>
          <a:blip r:embed="rId11"/>
          <a:stretch>
            <a:fillRect/>
          </a:stretch>
        </p:blipFill>
        <p:spPr>
          <a:xfrm>
            <a:off x="7792555" y="5598694"/>
            <a:ext cx="1400991" cy="1188720"/>
          </a:xfrm>
          <a:prstGeom prst="rect">
            <a:avLst/>
          </a:prstGeom>
        </p:spPr>
      </p:pic>
      <p:cxnSp>
        <p:nvCxnSpPr>
          <p:cNvPr id="25" name="Straight Arrow Connector 24">
            <a:extLst>
              <a:ext uri="{FF2B5EF4-FFF2-40B4-BE49-F238E27FC236}">
                <a16:creationId xmlns:a16="http://schemas.microsoft.com/office/drawing/2014/main" id="{96E40711-E802-7543-A6BD-BBD4B16DBB05}"/>
              </a:ext>
            </a:extLst>
          </p:cNvPr>
          <p:cNvCxnSpPr>
            <a:cxnSpLocks/>
          </p:cNvCxnSpPr>
          <p:nvPr/>
        </p:nvCxnSpPr>
        <p:spPr>
          <a:xfrm flipV="1">
            <a:off x="2173710" y="1073888"/>
            <a:ext cx="2240247" cy="195108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B03D458C-B87C-D54C-A861-553D2EE5DB35}"/>
              </a:ext>
            </a:extLst>
          </p:cNvPr>
          <p:cNvCxnSpPr>
            <a:cxnSpLocks/>
          </p:cNvCxnSpPr>
          <p:nvPr/>
        </p:nvCxnSpPr>
        <p:spPr>
          <a:xfrm>
            <a:off x="2173710" y="3018121"/>
            <a:ext cx="2154968" cy="293916"/>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23BE487-B0AB-A44E-A060-1064108D1155}"/>
              </a:ext>
            </a:extLst>
          </p:cNvPr>
          <p:cNvCxnSpPr>
            <a:cxnSpLocks/>
          </p:cNvCxnSpPr>
          <p:nvPr/>
        </p:nvCxnSpPr>
        <p:spPr>
          <a:xfrm>
            <a:off x="2173710" y="3018121"/>
            <a:ext cx="2240878" cy="2890158"/>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CD116920-8EC4-4F41-B7C0-4AA11BA014AB}"/>
              </a:ext>
            </a:extLst>
          </p:cNvPr>
          <p:cNvCxnSpPr>
            <a:cxnSpLocks/>
          </p:cNvCxnSpPr>
          <p:nvPr/>
        </p:nvCxnSpPr>
        <p:spPr>
          <a:xfrm>
            <a:off x="2173710" y="3018121"/>
            <a:ext cx="2240247" cy="1581782"/>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9635889-0E86-8742-8B89-8AE15C99F5EC}"/>
              </a:ext>
            </a:extLst>
          </p:cNvPr>
          <p:cNvCxnSpPr>
            <a:cxnSpLocks/>
          </p:cNvCxnSpPr>
          <p:nvPr/>
        </p:nvCxnSpPr>
        <p:spPr>
          <a:xfrm>
            <a:off x="6025882" y="3372416"/>
            <a:ext cx="1554480"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88CC006D-C551-014D-B593-D5D06B233B2F}"/>
              </a:ext>
            </a:extLst>
          </p:cNvPr>
          <p:cNvCxnSpPr>
            <a:cxnSpLocks/>
          </p:cNvCxnSpPr>
          <p:nvPr/>
        </p:nvCxnSpPr>
        <p:spPr>
          <a:xfrm>
            <a:off x="6025882" y="4716866"/>
            <a:ext cx="1554480"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C63C75F0-7475-CE4C-B82E-6296C3F83F54}"/>
              </a:ext>
            </a:extLst>
          </p:cNvPr>
          <p:cNvCxnSpPr>
            <a:cxnSpLocks/>
          </p:cNvCxnSpPr>
          <p:nvPr/>
        </p:nvCxnSpPr>
        <p:spPr>
          <a:xfrm>
            <a:off x="6025882" y="6138656"/>
            <a:ext cx="1554480"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BF8859DB-2602-D840-B418-6849FFB01643}"/>
              </a:ext>
            </a:extLst>
          </p:cNvPr>
          <p:cNvCxnSpPr>
            <a:cxnSpLocks/>
          </p:cNvCxnSpPr>
          <p:nvPr/>
        </p:nvCxnSpPr>
        <p:spPr>
          <a:xfrm flipV="1">
            <a:off x="5629292" y="667261"/>
            <a:ext cx="2135241" cy="600700"/>
          </a:xfrm>
          <a:prstGeom prst="straightConnector1">
            <a:avLst/>
          </a:prstGeom>
          <a:ln>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C85FD6D3-92EA-9A4D-80B5-49122AFAF524}"/>
              </a:ext>
            </a:extLst>
          </p:cNvPr>
          <p:cNvCxnSpPr>
            <a:cxnSpLocks/>
          </p:cNvCxnSpPr>
          <p:nvPr/>
        </p:nvCxnSpPr>
        <p:spPr>
          <a:xfrm>
            <a:off x="950965" y="3024967"/>
            <a:ext cx="1222745"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0F9E6E76-37D2-474E-AF44-18F8F11D2E5C}"/>
              </a:ext>
            </a:extLst>
          </p:cNvPr>
          <p:cNvSpPr/>
          <p:nvPr/>
        </p:nvSpPr>
        <p:spPr>
          <a:xfrm>
            <a:off x="461868" y="2647507"/>
            <a:ext cx="489097" cy="58479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AAE7E65F-9653-B44C-9243-4860D5FEA674}"/>
              </a:ext>
            </a:extLst>
          </p:cNvPr>
          <p:cNvSpPr/>
          <p:nvPr/>
        </p:nvSpPr>
        <p:spPr>
          <a:xfrm>
            <a:off x="5247683" y="1072442"/>
            <a:ext cx="397792" cy="263386"/>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Rectangle 59">
            <a:extLst>
              <a:ext uri="{FF2B5EF4-FFF2-40B4-BE49-F238E27FC236}">
                <a16:creationId xmlns:a16="http://schemas.microsoft.com/office/drawing/2014/main" id="{0A14BD4B-5989-CA42-988D-0117823BEA44}"/>
              </a:ext>
            </a:extLst>
          </p:cNvPr>
          <p:cNvSpPr/>
          <p:nvPr/>
        </p:nvSpPr>
        <p:spPr>
          <a:xfrm>
            <a:off x="4821732" y="296485"/>
            <a:ext cx="221957" cy="58479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Rectangle 61">
            <a:extLst>
              <a:ext uri="{FF2B5EF4-FFF2-40B4-BE49-F238E27FC236}">
                <a16:creationId xmlns:a16="http://schemas.microsoft.com/office/drawing/2014/main" id="{92B2EA39-D2BF-204F-8805-54B566073768}"/>
              </a:ext>
            </a:extLst>
          </p:cNvPr>
          <p:cNvSpPr/>
          <p:nvPr/>
        </p:nvSpPr>
        <p:spPr>
          <a:xfrm>
            <a:off x="5260206" y="4834306"/>
            <a:ext cx="738171" cy="136313"/>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Rectangle 62">
            <a:extLst>
              <a:ext uri="{FF2B5EF4-FFF2-40B4-BE49-F238E27FC236}">
                <a16:creationId xmlns:a16="http://schemas.microsoft.com/office/drawing/2014/main" id="{EA448CFA-F1BF-E840-B48C-57BF6DC7C20F}"/>
              </a:ext>
            </a:extLst>
          </p:cNvPr>
          <p:cNvSpPr/>
          <p:nvPr/>
        </p:nvSpPr>
        <p:spPr>
          <a:xfrm>
            <a:off x="5057247" y="2498930"/>
            <a:ext cx="489097" cy="584791"/>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9" name="Group 68">
            <a:extLst>
              <a:ext uri="{FF2B5EF4-FFF2-40B4-BE49-F238E27FC236}">
                <a16:creationId xmlns:a16="http://schemas.microsoft.com/office/drawing/2014/main" id="{65D1D3D1-69BB-504C-A285-8B1DA1A724A8}"/>
              </a:ext>
            </a:extLst>
          </p:cNvPr>
          <p:cNvGrpSpPr/>
          <p:nvPr/>
        </p:nvGrpSpPr>
        <p:grpSpPr>
          <a:xfrm>
            <a:off x="4799951" y="919436"/>
            <a:ext cx="2780411" cy="782949"/>
            <a:chOff x="5695837" y="1267961"/>
            <a:chExt cx="2780411" cy="781467"/>
          </a:xfrm>
        </p:grpSpPr>
        <p:cxnSp>
          <p:nvCxnSpPr>
            <p:cNvPr id="40" name="Straight Arrow Connector 39">
              <a:extLst>
                <a:ext uri="{FF2B5EF4-FFF2-40B4-BE49-F238E27FC236}">
                  <a16:creationId xmlns:a16="http://schemas.microsoft.com/office/drawing/2014/main" id="{A94E2B18-31B1-9B48-8EE7-D10AA630F6C8}"/>
                </a:ext>
              </a:extLst>
            </p:cNvPr>
            <p:cNvCxnSpPr>
              <a:cxnSpLocks/>
            </p:cNvCxnSpPr>
            <p:nvPr/>
          </p:nvCxnSpPr>
          <p:spPr>
            <a:xfrm>
              <a:off x="5695837" y="2043754"/>
              <a:ext cx="2780411" cy="0"/>
            </a:xfrm>
            <a:prstGeom prst="straightConnector1">
              <a:avLst/>
            </a:prstGeom>
            <a:ln w="19050">
              <a:solidFill>
                <a:srgbClr val="0070C0"/>
              </a:solidFill>
              <a:tailEnd type="triangle"/>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78F5473-1067-2141-8528-C153D0875875}"/>
                </a:ext>
              </a:extLst>
            </p:cNvPr>
            <p:cNvCxnSpPr/>
            <p:nvPr/>
          </p:nvCxnSpPr>
          <p:spPr>
            <a:xfrm flipV="1">
              <a:off x="5699237" y="1267961"/>
              <a:ext cx="0" cy="78146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70" name="Rectangle 69">
            <a:extLst>
              <a:ext uri="{FF2B5EF4-FFF2-40B4-BE49-F238E27FC236}">
                <a16:creationId xmlns:a16="http://schemas.microsoft.com/office/drawing/2014/main" id="{83BC9AD5-D9F9-3D4E-8624-A529AEB7714D}"/>
              </a:ext>
            </a:extLst>
          </p:cNvPr>
          <p:cNvSpPr/>
          <p:nvPr/>
        </p:nvSpPr>
        <p:spPr>
          <a:xfrm>
            <a:off x="8220479" y="336883"/>
            <a:ext cx="489097" cy="6307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EC312D0-5881-6440-8701-F6A40D368CF9}"/>
              </a:ext>
            </a:extLst>
          </p:cNvPr>
          <p:cNvSpPr/>
          <p:nvPr/>
        </p:nvSpPr>
        <p:spPr>
          <a:xfrm>
            <a:off x="8159016" y="1580146"/>
            <a:ext cx="489097" cy="6307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63F72E21-7005-144B-9501-AA2D9DD0B08C}"/>
              </a:ext>
            </a:extLst>
          </p:cNvPr>
          <p:cNvSpPr/>
          <p:nvPr/>
        </p:nvSpPr>
        <p:spPr>
          <a:xfrm>
            <a:off x="8159015" y="2939902"/>
            <a:ext cx="489097" cy="6307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41F97F6D-9539-B241-9B28-92910F0D0C86}"/>
              </a:ext>
            </a:extLst>
          </p:cNvPr>
          <p:cNvSpPr/>
          <p:nvPr/>
        </p:nvSpPr>
        <p:spPr>
          <a:xfrm>
            <a:off x="8159014" y="4284539"/>
            <a:ext cx="489097" cy="630727"/>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Rectangle 60">
            <a:extLst>
              <a:ext uri="{FF2B5EF4-FFF2-40B4-BE49-F238E27FC236}">
                <a16:creationId xmlns:a16="http://schemas.microsoft.com/office/drawing/2014/main" id="{EE212B0C-E4C4-084D-94E1-89E0863E649C}"/>
              </a:ext>
            </a:extLst>
          </p:cNvPr>
          <p:cNvSpPr/>
          <p:nvPr/>
        </p:nvSpPr>
        <p:spPr>
          <a:xfrm>
            <a:off x="4995921" y="5667594"/>
            <a:ext cx="886579" cy="62112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15A893C-D0AD-7A4C-8F69-F0F56C7A933C}"/>
              </a:ext>
            </a:extLst>
          </p:cNvPr>
          <p:cNvSpPr txBox="1"/>
          <p:nvPr/>
        </p:nvSpPr>
        <p:spPr>
          <a:xfrm>
            <a:off x="9458439" y="439118"/>
            <a:ext cx="652743"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Th1</a:t>
            </a:r>
          </a:p>
        </p:txBody>
      </p:sp>
      <p:sp>
        <p:nvSpPr>
          <p:cNvPr id="38" name="Rectangle 37">
            <a:extLst>
              <a:ext uri="{FF2B5EF4-FFF2-40B4-BE49-F238E27FC236}">
                <a16:creationId xmlns:a16="http://schemas.microsoft.com/office/drawing/2014/main" id="{AEA61D0B-DA05-4E46-95DE-9F7E5E17F535}"/>
              </a:ext>
            </a:extLst>
          </p:cNvPr>
          <p:cNvSpPr/>
          <p:nvPr/>
        </p:nvSpPr>
        <p:spPr>
          <a:xfrm>
            <a:off x="8092035" y="5745974"/>
            <a:ext cx="679731" cy="477668"/>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695D9017-AB51-D242-85D9-69C4D244405C}"/>
              </a:ext>
            </a:extLst>
          </p:cNvPr>
          <p:cNvSpPr txBox="1"/>
          <p:nvPr/>
        </p:nvSpPr>
        <p:spPr>
          <a:xfrm>
            <a:off x="9458439" y="1841541"/>
            <a:ext cx="652743"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Th2</a:t>
            </a:r>
          </a:p>
        </p:txBody>
      </p:sp>
      <p:sp>
        <p:nvSpPr>
          <p:cNvPr id="42" name="TextBox 41">
            <a:extLst>
              <a:ext uri="{FF2B5EF4-FFF2-40B4-BE49-F238E27FC236}">
                <a16:creationId xmlns:a16="http://schemas.microsoft.com/office/drawing/2014/main" id="{ADA8FD1A-F22E-AA4F-9AAA-F1A59C934781}"/>
              </a:ext>
            </a:extLst>
          </p:cNvPr>
          <p:cNvSpPr txBox="1"/>
          <p:nvPr/>
        </p:nvSpPr>
        <p:spPr>
          <a:xfrm>
            <a:off x="9458439" y="2981110"/>
            <a:ext cx="808235"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Th17</a:t>
            </a:r>
          </a:p>
        </p:txBody>
      </p:sp>
      <p:sp>
        <p:nvSpPr>
          <p:cNvPr id="43" name="TextBox 42">
            <a:extLst>
              <a:ext uri="{FF2B5EF4-FFF2-40B4-BE49-F238E27FC236}">
                <a16:creationId xmlns:a16="http://schemas.microsoft.com/office/drawing/2014/main" id="{FF22D08B-38FF-214C-AF77-17EE4587D7E2}"/>
              </a:ext>
            </a:extLst>
          </p:cNvPr>
          <p:cNvSpPr txBox="1"/>
          <p:nvPr/>
        </p:nvSpPr>
        <p:spPr>
          <a:xfrm>
            <a:off x="9458439" y="5984808"/>
            <a:ext cx="591829"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Tfh</a:t>
            </a:r>
          </a:p>
        </p:txBody>
      </p:sp>
      <p:sp>
        <p:nvSpPr>
          <p:cNvPr id="44" name="TextBox 43">
            <a:extLst>
              <a:ext uri="{FF2B5EF4-FFF2-40B4-BE49-F238E27FC236}">
                <a16:creationId xmlns:a16="http://schemas.microsoft.com/office/drawing/2014/main" id="{7C57331D-DE7C-FB45-BC47-C5DB82E506FA}"/>
              </a:ext>
            </a:extLst>
          </p:cNvPr>
          <p:cNvSpPr txBox="1"/>
          <p:nvPr/>
        </p:nvSpPr>
        <p:spPr>
          <a:xfrm>
            <a:off x="9458439" y="4464974"/>
            <a:ext cx="717761"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Treg</a:t>
            </a:r>
          </a:p>
        </p:txBody>
      </p:sp>
      <p:sp>
        <p:nvSpPr>
          <p:cNvPr id="4" name="TextBox 3">
            <a:extLst>
              <a:ext uri="{FF2B5EF4-FFF2-40B4-BE49-F238E27FC236}">
                <a16:creationId xmlns:a16="http://schemas.microsoft.com/office/drawing/2014/main" id="{F0740072-C876-7E49-AB40-FF302B18F3F5}"/>
              </a:ext>
            </a:extLst>
          </p:cNvPr>
          <p:cNvSpPr txBox="1"/>
          <p:nvPr/>
        </p:nvSpPr>
        <p:spPr>
          <a:xfrm>
            <a:off x="74972" y="776871"/>
            <a:ext cx="3282377" cy="923330"/>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S4.</a:t>
            </a:r>
            <a:r>
              <a:rPr lang="en-US" sz="1800" dirty="0">
                <a:effectLst/>
                <a:latin typeface="Arial" panose="020B0604020202020204" pitchFamily="34" charset="0"/>
                <a:ea typeface="Times New Roman" panose="02020603050405020304" pitchFamily="18" charset="0"/>
              </a:rPr>
              <a:t> Biaxial plots showing the gating strategy for CD4+ Th subsets</a:t>
            </a:r>
            <a:endParaRPr lang="en-US"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13054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67A66E8-5148-484C-979E-B8EF79CAA7C2}"/>
              </a:ext>
            </a:extLst>
          </p:cNvPr>
          <p:cNvPicPr>
            <a:picLocks noChangeAspect="1"/>
          </p:cNvPicPr>
          <p:nvPr/>
        </p:nvPicPr>
        <p:blipFill>
          <a:blip r:embed="rId3"/>
          <a:stretch>
            <a:fillRect/>
          </a:stretch>
        </p:blipFill>
        <p:spPr>
          <a:xfrm>
            <a:off x="432183" y="2529441"/>
            <a:ext cx="1870368" cy="1828800"/>
          </a:xfrm>
          <a:prstGeom prst="rect">
            <a:avLst/>
          </a:prstGeom>
        </p:spPr>
      </p:pic>
      <p:pic>
        <p:nvPicPr>
          <p:cNvPr id="12" name="Picture 11">
            <a:extLst>
              <a:ext uri="{FF2B5EF4-FFF2-40B4-BE49-F238E27FC236}">
                <a16:creationId xmlns:a16="http://schemas.microsoft.com/office/drawing/2014/main" id="{1EEF22CB-4F2A-2846-A3DE-4B3461C659C2}"/>
              </a:ext>
            </a:extLst>
          </p:cNvPr>
          <p:cNvPicPr>
            <a:picLocks noChangeAspect="1"/>
          </p:cNvPicPr>
          <p:nvPr/>
        </p:nvPicPr>
        <p:blipFill>
          <a:blip r:embed="rId4"/>
          <a:stretch>
            <a:fillRect/>
          </a:stretch>
        </p:blipFill>
        <p:spPr>
          <a:xfrm>
            <a:off x="2734734" y="2529441"/>
            <a:ext cx="1870368" cy="1828800"/>
          </a:xfrm>
          <a:prstGeom prst="rect">
            <a:avLst/>
          </a:prstGeom>
        </p:spPr>
      </p:pic>
      <p:pic>
        <p:nvPicPr>
          <p:cNvPr id="14" name="Picture 13">
            <a:extLst>
              <a:ext uri="{FF2B5EF4-FFF2-40B4-BE49-F238E27FC236}">
                <a16:creationId xmlns:a16="http://schemas.microsoft.com/office/drawing/2014/main" id="{0316E5C5-55C8-E14B-B50D-601EDE7E5B25}"/>
              </a:ext>
            </a:extLst>
          </p:cNvPr>
          <p:cNvPicPr>
            <a:picLocks noChangeAspect="1"/>
          </p:cNvPicPr>
          <p:nvPr/>
        </p:nvPicPr>
        <p:blipFill>
          <a:blip r:embed="rId5"/>
          <a:stretch>
            <a:fillRect/>
          </a:stretch>
        </p:blipFill>
        <p:spPr>
          <a:xfrm>
            <a:off x="5037285" y="2529441"/>
            <a:ext cx="1870368" cy="1828800"/>
          </a:xfrm>
          <a:prstGeom prst="rect">
            <a:avLst/>
          </a:prstGeom>
        </p:spPr>
      </p:pic>
      <p:sp>
        <p:nvSpPr>
          <p:cNvPr id="17" name="Freeform 16">
            <a:extLst>
              <a:ext uri="{FF2B5EF4-FFF2-40B4-BE49-F238E27FC236}">
                <a16:creationId xmlns:a16="http://schemas.microsoft.com/office/drawing/2014/main" id="{4CEF0155-4F3C-244B-A63D-B32316018061}"/>
              </a:ext>
            </a:extLst>
          </p:cNvPr>
          <p:cNvSpPr/>
          <p:nvPr/>
        </p:nvSpPr>
        <p:spPr>
          <a:xfrm>
            <a:off x="1730502" y="3271143"/>
            <a:ext cx="431320" cy="655608"/>
          </a:xfrm>
          <a:custGeom>
            <a:avLst/>
            <a:gdLst>
              <a:gd name="connsiteX0" fmla="*/ 431320 w 431320"/>
              <a:gd name="connsiteY0" fmla="*/ 362310 h 655608"/>
              <a:gd name="connsiteX1" fmla="*/ 379562 w 431320"/>
              <a:gd name="connsiteY1" fmla="*/ 224287 h 655608"/>
              <a:gd name="connsiteX2" fmla="*/ 207034 w 431320"/>
              <a:gd name="connsiteY2" fmla="*/ 0 h 655608"/>
              <a:gd name="connsiteX3" fmla="*/ 207034 w 431320"/>
              <a:gd name="connsiteY3" fmla="*/ 0 h 655608"/>
              <a:gd name="connsiteX4" fmla="*/ 17253 w 431320"/>
              <a:gd name="connsiteY4" fmla="*/ 138023 h 655608"/>
              <a:gd name="connsiteX5" fmla="*/ 0 w 431320"/>
              <a:gd name="connsiteY5" fmla="*/ 362310 h 655608"/>
              <a:gd name="connsiteX6" fmla="*/ 155275 w 431320"/>
              <a:gd name="connsiteY6" fmla="*/ 655608 h 655608"/>
              <a:gd name="connsiteX7" fmla="*/ 414068 w 431320"/>
              <a:gd name="connsiteY7" fmla="*/ 552091 h 655608"/>
              <a:gd name="connsiteX8" fmla="*/ 431320 w 431320"/>
              <a:gd name="connsiteY8" fmla="*/ 362310 h 655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1320" h="655608">
                <a:moveTo>
                  <a:pt x="431320" y="362310"/>
                </a:moveTo>
                <a:lnTo>
                  <a:pt x="379562" y="224287"/>
                </a:lnTo>
                <a:lnTo>
                  <a:pt x="207034" y="0"/>
                </a:lnTo>
                <a:lnTo>
                  <a:pt x="207034" y="0"/>
                </a:lnTo>
                <a:lnTo>
                  <a:pt x="17253" y="138023"/>
                </a:lnTo>
                <a:lnTo>
                  <a:pt x="0" y="362310"/>
                </a:lnTo>
                <a:lnTo>
                  <a:pt x="155275" y="655608"/>
                </a:lnTo>
                <a:lnTo>
                  <a:pt x="414068" y="552091"/>
                </a:lnTo>
                <a:lnTo>
                  <a:pt x="431320" y="362310"/>
                </a:lnTo>
                <a:close/>
              </a:path>
            </a:pathLst>
          </a:cu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Freeform 32">
            <a:extLst>
              <a:ext uri="{FF2B5EF4-FFF2-40B4-BE49-F238E27FC236}">
                <a16:creationId xmlns:a16="http://schemas.microsoft.com/office/drawing/2014/main" id="{0F81A421-9C15-524F-AE6E-76245C1E66B9}"/>
              </a:ext>
            </a:extLst>
          </p:cNvPr>
          <p:cNvSpPr/>
          <p:nvPr/>
        </p:nvSpPr>
        <p:spPr>
          <a:xfrm>
            <a:off x="3131075" y="3598947"/>
            <a:ext cx="359229" cy="381000"/>
          </a:xfrm>
          <a:custGeom>
            <a:avLst/>
            <a:gdLst>
              <a:gd name="connsiteX0" fmla="*/ 10886 w 359229"/>
              <a:gd name="connsiteY0" fmla="*/ 10886 h 381000"/>
              <a:gd name="connsiteX1" fmla="*/ 0 w 359229"/>
              <a:gd name="connsiteY1" fmla="*/ 381000 h 381000"/>
              <a:gd name="connsiteX2" fmla="*/ 359229 w 359229"/>
              <a:gd name="connsiteY2" fmla="*/ 370114 h 381000"/>
              <a:gd name="connsiteX3" fmla="*/ 359229 w 359229"/>
              <a:gd name="connsiteY3" fmla="*/ 370114 h 381000"/>
              <a:gd name="connsiteX4" fmla="*/ 326572 w 359229"/>
              <a:gd name="connsiteY4" fmla="*/ 195943 h 381000"/>
              <a:gd name="connsiteX5" fmla="*/ 272143 w 359229"/>
              <a:gd name="connsiteY5" fmla="*/ 108857 h 381000"/>
              <a:gd name="connsiteX6" fmla="*/ 272143 w 359229"/>
              <a:gd name="connsiteY6" fmla="*/ 108857 h 381000"/>
              <a:gd name="connsiteX7" fmla="*/ 108858 w 359229"/>
              <a:gd name="connsiteY7" fmla="*/ 0 h 381000"/>
              <a:gd name="connsiteX8" fmla="*/ 10886 w 359229"/>
              <a:gd name="connsiteY8" fmla="*/ 10886 h 38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9229" h="381000">
                <a:moveTo>
                  <a:pt x="10886" y="10886"/>
                </a:moveTo>
                <a:lnTo>
                  <a:pt x="0" y="381000"/>
                </a:lnTo>
                <a:lnTo>
                  <a:pt x="359229" y="370114"/>
                </a:lnTo>
                <a:lnTo>
                  <a:pt x="359229" y="370114"/>
                </a:lnTo>
                <a:lnTo>
                  <a:pt x="326572" y="195943"/>
                </a:lnTo>
                <a:lnTo>
                  <a:pt x="272143" y="108857"/>
                </a:lnTo>
                <a:lnTo>
                  <a:pt x="272143" y="108857"/>
                </a:lnTo>
                <a:lnTo>
                  <a:pt x="108858" y="0"/>
                </a:lnTo>
                <a:lnTo>
                  <a:pt x="10886" y="10886"/>
                </a:lnTo>
                <a:close/>
              </a:path>
            </a:pathLst>
          </a:custGeom>
          <a:noFill/>
          <a:ln w="57150">
            <a:solidFill>
              <a:schemeClr val="tx1">
                <a:lumMod val="50000"/>
                <a:lumOff val="50000"/>
                <a:alpha val="49804"/>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C780FCF7-75D0-6743-890B-83278679F481}"/>
              </a:ext>
            </a:extLst>
          </p:cNvPr>
          <p:cNvSpPr/>
          <p:nvPr/>
        </p:nvSpPr>
        <p:spPr>
          <a:xfrm>
            <a:off x="5362183" y="3609811"/>
            <a:ext cx="350319" cy="380999"/>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05919456-1D31-C99A-30F5-C5BC5FFC0BCD}"/>
              </a:ext>
            </a:extLst>
          </p:cNvPr>
          <p:cNvSpPr txBox="1"/>
          <p:nvPr/>
        </p:nvSpPr>
        <p:spPr>
          <a:xfrm>
            <a:off x="225028" y="558800"/>
            <a:ext cx="4617932" cy="369332"/>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S5.</a:t>
            </a:r>
            <a:r>
              <a:rPr lang="en-US" sz="1800" dirty="0">
                <a:effectLst/>
                <a:latin typeface="Arial" panose="020B0604020202020204" pitchFamily="34" charset="0"/>
                <a:ea typeface="Times New Roman" panose="02020603050405020304" pitchFamily="18" charset="0"/>
              </a:rPr>
              <a:t> MDSC gating Scheme</a:t>
            </a:r>
            <a:endParaRPr lang="en-US" sz="2000" dirty="0">
              <a:effectLst/>
              <a:latin typeface="Times New Roman" panose="02020603050405020304" pitchFamily="18" charset="0"/>
              <a:ea typeface="Times New Roman" panose="02020603050405020304" pitchFamily="18" charset="0"/>
            </a:endParaRPr>
          </a:p>
        </p:txBody>
      </p:sp>
      <p:pic>
        <p:nvPicPr>
          <p:cNvPr id="6" name="Picture 5">
            <a:extLst>
              <a:ext uri="{FF2B5EF4-FFF2-40B4-BE49-F238E27FC236}">
                <a16:creationId xmlns:a16="http://schemas.microsoft.com/office/drawing/2014/main" id="{315C7923-3DCA-E20C-C0B3-851375355AA8}"/>
              </a:ext>
            </a:extLst>
          </p:cNvPr>
          <p:cNvPicPr>
            <a:picLocks noChangeAspect="1"/>
          </p:cNvPicPr>
          <p:nvPr/>
        </p:nvPicPr>
        <p:blipFill>
          <a:blip r:embed="rId6"/>
          <a:stretch>
            <a:fillRect/>
          </a:stretch>
        </p:blipFill>
        <p:spPr>
          <a:xfrm>
            <a:off x="7462109" y="2529441"/>
            <a:ext cx="1993900" cy="1955800"/>
          </a:xfrm>
          <a:prstGeom prst="rect">
            <a:avLst/>
          </a:prstGeom>
        </p:spPr>
      </p:pic>
      <p:sp>
        <p:nvSpPr>
          <p:cNvPr id="10" name="Rectangle 9">
            <a:extLst>
              <a:ext uri="{FF2B5EF4-FFF2-40B4-BE49-F238E27FC236}">
                <a16:creationId xmlns:a16="http://schemas.microsoft.com/office/drawing/2014/main" id="{8F5EA68C-26A3-888B-F512-D5DBAC3AFFF8}"/>
              </a:ext>
            </a:extLst>
          </p:cNvPr>
          <p:cNvSpPr/>
          <p:nvPr/>
        </p:nvSpPr>
        <p:spPr>
          <a:xfrm>
            <a:off x="8157688" y="3507341"/>
            <a:ext cx="934339" cy="419410"/>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EDCB2DD0-173B-AA5C-5E86-7039E7810E92}"/>
              </a:ext>
            </a:extLst>
          </p:cNvPr>
          <p:cNvGrpSpPr/>
          <p:nvPr/>
        </p:nvGrpSpPr>
        <p:grpSpPr>
          <a:xfrm>
            <a:off x="9931717" y="2434437"/>
            <a:ext cx="1993900" cy="1955800"/>
            <a:chOff x="7339836" y="2529441"/>
            <a:chExt cx="1993900" cy="1955800"/>
          </a:xfrm>
        </p:grpSpPr>
        <p:pic>
          <p:nvPicPr>
            <p:cNvPr id="9" name="Picture 8">
              <a:extLst>
                <a:ext uri="{FF2B5EF4-FFF2-40B4-BE49-F238E27FC236}">
                  <a16:creationId xmlns:a16="http://schemas.microsoft.com/office/drawing/2014/main" id="{F5C98D59-D1E8-1B47-8DDB-9CAA5FDA7993}"/>
                </a:ext>
              </a:extLst>
            </p:cNvPr>
            <p:cNvPicPr>
              <a:picLocks noChangeAspect="1"/>
            </p:cNvPicPr>
            <p:nvPr/>
          </p:nvPicPr>
          <p:blipFill>
            <a:blip r:embed="rId7"/>
            <a:stretch>
              <a:fillRect/>
            </a:stretch>
          </p:blipFill>
          <p:spPr>
            <a:xfrm>
              <a:off x="7339836" y="2529441"/>
              <a:ext cx="1993900" cy="1955800"/>
            </a:xfrm>
            <a:prstGeom prst="rect">
              <a:avLst/>
            </a:prstGeom>
          </p:spPr>
        </p:pic>
        <p:sp>
          <p:nvSpPr>
            <p:cNvPr id="11" name="Rectangle 10">
              <a:extLst>
                <a:ext uri="{FF2B5EF4-FFF2-40B4-BE49-F238E27FC236}">
                  <a16:creationId xmlns:a16="http://schemas.microsoft.com/office/drawing/2014/main" id="{2A958DE9-C6E2-6AAC-0A8E-4BAC47D13618}"/>
                </a:ext>
              </a:extLst>
            </p:cNvPr>
            <p:cNvSpPr/>
            <p:nvPr/>
          </p:nvSpPr>
          <p:spPr>
            <a:xfrm>
              <a:off x="8012784" y="2707576"/>
              <a:ext cx="1155151" cy="816428"/>
            </a:xfrm>
            <a:prstGeom prst="rect">
              <a:avLst/>
            </a:prstGeom>
            <a:noFill/>
            <a:ln w="381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15" name="Straight Arrow Connector 14">
            <a:extLst>
              <a:ext uri="{FF2B5EF4-FFF2-40B4-BE49-F238E27FC236}">
                <a16:creationId xmlns:a16="http://schemas.microsoft.com/office/drawing/2014/main" id="{7216D2EA-CBC4-E505-8298-CB75A92D72AE}"/>
              </a:ext>
            </a:extLst>
          </p:cNvPr>
          <p:cNvCxnSpPr>
            <a:cxnSpLocks/>
          </p:cNvCxnSpPr>
          <p:nvPr/>
        </p:nvCxnSpPr>
        <p:spPr>
          <a:xfrm>
            <a:off x="2302551" y="3990810"/>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Straight Arrow Connector 15">
            <a:extLst>
              <a:ext uri="{FF2B5EF4-FFF2-40B4-BE49-F238E27FC236}">
                <a16:creationId xmlns:a16="http://schemas.microsoft.com/office/drawing/2014/main" id="{F4A9F1D8-D4AE-525D-66CF-A8102418DD93}"/>
              </a:ext>
            </a:extLst>
          </p:cNvPr>
          <p:cNvCxnSpPr>
            <a:cxnSpLocks/>
          </p:cNvCxnSpPr>
          <p:nvPr/>
        </p:nvCxnSpPr>
        <p:spPr>
          <a:xfrm>
            <a:off x="4614360" y="3990810"/>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Straight Arrow Connector 17">
            <a:extLst>
              <a:ext uri="{FF2B5EF4-FFF2-40B4-BE49-F238E27FC236}">
                <a16:creationId xmlns:a16="http://schemas.microsoft.com/office/drawing/2014/main" id="{CE8E0CB6-D209-9E55-57BE-CEE3F3001D56}"/>
              </a:ext>
            </a:extLst>
          </p:cNvPr>
          <p:cNvCxnSpPr>
            <a:cxnSpLocks/>
          </p:cNvCxnSpPr>
          <p:nvPr/>
        </p:nvCxnSpPr>
        <p:spPr>
          <a:xfrm>
            <a:off x="9454529" y="3990810"/>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Straight Arrow Connector 18">
            <a:extLst>
              <a:ext uri="{FF2B5EF4-FFF2-40B4-BE49-F238E27FC236}">
                <a16:creationId xmlns:a16="http://schemas.microsoft.com/office/drawing/2014/main" id="{7269A595-4852-8F91-BFC4-5529A4E18EE2}"/>
              </a:ext>
            </a:extLst>
          </p:cNvPr>
          <p:cNvCxnSpPr>
            <a:cxnSpLocks/>
          </p:cNvCxnSpPr>
          <p:nvPr/>
        </p:nvCxnSpPr>
        <p:spPr>
          <a:xfrm>
            <a:off x="6907653" y="3990810"/>
            <a:ext cx="457200" cy="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78136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CF83E2A8-D011-DB44-4457-821B62FC2254}"/>
              </a:ext>
            </a:extLst>
          </p:cNvPr>
          <p:cNvPicPr>
            <a:picLocks noChangeAspect="1"/>
          </p:cNvPicPr>
          <p:nvPr/>
        </p:nvPicPr>
        <p:blipFill>
          <a:blip r:embed="rId2"/>
          <a:stretch>
            <a:fillRect/>
          </a:stretch>
        </p:blipFill>
        <p:spPr>
          <a:xfrm>
            <a:off x="3566895" y="574781"/>
            <a:ext cx="2194560" cy="2194560"/>
          </a:xfrm>
          <a:prstGeom prst="rect">
            <a:avLst/>
          </a:prstGeom>
        </p:spPr>
      </p:pic>
      <p:pic>
        <p:nvPicPr>
          <p:cNvPr id="3" name="Picture 2">
            <a:extLst>
              <a:ext uri="{FF2B5EF4-FFF2-40B4-BE49-F238E27FC236}">
                <a16:creationId xmlns:a16="http://schemas.microsoft.com/office/drawing/2014/main" id="{28675306-4325-1037-55D1-8C98961E16C3}"/>
              </a:ext>
            </a:extLst>
          </p:cNvPr>
          <p:cNvPicPr>
            <a:picLocks noChangeAspect="1"/>
          </p:cNvPicPr>
          <p:nvPr/>
        </p:nvPicPr>
        <p:blipFill>
          <a:blip r:embed="rId3"/>
          <a:stretch>
            <a:fillRect/>
          </a:stretch>
        </p:blipFill>
        <p:spPr>
          <a:xfrm>
            <a:off x="5943214" y="574781"/>
            <a:ext cx="2194560" cy="2194560"/>
          </a:xfrm>
          <a:prstGeom prst="rect">
            <a:avLst/>
          </a:prstGeom>
        </p:spPr>
      </p:pic>
      <p:grpSp>
        <p:nvGrpSpPr>
          <p:cNvPr id="9" name="Group 8">
            <a:extLst>
              <a:ext uri="{FF2B5EF4-FFF2-40B4-BE49-F238E27FC236}">
                <a16:creationId xmlns:a16="http://schemas.microsoft.com/office/drawing/2014/main" id="{F7BB307C-2AAA-1165-9FF0-1875B69836FF}"/>
              </a:ext>
            </a:extLst>
          </p:cNvPr>
          <p:cNvGrpSpPr/>
          <p:nvPr/>
        </p:nvGrpSpPr>
        <p:grpSpPr>
          <a:xfrm>
            <a:off x="8219408" y="1056812"/>
            <a:ext cx="2128150" cy="974626"/>
            <a:chOff x="7072018" y="3143891"/>
            <a:chExt cx="2128150" cy="974626"/>
          </a:xfrm>
        </p:grpSpPr>
        <p:pic>
          <p:nvPicPr>
            <p:cNvPr id="6" name="Picture 5">
              <a:extLst>
                <a:ext uri="{FF2B5EF4-FFF2-40B4-BE49-F238E27FC236}">
                  <a16:creationId xmlns:a16="http://schemas.microsoft.com/office/drawing/2014/main" id="{7684C506-A7DB-638D-397E-AC648C73A672}"/>
                </a:ext>
              </a:extLst>
            </p:cNvPr>
            <p:cNvPicPr>
              <a:picLocks noChangeAspect="1"/>
            </p:cNvPicPr>
            <p:nvPr/>
          </p:nvPicPr>
          <p:blipFill rotWithShape="1">
            <a:blip r:embed="rId4"/>
            <a:srcRect r="88414" b="53069"/>
            <a:stretch/>
          </p:blipFill>
          <p:spPr>
            <a:xfrm>
              <a:off x="7072019" y="3234191"/>
              <a:ext cx="303113" cy="536425"/>
            </a:xfrm>
            <a:prstGeom prst="rect">
              <a:avLst/>
            </a:prstGeom>
          </p:spPr>
        </p:pic>
        <p:pic>
          <p:nvPicPr>
            <p:cNvPr id="7" name="Picture 6">
              <a:extLst>
                <a:ext uri="{FF2B5EF4-FFF2-40B4-BE49-F238E27FC236}">
                  <a16:creationId xmlns:a16="http://schemas.microsoft.com/office/drawing/2014/main" id="{FCAE9CDB-9227-05F7-AA88-7ACD37EE3215}"/>
                </a:ext>
              </a:extLst>
            </p:cNvPr>
            <p:cNvPicPr>
              <a:picLocks noChangeAspect="1"/>
            </p:cNvPicPr>
            <p:nvPr/>
          </p:nvPicPr>
          <p:blipFill rotWithShape="1">
            <a:blip r:embed="rId4"/>
            <a:srcRect t="73898" r="88414"/>
            <a:stretch/>
          </p:blipFill>
          <p:spPr>
            <a:xfrm>
              <a:off x="7072018" y="3780488"/>
              <a:ext cx="303113" cy="298351"/>
            </a:xfrm>
            <a:prstGeom prst="rect">
              <a:avLst/>
            </a:prstGeom>
          </p:spPr>
        </p:pic>
        <p:sp>
          <p:nvSpPr>
            <p:cNvPr id="8" name="TextBox 7">
              <a:extLst>
                <a:ext uri="{FF2B5EF4-FFF2-40B4-BE49-F238E27FC236}">
                  <a16:creationId xmlns:a16="http://schemas.microsoft.com/office/drawing/2014/main" id="{471F3246-7F0D-527A-4217-6BBD021A7FE3}"/>
                </a:ext>
              </a:extLst>
            </p:cNvPr>
            <p:cNvSpPr txBox="1"/>
            <p:nvPr/>
          </p:nvSpPr>
          <p:spPr>
            <a:xfrm>
              <a:off x="7303495" y="3143891"/>
              <a:ext cx="1896673" cy="974626"/>
            </a:xfrm>
            <a:prstGeom prst="rect">
              <a:avLst/>
            </a:prstGeom>
            <a:noFill/>
          </p:spPr>
          <p:txBody>
            <a:bodyPr wrap="none" rtlCol="0">
              <a:spAutoFit/>
            </a:bodyPr>
            <a:lstStyle/>
            <a:p>
              <a:pPr>
                <a:spcAft>
                  <a:spcPts val="400"/>
                </a:spcAft>
              </a:pPr>
              <a:r>
                <a:rPr lang="en-US" dirty="0"/>
                <a:t>CD4+ T-cells</a:t>
              </a:r>
            </a:p>
            <a:p>
              <a:r>
                <a:rPr lang="en-US" dirty="0"/>
                <a:t>CD8+ T-cells</a:t>
              </a:r>
            </a:p>
            <a:p>
              <a:r>
                <a:rPr lang="en-US" dirty="0"/>
                <a:t>CD19+/20+ B-cells</a:t>
              </a:r>
            </a:p>
          </p:txBody>
        </p:sp>
      </p:grpSp>
      <p:graphicFrame>
        <p:nvGraphicFramePr>
          <p:cNvPr id="11" name="Object 10">
            <a:extLst>
              <a:ext uri="{FF2B5EF4-FFF2-40B4-BE49-F238E27FC236}">
                <a16:creationId xmlns:a16="http://schemas.microsoft.com/office/drawing/2014/main" id="{8CC31A73-C956-6A54-DBBD-621FFA0D853E}"/>
              </a:ext>
            </a:extLst>
          </p:cNvPr>
          <p:cNvGraphicFramePr>
            <a:graphicFrameLocks noChangeAspect="1"/>
          </p:cNvGraphicFramePr>
          <p:nvPr>
            <p:extLst>
              <p:ext uri="{D42A27DB-BD31-4B8C-83A1-F6EECF244321}">
                <p14:modId xmlns:p14="http://schemas.microsoft.com/office/powerpoint/2010/main" val="1377571515"/>
              </p:ext>
            </p:extLst>
          </p:nvPr>
        </p:nvGraphicFramePr>
        <p:xfrm>
          <a:off x="3537610" y="2919413"/>
          <a:ext cx="2505075" cy="2752725"/>
        </p:xfrm>
        <a:graphic>
          <a:graphicData uri="http://schemas.openxmlformats.org/presentationml/2006/ole">
            <mc:AlternateContent xmlns:mc="http://schemas.openxmlformats.org/markup-compatibility/2006">
              <mc:Choice xmlns:v="urn:schemas-microsoft-com:vml" Requires="v">
                <p:oleObj name="Prism 9" r:id="rId5" imgW="2504744" imgH="2751937" progId="Prism9.Document">
                  <p:embed/>
                </p:oleObj>
              </mc:Choice>
              <mc:Fallback>
                <p:oleObj name="Prism 9" r:id="rId5" imgW="2504744" imgH="2751937" progId="Prism9.Document">
                  <p:embed/>
                  <p:pic>
                    <p:nvPicPr>
                      <p:cNvPr id="0" name=""/>
                      <p:cNvPicPr/>
                      <p:nvPr/>
                    </p:nvPicPr>
                    <p:blipFill>
                      <a:blip r:embed="rId6"/>
                      <a:stretch>
                        <a:fillRect/>
                      </a:stretch>
                    </p:blipFill>
                    <p:spPr>
                      <a:xfrm>
                        <a:off x="3537610" y="2919413"/>
                        <a:ext cx="2505075" cy="275272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C196000E-7949-23C8-800A-BC411729336F}"/>
              </a:ext>
            </a:extLst>
          </p:cNvPr>
          <p:cNvGraphicFramePr>
            <a:graphicFrameLocks noChangeAspect="1"/>
          </p:cNvGraphicFramePr>
          <p:nvPr>
            <p:extLst>
              <p:ext uri="{D42A27DB-BD31-4B8C-83A1-F6EECF244321}">
                <p14:modId xmlns:p14="http://schemas.microsoft.com/office/powerpoint/2010/main" val="1743522739"/>
              </p:ext>
            </p:extLst>
          </p:nvPr>
        </p:nvGraphicFramePr>
        <p:xfrm>
          <a:off x="6245169" y="2961602"/>
          <a:ext cx="1979612" cy="2809875"/>
        </p:xfrm>
        <a:graphic>
          <a:graphicData uri="http://schemas.openxmlformats.org/presentationml/2006/ole">
            <mc:AlternateContent xmlns:mc="http://schemas.openxmlformats.org/markup-compatibility/2006">
              <mc:Choice xmlns:v="urn:schemas-microsoft-com:vml" Requires="v">
                <p:oleObj name="Prism 9" r:id="rId7" imgW="1978946" imgH="2809922" progId="Prism9.Document">
                  <p:embed/>
                </p:oleObj>
              </mc:Choice>
              <mc:Fallback>
                <p:oleObj name="Prism 9" r:id="rId7" imgW="1978946" imgH="2809922" progId="Prism9.Document">
                  <p:embed/>
                  <p:pic>
                    <p:nvPicPr>
                      <p:cNvPr id="0" name=""/>
                      <p:cNvPicPr/>
                      <p:nvPr/>
                    </p:nvPicPr>
                    <p:blipFill>
                      <a:blip r:embed="rId8"/>
                      <a:stretch>
                        <a:fillRect/>
                      </a:stretch>
                    </p:blipFill>
                    <p:spPr>
                      <a:xfrm>
                        <a:off x="6245169" y="2961602"/>
                        <a:ext cx="1979612" cy="2809875"/>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7A29C677-A403-6130-E6AD-4D95D823D9F1}"/>
              </a:ext>
            </a:extLst>
          </p:cNvPr>
          <p:cNvSpPr txBox="1"/>
          <p:nvPr/>
        </p:nvSpPr>
        <p:spPr>
          <a:xfrm>
            <a:off x="2948339" y="5710888"/>
            <a:ext cx="6965878" cy="923330"/>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S6.</a:t>
            </a:r>
            <a:r>
              <a:rPr lang="en-US" sz="1800" dirty="0">
                <a:effectLst/>
                <a:latin typeface="Arial" panose="020B0604020202020204" pitchFamily="34" charset="0"/>
                <a:ea typeface="Times New Roman" panose="02020603050405020304" pitchFamily="18" charset="0"/>
              </a:rPr>
              <a:t> (a) viSNE immunome maps for Human CD45 cells recovered from SCID mice. (b) relative proportions of CD4+ T-cells and CD8+ T-cells; (c) Frequency of B-cells in human CD45 gate. </a:t>
            </a:r>
            <a:endParaRPr lang="en-US" sz="2000" dirty="0">
              <a:effectLst/>
              <a:latin typeface="Times New Roman" panose="02020603050405020304" pitchFamily="18" charset="0"/>
              <a:ea typeface="Times New Roman" panose="02020603050405020304" pitchFamily="18" charset="0"/>
            </a:endParaRPr>
          </a:p>
        </p:txBody>
      </p:sp>
      <p:sp>
        <p:nvSpPr>
          <p:cNvPr id="5" name="TextBox 4">
            <a:extLst>
              <a:ext uri="{FF2B5EF4-FFF2-40B4-BE49-F238E27FC236}">
                <a16:creationId xmlns:a16="http://schemas.microsoft.com/office/drawing/2014/main" id="{D84BCD5E-570B-726F-6CAD-FF177FD5AAC0}"/>
              </a:ext>
            </a:extLst>
          </p:cNvPr>
          <p:cNvSpPr txBox="1"/>
          <p:nvPr/>
        </p:nvSpPr>
        <p:spPr>
          <a:xfrm>
            <a:off x="3187208" y="286627"/>
            <a:ext cx="372218"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(a)</a:t>
            </a:r>
          </a:p>
        </p:txBody>
      </p:sp>
      <p:sp>
        <p:nvSpPr>
          <p:cNvPr id="10" name="TextBox 9">
            <a:extLst>
              <a:ext uri="{FF2B5EF4-FFF2-40B4-BE49-F238E27FC236}">
                <a16:creationId xmlns:a16="http://schemas.microsoft.com/office/drawing/2014/main" id="{8AE05E09-68DE-2C99-B4A9-FBAEA28CF3DC}"/>
              </a:ext>
            </a:extLst>
          </p:cNvPr>
          <p:cNvSpPr txBox="1"/>
          <p:nvPr/>
        </p:nvSpPr>
        <p:spPr>
          <a:xfrm>
            <a:off x="6245169" y="2916787"/>
            <a:ext cx="372218"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(c)</a:t>
            </a:r>
          </a:p>
        </p:txBody>
      </p:sp>
      <p:sp>
        <p:nvSpPr>
          <p:cNvPr id="14" name="TextBox 13">
            <a:extLst>
              <a:ext uri="{FF2B5EF4-FFF2-40B4-BE49-F238E27FC236}">
                <a16:creationId xmlns:a16="http://schemas.microsoft.com/office/drawing/2014/main" id="{39AEE96D-44D2-E8E6-8767-9CB1EEF75373}"/>
              </a:ext>
            </a:extLst>
          </p:cNvPr>
          <p:cNvSpPr txBox="1"/>
          <p:nvPr/>
        </p:nvSpPr>
        <p:spPr>
          <a:xfrm>
            <a:off x="3564235" y="2916787"/>
            <a:ext cx="381836" cy="276999"/>
          </a:xfrm>
          <a:prstGeom prst="rect">
            <a:avLst/>
          </a:prstGeom>
          <a:noFill/>
        </p:spPr>
        <p:txBody>
          <a:bodyPr wrap="none" rtlCol="0">
            <a:spAutoFit/>
          </a:bodyPr>
          <a:lstStyle/>
          <a:p>
            <a:r>
              <a:rPr lang="en-US" sz="1200" b="1" dirty="0">
                <a:latin typeface="Arial" panose="020B0604020202020204" pitchFamily="34" charset="0"/>
                <a:cs typeface="Arial" panose="020B0604020202020204" pitchFamily="34" charset="0"/>
              </a:rPr>
              <a:t>(b)</a:t>
            </a:r>
          </a:p>
        </p:txBody>
      </p:sp>
    </p:spTree>
    <p:extLst>
      <p:ext uri="{BB962C8B-B14F-4D97-AF65-F5344CB8AC3E}">
        <p14:creationId xmlns:p14="http://schemas.microsoft.com/office/powerpoint/2010/main" val="16921409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9B98B83-5D18-D67B-DEAF-F9BFCEC43D0A}"/>
              </a:ext>
            </a:extLst>
          </p:cNvPr>
          <p:cNvGrpSpPr/>
          <p:nvPr/>
        </p:nvGrpSpPr>
        <p:grpSpPr>
          <a:xfrm>
            <a:off x="3977593" y="2011484"/>
            <a:ext cx="4133851" cy="2336271"/>
            <a:chOff x="3628781" y="722279"/>
            <a:chExt cx="4854102" cy="2478364"/>
          </a:xfrm>
        </p:grpSpPr>
        <p:pic>
          <p:nvPicPr>
            <p:cNvPr id="3" name="Picture 2">
              <a:extLst>
                <a:ext uri="{FF2B5EF4-FFF2-40B4-BE49-F238E27FC236}">
                  <a16:creationId xmlns:a16="http://schemas.microsoft.com/office/drawing/2014/main" id="{C91F7FD2-F2E2-6AC7-0233-C809D79C549F}"/>
                </a:ext>
              </a:extLst>
            </p:cNvPr>
            <p:cNvPicPr>
              <a:picLocks noChangeAspect="1"/>
            </p:cNvPicPr>
            <p:nvPr/>
          </p:nvPicPr>
          <p:blipFill rotWithShape="1">
            <a:blip r:embed="rId2"/>
            <a:srcRect l="5369" t="4808" r="82810" b="20269"/>
            <a:stretch/>
          </p:blipFill>
          <p:spPr>
            <a:xfrm>
              <a:off x="4318921" y="968730"/>
              <a:ext cx="827783" cy="2231913"/>
            </a:xfrm>
            <a:prstGeom prst="rect">
              <a:avLst/>
            </a:prstGeom>
          </p:spPr>
        </p:pic>
        <p:pic>
          <p:nvPicPr>
            <p:cNvPr id="4" name="Picture 3">
              <a:extLst>
                <a:ext uri="{FF2B5EF4-FFF2-40B4-BE49-F238E27FC236}">
                  <a16:creationId xmlns:a16="http://schemas.microsoft.com/office/drawing/2014/main" id="{F3C53DE4-BDBA-9E07-37D2-A5B0CF288D2C}"/>
                </a:ext>
              </a:extLst>
            </p:cNvPr>
            <p:cNvPicPr>
              <a:picLocks noChangeAspect="1"/>
            </p:cNvPicPr>
            <p:nvPr/>
          </p:nvPicPr>
          <p:blipFill rotWithShape="1">
            <a:blip r:embed="rId2"/>
            <a:srcRect l="29051" t="4808" r="58922" b="20269"/>
            <a:stretch/>
          </p:blipFill>
          <p:spPr>
            <a:xfrm>
              <a:off x="5962186" y="968731"/>
              <a:ext cx="842213" cy="2231912"/>
            </a:xfrm>
            <a:prstGeom prst="rect">
              <a:avLst/>
            </a:prstGeom>
          </p:spPr>
        </p:pic>
        <p:grpSp>
          <p:nvGrpSpPr>
            <p:cNvPr id="5" name="Group 4">
              <a:extLst>
                <a:ext uri="{FF2B5EF4-FFF2-40B4-BE49-F238E27FC236}">
                  <a16:creationId xmlns:a16="http://schemas.microsoft.com/office/drawing/2014/main" id="{C71A4C04-4373-DD00-035A-9843FBF49E42}"/>
                </a:ext>
              </a:extLst>
            </p:cNvPr>
            <p:cNvGrpSpPr>
              <a:grpSpLocks noChangeAspect="1"/>
            </p:cNvGrpSpPr>
            <p:nvPr/>
          </p:nvGrpSpPr>
          <p:grpSpPr>
            <a:xfrm>
              <a:off x="3628781" y="722279"/>
              <a:ext cx="4854102" cy="2463305"/>
              <a:chOff x="860690" y="716713"/>
              <a:chExt cx="8816547" cy="4474125"/>
            </a:xfrm>
          </p:grpSpPr>
          <p:grpSp>
            <p:nvGrpSpPr>
              <p:cNvPr id="7" name="Group 6">
                <a:extLst>
                  <a:ext uri="{FF2B5EF4-FFF2-40B4-BE49-F238E27FC236}">
                    <a16:creationId xmlns:a16="http://schemas.microsoft.com/office/drawing/2014/main" id="{62D89E3F-801C-6D90-B93A-351ABC81E9BF}"/>
                  </a:ext>
                </a:extLst>
              </p:cNvPr>
              <p:cNvGrpSpPr>
                <a:grpSpLocks noChangeAspect="1"/>
              </p:cNvGrpSpPr>
              <p:nvPr/>
            </p:nvGrpSpPr>
            <p:grpSpPr>
              <a:xfrm>
                <a:off x="860690" y="716713"/>
                <a:ext cx="8816547" cy="4474125"/>
                <a:chOff x="38858780" y="15863650"/>
                <a:chExt cx="8660295" cy="4394838"/>
              </a:xfrm>
            </p:grpSpPr>
            <p:pic>
              <p:nvPicPr>
                <p:cNvPr id="14" name="Picture 13">
                  <a:extLst>
                    <a:ext uri="{FF2B5EF4-FFF2-40B4-BE49-F238E27FC236}">
                      <a16:creationId xmlns:a16="http://schemas.microsoft.com/office/drawing/2014/main" id="{0D2C9713-E6A9-7C2B-6D00-51F6F28B3AC3}"/>
                    </a:ext>
                  </a:extLst>
                </p:cNvPr>
                <p:cNvPicPr>
                  <a:picLocks noChangeAspect="1"/>
                </p:cNvPicPr>
                <p:nvPr/>
              </p:nvPicPr>
              <p:blipFill rotWithShape="1">
                <a:blip r:embed="rId2"/>
                <a:srcRect l="52682" t="4077" r="23420" b="20131"/>
                <a:stretch/>
              </p:blipFill>
              <p:spPr>
                <a:xfrm>
                  <a:off x="44503260" y="16273319"/>
                  <a:ext cx="2953699" cy="3985169"/>
                </a:xfrm>
                <a:prstGeom prst="rect">
                  <a:avLst/>
                </a:prstGeom>
              </p:spPr>
            </p:pic>
            <p:sp>
              <p:nvSpPr>
                <p:cNvPr id="15" name="TextBox 14">
                  <a:extLst>
                    <a:ext uri="{FF2B5EF4-FFF2-40B4-BE49-F238E27FC236}">
                      <a16:creationId xmlns:a16="http://schemas.microsoft.com/office/drawing/2014/main" id="{877D1A8E-4FD4-91B8-5E14-26132DD06835}"/>
                    </a:ext>
                  </a:extLst>
                </p:cNvPr>
                <p:cNvSpPr txBox="1"/>
                <p:nvPr/>
              </p:nvSpPr>
              <p:spPr>
                <a:xfrm>
                  <a:off x="38858780" y="16759068"/>
                  <a:ext cx="1245167"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Spleen</a:t>
                  </a:r>
                </a:p>
              </p:txBody>
            </p:sp>
            <p:sp>
              <p:nvSpPr>
                <p:cNvPr id="16" name="TextBox 15">
                  <a:extLst>
                    <a:ext uri="{FF2B5EF4-FFF2-40B4-BE49-F238E27FC236}">
                      <a16:creationId xmlns:a16="http://schemas.microsoft.com/office/drawing/2014/main" id="{7A827B22-36EB-2DD3-5BC1-426B4C7BEB1B}"/>
                    </a:ext>
                  </a:extLst>
                </p:cNvPr>
                <p:cNvSpPr txBox="1"/>
                <p:nvPr/>
              </p:nvSpPr>
              <p:spPr>
                <a:xfrm>
                  <a:off x="38858782" y="18066668"/>
                  <a:ext cx="1245167"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Liver</a:t>
                  </a:r>
                </a:p>
              </p:txBody>
            </p:sp>
            <p:sp>
              <p:nvSpPr>
                <p:cNvPr id="17" name="TextBox 16">
                  <a:extLst>
                    <a:ext uri="{FF2B5EF4-FFF2-40B4-BE49-F238E27FC236}">
                      <a16:creationId xmlns:a16="http://schemas.microsoft.com/office/drawing/2014/main" id="{20821FBD-8F94-E286-6A2D-007D71A58AEE}"/>
                    </a:ext>
                  </a:extLst>
                </p:cNvPr>
                <p:cNvSpPr txBox="1"/>
                <p:nvPr/>
              </p:nvSpPr>
              <p:spPr>
                <a:xfrm>
                  <a:off x="38858780" y="19339777"/>
                  <a:ext cx="1245167"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Tumor</a:t>
                  </a:r>
                </a:p>
              </p:txBody>
            </p:sp>
            <p:sp>
              <p:nvSpPr>
                <p:cNvPr id="18" name="TextBox 17">
                  <a:extLst>
                    <a:ext uri="{FF2B5EF4-FFF2-40B4-BE49-F238E27FC236}">
                      <a16:creationId xmlns:a16="http://schemas.microsoft.com/office/drawing/2014/main" id="{DC68D369-0AC9-0493-9E9C-0B4CA6E7BB19}"/>
                    </a:ext>
                  </a:extLst>
                </p:cNvPr>
                <p:cNvSpPr txBox="1"/>
                <p:nvPr/>
              </p:nvSpPr>
              <p:spPr>
                <a:xfrm>
                  <a:off x="39775556" y="15914621"/>
                  <a:ext cx="2107207" cy="466006"/>
                </a:xfrm>
                <a:prstGeom prst="rect">
                  <a:avLst/>
                </a:prstGeom>
                <a:noFill/>
              </p:spPr>
              <p:txBody>
                <a:bodyPr wrap="square" rtlCol="0">
                  <a:spAutoFit/>
                </a:bodyPr>
                <a:lstStyle/>
                <a:p>
                  <a:pPr algn="ctr"/>
                  <a:r>
                    <a:rPr lang="en-US" sz="1000" dirty="0">
                      <a:latin typeface="Arial" panose="020B0604020202020204" pitchFamily="34" charset="0"/>
                      <a:cs typeface="Arial" panose="020B0604020202020204" pitchFamily="34" charset="0"/>
                    </a:rPr>
                    <a:t>Un-engrafted </a:t>
                  </a:r>
                </a:p>
              </p:txBody>
            </p:sp>
            <p:sp>
              <p:nvSpPr>
                <p:cNvPr id="19" name="TextBox 18">
                  <a:extLst>
                    <a:ext uri="{FF2B5EF4-FFF2-40B4-BE49-F238E27FC236}">
                      <a16:creationId xmlns:a16="http://schemas.microsoft.com/office/drawing/2014/main" id="{BBD59086-6E33-3A7F-6477-E2DE0D7F9A6E}"/>
                    </a:ext>
                  </a:extLst>
                </p:cNvPr>
                <p:cNvSpPr txBox="1"/>
                <p:nvPr/>
              </p:nvSpPr>
              <p:spPr>
                <a:xfrm>
                  <a:off x="41763542" y="15914628"/>
                  <a:ext cx="1320592"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PBMCs</a:t>
                  </a:r>
                </a:p>
              </p:txBody>
            </p:sp>
            <p:sp>
              <p:nvSpPr>
                <p:cNvPr id="20" name="TextBox 19">
                  <a:extLst>
                    <a:ext uri="{FF2B5EF4-FFF2-40B4-BE49-F238E27FC236}">
                      <a16:creationId xmlns:a16="http://schemas.microsoft.com/office/drawing/2014/main" id="{5D959EC8-5619-335C-615D-31A5FA2BD62D}"/>
                    </a:ext>
                  </a:extLst>
                </p:cNvPr>
                <p:cNvSpPr txBox="1"/>
                <p:nvPr/>
              </p:nvSpPr>
              <p:spPr>
                <a:xfrm>
                  <a:off x="43091406" y="15878573"/>
                  <a:ext cx="1622701"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CD4-dep.</a:t>
                  </a:r>
                </a:p>
              </p:txBody>
            </p:sp>
            <p:sp>
              <p:nvSpPr>
                <p:cNvPr id="21" name="TextBox 20">
                  <a:extLst>
                    <a:ext uri="{FF2B5EF4-FFF2-40B4-BE49-F238E27FC236}">
                      <a16:creationId xmlns:a16="http://schemas.microsoft.com/office/drawing/2014/main" id="{183C91E0-EFFB-75A4-3B87-F6DEEBAD507E}"/>
                    </a:ext>
                  </a:extLst>
                </p:cNvPr>
                <p:cNvSpPr txBox="1"/>
                <p:nvPr/>
              </p:nvSpPr>
              <p:spPr>
                <a:xfrm>
                  <a:off x="44534124" y="15863650"/>
                  <a:ext cx="1443891"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Tfh-dep.</a:t>
                  </a:r>
                </a:p>
              </p:txBody>
            </p:sp>
            <p:sp>
              <p:nvSpPr>
                <p:cNvPr id="22" name="TextBox 21">
                  <a:extLst>
                    <a:ext uri="{FF2B5EF4-FFF2-40B4-BE49-F238E27FC236}">
                      <a16:creationId xmlns:a16="http://schemas.microsoft.com/office/drawing/2014/main" id="{D6DA718B-A8FA-1E04-1C74-6619584B977A}"/>
                    </a:ext>
                  </a:extLst>
                </p:cNvPr>
                <p:cNvSpPr txBox="1"/>
                <p:nvPr/>
              </p:nvSpPr>
              <p:spPr>
                <a:xfrm>
                  <a:off x="45978015" y="15884257"/>
                  <a:ext cx="1541060" cy="466006"/>
                </a:xfrm>
                <a:prstGeom prst="rect">
                  <a:avLst/>
                </a:prstGeom>
                <a:noFill/>
              </p:spPr>
              <p:txBody>
                <a:bodyPr wrap="square" rtlCol="0">
                  <a:spAutoFit/>
                </a:bodyPr>
                <a:lstStyle/>
                <a:p>
                  <a:r>
                    <a:rPr lang="en-US" sz="1000" dirty="0">
                      <a:latin typeface="Arial" panose="020B0604020202020204" pitchFamily="34" charset="0"/>
                      <a:cs typeface="Arial" panose="020B0604020202020204" pitchFamily="34" charset="0"/>
                    </a:rPr>
                    <a:t>Treg-dep.</a:t>
                  </a:r>
                </a:p>
              </p:txBody>
            </p:sp>
          </p:grpSp>
          <p:grpSp>
            <p:nvGrpSpPr>
              <p:cNvPr id="8" name="Group 7">
                <a:extLst>
                  <a:ext uri="{FF2B5EF4-FFF2-40B4-BE49-F238E27FC236}">
                    <a16:creationId xmlns:a16="http://schemas.microsoft.com/office/drawing/2014/main" id="{A14E75E3-4EDC-6831-BADD-2AF47E2E9AF2}"/>
                  </a:ext>
                </a:extLst>
              </p:cNvPr>
              <p:cNvGrpSpPr/>
              <p:nvPr/>
            </p:nvGrpSpPr>
            <p:grpSpPr>
              <a:xfrm>
                <a:off x="2038754" y="3873361"/>
                <a:ext cx="1651980" cy="1272031"/>
                <a:chOff x="1530600" y="2944643"/>
                <a:chExt cx="1217744" cy="954023"/>
              </a:xfrm>
            </p:grpSpPr>
            <p:sp>
              <p:nvSpPr>
                <p:cNvPr id="12" name="Rectangle 11">
                  <a:extLst>
                    <a:ext uri="{FF2B5EF4-FFF2-40B4-BE49-F238E27FC236}">
                      <a16:creationId xmlns:a16="http://schemas.microsoft.com/office/drawing/2014/main" id="{858D5265-45AF-6976-4D2E-6DB9296365FE}"/>
                    </a:ext>
                  </a:extLst>
                </p:cNvPr>
                <p:cNvSpPr/>
                <p:nvPr/>
              </p:nvSpPr>
              <p:spPr>
                <a:xfrm>
                  <a:off x="1631592" y="2944643"/>
                  <a:ext cx="1048513" cy="954023"/>
                </a:xfrm>
                <a:prstGeom prst="rect">
                  <a:avLst/>
                </a:prstGeom>
                <a:no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409FA3CF-28F0-EB2E-6663-73B28EDD457C}"/>
                    </a:ext>
                  </a:extLst>
                </p:cNvPr>
                <p:cNvSpPr txBox="1"/>
                <p:nvPr/>
              </p:nvSpPr>
              <p:spPr>
                <a:xfrm>
                  <a:off x="1530600" y="3262144"/>
                  <a:ext cx="1217744" cy="333572"/>
                </a:xfrm>
                <a:prstGeom prst="rect">
                  <a:avLst/>
                </a:prstGeom>
                <a:noFill/>
              </p:spPr>
              <p:txBody>
                <a:bodyPr wrap="none" rtlCol="0">
                  <a:spAutoFit/>
                </a:bodyPr>
                <a:lstStyle/>
                <a:p>
                  <a:r>
                    <a:rPr lang="en-US" sz="900" dirty="0">
                      <a:latin typeface="Arial" panose="020B0604020202020204" pitchFamily="34" charset="0"/>
                      <a:cs typeface="Arial" panose="020B0604020202020204" pitchFamily="34" charset="0"/>
                    </a:rPr>
                    <a:t>Undetected</a:t>
                  </a:r>
                </a:p>
              </p:txBody>
            </p:sp>
          </p:grpSp>
          <p:grpSp>
            <p:nvGrpSpPr>
              <p:cNvPr id="9" name="Group 8">
                <a:extLst>
                  <a:ext uri="{FF2B5EF4-FFF2-40B4-BE49-F238E27FC236}">
                    <a16:creationId xmlns:a16="http://schemas.microsoft.com/office/drawing/2014/main" id="{B58DC907-8A05-0950-E173-E7E2CE8D6D9B}"/>
                  </a:ext>
                </a:extLst>
              </p:cNvPr>
              <p:cNvGrpSpPr/>
              <p:nvPr/>
            </p:nvGrpSpPr>
            <p:grpSpPr>
              <a:xfrm>
                <a:off x="4996551" y="3884170"/>
                <a:ext cx="1651981" cy="1272031"/>
                <a:chOff x="1482090" y="2952750"/>
                <a:chExt cx="1217751" cy="954023"/>
              </a:xfrm>
            </p:grpSpPr>
            <p:sp>
              <p:nvSpPr>
                <p:cNvPr id="10" name="Rectangle 9">
                  <a:extLst>
                    <a:ext uri="{FF2B5EF4-FFF2-40B4-BE49-F238E27FC236}">
                      <a16:creationId xmlns:a16="http://schemas.microsoft.com/office/drawing/2014/main" id="{303C8939-1863-C25A-5F44-501CB27901C5}"/>
                    </a:ext>
                  </a:extLst>
                </p:cNvPr>
                <p:cNvSpPr/>
                <p:nvPr/>
              </p:nvSpPr>
              <p:spPr>
                <a:xfrm>
                  <a:off x="1591747" y="2952750"/>
                  <a:ext cx="1048514" cy="954023"/>
                </a:xfrm>
                <a:prstGeom prst="rect">
                  <a:avLst/>
                </a:prstGeom>
                <a:noFill/>
                <a:ln>
                  <a:solidFill>
                    <a:schemeClr val="bg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00">
                    <a:latin typeface="Arial" panose="020B060402020202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8E108A0B-D721-F2F9-0F2A-4D5937915C7B}"/>
                    </a:ext>
                  </a:extLst>
                </p:cNvPr>
                <p:cNvSpPr txBox="1"/>
                <p:nvPr/>
              </p:nvSpPr>
              <p:spPr>
                <a:xfrm>
                  <a:off x="1482090" y="3262145"/>
                  <a:ext cx="1217751" cy="333572"/>
                </a:xfrm>
                <a:prstGeom prst="rect">
                  <a:avLst/>
                </a:prstGeom>
                <a:noFill/>
              </p:spPr>
              <p:txBody>
                <a:bodyPr wrap="none" rtlCol="0">
                  <a:spAutoFit/>
                </a:bodyPr>
                <a:lstStyle/>
                <a:p>
                  <a:r>
                    <a:rPr lang="en-US" sz="900" dirty="0">
                      <a:latin typeface="Arial" panose="020B0604020202020204" pitchFamily="34" charset="0"/>
                      <a:cs typeface="Arial" panose="020B0604020202020204" pitchFamily="34" charset="0"/>
                    </a:rPr>
                    <a:t>Undetected</a:t>
                  </a:r>
                </a:p>
              </p:txBody>
            </p:sp>
          </p:grpSp>
        </p:grpSp>
        <p:pic>
          <p:nvPicPr>
            <p:cNvPr id="6" name="Picture 5">
              <a:extLst>
                <a:ext uri="{FF2B5EF4-FFF2-40B4-BE49-F238E27FC236}">
                  <a16:creationId xmlns:a16="http://schemas.microsoft.com/office/drawing/2014/main" id="{86F45334-A886-0AA0-F06F-22E560FFAB4A}"/>
                </a:ext>
              </a:extLst>
            </p:cNvPr>
            <p:cNvPicPr>
              <a:picLocks noChangeAspect="1"/>
            </p:cNvPicPr>
            <p:nvPr/>
          </p:nvPicPr>
          <p:blipFill rotWithShape="1">
            <a:blip r:embed="rId2"/>
            <a:srcRect l="17187" t="4808" r="71392" b="20269"/>
            <a:stretch/>
          </p:blipFill>
          <p:spPr>
            <a:xfrm>
              <a:off x="5154876" y="968731"/>
              <a:ext cx="799805" cy="2231912"/>
            </a:xfrm>
            <a:prstGeom prst="rect">
              <a:avLst/>
            </a:prstGeom>
          </p:spPr>
        </p:pic>
      </p:grpSp>
      <p:sp>
        <p:nvSpPr>
          <p:cNvPr id="25" name="TextBox 24">
            <a:extLst>
              <a:ext uri="{FF2B5EF4-FFF2-40B4-BE49-F238E27FC236}">
                <a16:creationId xmlns:a16="http://schemas.microsoft.com/office/drawing/2014/main" id="{CAE56436-276A-8C43-99C4-04CD39183BE9}"/>
              </a:ext>
            </a:extLst>
          </p:cNvPr>
          <p:cNvSpPr txBox="1"/>
          <p:nvPr/>
        </p:nvSpPr>
        <p:spPr>
          <a:xfrm>
            <a:off x="3842535" y="4886276"/>
            <a:ext cx="6123398" cy="1200329"/>
          </a:xfrm>
          <a:prstGeom prst="rect">
            <a:avLst/>
          </a:prstGeom>
          <a:noFill/>
        </p:spPr>
        <p:txBody>
          <a:bodyPr wrap="square">
            <a:spAutoFit/>
          </a:bodyPr>
          <a:lstStyle/>
          <a:p>
            <a:pPr algn="just"/>
            <a:r>
              <a:rPr lang="en-US" sz="1800" b="1" dirty="0">
                <a:solidFill>
                  <a:srgbClr val="000000"/>
                </a:solidFill>
                <a:effectLst/>
                <a:latin typeface="Arial" panose="020B0604020202020204" pitchFamily="34" charset="0"/>
                <a:ea typeface="SimSun" panose="02010600030101010101" pitchFamily="2" charset="-122"/>
                <a:cs typeface="Arial" panose="020B0604020202020204" pitchFamily="34" charset="0"/>
              </a:rPr>
              <a:t>Figure S7</a:t>
            </a:r>
            <a:r>
              <a:rPr lang="en-US"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 Histopathology from representative mice engrafted with mock-depleted PBMCs, CD4-depleted </a:t>
            </a:r>
            <a:r>
              <a:rPr lang="en-US" dirty="0">
                <a:solidFill>
                  <a:srgbClr val="000000"/>
                </a:solidFill>
                <a:latin typeface="Arial" panose="020B0604020202020204" pitchFamily="34" charset="0"/>
                <a:ea typeface="SimSun" panose="02010600030101010101" pitchFamily="2" charset="-122"/>
                <a:cs typeface="Arial" panose="020B0604020202020204" pitchFamily="34" charset="0"/>
              </a:rPr>
              <a:t>PBMCs (CD4-dep.), </a:t>
            </a:r>
            <a:r>
              <a:rPr lang="en-US" sz="1800" dirty="0">
                <a:solidFill>
                  <a:srgbClr val="000000"/>
                </a:solidFill>
                <a:effectLst/>
                <a:latin typeface="Arial" panose="020B0604020202020204" pitchFamily="34" charset="0"/>
                <a:ea typeface="SimSun" panose="02010600030101010101" pitchFamily="2" charset="-122"/>
                <a:cs typeface="Arial" panose="020B0604020202020204" pitchFamily="34" charset="0"/>
              </a:rPr>
              <a:t>Tfh-depleted PBMCs (Tfh-dep.), Treg-depleted PBMCs (Treg-dep.) or un-engraftment control</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7040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9D764A91-9E59-167C-FBB6-B117CC7C9BFF}"/>
              </a:ext>
            </a:extLst>
          </p:cNvPr>
          <p:cNvGraphicFramePr>
            <a:graphicFrameLocks noChangeAspect="1"/>
          </p:cNvGraphicFramePr>
          <p:nvPr>
            <p:extLst>
              <p:ext uri="{D42A27DB-BD31-4B8C-83A1-F6EECF244321}">
                <p14:modId xmlns:p14="http://schemas.microsoft.com/office/powerpoint/2010/main" val="3009645396"/>
              </p:ext>
            </p:extLst>
          </p:nvPr>
        </p:nvGraphicFramePr>
        <p:xfrm>
          <a:off x="4514850" y="2197100"/>
          <a:ext cx="3162300" cy="2460625"/>
        </p:xfrm>
        <a:graphic>
          <a:graphicData uri="http://schemas.openxmlformats.org/presentationml/2006/ole">
            <mc:AlternateContent xmlns:mc="http://schemas.openxmlformats.org/markup-compatibility/2006">
              <mc:Choice xmlns:v="urn:schemas-microsoft-com:vml" Requires="v">
                <p:oleObj name="Prism 9" r:id="rId2" imgW="3161992" imgH="2460933" progId="Prism9.Document">
                  <p:embed/>
                </p:oleObj>
              </mc:Choice>
              <mc:Fallback>
                <p:oleObj name="Prism 9" r:id="rId2" imgW="3161992" imgH="2460933" progId="Prism9.Document">
                  <p:embed/>
                  <p:pic>
                    <p:nvPicPr>
                      <p:cNvPr id="0" name=""/>
                      <p:cNvPicPr/>
                      <p:nvPr/>
                    </p:nvPicPr>
                    <p:blipFill>
                      <a:blip r:embed="rId3"/>
                      <a:stretch>
                        <a:fillRect/>
                      </a:stretch>
                    </p:blipFill>
                    <p:spPr>
                      <a:xfrm>
                        <a:off x="4514850" y="2197100"/>
                        <a:ext cx="3162300" cy="2460625"/>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C72C70F0-E986-496D-B123-680D49DCD2D0}"/>
              </a:ext>
            </a:extLst>
          </p:cNvPr>
          <p:cNvSpPr txBox="1"/>
          <p:nvPr/>
        </p:nvSpPr>
        <p:spPr>
          <a:xfrm>
            <a:off x="2921285" y="5099978"/>
            <a:ext cx="6349429" cy="923330"/>
          </a:xfrm>
          <a:prstGeom prst="rect">
            <a:avLst/>
          </a:prstGeom>
          <a:noFill/>
        </p:spPr>
        <p:txBody>
          <a:bodyPr wrap="square">
            <a:spAutoFit/>
          </a:bodyPr>
          <a:lstStyle/>
          <a:p>
            <a:pPr marL="0" marR="0" algn="just">
              <a:spcBef>
                <a:spcPts val="1200"/>
              </a:spcBef>
              <a:spcAft>
                <a:spcPts val="1200"/>
              </a:spcAft>
            </a:pPr>
            <a:r>
              <a:rPr lang="en-US" sz="1800" b="1" dirty="0">
                <a:effectLst/>
                <a:latin typeface="Arial" panose="020B0604020202020204" pitchFamily="34" charset="0"/>
                <a:ea typeface="Times New Roman" panose="02020603050405020304" pitchFamily="18" charset="0"/>
              </a:rPr>
              <a:t>Figure S8.</a:t>
            </a:r>
            <a:r>
              <a:rPr lang="en-US" sz="1800" dirty="0">
                <a:effectLst/>
                <a:latin typeface="Arial" panose="020B0604020202020204" pitchFamily="34" charset="0"/>
                <a:ea typeface="Times New Roman" panose="02020603050405020304" pitchFamily="18" charset="0"/>
              </a:rPr>
              <a:t> </a:t>
            </a:r>
            <a:r>
              <a:rPr lang="en-US" dirty="0">
                <a:latin typeface="Arial" panose="020B0604020202020204" pitchFamily="34" charset="0"/>
              </a:rPr>
              <a:t>Percentage of CD8+ cytotoxic T cell (CTL) proliferation after activation with autologous LCL. No MDSCs were added to the culture (T-cell: MDSC ratio is 1:0).</a:t>
            </a:r>
          </a:p>
        </p:txBody>
      </p:sp>
    </p:spTree>
    <p:extLst>
      <p:ext uri="{BB962C8B-B14F-4D97-AF65-F5344CB8AC3E}">
        <p14:creationId xmlns:p14="http://schemas.microsoft.com/office/powerpoint/2010/main" val="19939328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42820</TotalTime>
  <Words>344</Words>
  <Application>Microsoft Office PowerPoint</Application>
  <PresentationFormat>Widescreen</PresentationFormat>
  <Paragraphs>47</Paragraphs>
  <Slides>9</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5" baseType="lpstr">
      <vt:lpstr>Arial</vt:lpstr>
      <vt:lpstr>Calibri</vt:lpstr>
      <vt:lpstr>Calibri Light</vt:lpstr>
      <vt:lpstr>Times New Roman</vt:lpstr>
      <vt:lpstr>Office Theme</vt:lpstr>
      <vt:lpstr>Prism 9</vt:lpstr>
      <vt:lpstr>Follicular Helper and Regulatory T cells drive spontaneous Epstein-Barr virus lymphoproliferative disorder   Elshafa Hassan Ahmed1, Mark Lustberg2, Claire Hale3, Shelby Sloan1, Charlene Mao1, Xiaoli Zhang4, H. Gulcin Ozer4, 5, Sarah Schlotter1, Porsha Smith1, Frankie Jeney1, Wing Chan1,6, Bonnie K. Harrington7, Christoph Weigel6, Eric Brooks1, Haley L. Klimaszewski8, Lapo Alinari1,6, Christopher C. Oakes1, 5, 6, Tamrat Abebe9, Muntaser E. Ibrahim10, Gregory K. Behbehani6, Polina Shindiapina1,6, Michael A. Caligiuri11*, and Robert A. Baiocchi1,6*</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Risk paper results presentation</dc:title>
  <dc:creator>Microsoft Office User</dc:creator>
  <cp:lastModifiedBy>Ahmed, Elshafa</cp:lastModifiedBy>
  <cp:revision>399</cp:revision>
  <dcterms:created xsi:type="dcterms:W3CDTF">2020-05-17T18:29:41Z</dcterms:created>
  <dcterms:modified xsi:type="dcterms:W3CDTF">2023-05-30T17:47:36Z</dcterms:modified>
</cp:coreProperties>
</file>