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7"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EA52F5-C184-5EEF-B96A-C23432A2249A}" v="12" dt="2023-03-29T13:15:22.8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327"/>
  </p:normalViewPr>
  <p:slideViewPr>
    <p:cSldViewPr snapToGrid="0" showGuides="1">
      <p:cViewPr varScale="1">
        <p:scale>
          <a:sx n="89" d="100"/>
          <a:sy n="89" d="100"/>
        </p:scale>
        <p:origin x="3464" y="1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F161599-6474-2C4C-BD9C-6F28E36789F5}"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2482759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F161599-6474-2C4C-BD9C-6F28E36789F5}"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2571911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F161599-6474-2C4C-BD9C-6F28E36789F5}"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3702749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F161599-6474-2C4C-BD9C-6F28E36789F5}"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3303114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F161599-6474-2C4C-BD9C-6F28E36789F5}" type="datetimeFigureOut">
              <a:rPr lang="en-US" smtClean="0"/>
              <a:t>5/24/23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158687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F161599-6474-2C4C-BD9C-6F28E36789F5}"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392334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F161599-6474-2C4C-BD9C-6F28E36789F5}" type="datetimeFigureOut">
              <a:rPr lang="en-US" smtClean="0"/>
              <a:t>5/24/23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933454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F161599-6474-2C4C-BD9C-6F28E36789F5}" type="datetimeFigureOut">
              <a:rPr lang="en-US" smtClean="0"/>
              <a:t>5/24/23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3050344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161599-6474-2C4C-BD9C-6F28E36789F5}" type="datetimeFigureOut">
              <a:rPr lang="en-US" smtClean="0"/>
              <a:t>5/24/23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376896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6F161599-6474-2C4C-BD9C-6F28E36789F5}"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2461349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6F161599-6474-2C4C-BD9C-6F28E36789F5}" type="datetimeFigureOut">
              <a:rPr lang="en-US" smtClean="0"/>
              <a:t>5/24/23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5B9EA2-BDDF-E74F-B4FB-939D69409C8F}" type="slidenum">
              <a:rPr lang="en-US" smtClean="0"/>
              <a:t>‹#›</a:t>
            </a:fld>
            <a:endParaRPr lang="en-US"/>
          </a:p>
        </p:txBody>
      </p:sp>
    </p:spTree>
    <p:extLst>
      <p:ext uri="{BB962C8B-B14F-4D97-AF65-F5344CB8AC3E}">
        <p14:creationId xmlns:p14="http://schemas.microsoft.com/office/powerpoint/2010/main" val="612563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F161599-6474-2C4C-BD9C-6F28E36789F5}" type="datetimeFigureOut">
              <a:rPr lang="en-US" smtClean="0"/>
              <a:t>5/24/23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05B9EA2-BDDF-E74F-B4FB-939D69409C8F}" type="slidenum">
              <a:rPr lang="en-US" smtClean="0"/>
              <a:t>‹#›</a:t>
            </a:fld>
            <a:endParaRPr lang="en-US"/>
          </a:p>
        </p:txBody>
      </p:sp>
    </p:spTree>
    <p:extLst>
      <p:ext uri="{BB962C8B-B14F-4D97-AF65-F5344CB8AC3E}">
        <p14:creationId xmlns:p14="http://schemas.microsoft.com/office/powerpoint/2010/main" val="20266297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6.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6C08D72F-22FD-53C5-31AC-51269ADFCB5C}"/>
              </a:ext>
            </a:extLst>
          </p:cNvPr>
          <p:cNvGrpSpPr/>
          <p:nvPr/>
        </p:nvGrpSpPr>
        <p:grpSpPr>
          <a:xfrm>
            <a:off x="516845" y="184665"/>
            <a:ext cx="6092980" cy="5154203"/>
            <a:chOff x="289789" y="150695"/>
            <a:chExt cx="6571923" cy="5667220"/>
          </a:xfrm>
        </p:grpSpPr>
        <p:sp>
          <p:nvSpPr>
            <p:cNvPr id="9" name="TextBox 8">
              <a:extLst>
                <a:ext uri="{FF2B5EF4-FFF2-40B4-BE49-F238E27FC236}">
                  <a16:creationId xmlns:a16="http://schemas.microsoft.com/office/drawing/2014/main" id="{715FC721-62E6-5FFB-DF95-D58FF075F7DF}"/>
                </a:ext>
              </a:extLst>
            </p:cNvPr>
            <p:cNvSpPr txBox="1"/>
            <p:nvPr/>
          </p:nvSpPr>
          <p:spPr>
            <a:xfrm>
              <a:off x="289789" y="150696"/>
              <a:ext cx="541526" cy="338411"/>
            </a:xfrm>
            <a:prstGeom prst="rect">
              <a:avLst/>
            </a:prstGeom>
            <a:noFill/>
          </p:spPr>
          <p:txBody>
            <a:bodyPr wrap="none" rtlCol="0">
              <a:spAutoFit/>
            </a:bodyPr>
            <a:lstStyle/>
            <a:p>
              <a:r>
                <a:rPr lang="en-US" sz="1400" dirty="0"/>
                <a:t>DN1</a:t>
              </a:r>
            </a:p>
          </p:txBody>
        </p:sp>
        <p:sp>
          <p:nvSpPr>
            <p:cNvPr id="10" name="TextBox 9">
              <a:extLst>
                <a:ext uri="{FF2B5EF4-FFF2-40B4-BE49-F238E27FC236}">
                  <a16:creationId xmlns:a16="http://schemas.microsoft.com/office/drawing/2014/main" id="{C867C02F-BCBD-6765-3E18-99D7245E98E2}"/>
                </a:ext>
              </a:extLst>
            </p:cNvPr>
            <p:cNvSpPr txBox="1"/>
            <p:nvPr/>
          </p:nvSpPr>
          <p:spPr>
            <a:xfrm>
              <a:off x="289790" y="1514410"/>
              <a:ext cx="541526" cy="338411"/>
            </a:xfrm>
            <a:prstGeom prst="rect">
              <a:avLst/>
            </a:prstGeom>
            <a:noFill/>
          </p:spPr>
          <p:txBody>
            <a:bodyPr wrap="none" rtlCol="0">
              <a:spAutoFit/>
            </a:bodyPr>
            <a:lstStyle/>
            <a:p>
              <a:r>
                <a:rPr lang="en-US" sz="1400" dirty="0"/>
                <a:t>DN2</a:t>
              </a:r>
            </a:p>
          </p:txBody>
        </p:sp>
        <p:sp>
          <p:nvSpPr>
            <p:cNvPr id="11" name="TextBox 10">
              <a:extLst>
                <a:ext uri="{FF2B5EF4-FFF2-40B4-BE49-F238E27FC236}">
                  <a16:creationId xmlns:a16="http://schemas.microsoft.com/office/drawing/2014/main" id="{06A6EB5A-FC9F-2D1B-0B18-5EEB777A8216}"/>
                </a:ext>
              </a:extLst>
            </p:cNvPr>
            <p:cNvSpPr txBox="1"/>
            <p:nvPr/>
          </p:nvSpPr>
          <p:spPr>
            <a:xfrm>
              <a:off x="289789" y="2939350"/>
              <a:ext cx="541526" cy="338411"/>
            </a:xfrm>
            <a:prstGeom prst="rect">
              <a:avLst/>
            </a:prstGeom>
            <a:noFill/>
          </p:spPr>
          <p:txBody>
            <a:bodyPr wrap="none" rtlCol="0">
              <a:spAutoFit/>
            </a:bodyPr>
            <a:lstStyle/>
            <a:p>
              <a:r>
                <a:rPr lang="en-US" sz="1400" dirty="0"/>
                <a:t>DN3</a:t>
              </a:r>
            </a:p>
          </p:txBody>
        </p:sp>
        <p:sp>
          <p:nvSpPr>
            <p:cNvPr id="12" name="TextBox 11">
              <a:extLst>
                <a:ext uri="{FF2B5EF4-FFF2-40B4-BE49-F238E27FC236}">
                  <a16:creationId xmlns:a16="http://schemas.microsoft.com/office/drawing/2014/main" id="{8D923BBD-2A63-EE72-F3F7-E0B1A963421E}"/>
                </a:ext>
              </a:extLst>
            </p:cNvPr>
            <p:cNvSpPr txBox="1"/>
            <p:nvPr/>
          </p:nvSpPr>
          <p:spPr>
            <a:xfrm>
              <a:off x="377537" y="4364290"/>
              <a:ext cx="541526" cy="338411"/>
            </a:xfrm>
            <a:prstGeom prst="rect">
              <a:avLst/>
            </a:prstGeom>
            <a:noFill/>
          </p:spPr>
          <p:txBody>
            <a:bodyPr wrap="none" rtlCol="0">
              <a:spAutoFit/>
            </a:bodyPr>
            <a:lstStyle/>
            <a:p>
              <a:r>
                <a:rPr lang="en-US" sz="1400" dirty="0"/>
                <a:t>DN4</a:t>
              </a:r>
            </a:p>
          </p:txBody>
        </p:sp>
        <p:sp>
          <p:nvSpPr>
            <p:cNvPr id="13" name="TextBox 12">
              <a:extLst>
                <a:ext uri="{FF2B5EF4-FFF2-40B4-BE49-F238E27FC236}">
                  <a16:creationId xmlns:a16="http://schemas.microsoft.com/office/drawing/2014/main" id="{1226C346-8BF6-E41A-63F3-3E1E7FC50D9B}"/>
                </a:ext>
              </a:extLst>
            </p:cNvPr>
            <p:cNvSpPr txBox="1"/>
            <p:nvPr/>
          </p:nvSpPr>
          <p:spPr>
            <a:xfrm>
              <a:off x="3802211" y="150695"/>
              <a:ext cx="541526" cy="338411"/>
            </a:xfrm>
            <a:prstGeom prst="rect">
              <a:avLst/>
            </a:prstGeom>
            <a:noFill/>
          </p:spPr>
          <p:txBody>
            <a:bodyPr wrap="none" rtlCol="0">
              <a:spAutoFit/>
            </a:bodyPr>
            <a:lstStyle/>
            <a:p>
              <a:r>
                <a:rPr lang="en-US" sz="1400" dirty="0"/>
                <a:t>DN5</a:t>
              </a:r>
            </a:p>
          </p:txBody>
        </p:sp>
        <p:sp>
          <p:nvSpPr>
            <p:cNvPr id="14" name="TextBox 13">
              <a:extLst>
                <a:ext uri="{FF2B5EF4-FFF2-40B4-BE49-F238E27FC236}">
                  <a16:creationId xmlns:a16="http://schemas.microsoft.com/office/drawing/2014/main" id="{34D7FD73-D1DB-7E37-6615-3BCCE9E26426}"/>
                </a:ext>
              </a:extLst>
            </p:cNvPr>
            <p:cNvSpPr txBox="1"/>
            <p:nvPr/>
          </p:nvSpPr>
          <p:spPr>
            <a:xfrm>
              <a:off x="3802208" y="1522296"/>
              <a:ext cx="541526" cy="338411"/>
            </a:xfrm>
            <a:prstGeom prst="rect">
              <a:avLst/>
            </a:prstGeom>
            <a:noFill/>
          </p:spPr>
          <p:txBody>
            <a:bodyPr wrap="none" rtlCol="0">
              <a:spAutoFit/>
            </a:bodyPr>
            <a:lstStyle/>
            <a:p>
              <a:r>
                <a:rPr lang="en-US" sz="1400" dirty="0"/>
                <a:t>DN6</a:t>
              </a:r>
            </a:p>
          </p:txBody>
        </p:sp>
        <p:sp>
          <p:nvSpPr>
            <p:cNvPr id="15" name="TextBox 14">
              <a:extLst>
                <a:ext uri="{FF2B5EF4-FFF2-40B4-BE49-F238E27FC236}">
                  <a16:creationId xmlns:a16="http://schemas.microsoft.com/office/drawing/2014/main" id="{AA500054-B8D2-E2BB-9162-5FE3514EF82E}"/>
                </a:ext>
              </a:extLst>
            </p:cNvPr>
            <p:cNvSpPr txBox="1"/>
            <p:nvPr/>
          </p:nvSpPr>
          <p:spPr>
            <a:xfrm>
              <a:off x="3802207" y="2954168"/>
              <a:ext cx="541526" cy="338411"/>
            </a:xfrm>
            <a:prstGeom prst="rect">
              <a:avLst/>
            </a:prstGeom>
            <a:noFill/>
          </p:spPr>
          <p:txBody>
            <a:bodyPr wrap="none" rtlCol="0">
              <a:spAutoFit/>
            </a:bodyPr>
            <a:lstStyle/>
            <a:p>
              <a:r>
                <a:rPr lang="en-US" sz="1400" dirty="0"/>
                <a:t>DN7</a:t>
              </a:r>
            </a:p>
          </p:txBody>
        </p:sp>
        <p:sp>
          <p:nvSpPr>
            <p:cNvPr id="16" name="TextBox 15">
              <a:extLst>
                <a:ext uri="{FF2B5EF4-FFF2-40B4-BE49-F238E27FC236}">
                  <a16:creationId xmlns:a16="http://schemas.microsoft.com/office/drawing/2014/main" id="{BB693277-A523-47A1-D072-AA992ED07FF2}"/>
                </a:ext>
              </a:extLst>
            </p:cNvPr>
            <p:cNvSpPr txBox="1"/>
            <p:nvPr/>
          </p:nvSpPr>
          <p:spPr>
            <a:xfrm>
              <a:off x="3802206" y="4396884"/>
              <a:ext cx="541526" cy="338411"/>
            </a:xfrm>
            <a:prstGeom prst="rect">
              <a:avLst/>
            </a:prstGeom>
            <a:noFill/>
          </p:spPr>
          <p:txBody>
            <a:bodyPr wrap="none" rtlCol="0">
              <a:spAutoFit/>
            </a:bodyPr>
            <a:lstStyle/>
            <a:p>
              <a:r>
                <a:rPr lang="en-US" sz="1400" dirty="0"/>
                <a:t>DN8</a:t>
              </a:r>
            </a:p>
          </p:txBody>
        </p:sp>
        <p:pic>
          <p:nvPicPr>
            <p:cNvPr id="22" name="Picture 21">
              <a:extLst>
                <a:ext uri="{FF2B5EF4-FFF2-40B4-BE49-F238E27FC236}">
                  <a16:creationId xmlns:a16="http://schemas.microsoft.com/office/drawing/2014/main" id="{4B944D42-E954-8854-368F-E6F86A5CEC8F}"/>
                </a:ext>
              </a:extLst>
            </p:cNvPr>
            <p:cNvPicPr>
              <a:picLocks noChangeAspect="1"/>
            </p:cNvPicPr>
            <p:nvPr/>
          </p:nvPicPr>
          <p:blipFill>
            <a:blip r:embed="rId2"/>
            <a:stretch>
              <a:fillRect/>
            </a:stretch>
          </p:blipFill>
          <p:spPr>
            <a:xfrm>
              <a:off x="654489" y="150696"/>
              <a:ext cx="2667000" cy="1371600"/>
            </a:xfrm>
            <a:prstGeom prst="rect">
              <a:avLst/>
            </a:prstGeom>
          </p:spPr>
        </p:pic>
        <p:pic>
          <p:nvPicPr>
            <p:cNvPr id="23" name="Picture 22">
              <a:extLst>
                <a:ext uri="{FF2B5EF4-FFF2-40B4-BE49-F238E27FC236}">
                  <a16:creationId xmlns:a16="http://schemas.microsoft.com/office/drawing/2014/main" id="{B6055160-B1CD-101B-B6F9-246E6949DE0A}"/>
                </a:ext>
              </a:extLst>
            </p:cNvPr>
            <p:cNvPicPr>
              <a:picLocks noChangeAspect="1"/>
            </p:cNvPicPr>
            <p:nvPr/>
          </p:nvPicPr>
          <p:blipFill>
            <a:blip r:embed="rId3"/>
            <a:stretch>
              <a:fillRect/>
            </a:stretch>
          </p:blipFill>
          <p:spPr>
            <a:xfrm>
              <a:off x="654489" y="1569869"/>
              <a:ext cx="2667000" cy="1397000"/>
            </a:xfrm>
            <a:prstGeom prst="rect">
              <a:avLst/>
            </a:prstGeom>
          </p:spPr>
        </p:pic>
        <p:pic>
          <p:nvPicPr>
            <p:cNvPr id="24" name="Picture 23">
              <a:extLst>
                <a:ext uri="{FF2B5EF4-FFF2-40B4-BE49-F238E27FC236}">
                  <a16:creationId xmlns:a16="http://schemas.microsoft.com/office/drawing/2014/main" id="{B807A33A-4B2F-28FD-B5CC-A5E2E39A7E99}"/>
                </a:ext>
              </a:extLst>
            </p:cNvPr>
            <p:cNvPicPr>
              <a:picLocks noChangeAspect="1"/>
            </p:cNvPicPr>
            <p:nvPr/>
          </p:nvPicPr>
          <p:blipFill>
            <a:blip r:embed="rId4"/>
            <a:stretch>
              <a:fillRect/>
            </a:stretch>
          </p:blipFill>
          <p:spPr>
            <a:xfrm>
              <a:off x="654489" y="3014442"/>
              <a:ext cx="2667000" cy="1384300"/>
            </a:xfrm>
            <a:prstGeom prst="rect">
              <a:avLst/>
            </a:prstGeom>
          </p:spPr>
        </p:pic>
        <p:pic>
          <p:nvPicPr>
            <p:cNvPr id="25" name="Picture 24">
              <a:extLst>
                <a:ext uri="{FF2B5EF4-FFF2-40B4-BE49-F238E27FC236}">
                  <a16:creationId xmlns:a16="http://schemas.microsoft.com/office/drawing/2014/main" id="{E229F045-A17E-DE52-F356-322C6BD80CEE}"/>
                </a:ext>
              </a:extLst>
            </p:cNvPr>
            <p:cNvPicPr>
              <a:picLocks noChangeAspect="1"/>
            </p:cNvPicPr>
            <p:nvPr/>
          </p:nvPicPr>
          <p:blipFill>
            <a:blip r:embed="rId5"/>
            <a:stretch>
              <a:fillRect/>
            </a:stretch>
          </p:blipFill>
          <p:spPr>
            <a:xfrm>
              <a:off x="678342" y="4446315"/>
              <a:ext cx="2679700" cy="1371600"/>
            </a:xfrm>
            <a:prstGeom prst="rect">
              <a:avLst/>
            </a:prstGeom>
          </p:spPr>
        </p:pic>
        <p:pic>
          <p:nvPicPr>
            <p:cNvPr id="26" name="Picture 25">
              <a:extLst>
                <a:ext uri="{FF2B5EF4-FFF2-40B4-BE49-F238E27FC236}">
                  <a16:creationId xmlns:a16="http://schemas.microsoft.com/office/drawing/2014/main" id="{F7E8DEED-72F7-55A9-43BD-CECFEB7F9704}"/>
                </a:ext>
              </a:extLst>
            </p:cNvPr>
            <p:cNvPicPr>
              <a:picLocks noChangeAspect="1"/>
            </p:cNvPicPr>
            <p:nvPr/>
          </p:nvPicPr>
          <p:blipFill>
            <a:blip r:embed="rId6"/>
            <a:stretch>
              <a:fillRect/>
            </a:stretch>
          </p:blipFill>
          <p:spPr>
            <a:xfrm>
              <a:off x="4156612" y="150696"/>
              <a:ext cx="2679700" cy="1384300"/>
            </a:xfrm>
            <a:prstGeom prst="rect">
              <a:avLst/>
            </a:prstGeom>
          </p:spPr>
        </p:pic>
        <p:pic>
          <p:nvPicPr>
            <p:cNvPr id="27" name="Picture 26">
              <a:extLst>
                <a:ext uri="{FF2B5EF4-FFF2-40B4-BE49-F238E27FC236}">
                  <a16:creationId xmlns:a16="http://schemas.microsoft.com/office/drawing/2014/main" id="{E07ABD4A-648F-CBAE-7ADC-1146AD785AC8}"/>
                </a:ext>
              </a:extLst>
            </p:cNvPr>
            <p:cNvPicPr>
              <a:picLocks noChangeAspect="1"/>
            </p:cNvPicPr>
            <p:nvPr/>
          </p:nvPicPr>
          <p:blipFill>
            <a:blip r:embed="rId7"/>
            <a:stretch>
              <a:fillRect/>
            </a:stretch>
          </p:blipFill>
          <p:spPr>
            <a:xfrm>
              <a:off x="4156612" y="1569869"/>
              <a:ext cx="2654300" cy="1384300"/>
            </a:xfrm>
            <a:prstGeom prst="rect">
              <a:avLst/>
            </a:prstGeom>
          </p:spPr>
        </p:pic>
        <p:pic>
          <p:nvPicPr>
            <p:cNvPr id="28" name="Picture 27">
              <a:extLst>
                <a:ext uri="{FF2B5EF4-FFF2-40B4-BE49-F238E27FC236}">
                  <a16:creationId xmlns:a16="http://schemas.microsoft.com/office/drawing/2014/main" id="{6F6C70A7-E74C-D7C5-25B7-94D9BF320529}"/>
                </a:ext>
              </a:extLst>
            </p:cNvPr>
            <p:cNvPicPr>
              <a:picLocks noChangeAspect="1"/>
            </p:cNvPicPr>
            <p:nvPr/>
          </p:nvPicPr>
          <p:blipFill>
            <a:blip r:embed="rId8"/>
            <a:stretch>
              <a:fillRect/>
            </a:stretch>
          </p:blipFill>
          <p:spPr>
            <a:xfrm>
              <a:off x="4156612" y="2989042"/>
              <a:ext cx="2679700" cy="1384300"/>
            </a:xfrm>
            <a:prstGeom prst="rect">
              <a:avLst/>
            </a:prstGeom>
          </p:spPr>
        </p:pic>
        <p:pic>
          <p:nvPicPr>
            <p:cNvPr id="29" name="Picture 28">
              <a:extLst>
                <a:ext uri="{FF2B5EF4-FFF2-40B4-BE49-F238E27FC236}">
                  <a16:creationId xmlns:a16="http://schemas.microsoft.com/office/drawing/2014/main" id="{9C0EBD34-6A60-088C-AAB9-C4C7891520E5}"/>
                </a:ext>
              </a:extLst>
            </p:cNvPr>
            <p:cNvPicPr>
              <a:picLocks noChangeAspect="1"/>
            </p:cNvPicPr>
            <p:nvPr/>
          </p:nvPicPr>
          <p:blipFill>
            <a:blip r:embed="rId9"/>
            <a:stretch>
              <a:fillRect/>
            </a:stretch>
          </p:blipFill>
          <p:spPr>
            <a:xfrm>
              <a:off x="4156612" y="4408215"/>
              <a:ext cx="2705100" cy="1409700"/>
            </a:xfrm>
            <a:prstGeom prst="rect">
              <a:avLst/>
            </a:prstGeom>
          </p:spPr>
        </p:pic>
      </p:grpSp>
      <p:pic>
        <p:nvPicPr>
          <p:cNvPr id="31" name="Picture 30">
            <a:extLst>
              <a:ext uri="{FF2B5EF4-FFF2-40B4-BE49-F238E27FC236}">
                <a16:creationId xmlns:a16="http://schemas.microsoft.com/office/drawing/2014/main" id="{75C2E086-B4DE-1F57-31CD-205A0AAEC4B5}"/>
              </a:ext>
            </a:extLst>
          </p:cNvPr>
          <p:cNvPicPr>
            <a:picLocks noChangeAspect="1"/>
          </p:cNvPicPr>
          <p:nvPr/>
        </p:nvPicPr>
        <p:blipFill>
          <a:blip r:embed="rId10"/>
          <a:stretch>
            <a:fillRect/>
          </a:stretch>
        </p:blipFill>
        <p:spPr>
          <a:xfrm>
            <a:off x="1555750" y="5479566"/>
            <a:ext cx="3746500" cy="2768600"/>
          </a:xfrm>
          <a:prstGeom prst="rect">
            <a:avLst/>
          </a:prstGeom>
        </p:spPr>
      </p:pic>
      <p:sp>
        <p:nvSpPr>
          <p:cNvPr id="2" name="TextBox 1">
            <a:extLst>
              <a:ext uri="{FF2B5EF4-FFF2-40B4-BE49-F238E27FC236}">
                <a16:creationId xmlns:a16="http://schemas.microsoft.com/office/drawing/2014/main" id="{1C015502-1622-6AE6-00FC-4B459CF5028B}"/>
              </a:ext>
            </a:extLst>
          </p:cNvPr>
          <p:cNvSpPr txBox="1"/>
          <p:nvPr/>
        </p:nvSpPr>
        <p:spPr>
          <a:xfrm>
            <a:off x="307252" y="0"/>
            <a:ext cx="29094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cs typeface="Calibri"/>
              </a:rPr>
              <a:t>a</a:t>
            </a:r>
            <a:endParaRPr lang="en-GB" dirty="0"/>
          </a:p>
        </p:txBody>
      </p:sp>
      <p:sp>
        <p:nvSpPr>
          <p:cNvPr id="3" name="TextBox 2">
            <a:extLst>
              <a:ext uri="{FF2B5EF4-FFF2-40B4-BE49-F238E27FC236}">
                <a16:creationId xmlns:a16="http://schemas.microsoft.com/office/drawing/2014/main" id="{4EA44683-B0A3-C478-92CF-77235A28A960}"/>
              </a:ext>
            </a:extLst>
          </p:cNvPr>
          <p:cNvSpPr txBox="1"/>
          <p:nvPr/>
        </p:nvSpPr>
        <p:spPr>
          <a:xfrm>
            <a:off x="371372" y="5267626"/>
            <a:ext cx="29094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dirty="0">
                <a:cs typeface="Calibri"/>
              </a:rPr>
              <a:t>b</a:t>
            </a:r>
            <a:endParaRPr lang="en-GB" dirty="0"/>
          </a:p>
        </p:txBody>
      </p:sp>
      <p:sp>
        <p:nvSpPr>
          <p:cNvPr id="4" name="TextBox 3">
            <a:extLst>
              <a:ext uri="{FF2B5EF4-FFF2-40B4-BE49-F238E27FC236}">
                <a16:creationId xmlns:a16="http://schemas.microsoft.com/office/drawing/2014/main" id="{113BA6C1-EA69-0D8E-4F34-15520C81587E}"/>
              </a:ext>
            </a:extLst>
          </p:cNvPr>
          <p:cNvSpPr txBox="1"/>
          <p:nvPr/>
        </p:nvSpPr>
        <p:spPr>
          <a:xfrm>
            <a:off x="124937" y="8481068"/>
            <a:ext cx="6733063" cy="1015663"/>
          </a:xfrm>
          <a:prstGeom prst="rect">
            <a:avLst/>
          </a:prstGeom>
          <a:noFill/>
        </p:spPr>
        <p:txBody>
          <a:bodyPr wrap="square" rtlCol="0">
            <a:spAutoFit/>
          </a:bodyPr>
          <a:lstStyle/>
          <a:p>
            <a:pPr algn="just"/>
            <a:r>
              <a:rPr lang="en-GB" sz="1200" b="1" dirty="0">
                <a:effectLst/>
                <a:latin typeface="Calibri" panose="020F0502020204030204" pitchFamily="34" charset="0"/>
                <a:ea typeface="Calibri" panose="020F0502020204030204" pitchFamily="34" charset="0"/>
                <a:cs typeface="Times New Roman" panose="02020603050405020304" pitchFamily="18" charset="0"/>
              </a:rPr>
              <a:t>Supplemental Figure 5. Correlation of CD20 expression and EBV cell number: a) </a:t>
            </a:r>
            <a:r>
              <a:rPr lang="en-GB" sz="1200" dirty="0">
                <a:effectLst/>
                <a:latin typeface="Calibri" panose="020F0502020204030204" pitchFamily="34" charset="0"/>
                <a:ea typeface="Calibri" panose="020F0502020204030204" pitchFamily="34" charset="0"/>
                <a:cs typeface="Times New Roman" panose="02020603050405020304" pitchFamily="18" charset="0"/>
              </a:rPr>
              <a:t>panels illustrate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backgating</a:t>
            </a:r>
            <a:r>
              <a:rPr lang="en-GB" sz="1200" dirty="0">
                <a:effectLst/>
                <a:latin typeface="Calibri" panose="020F0502020204030204" pitchFamily="34" charset="0"/>
                <a:ea typeface="Calibri" panose="020F0502020204030204" pitchFamily="34" charset="0"/>
                <a:cs typeface="Times New Roman" panose="02020603050405020304" pitchFamily="18" charset="0"/>
              </a:rPr>
              <a:t> in flow cytometry data for each donor showing in the first panel for each donor the gate set for CD19hi CD20hi cells, and the position of these gated cells in red for CD27 and CD38 expression in the second panel for each donor. </a:t>
            </a:r>
            <a:r>
              <a:rPr lang="en-GB" sz="1200" dirty="0">
                <a:latin typeface="Calibri" panose="020F0502020204030204" pitchFamily="34" charset="0"/>
                <a:ea typeface="Calibri" panose="020F0502020204030204" pitchFamily="34" charset="0"/>
                <a:cs typeface="Times New Roman" panose="02020603050405020304" pitchFamily="18" charset="0"/>
              </a:rPr>
              <a:t>b</a:t>
            </a:r>
            <a:r>
              <a:rPr lang="en-GB" sz="1200">
                <a:effectLst/>
                <a:latin typeface="Calibri" panose="020F0502020204030204" pitchFamily="34" charset="0"/>
                <a:ea typeface="Calibri" panose="020F0502020204030204" pitchFamily="34" charset="0"/>
                <a:cs typeface="Times New Roman" panose="02020603050405020304" pitchFamily="18" charset="0"/>
              </a:rPr>
              <a:t>) graph </a:t>
            </a:r>
            <a:r>
              <a:rPr lang="en-GB" sz="1200" dirty="0">
                <a:effectLst/>
                <a:latin typeface="Calibri" panose="020F0502020204030204" pitchFamily="34" charset="0"/>
                <a:ea typeface="Calibri" panose="020F0502020204030204" pitchFamily="34" charset="0"/>
                <a:cs typeface="Times New Roman" panose="02020603050405020304" pitchFamily="18" charset="0"/>
              </a:rPr>
              <a:t>illustrates the relationship between CD19hi/CD20hi cells as defined in upper panels and EBV-associated cell fraction identified in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scRNAseq</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6852790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d7f187c-8dde-4f46-9f96-f95feba9eb38">
      <Terms xmlns="http://schemas.microsoft.com/office/infopath/2007/PartnerControls"/>
    </lcf76f155ced4ddcb4097134ff3c332f>
    <TaxCatchAll xmlns="ef48a9b8-0a2d-403e-8cfa-d38eea8b7bf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F464A9FF75C0048ADD55C9A7E3C8241" ma:contentTypeVersion="13" ma:contentTypeDescription="Create a new document." ma:contentTypeScope="" ma:versionID="7a407e9736543e275866ae59077b8e71">
  <xsd:schema xmlns:xsd="http://www.w3.org/2001/XMLSchema" xmlns:xs="http://www.w3.org/2001/XMLSchema" xmlns:p="http://schemas.microsoft.com/office/2006/metadata/properties" xmlns:ns2="fd7f187c-8dde-4f46-9f96-f95feba9eb38" xmlns:ns3="ef48a9b8-0a2d-403e-8cfa-d38eea8b7bf2" targetNamespace="http://schemas.microsoft.com/office/2006/metadata/properties" ma:root="true" ma:fieldsID="0eaaa70b1a5ef9a0592f6050de306886" ns2:_="" ns3:_="">
    <xsd:import namespace="fd7f187c-8dde-4f46-9f96-f95feba9eb38"/>
    <xsd:import namespace="ef48a9b8-0a2d-403e-8cfa-d38eea8b7bf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7f187c-8dde-4f46-9f96-f95feba9e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3a19cb6-1b10-4512-a12b-f76e45842a2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f48a9b8-0a2d-403e-8cfa-d38eea8b7bf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a1ed4a37-f9ae-475f-b0a4-967b16ce111b}" ma:internalName="TaxCatchAll" ma:showField="CatchAllData" ma:web="ef48a9b8-0a2d-403e-8cfa-d38eea8b7bf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E60044-4850-4A01-8D2B-2FFEBB08EA61}">
  <ds:schemaRefs>
    <ds:schemaRef ds:uri="http://schemas.microsoft.com/office/2006/metadata/properties"/>
    <ds:schemaRef ds:uri="http://schemas.microsoft.com/office/infopath/2007/PartnerControls"/>
    <ds:schemaRef ds:uri="fd7f187c-8dde-4f46-9f96-f95feba9eb38"/>
    <ds:schemaRef ds:uri="ef48a9b8-0a2d-403e-8cfa-d38eea8b7bf2"/>
  </ds:schemaRefs>
</ds:datastoreItem>
</file>

<file path=customXml/itemProps2.xml><?xml version="1.0" encoding="utf-8"?>
<ds:datastoreItem xmlns:ds="http://schemas.openxmlformats.org/officeDocument/2006/customXml" ds:itemID="{A646774C-2E90-4E0C-A0AE-E6D416ACA6CD}">
  <ds:schemaRefs>
    <ds:schemaRef ds:uri="http://schemas.microsoft.com/sharepoint/v3/contenttype/forms"/>
  </ds:schemaRefs>
</ds:datastoreItem>
</file>

<file path=customXml/itemProps3.xml><?xml version="1.0" encoding="utf-8"?>
<ds:datastoreItem xmlns:ds="http://schemas.openxmlformats.org/officeDocument/2006/customXml" ds:itemID="{1085DCB0-420B-437B-B647-38F46D6C27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7f187c-8dde-4f46-9f96-f95feba9eb38"/>
    <ds:schemaRef ds:uri="ef48a9b8-0a2d-403e-8cfa-d38eea8b7b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56</TotalTime>
  <Words>97</Words>
  <Application>Microsoft Macintosh PowerPoint</Application>
  <PresentationFormat>A4 Paper (210x297 mm)</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Stephenson</dc:creator>
  <cp:lastModifiedBy>Reuben Tooze</cp:lastModifiedBy>
  <cp:revision>7</cp:revision>
  <dcterms:created xsi:type="dcterms:W3CDTF">2023-03-17T13:35:12Z</dcterms:created>
  <dcterms:modified xsi:type="dcterms:W3CDTF">2023-05-24T10:21:16Z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0x0101007F464A9FF75C0048ADD55C9A7E3C8241</vt:lpwstr>
  </property>
  <property fmtid="{D5CDD505-2E9C-101B-9397-08002B2CF9AE}" pid="3" name="MediaServiceImageTags">
    <vt:lpwstr/>
  </property>
</Properties>
</file>