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
  </p:notesMasterIdLst>
  <p:sldIdLst>
    <p:sldId id="262" r:id="rId2"/>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7E79"/>
    <a:srgbClr val="09C0D6"/>
    <a:srgbClr val="C493FF"/>
    <a:srgbClr val="D8A3FF"/>
    <a:srgbClr val="D883FF"/>
    <a:srgbClr val="9437FF"/>
    <a:srgbClr val="8CB850"/>
    <a:srgbClr val="92D050"/>
    <a:srgbClr val="54823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088"/>
    <p:restoredTop sz="94689"/>
  </p:normalViewPr>
  <p:slideViewPr>
    <p:cSldViewPr snapToGrid="0">
      <p:cViewPr varScale="1">
        <p:scale>
          <a:sx n="127" d="100"/>
          <a:sy n="127" d="100"/>
        </p:scale>
        <p:origin x="3576" y="192"/>
      </p:cViewPr>
      <p:guideLst/>
    </p:cSldViewPr>
  </p:slideViewPr>
  <p:notesTextViewPr>
    <p:cViewPr>
      <p:scale>
        <a:sx n="1" d="1"/>
        <a:sy n="1" d="1"/>
      </p:scale>
      <p:origin x="0" y="0"/>
    </p:cViewPr>
  </p:notesTextViewPr>
  <p:sorterViewPr>
    <p:cViewPr>
      <p:scale>
        <a:sx n="200" d="100"/>
        <a:sy n="200" d="100"/>
      </p:scale>
      <p:origin x="0" y="0"/>
    </p:cViewPr>
  </p:sorter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9BCCAD1-3C87-F943-8FA1-BB93660E2DD1}" type="datetimeFigureOut">
              <a:rPr lang="en-US" smtClean="0"/>
              <a:t>5/24/23</a:t>
            </a:fld>
            <a:endParaRPr lang="en-US"/>
          </a:p>
        </p:txBody>
      </p:sp>
      <p:sp>
        <p:nvSpPr>
          <p:cNvPr id="4" name="Slide Image Placeholder 3"/>
          <p:cNvSpPr>
            <a:spLocks noGrp="1" noRot="1" noChangeAspect="1"/>
          </p:cNvSpPr>
          <p:nvPr>
            <p:ph type="sldImg" idx="2"/>
          </p:nvPr>
        </p:nvSpPr>
        <p:spPr>
          <a:xfrm>
            <a:off x="2360613" y="1143000"/>
            <a:ext cx="21367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1578827-99A1-E74C-BDC8-009B9C6ACA10}" type="slidenum">
              <a:rPr lang="en-US" smtClean="0"/>
              <a:t>‹#›</a:t>
            </a:fld>
            <a:endParaRPr lang="en-US"/>
          </a:p>
        </p:txBody>
      </p:sp>
    </p:spTree>
    <p:extLst>
      <p:ext uri="{BB962C8B-B14F-4D97-AF65-F5344CB8AC3E}">
        <p14:creationId xmlns:p14="http://schemas.microsoft.com/office/powerpoint/2010/main" val="28317263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1578827-99A1-E74C-BDC8-009B9C6ACA10}" type="slidenum">
              <a:rPr lang="en-US" smtClean="0"/>
              <a:t>1</a:t>
            </a:fld>
            <a:endParaRPr lang="en-US"/>
          </a:p>
        </p:txBody>
      </p:sp>
    </p:spTree>
    <p:extLst>
      <p:ext uri="{BB962C8B-B14F-4D97-AF65-F5344CB8AC3E}">
        <p14:creationId xmlns:p14="http://schemas.microsoft.com/office/powerpoint/2010/main" val="13548950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en-GB"/>
              <a:t>Click to edit Master title style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E6C59F53-88F2-B64C-A53F-C298450F5833}" type="datetimeFigureOut">
              <a:rPr lang="en-US" smtClean="0"/>
              <a:t>5/24/23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0271DE-A6A4-0046-850B-361BE349E038}" type="slidenum">
              <a:rPr lang="en-US" smtClean="0"/>
              <a:t>‹#›</a:t>
            </a:fld>
            <a:endParaRPr lang="en-US"/>
          </a:p>
        </p:txBody>
      </p:sp>
    </p:spTree>
    <p:extLst>
      <p:ext uri="{BB962C8B-B14F-4D97-AF65-F5344CB8AC3E}">
        <p14:creationId xmlns:p14="http://schemas.microsoft.com/office/powerpoint/2010/main" val="19019812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E6C59F53-88F2-B64C-A53F-C298450F5833}" type="datetimeFigureOut">
              <a:rPr lang="en-US" smtClean="0"/>
              <a:t>5/24/23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0271DE-A6A4-0046-850B-361BE349E038}" type="slidenum">
              <a:rPr lang="en-US" smtClean="0"/>
              <a:t>‹#›</a:t>
            </a:fld>
            <a:endParaRPr lang="en-US"/>
          </a:p>
        </p:txBody>
      </p:sp>
    </p:spTree>
    <p:extLst>
      <p:ext uri="{BB962C8B-B14F-4D97-AF65-F5344CB8AC3E}">
        <p14:creationId xmlns:p14="http://schemas.microsoft.com/office/powerpoint/2010/main" val="1713498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E6C59F53-88F2-B64C-A53F-C298450F5833}" type="datetimeFigureOut">
              <a:rPr lang="en-US" smtClean="0"/>
              <a:t>5/24/23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0271DE-A6A4-0046-850B-361BE349E038}" type="slidenum">
              <a:rPr lang="en-US" smtClean="0"/>
              <a:t>‹#›</a:t>
            </a:fld>
            <a:endParaRPr lang="en-US"/>
          </a:p>
        </p:txBody>
      </p:sp>
    </p:spTree>
    <p:extLst>
      <p:ext uri="{BB962C8B-B14F-4D97-AF65-F5344CB8AC3E}">
        <p14:creationId xmlns:p14="http://schemas.microsoft.com/office/powerpoint/2010/main" val="27724156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E6C59F53-88F2-B64C-A53F-C298450F5833}" type="datetimeFigureOut">
              <a:rPr lang="en-US" smtClean="0"/>
              <a:t>5/24/23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0271DE-A6A4-0046-850B-361BE349E038}" type="slidenum">
              <a:rPr lang="en-US" smtClean="0"/>
              <a:t>‹#›</a:t>
            </a:fld>
            <a:endParaRPr lang="en-US"/>
          </a:p>
        </p:txBody>
      </p:sp>
    </p:spTree>
    <p:extLst>
      <p:ext uri="{BB962C8B-B14F-4D97-AF65-F5344CB8AC3E}">
        <p14:creationId xmlns:p14="http://schemas.microsoft.com/office/powerpoint/2010/main" val="17106660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en-GB"/>
              <a:t>Click to edit Master title style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E6C59F53-88F2-B64C-A53F-C298450F5833}" type="datetimeFigureOut">
              <a:rPr lang="en-US" smtClean="0"/>
              <a:t>5/24/23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0271DE-A6A4-0046-850B-361BE349E038}" type="slidenum">
              <a:rPr lang="en-US" smtClean="0"/>
              <a:t>‹#›</a:t>
            </a:fld>
            <a:endParaRPr lang="en-US"/>
          </a:p>
        </p:txBody>
      </p:sp>
    </p:spTree>
    <p:extLst>
      <p:ext uri="{BB962C8B-B14F-4D97-AF65-F5344CB8AC3E}">
        <p14:creationId xmlns:p14="http://schemas.microsoft.com/office/powerpoint/2010/main" val="31699994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E6C59F53-88F2-B64C-A53F-C298450F5833}" type="datetimeFigureOut">
              <a:rPr lang="en-US" smtClean="0"/>
              <a:t>5/24/23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B0271DE-A6A4-0046-850B-361BE349E038}" type="slidenum">
              <a:rPr lang="en-US" smtClean="0"/>
              <a:t>‹#›</a:t>
            </a:fld>
            <a:endParaRPr lang="en-US"/>
          </a:p>
        </p:txBody>
      </p:sp>
    </p:spTree>
    <p:extLst>
      <p:ext uri="{BB962C8B-B14F-4D97-AF65-F5344CB8AC3E}">
        <p14:creationId xmlns:p14="http://schemas.microsoft.com/office/powerpoint/2010/main" val="33764841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en-GB"/>
              <a:t>Click to edit Master title style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4" name="Content Placeholder 3"/>
          <p:cNvSpPr>
            <a:spLocks noGrp="1"/>
          </p:cNvSpPr>
          <p:nvPr>
            <p:ph sz="half" idx="2"/>
          </p:nvPr>
        </p:nvSpPr>
        <p:spPr>
          <a:xfrm>
            <a:off x="472381" y="3618442"/>
            <a:ext cx="2901255" cy="532218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6" name="Content Placeholder 5"/>
          <p:cNvSpPr>
            <a:spLocks noGrp="1"/>
          </p:cNvSpPr>
          <p:nvPr>
            <p:ph sz="quarter" idx="4"/>
          </p:nvPr>
        </p:nvSpPr>
        <p:spPr>
          <a:xfrm>
            <a:off x="3471863" y="3618442"/>
            <a:ext cx="2915543" cy="532218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E6C59F53-88F2-B64C-A53F-C298450F5833}" type="datetimeFigureOut">
              <a:rPr lang="en-US" smtClean="0"/>
              <a:t>5/24/23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B0271DE-A6A4-0046-850B-361BE349E038}" type="slidenum">
              <a:rPr lang="en-US" smtClean="0"/>
              <a:t>‹#›</a:t>
            </a:fld>
            <a:endParaRPr lang="en-US"/>
          </a:p>
        </p:txBody>
      </p:sp>
    </p:spTree>
    <p:extLst>
      <p:ext uri="{BB962C8B-B14F-4D97-AF65-F5344CB8AC3E}">
        <p14:creationId xmlns:p14="http://schemas.microsoft.com/office/powerpoint/2010/main" val="32274574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E6C59F53-88F2-B64C-A53F-C298450F5833}" type="datetimeFigureOut">
              <a:rPr lang="en-US" smtClean="0"/>
              <a:t>5/24/23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B0271DE-A6A4-0046-850B-361BE349E038}" type="slidenum">
              <a:rPr lang="en-US" smtClean="0"/>
              <a:t>‹#›</a:t>
            </a:fld>
            <a:endParaRPr lang="en-US"/>
          </a:p>
        </p:txBody>
      </p:sp>
    </p:spTree>
    <p:extLst>
      <p:ext uri="{BB962C8B-B14F-4D97-AF65-F5344CB8AC3E}">
        <p14:creationId xmlns:p14="http://schemas.microsoft.com/office/powerpoint/2010/main" val="41598392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6C59F53-88F2-B64C-A53F-C298450F5833}" type="datetimeFigureOut">
              <a:rPr lang="en-US" smtClean="0"/>
              <a:t>5/24/23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B0271DE-A6A4-0046-850B-361BE349E038}" type="slidenum">
              <a:rPr lang="en-US" smtClean="0"/>
              <a:t>‹#›</a:t>
            </a:fld>
            <a:endParaRPr lang="en-US"/>
          </a:p>
        </p:txBody>
      </p:sp>
    </p:spTree>
    <p:extLst>
      <p:ext uri="{BB962C8B-B14F-4D97-AF65-F5344CB8AC3E}">
        <p14:creationId xmlns:p14="http://schemas.microsoft.com/office/powerpoint/2010/main" val="8860907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GB"/>
              <a:t>Click to edit Master title style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p:cNvSpPr>
            <a:spLocks noGrp="1"/>
          </p:cNvSpPr>
          <p:nvPr>
            <p:ph type="dt" sz="half" idx="10"/>
          </p:nvPr>
        </p:nvSpPr>
        <p:spPr/>
        <p:txBody>
          <a:bodyPr/>
          <a:lstStyle/>
          <a:p>
            <a:fld id="{E6C59F53-88F2-B64C-A53F-C298450F5833}" type="datetimeFigureOut">
              <a:rPr lang="en-US" smtClean="0"/>
              <a:t>5/24/23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B0271DE-A6A4-0046-850B-361BE349E038}" type="slidenum">
              <a:rPr lang="en-US" smtClean="0"/>
              <a:t>‹#›</a:t>
            </a:fld>
            <a:endParaRPr lang="en-US"/>
          </a:p>
        </p:txBody>
      </p:sp>
    </p:spTree>
    <p:extLst>
      <p:ext uri="{BB962C8B-B14F-4D97-AF65-F5344CB8AC3E}">
        <p14:creationId xmlns:p14="http://schemas.microsoft.com/office/powerpoint/2010/main" val="24103796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GB"/>
              <a:t>Click to edit Master title style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GB"/>
              <a:t>Click icon to add picture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p:cNvSpPr>
            <a:spLocks noGrp="1"/>
          </p:cNvSpPr>
          <p:nvPr>
            <p:ph type="dt" sz="half" idx="10"/>
          </p:nvPr>
        </p:nvSpPr>
        <p:spPr/>
        <p:txBody>
          <a:bodyPr/>
          <a:lstStyle/>
          <a:p>
            <a:fld id="{E6C59F53-88F2-B64C-A53F-C298450F5833}" type="datetimeFigureOut">
              <a:rPr lang="en-US" smtClean="0"/>
              <a:t>5/24/23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B0271DE-A6A4-0046-850B-361BE349E038}" type="slidenum">
              <a:rPr lang="en-US" smtClean="0"/>
              <a:t>‹#›</a:t>
            </a:fld>
            <a:endParaRPr lang="en-US"/>
          </a:p>
        </p:txBody>
      </p:sp>
    </p:spTree>
    <p:extLst>
      <p:ext uri="{BB962C8B-B14F-4D97-AF65-F5344CB8AC3E}">
        <p14:creationId xmlns:p14="http://schemas.microsoft.com/office/powerpoint/2010/main" val="33172675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E6C59F53-88F2-B64C-A53F-C298450F5833}" type="datetimeFigureOut">
              <a:rPr lang="en-US" smtClean="0"/>
              <a:t>5/24/23</a:t>
            </a:fld>
            <a:endParaRPr 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8B0271DE-A6A4-0046-850B-361BE349E038}" type="slidenum">
              <a:rPr lang="en-US" smtClean="0"/>
              <a:t>‹#›</a:t>
            </a:fld>
            <a:endParaRPr lang="en-US"/>
          </a:p>
        </p:txBody>
      </p:sp>
    </p:spTree>
    <p:extLst>
      <p:ext uri="{BB962C8B-B14F-4D97-AF65-F5344CB8AC3E}">
        <p14:creationId xmlns:p14="http://schemas.microsoft.com/office/powerpoint/2010/main" val="269956469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emf"/><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Picture 29" descr="A picture containing text, map, diagram&#10;&#10;Description automatically generated">
            <a:extLst>
              <a:ext uri="{FF2B5EF4-FFF2-40B4-BE49-F238E27FC236}">
                <a16:creationId xmlns:a16="http://schemas.microsoft.com/office/drawing/2014/main" id="{CF00CE8B-6A0E-DAD4-9DB1-5772F318171C}"/>
              </a:ext>
            </a:extLst>
          </p:cNvPr>
          <p:cNvPicPr>
            <a:picLocks noChangeAspect="1"/>
          </p:cNvPicPr>
          <p:nvPr/>
        </p:nvPicPr>
        <p:blipFill>
          <a:blip r:embed="rId3"/>
          <a:stretch>
            <a:fillRect/>
          </a:stretch>
        </p:blipFill>
        <p:spPr>
          <a:xfrm>
            <a:off x="3871086" y="3368262"/>
            <a:ext cx="1659271" cy="1698777"/>
          </a:xfrm>
          <a:prstGeom prst="rect">
            <a:avLst/>
          </a:prstGeom>
        </p:spPr>
      </p:pic>
      <p:pic>
        <p:nvPicPr>
          <p:cNvPr id="13" name="Picture 12" descr="A picture containing printer, kitchen appliance&#10;&#10;Description automatically generated">
            <a:extLst>
              <a:ext uri="{FF2B5EF4-FFF2-40B4-BE49-F238E27FC236}">
                <a16:creationId xmlns:a16="http://schemas.microsoft.com/office/drawing/2014/main" id="{2BDC88E6-929C-BA33-9EC6-8090A1784EEA}"/>
              </a:ext>
            </a:extLst>
          </p:cNvPr>
          <p:cNvPicPr>
            <a:picLocks noChangeAspect="1"/>
          </p:cNvPicPr>
          <p:nvPr/>
        </p:nvPicPr>
        <p:blipFill>
          <a:blip r:embed="rId4"/>
          <a:stretch>
            <a:fillRect/>
          </a:stretch>
        </p:blipFill>
        <p:spPr>
          <a:xfrm>
            <a:off x="5128683" y="799336"/>
            <a:ext cx="1549315" cy="1163178"/>
          </a:xfrm>
          <a:prstGeom prst="rect">
            <a:avLst/>
          </a:prstGeom>
          <a:ln>
            <a:noFill/>
          </a:ln>
        </p:spPr>
      </p:pic>
      <p:pic>
        <p:nvPicPr>
          <p:cNvPr id="3" name="Picture 2">
            <a:extLst>
              <a:ext uri="{FF2B5EF4-FFF2-40B4-BE49-F238E27FC236}">
                <a16:creationId xmlns:a16="http://schemas.microsoft.com/office/drawing/2014/main" id="{8F742565-4665-BB8B-35DD-F6059796B5BA}"/>
              </a:ext>
            </a:extLst>
          </p:cNvPr>
          <p:cNvPicPr>
            <a:picLocks noChangeAspect="1"/>
          </p:cNvPicPr>
          <p:nvPr/>
        </p:nvPicPr>
        <p:blipFill>
          <a:blip r:embed="rId5"/>
          <a:stretch>
            <a:fillRect/>
          </a:stretch>
        </p:blipFill>
        <p:spPr>
          <a:xfrm>
            <a:off x="432471" y="383605"/>
            <a:ext cx="4675545" cy="1971063"/>
          </a:xfrm>
          <a:prstGeom prst="rect">
            <a:avLst/>
          </a:prstGeom>
        </p:spPr>
      </p:pic>
      <p:sp>
        <p:nvSpPr>
          <p:cNvPr id="4" name="Right Arrow 3">
            <a:extLst>
              <a:ext uri="{FF2B5EF4-FFF2-40B4-BE49-F238E27FC236}">
                <a16:creationId xmlns:a16="http://schemas.microsoft.com/office/drawing/2014/main" id="{5FB0CF08-886D-8FBD-463F-E7FEF6EB2FF0}"/>
              </a:ext>
            </a:extLst>
          </p:cNvPr>
          <p:cNvSpPr/>
          <p:nvPr/>
        </p:nvSpPr>
        <p:spPr>
          <a:xfrm>
            <a:off x="5027684" y="1303769"/>
            <a:ext cx="196952" cy="449437"/>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47C84CF8-1D3A-BEA9-A3D6-56A0182001D4}"/>
              </a:ext>
            </a:extLst>
          </p:cNvPr>
          <p:cNvSpPr txBox="1"/>
          <p:nvPr/>
        </p:nvSpPr>
        <p:spPr>
          <a:xfrm>
            <a:off x="264597" y="1317239"/>
            <a:ext cx="559769" cy="400110"/>
          </a:xfrm>
          <a:prstGeom prst="rect">
            <a:avLst/>
          </a:prstGeom>
          <a:noFill/>
        </p:spPr>
        <p:txBody>
          <a:bodyPr wrap="none" rtlCol="0">
            <a:spAutoFit/>
          </a:bodyPr>
          <a:lstStyle/>
          <a:p>
            <a:pPr algn="ctr"/>
            <a:r>
              <a:rPr lang="en-US" sz="1000" dirty="0"/>
              <a:t>8 </a:t>
            </a:r>
          </a:p>
          <a:p>
            <a:pPr algn="ctr"/>
            <a:r>
              <a:rPr lang="en-US" sz="1000" dirty="0"/>
              <a:t>Donors</a:t>
            </a:r>
          </a:p>
        </p:txBody>
      </p:sp>
      <p:grpSp>
        <p:nvGrpSpPr>
          <p:cNvPr id="72" name="Group 71">
            <a:extLst>
              <a:ext uri="{FF2B5EF4-FFF2-40B4-BE49-F238E27FC236}">
                <a16:creationId xmlns:a16="http://schemas.microsoft.com/office/drawing/2014/main" id="{81641D6F-67A9-71BB-C789-1856E584097D}"/>
              </a:ext>
            </a:extLst>
          </p:cNvPr>
          <p:cNvGrpSpPr/>
          <p:nvPr/>
        </p:nvGrpSpPr>
        <p:grpSpPr>
          <a:xfrm>
            <a:off x="882954" y="2717143"/>
            <a:ext cx="4672569" cy="593432"/>
            <a:chOff x="1162182" y="2647375"/>
            <a:chExt cx="4677067" cy="593432"/>
          </a:xfrm>
        </p:grpSpPr>
        <p:sp>
          <p:nvSpPr>
            <p:cNvPr id="80" name="Triangle 79">
              <a:extLst>
                <a:ext uri="{FF2B5EF4-FFF2-40B4-BE49-F238E27FC236}">
                  <a16:creationId xmlns:a16="http://schemas.microsoft.com/office/drawing/2014/main" id="{18CC4877-AF7A-DA85-D35E-75543334CCD7}"/>
                </a:ext>
              </a:extLst>
            </p:cNvPr>
            <p:cNvSpPr/>
            <p:nvPr/>
          </p:nvSpPr>
          <p:spPr>
            <a:xfrm rot="5400000" flipV="1">
              <a:off x="3204000" y="605557"/>
              <a:ext cx="593432" cy="4677067"/>
            </a:xfrm>
            <a:prstGeom prst="triangl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81" name="TextBox 80">
              <a:extLst>
                <a:ext uri="{FF2B5EF4-FFF2-40B4-BE49-F238E27FC236}">
                  <a16:creationId xmlns:a16="http://schemas.microsoft.com/office/drawing/2014/main" id="{DA200E3E-2C3E-CF5F-AF27-1D921DDB70AF}"/>
                </a:ext>
              </a:extLst>
            </p:cNvPr>
            <p:cNvSpPr txBox="1"/>
            <p:nvPr/>
          </p:nvSpPr>
          <p:spPr>
            <a:xfrm>
              <a:off x="4041434" y="2759424"/>
              <a:ext cx="1621233" cy="338554"/>
            </a:xfrm>
            <a:prstGeom prst="rect">
              <a:avLst/>
            </a:prstGeom>
            <a:noFill/>
          </p:spPr>
          <p:txBody>
            <a:bodyPr wrap="none" rtlCol="0">
              <a:spAutoFit/>
            </a:bodyPr>
            <a:lstStyle/>
            <a:p>
              <a:r>
                <a:rPr lang="en-US" sz="1600" dirty="0">
                  <a:solidFill>
                    <a:schemeClr val="bg1"/>
                  </a:solidFill>
                </a:rPr>
                <a:t>EBV positive cells</a:t>
              </a:r>
            </a:p>
          </p:txBody>
        </p:sp>
      </p:grpSp>
      <p:sp>
        <p:nvSpPr>
          <p:cNvPr id="78" name="Down Arrow 77">
            <a:extLst>
              <a:ext uri="{FF2B5EF4-FFF2-40B4-BE49-F238E27FC236}">
                <a16:creationId xmlns:a16="http://schemas.microsoft.com/office/drawing/2014/main" id="{EEFFB437-E301-FE14-C2C4-C881A19164AF}"/>
              </a:ext>
            </a:extLst>
          </p:cNvPr>
          <p:cNvSpPr/>
          <p:nvPr/>
        </p:nvSpPr>
        <p:spPr>
          <a:xfrm>
            <a:off x="4453677" y="5157264"/>
            <a:ext cx="360218" cy="266777"/>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TextBox 93">
            <a:extLst>
              <a:ext uri="{FF2B5EF4-FFF2-40B4-BE49-F238E27FC236}">
                <a16:creationId xmlns:a16="http://schemas.microsoft.com/office/drawing/2014/main" id="{F40E0BC1-C8F4-DB11-95F2-22FBA40E4FE7}"/>
              </a:ext>
            </a:extLst>
          </p:cNvPr>
          <p:cNvSpPr txBox="1"/>
          <p:nvPr/>
        </p:nvSpPr>
        <p:spPr>
          <a:xfrm>
            <a:off x="-16185" y="5782696"/>
            <a:ext cx="1261884" cy="400110"/>
          </a:xfrm>
          <a:prstGeom prst="rect">
            <a:avLst/>
          </a:prstGeom>
          <a:noFill/>
        </p:spPr>
        <p:txBody>
          <a:bodyPr wrap="none" rtlCol="0">
            <a:spAutoFit/>
          </a:bodyPr>
          <a:lstStyle/>
          <a:p>
            <a:pPr algn="ctr"/>
            <a:r>
              <a:rPr lang="en-US" sz="1000" b="1" dirty="0"/>
              <a:t>Quiescent PC</a:t>
            </a:r>
          </a:p>
          <a:p>
            <a:pPr algn="ctr"/>
            <a:r>
              <a:rPr lang="en-US" sz="1000" dirty="0"/>
              <a:t>EBNA1+/-,EBNA3+/- </a:t>
            </a:r>
          </a:p>
        </p:txBody>
      </p:sp>
      <p:grpSp>
        <p:nvGrpSpPr>
          <p:cNvPr id="18" name="Group 17">
            <a:extLst>
              <a:ext uri="{FF2B5EF4-FFF2-40B4-BE49-F238E27FC236}">
                <a16:creationId xmlns:a16="http://schemas.microsoft.com/office/drawing/2014/main" id="{5A680610-81B9-1648-7115-9855CD3BE244}"/>
              </a:ext>
            </a:extLst>
          </p:cNvPr>
          <p:cNvGrpSpPr/>
          <p:nvPr/>
        </p:nvGrpSpPr>
        <p:grpSpPr>
          <a:xfrm>
            <a:off x="4796201" y="5822134"/>
            <a:ext cx="2246758" cy="707886"/>
            <a:chOff x="5109579" y="5683055"/>
            <a:chExt cx="2246758" cy="707886"/>
          </a:xfrm>
        </p:grpSpPr>
        <p:sp>
          <p:nvSpPr>
            <p:cNvPr id="221" name="TextBox 220">
              <a:extLst>
                <a:ext uri="{FF2B5EF4-FFF2-40B4-BE49-F238E27FC236}">
                  <a16:creationId xmlns:a16="http://schemas.microsoft.com/office/drawing/2014/main" id="{3AA40A05-9EDE-303A-6F71-6E5E26119D7D}"/>
                </a:ext>
              </a:extLst>
            </p:cNvPr>
            <p:cNvSpPr txBox="1"/>
            <p:nvPr/>
          </p:nvSpPr>
          <p:spPr>
            <a:xfrm>
              <a:off x="5401433" y="5683055"/>
              <a:ext cx="1954904" cy="707886"/>
            </a:xfrm>
            <a:prstGeom prst="rect">
              <a:avLst/>
            </a:prstGeom>
            <a:noFill/>
          </p:spPr>
          <p:txBody>
            <a:bodyPr wrap="square" rtlCol="0">
              <a:spAutoFit/>
            </a:bodyPr>
            <a:lstStyle/>
            <a:p>
              <a:pPr algn="ctr"/>
              <a:r>
                <a:rPr lang="en-US" sz="1000" b="1" dirty="0"/>
                <a:t>Activated LZ-like B-cell</a:t>
              </a:r>
            </a:p>
            <a:p>
              <a:pPr algn="ctr"/>
              <a:r>
                <a:rPr lang="en-US" sz="1000" dirty="0"/>
                <a:t>BHRF1+, EBNA1+, EBNA2+/-, EBNA3+, LMP1++</a:t>
              </a:r>
              <a:r>
                <a:rPr lang="en-US" sz="1000" dirty="0" err="1"/>
                <a:t>ve</a:t>
              </a:r>
              <a:endParaRPr lang="en-US" sz="1000" dirty="0"/>
            </a:p>
            <a:p>
              <a:pPr algn="ctr"/>
              <a:r>
                <a:rPr lang="en-US" sz="1000" dirty="0"/>
                <a:t>Latency-III like</a:t>
              </a:r>
            </a:p>
          </p:txBody>
        </p:sp>
        <p:grpSp>
          <p:nvGrpSpPr>
            <p:cNvPr id="12" name="Group 11">
              <a:extLst>
                <a:ext uri="{FF2B5EF4-FFF2-40B4-BE49-F238E27FC236}">
                  <a16:creationId xmlns:a16="http://schemas.microsoft.com/office/drawing/2014/main" id="{1030BA45-ADCF-0347-8990-F5F159347BA2}"/>
                </a:ext>
              </a:extLst>
            </p:cNvPr>
            <p:cNvGrpSpPr/>
            <p:nvPr/>
          </p:nvGrpSpPr>
          <p:grpSpPr>
            <a:xfrm>
              <a:off x="5109579" y="5751056"/>
              <a:ext cx="457957" cy="488081"/>
              <a:chOff x="5109579" y="5751056"/>
              <a:chExt cx="457957" cy="488081"/>
            </a:xfrm>
          </p:grpSpPr>
          <p:sp>
            <p:nvSpPr>
              <p:cNvPr id="179" name="Oval 178">
                <a:extLst>
                  <a:ext uri="{FF2B5EF4-FFF2-40B4-BE49-F238E27FC236}">
                    <a16:creationId xmlns:a16="http://schemas.microsoft.com/office/drawing/2014/main" id="{B33FE6CF-EC7B-7BD9-65AC-CDF4F68AEDD3}"/>
                  </a:ext>
                </a:extLst>
              </p:cNvPr>
              <p:cNvSpPr/>
              <p:nvPr/>
            </p:nvSpPr>
            <p:spPr>
              <a:xfrm>
                <a:off x="5109579" y="5796010"/>
                <a:ext cx="410432" cy="443127"/>
              </a:xfrm>
              <a:prstGeom prst="ellipse">
                <a:avLst/>
              </a:prstGeom>
              <a:gradFill flip="none" rotWithShape="1">
                <a:gsLst>
                  <a:gs pos="0">
                    <a:srgbClr val="09C0D6"/>
                  </a:gs>
                  <a:gs pos="70000">
                    <a:srgbClr val="4BACC6">
                      <a:lumMod val="40000"/>
                      <a:lumOff val="60000"/>
                    </a:srgbClr>
                  </a:gs>
                  <a:gs pos="100000">
                    <a:srgbClr val="4BACC6">
                      <a:lumMod val="20000"/>
                      <a:lumOff val="80000"/>
                    </a:srgbClr>
                  </a:gs>
                </a:gsLst>
                <a:lin ang="18900000" scaled="1"/>
                <a:tileRect/>
              </a:gradFill>
              <a:ln w="3175"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sp>
            <p:nvSpPr>
              <p:cNvPr id="180" name="Oval 179">
                <a:extLst>
                  <a:ext uri="{FF2B5EF4-FFF2-40B4-BE49-F238E27FC236}">
                    <a16:creationId xmlns:a16="http://schemas.microsoft.com/office/drawing/2014/main" id="{F3DD4EEF-935A-819A-CECD-48ACA33213D9}"/>
                  </a:ext>
                </a:extLst>
              </p:cNvPr>
              <p:cNvSpPr/>
              <p:nvPr/>
            </p:nvSpPr>
            <p:spPr>
              <a:xfrm>
                <a:off x="5154584" y="5864289"/>
                <a:ext cx="298496" cy="306569"/>
              </a:xfrm>
              <a:prstGeom prst="ellipse">
                <a:avLst/>
              </a:prstGeom>
              <a:gradFill flip="none" rotWithShape="1">
                <a:gsLst>
                  <a:gs pos="0">
                    <a:srgbClr val="A7E1F3"/>
                  </a:gs>
                  <a:gs pos="50000">
                    <a:srgbClr val="4BACC6">
                      <a:lumMod val="60000"/>
                      <a:lumOff val="40000"/>
                      <a:tint val="44500"/>
                      <a:satMod val="160000"/>
                    </a:srgbClr>
                  </a:gs>
                  <a:gs pos="100000">
                    <a:sysClr val="window" lastClr="FFFFFF"/>
                  </a:gs>
                </a:gsLst>
                <a:lin ang="18900000" scaled="1"/>
                <a:tileRect/>
              </a:gradFill>
              <a:ln w="31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grpSp>
            <p:nvGrpSpPr>
              <p:cNvPr id="170" name="Group 169">
                <a:extLst>
                  <a:ext uri="{FF2B5EF4-FFF2-40B4-BE49-F238E27FC236}">
                    <a16:creationId xmlns:a16="http://schemas.microsoft.com/office/drawing/2014/main" id="{5571A838-9101-D6B6-92DA-F376AF002E31}"/>
                  </a:ext>
                </a:extLst>
              </p:cNvPr>
              <p:cNvGrpSpPr/>
              <p:nvPr/>
            </p:nvGrpSpPr>
            <p:grpSpPr>
              <a:xfrm rot="2627766">
                <a:off x="5382355" y="5751056"/>
                <a:ext cx="185181" cy="154205"/>
                <a:chOff x="7227404" y="1969242"/>
                <a:chExt cx="1046603" cy="807229"/>
              </a:xfrm>
              <a:gradFill>
                <a:gsLst>
                  <a:gs pos="100000">
                    <a:schemeClr val="accent1">
                      <a:lumMod val="20000"/>
                      <a:lumOff val="80000"/>
                    </a:schemeClr>
                  </a:gs>
                  <a:gs pos="53000">
                    <a:schemeClr val="accent1"/>
                  </a:gs>
                  <a:gs pos="0">
                    <a:schemeClr val="accent1">
                      <a:lumMod val="20000"/>
                      <a:lumOff val="80000"/>
                    </a:schemeClr>
                  </a:gs>
                </a:gsLst>
                <a:lin ang="0" scaled="1"/>
              </a:gradFill>
            </p:grpSpPr>
            <p:sp>
              <p:nvSpPr>
                <p:cNvPr id="171" name="Arc 170">
                  <a:extLst>
                    <a:ext uri="{FF2B5EF4-FFF2-40B4-BE49-F238E27FC236}">
                      <a16:creationId xmlns:a16="http://schemas.microsoft.com/office/drawing/2014/main" id="{23030B12-8E02-865E-B3B4-61B181752D0A}"/>
                    </a:ext>
                  </a:extLst>
                </p:cNvPr>
                <p:cNvSpPr/>
                <p:nvPr/>
              </p:nvSpPr>
              <p:spPr>
                <a:xfrm>
                  <a:off x="7599639" y="2156487"/>
                  <a:ext cx="92550" cy="139609"/>
                </a:xfrm>
                <a:prstGeom prst="arc">
                  <a:avLst/>
                </a:prstGeom>
                <a:grpFill/>
                <a:ln w="9525"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black"/>
                    </a:solidFill>
                    <a:effectLst/>
                    <a:uLnTx/>
                    <a:uFillTx/>
                    <a:latin typeface="Calibri"/>
                    <a:ea typeface="+mn-ea"/>
                    <a:cs typeface="+mn-cs"/>
                  </a:endParaRPr>
                </a:p>
              </p:txBody>
            </p:sp>
            <p:sp>
              <p:nvSpPr>
                <p:cNvPr id="172" name="Rounded Rectangle 171">
                  <a:extLst>
                    <a:ext uri="{FF2B5EF4-FFF2-40B4-BE49-F238E27FC236}">
                      <a16:creationId xmlns:a16="http://schemas.microsoft.com/office/drawing/2014/main" id="{A57531D3-3BDB-EA39-1DA8-A8507DECF26D}"/>
                    </a:ext>
                  </a:extLst>
                </p:cNvPr>
                <p:cNvSpPr/>
                <p:nvPr/>
              </p:nvSpPr>
              <p:spPr>
                <a:xfrm>
                  <a:off x="7650633" y="2226292"/>
                  <a:ext cx="99554" cy="550179"/>
                </a:xfrm>
                <a:prstGeom prst="roundRect">
                  <a:avLst/>
                </a:prstGeom>
                <a:grpFill/>
                <a:ln w="635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sp>
              <p:nvSpPr>
                <p:cNvPr id="173" name="Rounded Rectangle 172">
                  <a:extLst>
                    <a:ext uri="{FF2B5EF4-FFF2-40B4-BE49-F238E27FC236}">
                      <a16:creationId xmlns:a16="http://schemas.microsoft.com/office/drawing/2014/main" id="{04EA6F59-2411-BC73-1D19-E74329B7D4EC}"/>
                    </a:ext>
                  </a:extLst>
                </p:cNvPr>
                <p:cNvSpPr/>
                <p:nvPr/>
              </p:nvSpPr>
              <p:spPr>
                <a:xfrm>
                  <a:off x="7774869" y="2226292"/>
                  <a:ext cx="99954" cy="550179"/>
                </a:xfrm>
                <a:prstGeom prst="roundRect">
                  <a:avLst/>
                </a:prstGeom>
                <a:grpFill/>
                <a:ln w="635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sp>
              <p:nvSpPr>
                <p:cNvPr id="174" name="Arc 173">
                  <a:extLst>
                    <a:ext uri="{FF2B5EF4-FFF2-40B4-BE49-F238E27FC236}">
                      <a16:creationId xmlns:a16="http://schemas.microsoft.com/office/drawing/2014/main" id="{0BEE185A-32DA-32C8-93DE-2C595C3DAFD3}"/>
                    </a:ext>
                  </a:extLst>
                </p:cNvPr>
                <p:cNvSpPr/>
                <p:nvPr/>
              </p:nvSpPr>
              <p:spPr>
                <a:xfrm flipH="1">
                  <a:off x="7816825" y="2160346"/>
                  <a:ext cx="103039" cy="131890"/>
                </a:xfrm>
                <a:prstGeom prst="arc">
                  <a:avLst/>
                </a:prstGeom>
                <a:grpFill/>
                <a:ln w="9525"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black"/>
                    </a:solidFill>
                    <a:effectLst/>
                    <a:uLnTx/>
                    <a:uFillTx/>
                    <a:latin typeface="Calibri"/>
                    <a:ea typeface="+mn-ea"/>
                    <a:cs typeface="+mn-cs"/>
                  </a:endParaRPr>
                </a:p>
              </p:txBody>
            </p:sp>
            <p:sp>
              <p:nvSpPr>
                <p:cNvPr id="175" name="Rounded Rectangle 174">
                  <a:extLst>
                    <a:ext uri="{FF2B5EF4-FFF2-40B4-BE49-F238E27FC236}">
                      <a16:creationId xmlns:a16="http://schemas.microsoft.com/office/drawing/2014/main" id="{6CB19F52-5979-D58D-518E-6F1DB7574C6F}"/>
                    </a:ext>
                  </a:extLst>
                </p:cNvPr>
                <p:cNvSpPr/>
                <p:nvPr/>
              </p:nvSpPr>
              <p:spPr>
                <a:xfrm rot="18760879">
                  <a:off x="7461319" y="1816773"/>
                  <a:ext cx="98452" cy="403390"/>
                </a:xfrm>
                <a:prstGeom prst="roundRect">
                  <a:avLst/>
                </a:prstGeom>
                <a:grpFill/>
                <a:ln w="635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sp>
              <p:nvSpPr>
                <p:cNvPr id="176" name="Rounded Rectangle 175">
                  <a:extLst>
                    <a:ext uri="{FF2B5EF4-FFF2-40B4-BE49-F238E27FC236}">
                      <a16:creationId xmlns:a16="http://schemas.microsoft.com/office/drawing/2014/main" id="{569D99CF-A1BF-65B3-4E6B-4D8FF993D3AC}"/>
                    </a:ext>
                  </a:extLst>
                </p:cNvPr>
                <p:cNvSpPr/>
                <p:nvPr/>
              </p:nvSpPr>
              <p:spPr>
                <a:xfrm rot="2839269">
                  <a:off x="7950367" y="1818828"/>
                  <a:ext cx="97449" cy="399282"/>
                </a:xfrm>
                <a:prstGeom prst="roundRect">
                  <a:avLst/>
                </a:prstGeom>
                <a:grpFill/>
                <a:ln w="635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sp>
              <p:nvSpPr>
                <p:cNvPr id="177" name="Rounded Rectangle 176">
                  <a:extLst>
                    <a:ext uri="{FF2B5EF4-FFF2-40B4-BE49-F238E27FC236}">
                      <a16:creationId xmlns:a16="http://schemas.microsoft.com/office/drawing/2014/main" id="{751B015E-8900-17E7-FF60-F16FB1F94D02}"/>
                    </a:ext>
                  </a:extLst>
                </p:cNvPr>
                <p:cNvSpPr/>
                <p:nvPr/>
              </p:nvSpPr>
              <p:spPr>
                <a:xfrm rot="2839269">
                  <a:off x="8025641" y="1906802"/>
                  <a:ext cx="97449" cy="399282"/>
                </a:xfrm>
                <a:prstGeom prst="roundRect">
                  <a:avLst/>
                </a:prstGeom>
                <a:grpFill/>
                <a:ln w="635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sp>
              <p:nvSpPr>
                <p:cNvPr id="178" name="Rounded Rectangle 177">
                  <a:extLst>
                    <a:ext uri="{FF2B5EF4-FFF2-40B4-BE49-F238E27FC236}">
                      <a16:creationId xmlns:a16="http://schemas.microsoft.com/office/drawing/2014/main" id="{56AC12B8-9E54-328D-5B69-ADB320FF22E0}"/>
                    </a:ext>
                  </a:extLst>
                </p:cNvPr>
                <p:cNvSpPr/>
                <p:nvPr/>
              </p:nvSpPr>
              <p:spPr>
                <a:xfrm rot="18760879">
                  <a:off x="7379873" y="1906514"/>
                  <a:ext cx="98452" cy="403390"/>
                </a:xfrm>
                <a:prstGeom prst="roundRect">
                  <a:avLst/>
                </a:prstGeom>
                <a:grpFill/>
                <a:ln w="635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grpSp>
        </p:grpSp>
      </p:grpSp>
      <p:sp>
        <p:nvSpPr>
          <p:cNvPr id="224" name="TextBox 223">
            <a:extLst>
              <a:ext uri="{FF2B5EF4-FFF2-40B4-BE49-F238E27FC236}">
                <a16:creationId xmlns:a16="http://schemas.microsoft.com/office/drawing/2014/main" id="{8459CDF9-FB6F-5079-1F24-25491AC94D84}"/>
              </a:ext>
            </a:extLst>
          </p:cNvPr>
          <p:cNvSpPr txBox="1"/>
          <p:nvPr/>
        </p:nvSpPr>
        <p:spPr>
          <a:xfrm>
            <a:off x="5191668" y="6590929"/>
            <a:ext cx="950901" cy="400110"/>
          </a:xfrm>
          <a:prstGeom prst="rect">
            <a:avLst/>
          </a:prstGeom>
          <a:noFill/>
        </p:spPr>
        <p:txBody>
          <a:bodyPr wrap="none" rtlCol="0">
            <a:spAutoFit/>
          </a:bodyPr>
          <a:lstStyle/>
          <a:p>
            <a:r>
              <a:rPr lang="en-US" sz="1000" dirty="0"/>
              <a:t>MS4A1/CD20+</a:t>
            </a:r>
          </a:p>
          <a:p>
            <a:r>
              <a:rPr lang="en-US" sz="1000" dirty="0"/>
              <a:t>IGHM+/IGHD+</a:t>
            </a:r>
          </a:p>
        </p:txBody>
      </p:sp>
      <p:sp>
        <p:nvSpPr>
          <p:cNvPr id="225" name="TextBox 224">
            <a:extLst>
              <a:ext uri="{FF2B5EF4-FFF2-40B4-BE49-F238E27FC236}">
                <a16:creationId xmlns:a16="http://schemas.microsoft.com/office/drawing/2014/main" id="{8CFD14E7-E738-5358-A7D5-55E03251BB46}"/>
              </a:ext>
            </a:extLst>
          </p:cNvPr>
          <p:cNvSpPr txBox="1"/>
          <p:nvPr/>
        </p:nvSpPr>
        <p:spPr>
          <a:xfrm>
            <a:off x="3527866" y="6593147"/>
            <a:ext cx="947695" cy="707886"/>
          </a:xfrm>
          <a:prstGeom prst="rect">
            <a:avLst/>
          </a:prstGeom>
          <a:noFill/>
        </p:spPr>
        <p:txBody>
          <a:bodyPr wrap="none" rtlCol="0">
            <a:spAutoFit/>
          </a:bodyPr>
          <a:lstStyle/>
          <a:p>
            <a:r>
              <a:rPr lang="en-US" sz="1000" dirty="0"/>
              <a:t>MS4A1/CD20-</a:t>
            </a:r>
          </a:p>
          <a:p>
            <a:r>
              <a:rPr lang="en-US" sz="1000" dirty="0"/>
              <a:t>IGHM+/IGHD-</a:t>
            </a:r>
          </a:p>
          <a:p>
            <a:r>
              <a:rPr lang="en-US" sz="1000" dirty="0"/>
              <a:t>Or</a:t>
            </a:r>
          </a:p>
          <a:p>
            <a:r>
              <a:rPr lang="en-US" sz="1000" dirty="0"/>
              <a:t>Class-switched</a:t>
            </a:r>
          </a:p>
        </p:txBody>
      </p:sp>
      <p:sp>
        <p:nvSpPr>
          <p:cNvPr id="226" name="TextBox 225">
            <a:extLst>
              <a:ext uri="{FF2B5EF4-FFF2-40B4-BE49-F238E27FC236}">
                <a16:creationId xmlns:a16="http://schemas.microsoft.com/office/drawing/2014/main" id="{E5953EA3-D63C-6D9A-FCAF-82CF15D7F070}"/>
              </a:ext>
            </a:extLst>
          </p:cNvPr>
          <p:cNvSpPr txBox="1"/>
          <p:nvPr/>
        </p:nvSpPr>
        <p:spPr>
          <a:xfrm>
            <a:off x="951991" y="6427622"/>
            <a:ext cx="1047082" cy="707886"/>
          </a:xfrm>
          <a:prstGeom prst="rect">
            <a:avLst/>
          </a:prstGeom>
          <a:noFill/>
        </p:spPr>
        <p:txBody>
          <a:bodyPr wrap="none" rtlCol="0">
            <a:spAutoFit/>
          </a:bodyPr>
          <a:lstStyle/>
          <a:p>
            <a:r>
              <a:rPr lang="en-US" sz="1000" dirty="0"/>
              <a:t>MS4A1/CD20-ve</a:t>
            </a:r>
          </a:p>
          <a:p>
            <a:r>
              <a:rPr lang="en-US" sz="1000" dirty="0"/>
              <a:t>IGHM+/IGHD-</a:t>
            </a:r>
          </a:p>
          <a:p>
            <a:r>
              <a:rPr lang="en-US" sz="1000" dirty="0"/>
              <a:t>Or</a:t>
            </a:r>
          </a:p>
          <a:p>
            <a:r>
              <a:rPr lang="en-US" sz="1000" dirty="0"/>
              <a:t>Class-switched</a:t>
            </a:r>
          </a:p>
        </p:txBody>
      </p:sp>
      <p:sp>
        <p:nvSpPr>
          <p:cNvPr id="230" name="Down Arrow 229">
            <a:extLst>
              <a:ext uri="{FF2B5EF4-FFF2-40B4-BE49-F238E27FC236}">
                <a16:creationId xmlns:a16="http://schemas.microsoft.com/office/drawing/2014/main" id="{9000FAA1-8B82-D931-8A3B-DAF0D0938195}"/>
              </a:ext>
            </a:extLst>
          </p:cNvPr>
          <p:cNvSpPr/>
          <p:nvPr/>
        </p:nvSpPr>
        <p:spPr>
          <a:xfrm>
            <a:off x="1208002" y="5197217"/>
            <a:ext cx="360218" cy="266777"/>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7" name="Group 16">
            <a:extLst>
              <a:ext uri="{FF2B5EF4-FFF2-40B4-BE49-F238E27FC236}">
                <a16:creationId xmlns:a16="http://schemas.microsoft.com/office/drawing/2014/main" id="{00AC4B42-BF6B-BC7D-3D6B-36B0B4263348}"/>
              </a:ext>
            </a:extLst>
          </p:cNvPr>
          <p:cNvGrpSpPr/>
          <p:nvPr/>
        </p:nvGrpSpPr>
        <p:grpSpPr>
          <a:xfrm>
            <a:off x="4780307" y="5074250"/>
            <a:ext cx="1974750" cy="707886"/>
            <a:chOff x="5089629" y="6221489"/>
            <a:chExt cx="1974750" cy="707886"/>
          </a:xfrm>
        </p:grpSpPr>
        <p:grpSp>
          <p:nvGrpSpPr>
            <p:cNvPr id="183" name="Group 182">
              <a:extLst>
                <a:ext uri="{FF2B5EF4-FFF2-40B4-BE49-F238E27FC236}">
                  <a16:creationId xmlns:a16="http://schemas.microsoft.com/office/drawing/2014/main" id="{D6F37878-F0FB-D97B-7900-6E3B9FEB19B8}"/>
                </a:ext>
              </a:extLst>
            </p:cNvPr>
            <p:cNvGrpSpPr/>
            <p:nvPr/>
          </p:nvGrpSpPr>
          <p:grpSpPr>
            <a:xfrm rot="2627766">
              <a:off x="5355697" y="6381466"/>
              <a:ext cx="169336" cy="140391"/>
              <a:chOff x="7227404" y="1969242"/>
              <a:chExt cx="1046603" cy="807229"/>
            </a:xfrm>
            <a:solidFill>
              <a:schemeClr val="accent2">
                <a:lumMod val="50000"/>
              </a:schemeClr>
            </a:solidFill>
          </p:grpSpPr>
          <p:sp>
            <p:nvSpPr>
              <p:cNvPr id="184" name="Arc 183">
                <a:extLst>
                  <a:ext uri="{FF2B5EF4-FFF2-40B4-BE49-F238E27FC236}">
                    <a16:creationId xmlns:a16="http://schemas.microsoft.com/office/drawing/2014/main" id="{0C2DFB66-037A-39B6-E5F6-97A222D0E325}"/>
                  </a:ext>
                </a:extLst>
              </p:cNvPr>
              <p:cNvSpPr/>
              <p:nvPr/>
            </p:nvSpPr>
            <p:spPr>
              <a:xfrm>
                <a:off x="7599639" y="2156487"/>
                <a:ext cx="92550" cy="139609"/>
              </a:xfrm>
              <a:prstGeom prst="arc">
                <a:avLst/>
              </a:prstGeom>
              <a:grpFill/>
              <a:ln w="9525"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black"/>
                  </a:solidFill>
                  <a:effectLst/>
                  <a:uLnTx/>
                  <a:uFillTx/>
                  <a:latin typeface="Calibri"/>
                  <a:ea typeface="+mn-ea"/>
                  <a:cs typeface="+mn-cs"/>
                </a:endParaRPr>
              </a:p>
            </p:txBody>
          </p:sp>
          <p:sp>
            <p:nvSpPr>
              <p:cNvPr id="185" name="Rounded Rectangle 184">
                <a:extLst>
                  <a:ext uri="{FF2B5EF4-FFF2-40B4-BE49-F238E27FC236}">
                    <a16:creationId xmlns:a16="http://schemas.microsoft.com/office/drawing/2014/main" id="{3869282F-9BF4-A63E-538E-9174BFB1622C}"/>
                  </a:ext>
                </a:extLst>
              </p:cNvPr>
              <p:cNvSpPr/>
              <p:nvPr/>
            </p:nvSpPr>
            <p:spPr>
              <a:xfrm>
                <a:off x="7650633" y="2226292"/>
                <a:ext cx="99554" cy="550179"/>
              </a:xfrm>
              <a:prstGeom prst="roundRect">
                <a:avLst/>
              </a:prstGeom>
              <a:grpFill/>
              <a:ln w="635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sp>
            <p:nvSpPr>
              <p:cNvPr id="186" name="Rounded Rectangle 185">
                <a:extLst>
                  <a:ext uri="{FF2B5EF4-FFF2-40B4-BE49-F238E27FC236}">
                    <a16:creationId xmlns:a16="http://schemas.microsoft.com/office/drawing/2014/main" id="{EF4ED1C5-BBC6-9A38-995D-44E792000064}"/>
                  </a:ext>
                </a:extLst>
              </p:cNvPr>
              <p:cNvSpPr/>
              <p:nvPr/>
            </p:nvSpPr>
            <p:spPr>
              <a:xfrm>
                <a:off x="7774869" y="2226292"/>
                <a:ext cx="99954" cy="550179"/>
              </a:xfrm>
              <a:prstGeom prst="roundRect">
                <a:avLst/>
              </a:prstGeom>
              <a:grpFill/>
              <a:ln w="635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sp>
            <p:nvSpPr>
              <p:cNvPr id="187" name="Arc 186">
                <a:extLst>
                  <a:ext uri="{FF2B5EF4-FFF2-40B4-BE49-F238E27FC236}">
                    <a16:creationId xmlns:a16="http://schemas.microsoft.com/office/drawing/2014/main" id="{0BD610B5-BEBA-CA7C-AC0F-9A2F0A5D8BFC}"/>
                  </a:ext>
                </a:extLst>
              </p:cNvPr>
              <p:cNvSpPr/>
              <p:nvPr/>
            </p:nvSpPr>
            <p:spPr>
              <a:xfrm flipH="1">
                <a:off x="7816825" y="2160346"/>
                <a:ext cx="103039" cy="131890"/>
              </a:xfrm>
              <a:prstGeom prst="arc">
                <a:avLst/>
              </a:prstGeom>
              <a:grpFill/>
              <a:ln w="9525"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black"/>
                  </a:solidFill>
                  <a:effectLst/>
                  <a:uLnTx/>
                  <a:uFillTx/>
                  <a:latin typeface="Calibri"/>
                  <a:ea typeface="+mn-ea"/>
                  <a:cs typeface="+mn-cs"/>
                </a:endParaRPr>
              </a:p>
            </p:txBody>
          </p:sp>
          <p:sp>
            <p:nvSpPr>
              <p:cNvPr id="188" name="Rounded Rectangle 187">
                <a:extLst>
                  <a:ext uri="{FF2B5EF4-FFF2-40B4-BE49-F238E27FC236}">
                    <a16:creationId xmlns:a16="http://schemas.microsoft.com/office/drawing/2014/main" id="{6713B471-636E-18E1-2EC1-54AA116D662C}"/>
                  </a:ext>
                </a:extLst>
              </p:cNvPr>
              <p:cNvSpPr/>
              <p:nvPr/>
            </p:nvSpPr>
            <p:spPr>
              <a:xfrm rot="18760879">
                <a:off x="7461319" y="1816773"/>
                <a:ext cx="98452" cy="403390"/>
              </a:xfrm>
              <a:prstGeom prst="roundRect">
                <a:avLst/>
              </a:prstGeom>
              <a:grpFill/>
              <a:ln w="635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sp>
            <p:nvSpPr>
              <p:cNvPr id="189" name="Rounded Rectangle 188">
                <a:extLst>
                  <a:ext uri="{FF2B5EF4-FFF2-40B4-BE49-F238E27FC236}">
                    <a16:creationId xmlns:a16="http://schemas.microsoft.com/office/drawing/2014/main" id="{0F697FDF-C4B0-4D5D-7A76-2E96B6BCD67A}"/>
                  </a:ext>
                </a:extLst>
              </p:cNvPr>
              <p:cNvSpPr/>
              <p:nvPr/>
            </p:nvSpPr>
            <p:spPr>
              <a:xfrm rot="2839269">
                <a:off x="7950367" y="1818828"/>
                <a:ext cx="97449" cy="399282"/>
              </a:xfrm>
              <a:prstGeom prst="roundRect">
                <a:avLst/>
              </a:prstGeom>
              <a:grpFill/>
              <a:ln w="635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sp>
            <p:nvSpPr>
              <p:cNvPr id="190" name="Rounded Rectangle 189">
                <a:extLst>
                  <a:ext uri="{FF2B5EF4-FFF2-40B4-BE49-F238E27FC236}">
                    <a16:creationId xmlns:a16="http://schemas.microsoft.com/office/drawing/2014/main" id="{78D1288F-9839-C046-DA0F-0DAAA734CDFD}"/>
                  </a:ext>
                </a:extLst>
              </p:cNvPr>
              <p:cNvSpPr/>
              <p:nvPr/>
            </p:nvSpPr>
            <p:spPr>
              <a:xfrm rot="2839269">
                <a:off x="8025641" y="1906802"/>
                <a:ext cx="97449" cy="399282"/>
              </a:xfrm>
              <a:prstGeom prst="roundRect">
                <a:avLst/>
              </a:prstGeom>
              <a:grpFill/>
              <a:ln w="635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sp>
            <p:nvSpPr>
              <p:cNvPr id="191" name="Rounded Rectangle 190">
                <a:extLst>
                  <a:ext uri="{FF2B5EF4-FFF2-40B4-BE49-F238E27FC236}">
                    <a16:creationId xmlns:a16="http://schemas.microsoft.com/office/drawing/2014/main" id="{EC99F5AA-363D-567F-84D6-9310D40B3B14}"/>
                  </a:ext>
                </a:extLst>
              </p:cNvPr>
              <p:cNvSpPr/>
              <p:nvPr/>
            </p:nvSpPr>
            <p:spPr>
              <a:xfrm rot="18760879">
                <a:off x="7379873" y="1906514"/>
                <a:ext cx="98452" cy="403390"/>
              </a:xfrm>
              <a:prstGeom prst="roundRect">
                <a:avLst/>
              </a:prstGeom>
              <a:grpFill/>
              <a:ln w="635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grpSp>
        <p:grpSp>
          <p:nvGrpSpPr>
            <p:cNvPr id="16" name="Group 15">
              <a:extLst>
                <a:ext uri="{FF2B5EF4-FFF2-40B4-BE49-F238E27FC236}">
                  <a16:creationId xmlns:a16="http://schemas.microsoft.com/office/drawing/2014/main" id="{53B85530-E118-DD17-BAA8-620F284890EC}"/>
                </a:ext>
              </a:extLst>
            </p:cNvPr>
            <p:cNvGrpSpPr/>
            <p:nvPr/>
          </p:nvGrpSpPr>
          <p:grpSpPr>
            <a:xfrm>
              <a:off x="5089629" y="6221489"/>
              <a:ext cx="1974750" cy="707886"/>
              <a:chOff x="5089629" y="6221489"/>
              <a:chExt cx="1974750" cy="707886"/>
            </a:xfrm>
          </p:grpSpPr>
          <p:grpSp>
            <p:nvGrpSpPr>
              <p:cNvPr id="14" name="Group 13">
                <a:extLst>
                  <a:ext uri="{FF2B5EF4-FFF2-40B4-BE49-F238E27FC236}">
                    <a16:creationId xmlns:a16="http://schemas.microsoft.com/office/drawing/2014/main" id="{306A14F0-384A-0E42-B6ED-A426832C55BE}"/>
                  </a:ext>
                </a:extLst>
              </p:cNvPr>
              <p:cNvGrpSpPr/>
              <p:nvPr/>
            </p:nvGrpSpPr>
            <p:grpSpPr>
              <a:xfrm>
                <a:off x="5089629" y="6422390"/>
                <a:ext cx="375314" cy="403432"/>
                <a:chOff x="2413861" y="7165160"/>
                <a:chExt cx="375314" cy="403432"/>
              </a:xfrm>
            </p:grpSpPr>
            <p:sp>
              <p:nvSpPr>
                <p:cNvPr id="223" name="Oval 222">
                  <a:extLst>
                    <a:ext uri="{FF2B5EF4-FFF2-40B4-BE49-F238E27FC236}">
                      <a16:creationId xmlns:a16="http://schemas.microsoft.com/office/drawing/2014/main" id="{2D170C0E-32BF-EB46-A488-6BE18859289A}"/>
                    </a:ext>
                  </a:extLst>
                </p:cNvPr>
                <p:cNvSpPr/>
                <p:nvPr/>
              </p:nvSpPr>
              <p:spPr>
                <a:xfrm>
                  <a:off x="2413861" y="7165160"/>
                  <a:ext cx="375314" cy="403432"/>
                </a:xfrm>
                <a:prstGeom prst="ellipse">
                  <a:avLst/>
                </a:prstGeom>
                <a:gradFill flip="none" rotWithShape="1">
                  <a:gsLst>
                    <a:gs pos="77000">
                      <a:srgbClr val="FF7E79"/>
                    </a:gs>
                    <a:gs pos="31000">
                      <a:schemeClr val="bg1"/>
                    </a:gs>
                    <a:gs pos="0">
                      <a:schemeClr val="bg1"/>
                    </a:gs>
                  </a:gsLst>
                  <a:path path="circle">
                    <a:fillToRect l="50000" t="50000" r="50000" b="50000"/>
                  </a:path>
                  <a:tileRect/>
                </a:gradFill>
                <a:ln w="3175"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sp>
              <p:nvSpPr>
                <p:cNvPr id="227" name="Oval 226">
                  <a:extLst>
                    <a:ext uri="{FF2B5EF4-FFF2-40B4-BE49-F238E27FC236}">
                      <a16:creationId xmlns:a16="http://schemas.microsoft.com/office/drawing/2014/main" id="{3FED268E-7B74-0342-92B2-0409DA879258}"/>
                    </a:ext>
                  </a:extLst>
                </p:cNvPr>
                <p:cNvSpPr/>
                <p:nvPr/>
              </p:nvSpPr>
              <p:spPr>
                <a:xfrm>
                  <a:off x="2474826" y="7239039"/>
                  <a:ext cx="253383" cy="255674"/>
                </a:xfrm>
                <a:prstGeom prst="ellipse">
                  <a:avLst/>
                </a:prstGeom>
                <a:gradFill flip="none" rotWithShape="1">
                  <a:gsLst>
                    <a:gs pos="86000">
                      <a:schemeClr val="bg1">
                        <a:lumMod val="85000"/>
                      </a:schemeClr>
                    </a:gs>
                    <a:gs pos="3000">
                      <a:schemeClr val="bg1"/>
                    </a:gs>
                    <a:gs pos="0">
                      <a:schemeClr val="bg1"/>
                    </a:gs>
                  </a:gsLst>
                  <a:path path="circle">
                    <a:fillToRect l="50000" t="50000" r="50000" b="50000"/>
                  </a:path>
                  <a:tileRect/>
                </a:gradFill>
                <a:ln w="31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grpSp>
          <p:grpSp>
            <p:nvGrpSpPr>
              <p:cNvPr id="15" name="Group 14">
                <a:extLst>
                  <a:ext uri="{FF2B5EF4-FFF2-40B4-BE49-F238E27FC236}">
                    <a16:creationId xmlns:a16="http://schemas.microsoft.com/office/drawing/2014/main" id="{44479B91-CC9C-326C-A2C1-D38746054DA9}"/>
                  </a:ext>
                </a:extLst>
              </p:cNvPr>
              <p:cNvGrpSpPr/>
              <p:nvPr/>
            </p:nvGrpSpPr>
            <p:grpSpPr>
              <a:xfrm>
                <a:off x="5111030" y="6221489"/>
                <a:ext cx="1953349" cy="707886"/>
                <a:chOff x="5111030" y="6221489"/>
                <a:chExt cx="1953349" cy="707886"/>
              </a:xfrm>
            </p:grpSpPr>
            <p:sp>
              <p:nvSpPr>
                <p:cNvPr id="222" name="TextBox 221">
                  <a:extLst>
                    <a:ext uri="{FF2B5EF4-FFF2-40B4-BE49-F238E27FC236}">
                      <a16:creationId xmlns:a16="http://schemas.microsoft.com/office/drawing/2014/main" id="{3855CF59-7DA0-3BD4-198C-935E149457CE}"/>
                    </a:ext>
                  </a:extLst>
                </p:cNvPr>
                <p:cNvSpPr txBox="1"/>
                <p:nvPr/>
              </p:nvSpPr>
              <p:spPr>
                <a:xfrm>
                  <a:off x="5438005" y="6221489"/>
                  <a:ext cx="1626374" cy="707886"/>
                </a:xfrm>
                <a:prstGeom prst="rect">
                  <a:avLst/>
                </a:prstGeom>
                <a:noFill/>
              </p:spPr>
              <p:txBody>
                <a:bodyPr wrap="square" rtlCol="0">
                  <a:spAutoFit/>
                </a:bodyPr>
                <a:lstStyle/>
                <a:p>
                  <a:pPr algn="ctr"/>
                  <a:r>
                    <a:rPr lang="en-US" sz="1000" b="1" dirty="0"/>
                    <a:t>Proliferative DZ-like B-cell</a:t>
                  </a:r>
                </a:p>
                <a:p>
                  <a:pPr algn="ctr"/>
                  <a:r>
                    <a:rPr lang="en-US" sz="1000" dirty="0"/>
                    <a:t>EBNA1++, EBNA2+, EBNA3++ </a:t>
                  </a:r>
                </a:p>
                <a:p>
                  <a:pPr algn="ctr"/>
                  <a:r>
                    <a:rPr lang="en-US" sz="1000" dirty="0"/>
                    <a:t>Latency-IIb-like</a:t>
                  </a:r>
                </a:p>
              </p:txBody>
            </p:sp>
            <p:grpSp>
              <p:nvGrpSpPr>
                <p:cNvPr id="194" name="Group 193">
                  <a:extLst>
                    <a:ext uri="{FF2B5EF4-FFF2-40B4-BE49-F238E27FC236}">
                      <a16:creationId xmlns:a16="http://schemas.microsoft.com/office/drawing/2014/main" id="{8CD51982-6555-D65D-3E3E-BBE63613C29A}"/>
                    </a:ext>
                  </a:extLst>
                </p:cNvPr>
                <p:cNvGrpSpPr>
                  <a:grpSpLocks/>
                </p:cNvGrpSpPr>
                <p:nvPr/>
              </p:nvGrpSpPr>
              <p:grpSpPr bwMode="auto">
                <a:xfrm>
                  <a:off x="5111030" y="6505763"/>
                  <a:ext cx="331551" cy="238321"/>
                  <a:chOff x="4438294" y="570680"/>
                  <a:chExt cx="520274" cy="178020"/>
                </a:xfrm>
              </p:grpSpPr>
              <p:grpSp>
                <p:nvGrpSpPr>
                  <p:cNvPr id="195" name="Group 194">
                    <a:extLst>
                      <a:ext uri="{FF2B5EF4-FFF2-40B4-BE49-F238E27FC236}">
                        <a16:creationId xmlns:a16="http://schemas.microsoft.com/office/drawing/2014/main" id="{A177F45B-4740-4858-0A4D-2687AB67F3CA}"/>
                      </a:ext>
                    </a:extLst>
                  </p:cNvPr>
                  <p:cNvGrpSpPr>
                    <a:grpSpLocks/>
                  </p:cNvGrpSpPr>
                  <p:nvPr/>
                </p:nvGrpSpPr>
                <p:grpSpPr bwMode="auto">
                  <a:xfrm>
                    <a:off x="4438294" y="570680"/>
                    <a:ext cx="315311" cy="178020"/>
                    <a:chOff x="4438294" y="570680"/>
                    <a:chExt cx="315311" cy="178020"/>
                  </a:xfrm>
                </p:grpSpPr>
                <p:grpSp>
                  <p:nvGrpSpPr>
                    <p:cNvPr id="209" name="Group 208">
                      <a:extLst>
                        <a:ext uri="{FF2B5EF4-FFF2-40B4-BE49-F238E27FC236}">
                          <a16:creationId xmlns:a16="http://schemas.microsoft.com/office/drawing/2014/main" id="{275A82DC-6466-4D1E-4B98-1957EB31AD85}"/>
                        </a:ext>
                      </a:extLst>
                    </p:cNvPr>
                    <p:cNvGrpSpPr>
                      <a:grpSpLocks/>
                    </p:cNvGrpSpPr>
                    <p:nvPr/>
                  </p:nvGrpSpPr>
                  <p:grpSpPr bwMode="auto">
                    <a:xfrm>
                      <a:off x="4714191" y="570680"/>
                      <a:ext cx="39414" cy="178020"/>
                      <a:chOff x="4728127" y="570680"/>
                      <a:chExt cx="120771" cy="178020"/>
                    </a:xfrm>
                  </p:grpSpPr>
                  <p:cxnSp>
                    <p:nvCxnSpPr>
                      <p:cNvPr id="216" name="Straight Connector 215">
                        <a:extLst>
                          <a:ext uri="{FF2B5EF4-FFF2-40B4-BE49-F238E27FC236}">
                            <a16:creationId xmlns:a16="http://schemas.microsoft.com/office/drawing/2014/main" id="{3A8DC08A-3FE4-5BB4-0942-528EC39BEDE0}"/>
                          </a:ext>
                        </a:extLst>
                      </p:cNvPr>
                      <p:cNvCxnSpPr/>
                      <p:nvPr/>
                    </p:nvCxnSpPr>
                    <p:spPr>
                      <a:xfrm>
                        <a:off x="4728127" y="570680"/>
                        <a:ext cx="120771" cy="0"/>
                      </a:xfrm>
                      <a:prstGeom prst="line">
                        <a:avLst/>
                      </a:prstGeom>
                      <a:noFill/>
                      <a:ln w="25400" cap="flat" cmpd="sng" algn="ctr">
                        <a:solidFill>
                          <a:srgbClr val="000000"/>
                        </a:solidFill>
                        <a:prstDash val="solid"/>
                      </a:ln>
                      <a:effectLst>
                        <a:outerShdw blurRad="40000" dist="20000" dir="5400000" rotWithShape="0">
                          <a:srgbClr val="000000">
                            <a:alpha val="38000"/>
                          </a:srgbClr>
                        </a:outerShdw>
                      </a:effectLst>
                    </p:spPr>
                  </p:cxnSp>
                  <p:cxnSp>
                    <p:nvCxnSpPr>
                      <p:cNvPr id="217" name="Straight Connector 216">
                        <a:extLst>
                          <a:ext uri="{FF2B5EF4-FFF2-40B4-BE49-F238E27FC236}">
                            <a16:creationId xmlns:a16="http://schemas.microsoft.com/office/drawing/2014/main" id="{5946FEBA-E5F7-A720-BCE2-7BB36C7FA53F}"/>
                          </a:ext>
                        </a:extLst>
                      </p:cNvPr>
                      <p:cNvCxnSpPr/>
                      <p:nvPr/>
                    </p:nvCxnSpPr>
                    <p:spPr>
                      <a:xfrm>
                        <a:off x="4728127" y="615185"/>
                        <a:ext cx="120771" cy="0"/>
                      </a:xfrm>
                      <a:prstGeom prst="line">
                        <a:avLst/>
                      </a:prstGeom>
                      <a:noFill/>
                      <a:ln w="25400" cap="flat" cmpd="sng" algn="ctr">
                        <a:solidFill>
                          <a:srgbClr val="000000"/>
                        </a:solidFill>
                        <a:prstDash val="solid"/>
                      </a:ln>
                      <a:effectLst>
                        <a:outerShdw blurRad="40000" dist="20000" dir="5400000" rotWithShape="0">
                          <a:srgbClr val="000000">
                            <a:alpha val="38000"/>
                          </a:srgbClr>
                        </a:outerShdw>
                      </a:effectLst>
                    </p:spPr>
                  </p:cxnSp>
                  <p:cxnSp>
                    <p:nvCxnSpPr>
                      <p:cNvPr id="218" name="Straight Connector 217">
                        <a:extLst>
                          <a:ext uri="{FF2B5EF4-FFF2-40B4-BE49-F238E27FC236}">
                            <a16:creationId xmlns:a16="http://schemas.microsoft.com/office/drawing/2014/main" id="{D0FA4C90-AD6B-D7A2-D61A-54B2C1ACAFB5}"/>
                          </a:ext>
                        </a:extLst>
                      </p:cNvPr>
                      <p:cNvCxnSpPr/>
                      <p:nvPr/>
                    </p:nvCxnSpPr>
                    <p:spPr>
                      <a:xfrm>
                        <a:off x="4728127" y="659690"/>
                        <a:ext cx="120771" cy="0"/>
                      </a:xfrm>
                      <a:prstGeom prst="line">
                        <a:avLst/>
                      </a:prstGeom>
                      <a:noFill/>
                      <a:ln w="25400" cap="flat" cmpd="sng" algn="ctr">
                        <a:solidFill>
                          <a:srgbClr val="000000"/>
                        </a:solidFill>
                        <a:prstDash val="solid"/>
                      </a:ln>
                      <a:effectLst>
                        <a:outerShdw blurRad="40000" dist="20000" dir="5400000" rotWithShape="0">
                          <a:srgbClr val="000000">
                            <a:alpha val="38000"/>
                          </a:srgbClr>
                        </a:outerShdw>
                      </a:effectLst>
                    </p:spPr>
                  </p:cxnSp>
                  <p:cxnSp>
                    <p:nvCxnSpPr>
                      <p:cNvPr id="219" name="Straight Connector 218">
                        <a:extLst>
                          <a:ext uri="{FF2B5EF4-FFF2-40B4-BE49-F238E27FC236}">
                            <a16:creationId xmlns:a16="http://schemas.microsoft.com/office/drawing/2014/main" id="{E0052FF8-A6BF-F39C-F51F-32EA185156A3}"/>
                          </a:ext>
                        </a:extLst>
                      </p:cNvPr>
                      <p:cNvCxnSpPr/>
                      <p:nvPr/>
                    </p:nvCxnSpPr>
                    <p:spPr>
                      <a:xfrm>
                        <a:off x="4728127" y="704195"/>
                        <a:ext cx="120771" cy="0"/>
                      </a:xfrm>
                      <a:prstGeom prst="line">
                        <a:avLst/>
                      </a:prstGeom>
                      <a:noFill/>
                      <a:ln w="25400" cap="flat" cmpd="sng" algn="ctr">
                        <a:solidFill>
                          <a:srgbClr val="000000"/>
                        </a:solidFill>
                        <a:prstDash val="solid"/>
                      </a:ln>
                      <a:effectLst>
                        <a:outerShdw blurRad="40000" dist="20000" dir="5400000" rotWithShape="0">
                          <a:srgbClr val="000000">
                            <a:alpha val="38000"/>
                          </a:srgbClr>
                        </a:outerShdw>
                      </a:effectLst>
                    </p:spPr>
                  </p:cxnSp>
                  <p:cxnSp>
                    <p:nvCxnSpPr>
                      <p:cNvPr id="220" name="Straight Connector 219">
                        <a:extLst>
                          <a:ext uri="{FF2B5EF4-FFF2-40B4-BE49-F238E27FC236}">
                            <a16:creationId xmlns:a16="http://schemas.microsoft.com/office/drawing/2014/main" id="{2124CE97-DB5C-853B-FCDB-6DDE91457250}"/>
                          </a:ext>
                        </a:extLst>
                      </p:cNvPr>
                      <p:cNvCxnSpPr/>
                      <p:nvPr/>
                    </p:nvCxnSpPr>
                    <p:spPr>
                      <a:xfrm>
                        <a:off x="4728127" y="748700"/>
                        <a:ext cx="120771" cy="0"/>
                      </a:xfrm>
                      <a:prstGeom prst="line">
                        <a:avLst/>
                      </a:prstGeom>
                      <a:noFill/>
                      <a:ln w="25400" cap="flat" cmpd="sng" algn="ctr">
                        <a:solidFill>
                          <a:srgbClr val="000000"/>
                        </a:solidFill>
                        <a:prstDash val="solid"/>
                      </a:ln>
                      <a:effectLst>
                        <a:outerShdw blurRad="40000" dist="20000" dir="5400000" rotWithShape="0">
                          <a:srgbClr val="000000">
                            <a:alpha val="38000"/>
                          </a:srgbClr>
                        </a:outerShdw>
                      </a:effectLst>
                    </p:spPr>
                  </p:cxnSp>
                </p:grpSp>
                <p:sp>
                  <p:nvSpPr>
                    <p:cNvPr id="210" name="Oval 209">
                      <a:extLst>
                        <a:ext uri="{FF2B5EF4-FFF2-40B4-BE49-F238E27FC236}">
                          <a16:creationId xmlns:a16="http://schemas.microsoft.com/office/drawing/2014/main" id="{AF35C208-2A10-5225-C397-20B8D120C7A2}"/>
                        </a:ext>
                      </a:extLst>
                    </p:cNvPr>
                    <p:cNvSpPr/>
                    <p:nvPr/>
                  </p:nvSpPr>
                  <p:spPr>
                    <a:xfrm>
                      <a:off x="4438294" y="624722"/>
                      <a:ext cx="78829" cy="46094"/>
                    </a:xfrm>
                    <a:prstGeom prst="ellipse">
                      <a:avLst/>
                    </a:prstGeom>
                    <a:solidFill>
                      <a:sysClr val="windowText" lastClr="000000"/>
                    </a:solidFill>
                    <a:ln w="9525" cap="flat" cmpd="sng" algn="ctr">
                      <a:solidFill>
                        <a:srgbClr val="000000"/>
                      </a:solidFill>
                      <a:prstDash val="solid"/>
                    </a:ln>
                    <a:effectLst>
                      <a:outerShdw blurRad="40000" dist="23000" dir="5400000" rotWithShape="0">
                        <a:srgbClr val="000000">
                          <a:alpha val="35000"/>
                        </a:srgbClr>
                      </a:outerShdw>
                    </a:effectLst>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b="0" i="0" u="none" strike="noStrike" kern="0" cap="none" spc="0" normalizeH="0" baseline="0" noProof="0">
                        <a:ln>
                          <a:noFill/>
                        </a:ln>
                        <a:solidFill>
                          <a:prstClr val="white"/>
                        </a:solidFill>
                        <a:effectLst/>
                        <a:uLnTx/>
                        <a:uFillTx/>
                        <a:latin typeface="Calibri"/>
                        <a:ea typeface="+mn-ea"/>
                        <a:cs typeface="+mn-cs"/>
                      </a:endParaRPr>
                    </a:p>
                  </p:txBody>
                </p:sp>
                <p:cxnSp>
                  <p:nvCxnSpPr>
                    <p:cNvPr id="211" name="Straight Connector 210">
                      <a:extLst>
                        <a:ext uri="{FF2B5EF4-FFF2-40B4-BE49-F238E27FC236}">
                          <a16:creationId xmlns:a16="http://schemas.microsoft.com/office/drawing/2014/main" id="{F0911E3C-EF6B-B49F-0777-DED9EED74E9B}"/>
                        </a:ext>
                      </a:extLst>
                    </p:cNvPr>
                    <p:cNvCxnSpPr>
                      <a:endCxn id="210" idx="7"/>
                    </p:cNvCxnSpPr>
                    <p:nvPr/>
                  </p:nvCxnSpPr>
                  <p:spPr>
                    <a:xfrm flipH="1">
                      <a:off x="4503986" y="570680"/>
                      <a:ext cx="191817" cy="60400"/>
                    </a:xfrm>
                    <a:prstGeom prst="line">
                      <a:avLst/>
                    </a:prstGeom>
                    <a:noFill/>
                    <a:ln w="3175" cap="flat" cmpd="sng" algn="ctr">
                      <a:solidFill>
                        <a:srgbClr val="000000"/>
                      </a:solidFill>
                      <a:prstDash val="solid"/>
                    </a:ln>
                    <a:effectLst>
                      <a:outerShdw blurRad="40000" dist="20000" dir="5400000" rotWithShape="0">
                        <a:srgbClr val="000000">
                          <a:alpha val="38000"/>
                        </a:srgbClr>
                      </a:outerShdw>
                    </a:effectLst>
                  </p:spPr>
                </p:cxnSp>
                <p:cxnSp>
                  <p:nvCxnSpPr>
                    <p:cNvPr id="212" name="Straight Connector 211">
                      <a:extLst>
                        <a:ext uri="{FF2B5EF4-FFF2-40B4-BE49-F238E27FC236}">
                          <a16:creationId xmlns:a16="http://schemas.microsoft.com/office/drawing/2014/main" id="{9151B624-D54A-CA3D-3696-19A1723EC7B6}"/>
                        </a:ext>
                      </a:extLst>
                    </p:cNvPr>
                    <p:cNvCxnSpPr>
                      <a:endCxn id="210" idx="5"/>
                    </p:cNvCxnSpPr>
                    <p:nvPr/>
                  </p:nvCxnSpPr>
                  <p:spPr>
                    <a:xfrm flipH="1" flipV="1">
                      <a:off x="4503986" y="664458"/>
                      <a:ext cx="199701" cy="84242"/>
                    </a:xfrm>
                    <a:prstGeom prst="line">
                      <a:avLst/>
                    </a:prstGeom>
                    <a:noFill/>
                    <a:ln w="3175" cap="flat" cmpd="sng" algn="ctr">
                      <a:solidFill>
                        <a:srgbClr val="000000"/>
                      </a:solidFill>
                      <a:prstDash val="solid"/>
                    </a:ln>
                    <a:effectLst>
                      <a:outerShdw blurRad="40000" dist="20000" dir="5400000" rotWithShape="0">
                        <a:srgbClr val="000000">
                          <a:alpha val="38000"/>
                        </a:srgbClr>
                      </a:outerShdw>
                    </a:effectLst>
                  </p:spPr>
                </p:cxnSp>
                <p:cxnSp>
                  <p:nvCxnSpPr>
                    <p:cNvPr id="213" name="Straight Connector 212">
                      <a:extLst>
                        <a:ext uri="{FF2B5EF4-FFF2-40B4-BE49-F238E27FC236}">
                          <a16:creationId xmlns:a16="http://schemas.microsoft.com/office/drawing/2014/main" id="{E5423742-4464-3B92-9DEB-FE95C4D6650A}"/>
                        </a:ext>
                      </a:extLst>
                    </p:cNvPr>
                    <p:cNvCxnSpPr>
                      <a:endCxn id="210" idx="6"/>
                    </p:cNvCxnSpPr>
                    <p:nvPr/>
                  </p:nvCxnSpPr>
                  <p:spPr>
                    <a:xfrm flipH="1" flipV="1">
                      <a:off x="4517123" y="648563"/>
                      <a:ext cx="186564" cy="55632"/>
                    </a:xfrm>
                    <a:prstGeom prst="line">
                      <a:avLst/>
                    </a:prstGeom>
                    <a:noFill/>
                    <a:ln w="3175" cap="flat" cmpd="sng" algn="ctr">
                      <a:solidFill>
                        <a:srgbClr val="000000"/>
                      </a:solidFill>
                      <a:prstDash val="solid"/>
                    </a:ln>
                    <a:effectLst>
                      <a:outerShdw blurRad="40000" dist="20000" dir="5400000" rotWithShape="0">
                        <a:srgbClr val="000000">
                          <a:alpha val="38000"/>
                        </a:srgbClr>
                      </a:outerShdw>
                    </a:effectLst>
                  </p:spPr>
                </p:cxnSp>
                <p:cxnSp>
                  <p:nvCxnSpPr>
                    <p:cNvPr id="214" name="Straight Connector 213">
                      <a:extLst>
                        <a:ext uri="{FF2B5EF4-FFF2-40B4-BE49-F238E27FC236}">
                          <a16:creationId xmlns:a16="http://schemas.microsoft.com/office/drawing/2014/main" id="{01A09140-CECD-7729-65B0-E0D065566007}"/>
                        </a:ext>
                      </a:extLst>
                    </p:cNvPr>
                    <p:cNvCxnSpPr>
                      <a:endCxn id="210" idx="6"/>
                    </p:cNvCxnSpPr>
                    <p:nvPr/>
                  </p:nvCxnSpPr>
                  <p:spPr>
                    <a:xfrm flipH="1">
                      <a:off x="4517123" y="615185"/>
                      <a:ext cx="191819" cy="33378"/>
                    </a:xfrm>
                    <a:prstGeom prst="line">
                      <a:avLst/>
                    </a:prstGeom>
                    <a:noFill/>
                    <a:ln w="3175" cap="flat" cmpd="sng" algn="ctr">
                      <a:solidFill>
                        <a:srgbClr val="000000"/>
                      </a:solidFill>
                      <a:prstDash val="solid"/>
                    </a:ln>
                    <a:effectLst>
                      <a:outerShdw blurRad="40000" dist="20000" dir="5400000" rotWithShape="0">
                        <a:srgbClr val="000000">
                          <a:alpha val="38000"/>
                        </a:srgbClr>
                      </a:outerShdw>
                    </a:effectLst>
                  </p:spPr>
                </p:cxnSp>
                <p:cxnSp>
                  <p:nvCxnSpPr>
                    <p:cNvPr id="215" name="Straight Connector 214">
                      <a:extLst>
                        <a:ext uri="{FF2B5EF4-FFF2-40B4-BE49-F238E27FC236}">
                          <a16:creationId xmlns:a16="http://schemas.microsoft.com/office/drawing/2014/main" id="{475C7AD4-2F7C-1525-8CEB-F99D3A6BA0A4}"/>
                        </a:ext>
                      </a:extLst>
                    </p:cNvPr>
                    <p:cNvCxnSpPr>
                      <a:endCxn id="210" idx="6"/>
                    </p:cNvCxnSpPr>
                    <p:nvPr/>
                  </p:nvCxnSpPr>
                  <p:spPr>
                    <a:xfrm flipH="1" flipV="1">
                      <a:off x="4517123" y="648563"/>
                      <a:ext cx="186564" cy="11127"/>
                    </a:xfrm>
                    <a:prstGeom prst="line">
                      <a:avLst/>
                    </a:prstGeom>
                    <a:noFill/>
                    <a:ln w="3175" cap="flat" cmpd="sng" algn="ctr">
                      <a:solidFill>
                        <a:srgbClr val="000000"/>
                      </a:solidFill>
                      <a:prstDash val="solid"/>
                    </a:ln>
                    <a:effectLst>
                      <a:outerShdw blurRad="40000" dist="20000" dir="5400000" rotWithShape="0">
                        <a:srgbClr val="000000">
                          <a:alpha val="38000"/>
                        </a:srgbClr>
                      </a:outerShdw>
                    </a:effectLst>
                  </p:spPr>
                </p:cxnSp>
              </p:grpSp>
              <p:grpSp>
                <p:nvGrpSpPr>
                  <p:cNvPr id="196" name="Group 195">
                    <a:extLst>
                      <a:ext uri="{FF2B5EF4-FFF2-40B4-BE49-F238E27FC236}">
                        <a16:creationId xmlns:a16="http://schemas.microsoft.com/office/drawing/2014/main" id="{B73F14CE-6065-A7E4-C833-732A64549525}"/>
                      </a:ext>
                    </a:extLst>
                  </p:cNvPr>
                  <p:cNvGrpSpPr>
                    <a:grpSpLocks/>
                  </p:cNvGrpSpPr>
                  <p:nvPr/>
                </p:nvGrpSpPr>
                <p:grpSpPr bwMode="auto">
                  <a:xfrm flipH="1">
                    <a:off x="4643242" y="570680"/>
                    <a:ext cx="315326" cy="178020"/>
                    <a:chOff x="4438294" y="570680"/>
                    <a:chExt cx="315326" cy="178020"/>
                  </a:xfrm>
                </p:grpSpPr>
                <p:grpSp>
                  <p:nvGrpSpPr>
                    <p:cNvPr id="197" name="Group 196">
                      <a:extLst>
                        <a:ext uri="{FF2B5EF4-FFF2-40B4-BE49-F238E27FC236}">
                          <a16:creationId xmlns:a16="http://schemas.microsoft.com/office/drawing/2014/main" id="{ECAE1818-ABA9-A845-4AC5-1B63C04C8FDF}"/>
                        </a:ext>
                      </a:extLst>
                    </p:cNvPr>
                    <p:cNvGrpSpPr>
                      <a:grpSpLocks/>
                    </p:cNvGrpSpPr>
                    <p:nvPr/>
                  </p:nvGrpSpPr>
                  <p:grpSpPr bwMode="auto">
                    <a:xfrm>
                      <a:off x="4714204" y="570680"/>
                      <a:ext cx="39416" cy="178020"/>
                      <a:chOff x="4728122" y="570680"/>
                      <a:chExt cx="120776" cy="178020"/>
                    </a:xfrm>
                  </p:grpSpPr>
                  <p:cxnSp>
                    <p:nvCxnSpPr>
                      <p:cNvPr id="204" name="Straight Connector 203">
                        <a:extLst>
                          <a:ext uri="{FF2B5EF4-FFF2-40B4-BE49-F238E27FC236}">
                            <a16:creationId xmlns:a16="http://schemas.microsoft.com/office/drawing/2014/main" id="{BB099A51-7EBD-7B9E-A9CC-AC44A733785A}"/>
                          </a:ext>
                        </a:extLst>
                      </p:cNvPr>
                      <p:cNvCxnSpPr/>
                      <p:nvPr/>
                    </p:nvCxnSpPr>
                    <p:spPr>
                      <a:xfrm>
                        <a:off x="4728122" y="570680"/>
                        <a:ext cx="120776" cy="0"/>
                      </a:xfrm>
                      <a:prstGeom prst="line">
                        <a:avLst/>
                      </a:prstGeom>
                      <a:noFill/>
                      <a:ln w="25400" cap="flat" cmpd="sng" algn="ctr">
                        <a:solidFill>
                          <a:srgbClr val="000000"/>
                        </a:solidFill>
                        <a:prstDash val="solid"/>
                      </a:ln>
                      <a:effectLst>
                        <a:outerShdw blurRad="40000" dist="20000" dir="5400000" rotWithShape="0">
                          <a:srgbClr val="000000">
                            <a:alpha val="38000"/>
                          </a:srgbClr>
                        </a:outerShdw>
                      </a:effectLst>
                    </p:spPr>
                  </p:cxnSp>
                  <p:cxnSp>
                    <p:nvCxnSpPr>
                      <p:cNvPr id="205" name="Straight Connector 204">
                        <a:extLst>
                          <a:ext uri="{FF2B5EF4-FFF2-40B4-BE49-F238E27FC236}">
                            <a16:creationId xmlns:a16="http://schemas.microsoft.com/office/drawing/2014/main" id="{EE77445F-5853-1AD8-6773-7312DC108585}"/>
                          </a:ext>
                        </a:extLst>
                      </p:cNvPr>
                      <p:cNvCxnSpPr/>
                      <p:nvPr/>
                    </p:nvCxnSpPr>
                    <p:spPr>
                      <a:xfrm>
                        <a:off x="4728122" y="615185"/>
                        <a:ext cx="120776" cy="0"/>
                      </a:xfrm>
                      <a:prstGeom prst="line">
                        <a:avLst/>
                      </a:prstGeom>
                      <a:noFill/>
                      <a:ln w="25400" cap="flat" cmpd="sng" algn="ctr">
                        <a:solidFill>
                          <a:srgbClr val="000000"/>
                        </a:solidFill>
                        <a:prstDash val="solid"/>
                      </a:ln>
                      <a:effectLst>
                        <a:outerShdw blurRad="40000" dist="20000" dir="5400000" rotWithShape="0">
                          <a:srgbClr val="000000">
                            <a:alpha val="38000"/>
                          </a:srgbClr>
                        </a:outerShdw>
                      </a:effectLst>
                    </p:spPr>
                  </p:cxnSp>
                  <p:cxnSp>
                    <p:nvCxnSpPr>
                      <p:cNvPr id="206" name="Straight Connector 205">
                        <a:extLst>
                          <a:ext uri="{FF2B5EF4-FFF2-40B4-BE49-F238E27FC236}">
                            <a16:creationId xmlns:a16="http://schemas.microsoft.com/office/drawing/2014/main" id="{AA44C3B4-8E9B-D34B-C72A-87D479B9FAFD}"/>
                          </a:ext>
                        </a:extLst>
                      </p:cNvPr>
                      <p:cNvCxnSpPr/>
                      <p:nvPr/>
                    </p:nvCxnSpPr>
                    <p:spPr>
                      <a:xfrm>
                        <a:off x="4728122" y="659690"/>
                        <a:ext cx="120776" cy="0"/>
                      </a:xfrm>
                      <a:prstGeom prst="line">
                        <a:avLst/>
                      </a:prstGeom>
                      <a:noFill/>
                      <a:ln w="25400" cap="flat" cmpd="sng" algn="ctr">
                        <a:solidFill>
                          <a:srgbClr val="000000"/>
                        </a:solidFill>
                        <a:prstDash val="solid"/>
                      </a:ln>
                      <a:effectLst>
                        <a:outerShdw blurRad="40000" dist="20000" dir="5400000" rotWithShape="0">
                          <a:srgbClr val="000000">
                            <a:alpha val="38000"/>
                          </a:srgbClr>
                        </a:outerShdw>
                      </a:effectLst>
                    </p:spPr>
                  </p:cxnSp>
                  <p:cxnSp>
                    <p:nvCxnSpPr>
                      <p:cNvPr id="207" name="Straight Connector 206">
                        <a:extLst>
                          <a:ext uri="{FF2B5EF4-FFF2-40B4-BE49-F238E27FC236}">
                            <a16:creationId xmlns:a16="http://schemas.microsoft.com/office/drawing/2014/main" id="{F12AC1F0-F337-6BFA-037A-8CB315EFA655}"/>
                          </a:ext>
                        </a:extLst>
                      </p:cNvPr>
                      <p:cNvCxnSpPr/>
                      <p:nvPr/>
                    </p:nvCxnSpPr>
                    <p:spPr>
                      <a:xfrm>
                        <a:off x="4728122" y="704195"/>
                        <a:ext cx="120776" cy="0"/>
                      </a:xfrm>
                      <a:prstGeom prst="line">
                        <a:avLst/>
                      </a:prstGeom>
                      <a:noFill/>
                      <a:ln w="25400" cap="flat" cmpd="sng" algn="ctr">
                        <a:solidFill>
                          <a:srgbClr val="000000"/>
                        </a:solidFill>
                        <a:prstDash val="solid"/>
                      </a:ln>
                      <a:effectLst>
                        <a:outerShdw blurRad="40000" dist="20000" dir="5400000" rotWithShape="0">
                          <a:srgbClr val="000000">
                            <a:alpha val="38000"/>
                          </a:srgbClr>
                        </a:outerShdw>
                      </a:effectLst>
                    </p:spPr>
                  </p:cxnSp>
                  <p:cxnSp>
                    <p:nvCxnSpPr>
                      <p:cNvPr id="208" name="Straight Connector 207">
                        <a:extLst>
                          <a:ext uri="{FF2B5EF4-FFF2-40B4-BE49-F238E27FC236}">
                            <a16:creationId xmlns:a16="http://schemas.microsoft.com/office/drawing/2014/main" id="{CD4EDB69-6B74-1445-392D-54E95CF09172}"/>
                          </a:ext>
                        </a:extLst>
                      </p:cNvPr>
                      <p:cNvCxnSpPr/>
                      <p:nvPr/>
                    </p:nvCxnSpPr>
                    <p:spPr>
                      <a:xfrm>
                        <a:off x="4728122" y="748700"/>
                        <a:ext cx="120776" cy="0"/>
                      </a:xfrm>
                      <a:prstGeom prst="line">
                        <a:avLst/>
                      </a:prstGeom>
                      <a:noFill/>
                      <a:ln w="25400" cap="flat" cmpd="sng" algn="ctr">
                        <a:solidFill>
                          <a:srgbClr val="000000"/>
                        </a:solidFill>
                        <a:prstDash val="solid"/>
                      </a:ln>
                      <a:effectLst>
                        <a:outerShdw blurRad="40000" dist="20000" dir="5400000" rotWithShape="0">
                          <a:srgbClr val="000000">
                            <a:alpha val="38000"/>
                          </a:srgbClr>
                        </a:outerShdw>
                      </a:effectLst>
                    </p:spPr>
                  </p:cxnSp>
                </p:grpSp>
                <p:sp>
                  <p:nvSpPr>
                    <p:cNvPr id="198" name="Oval 197">
                      <a:extLst>
                        <a:ext uri="{FF2B5EF4-FFF2-40B4-BE49-F238E27FC236}">
                          <a16:creationId xmlns:a16="http://schemas.microsoft.com/office/drawing/2014/main" id="{1319BC2A-A287-9CC7-B7C4-FA930304F94A}"/>
                        </a:ext>
                      </a:extLst>
                    </p:cNvPr>
                    <p:cNvSpPr/>
                    <p:nvPr/>
                  </p:nvSpPr>
                  <p:spPr>
                    <a:xfrm>
                      <a:off x="4438294" y="624722"/>
                      <a:ext cx="78829" cy="46094"/>
                    </a:xfrm>
                    <a:prstGeom prst="ellipse">
                      <a:avLst/>
                    </a:prstGeom>
                    <a:solidFill>
                      <a:sysClr val="windowText" lastClr="000000"/>
                    </a:solidFill>
                    <a:ln w="9525" cap="flat" cmpd="sng" algn="ctr">
                      <a:solidFill>
                        <a:srgbClr val="000000"/>
                      </a:solidFill>
                      <a:prstDash val="solid"/>
                    </a:ln>
                    <a:effectLst>
                      <a:outerShdw blurRad="40000" dist="23000" dir="5400000" rotWithShape="0">
                        <a:srgbClr val="000000">
                          <a:alpha val="35000"/>
                        </a:srgbClr>
                      </a:outerShdw>
                    </a:effectLst>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b="0" i="0" u="none" strike="noStrike" kern="0" cap="none" spc="0" normalizeH="0" baseline="0" noProof="0">
                        <a:ln>
                          <a:noFill/>
                        </a:ln>
                        <a:solidFill>
                          <a:prstClr val="white"/>
                        </a:solidFill>
                        <a:effectLst/>
                        <a:uLnTx/>
                        <a:uFillTx/>
                        <a:latin typeface="Calibri"/>
                        <a:ea typeface="+mn-ea"/>
                        <a:cs typeface="+mn-cs"/>
                      </a:endParaRPr>
                    </a:p>
                  </p:txBody>
                </p:sp>
                <p:cxnSp>
                  <p:nvCxnSpPr>
                    <p:cNvPr id="199" name="Straight Connector 198">
                      <a:extLst>
                        <a:ext uri="{FF2B5EF4-FFF2-40B4-BE49-F238E27FC236}">
                          <a16:creationId xmlns:a16="http://schemas.microsoft.com/office/drawing/2014/main" id="{E3AB5F40-D230-9877-31C3-C1ABFB1702BA}"/>
                        </a:ext>
                      </a:extLst>
                    </p:cNvPr>
                    <p:cNvCxnSpPr>
                      <a:endCxn id="198" idx="7"/>
                    </p:cNvCxnSpPr>
                    <p:nvPr/>
                  </p:nvCxnSpPr>
                  <p:spPr>
                    <a:xfrm flipH="1">
                      <a:off x="4503984" y="570680"/>
                      <a:ext cx="191819" cy="60400"/>
                    </a:xfrm>
                    <a:prstGeom prst="line">
                      <a:avLst/>
                    </a:prstGeom>
                    <a:noFill/>
                    <a:ln w="3175" cap="flat" cmpd="sng" algn="ctr">
                      <a:solidFill>
                        <a:srgbClr val="000000"/>
                      </a:solidFill>
                      <a:prstDash val="solid"/>
                    </a:ln>
                    <a:effectLst>
                      <a:outerShdw blurRad="40000" dist="20000" dir="5400000" rotWithShape="0">
                        <a:srgbClr val="000000">
                          <a:alpha val="38000"/>
                        </a:srgbClr>
                      </a:outerShdw>
                    </a:effectLst>
                  </p:spPr>
                </p:cxnSp>
                <p:cxnSp>
                  <p:nvCxnSpPr>
                    <p:cNvPr id="200" name="Straight Connector 199">
                      <a:extLst>
                        <a:ext uri="{FF2B5EF4-FFF2-40B4-BE49-F238E27FC236}">
                          <a16:creationId xmlns:a16="http://schemas.microsoft.com/office/drawing/2014/main" id="{85A7FC1B-5718-2DE0-07E7-4BCB60F382B2}"/>
                        </a:ext>
                      </a:extLst>
                    </p:cNvPr>
                    <p:cNvCxnSpPr>
                      <a:endCxn id="198" idx="5"/>
                    </p:cNvCxnSpPr>
                    <p:nvPr/>
                  </p:nvCxnSpPr>
                  <p:spPr>
                    <a:xfrm flipH="1" flipV="1">
                      <a:off x="4503984" y="664458"/>
                      <a:ext cx="199701" cy="84242"/>
                    </a:xfrm>
                    <a:prstGeom prst="line">
                      <a:avLst/>
                    </a:prstGeom>
                    <a:noFill/>
                    <a:ln w="3175" cap="flat" cmpd="sng" algn="ctr">
                      <a:solidFill>
                        <a:srgbClr val="000000"/>
                      </a:solidFill>
                      <a:prstDash val="solid"/>
                    </a:ln>
                    <a:effectLst>
                      <a:outerShdw blurRad="40000" dist="20000" dir="5400000" rotWithShape="0">
                        <a:srgbClr val="000000">
                          <a:alpha val="38000"/>
                        </a:srgbClr>
                      </a:outerShdw>
                    </a:effectLst>
                  </p:spPr>
                </p:cxnSp>
                <p:cxnSp>
                  <p:nvCxnSpPr>
                    <p:cNvPr id="201" name="Straight Connector 200">
                      <a:extLst>
                        <a:ext uri="{FF2B5EF4-FFF2-40B4-BE49-F238E27FC236}">
                          <a16:creationId xmlns:a16="http://schemas.microsoft.com/office/drawing/2014/main" id="{04643C5C-B67A-7092-9D93-199DA60A8B93}"/>
                        </a:ext>
                      </a:extLst>
                    </p:cNvPr>
                    <p:cNvCxnSpPr>
                      <a:endCxn id="198" idx="6"/>
                    </p:cNvCxnSpPr>
                    <p:nvPr/>
                  </p:nvCxnSpPr>
                  <p:spPr>
                    <a:xfrm flipH="1" flipV="1">
                      <a:off x="4517123" y="648563"/>
                      <a:ext cx="186562" cy="55632"/>
                    </a:xfrm>
                    <a:prstGeom prst="line">
                      <a:avLst/>
                    </a:prstGeom>
                    <a:noFill/>
                    <a:ln w="3175" cap="flat" cmpd="sng" algn="ctr">
                      <a:solidFill>
                        <a:srgbClr val="000000"/>
                      </a:solidFill>
                      <a:prstDash val="solid"/>
                    </a:ln>
                    <a:effectLst>
                      <a:outerShdw blurRad="40000" dist="20000" dir="5400000" rotWithShape="0">
                        <a:srgbClr val="000000">
                          <a:alpha val="38000"/>
                        </a:srgbClr>
                      </a:outerShdw>
                    </a:effectLst>
                  </p:spPr>
                </p:cxnSp>
                <p:cxnSp>
                  <p:nvCxnSpPr>
                    <p:cNvPr id="202" name="Straight Connector 201">
                      <a:extLst>
                        <a:ext uri="{FF2B5EF4-FFF2-40B4-BE49-F238E27FC236}">
                          <a16:creationId xmlns:a16="http://schemas.microsoft.com/office/drawing/2014/main" id="{884A46E0-DE74-890D-42B6-6D23FDCE3019}"/>
                        </a:ext>
                      </a:extLst>
                    </p:cNvPr>
                    <p:cNvCxnSpPr>
                      <a:endCxn id="198" idx="6"/>
                    </p:cNvCxnSpPr>
                    <p:nvPr/>
                  </p:nvCxnSpPr>
                  <p:spPr>
                    <a:xfrm flipH="1">
                      <a:off x="4517123" y="615185"/>
                      <a:ext cx="191817" cy="33378"/>
                    </a:xfrm>
                    <a:prstGeom prst="line">
                      <a:avLst/>
                    </a:prstGeom>
                    <a:noFill/>
                    <a:ln w="3175" cap="flat" cmpd="sng" algn="ctr">
                      <a:solidFill>
                        <a:srgbClr val="000000"/>
                      </a:solidFill>
                      <a:prstDash val="solid"/>
                    </a:ln>
                    <a:effectLst>
                      <a:outerShdw blurRad="40000" dist="20000" dir="5400000" rotWithShape="0">
                        <a:srgbClr val="000000">
                          <a:alpha val="38000"/>
                        </a:srgbClr>
                      </a:outerShdw>
                    </a:effectLst>
                  </p:spPr>
                </p:cxnSp>
                <p:cxnSp>
                  <p:nvCxnSpPr>
                    <p:cNvPr id="203" name="Straight Connector 202">
                      <a:extLst>
                        <a:ext uri="{FF2B5EF4-FFF2-40B4-BE49-F238E27FC236}">
                          <a16:creationId xmlns:a16="http://schemas.microsoft.com/office/drawing/2014/main" id="{2F6E2DCE-A415-CD7B-35A0-30117B2B6071}"/>
                        </a:ext>
                      </a:extLst>
                    </p:cNvPr>
                    <p:cNvCxnSpPr>
                      <a:endCxn id="198" idx="6"/>
                    </p:cNvCxnSpPr>
                    <p:nvPr/>
                  </p:nvCxnSpPr>
                  <p:spPr>
                    <a:xfrm flipH="1" flipV="1">
                      <a:off x="4517123" y="648563"/>
                      <a:ext cx="186562" cy="11127"/>
                    </a:xfrm>
                    <a:prstGeom prst="line">
                      <a:avLst/>
                    </a:prstGeom>
                    <a:noFill/>
                    <a:ln w="3175" cap="flat" cmpd="sng" algn="ctr">
                      <a:solidFill>
                        <a:srgbClr val="000000"/>
                      </a:solidFill>
                      <a:prstDash val="solid"/>
                    </a:ln>
                    <a:effectLst>
                      <a:outerShdw blurRad="40000" dist="20000" dir="5400000" rotWithShape="0">
                        <a:srgbClr val="000000">
                          <a:alpha val="38000"/>
                        </a:srgbClr>
                      </a:outerShdw>
                    </a:effectLst>
                  </p:spPr>
                </p:cxnSp>
              </p:grpSp>
            </p:grpSp>
          </p:grpSp>
        </p:grpSp>
      </p:grpSp>
      <p:cxnSp>
        <p:nvCxnSpPr>
          <p:cNvPr id="234" name="Straight Connector 233">
            <a:extLst>
              <a:ext uri="{FF2B5EF4-FFF2-40B4-BE49-F238E27FC236}">
                <a16:creationId xmlns:a16="http://schemas.microsoft.com/office/drawing/2014/main" id="{12ADA31E-52FD-D7C1-4D77-B540C32B8F0A}"/>
              </a:ext>
            </a:extLst>
          </p:cNvPr>
          <p:cNvCxnSpPr>
            <a:cxnSpLocks/>
          </p:cNvCxnSpPr>
          <p:nvPr/>
        </p:nvCxnSpPr>
        <p:spPr>
          <a:xfrm>
            <a:off x="4970708" y="6582220"/>
            <a:ext cx="1392820" cy="0"/>
          </a:xfrm>
          <a:prstGeom prst="line">
            <a:avLst/>
          </a:prstGeom>
          <a:ln w="3492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7" name="Straight Connector 236">
            <a:extLst>
              <a:ext uri="{FF2B5EF4-FFF2-40B4-BE49-F238E27FC236}">
                <a16:creationId xmlns:a16="http://schemas.microsoft.com/office/drawing/2014/main" id="{644CA71E-75E6-0682-BE2C-18454E71F630}"/>
              </a:ext>
            </a:extLst>
          </p:cNvPr>
          <p:cNvCxnSpPr>
            <a:cxnSpLocks/>
          </p:cNvCxnSpPr>
          <p:nvPr/>
        </p:nvCxnSpPr>
        <p:spPr>
          <a:xfrm>
            <a:off x="1023066" y="6426352"/>
            <a:ext cx="929275" cy="0"/>
          </a:xfrm>
          <a:prstGeom prst="line">
            <a:avLst/>
          </a:prstGeom>
          <a:ln w="34925">
            <a:solidFill>
              <a:schemeClr val="tx1"/>
            </a:solidFill>
          </a:ln>
        </p:spPr>
        <p:style>
          <a:lnRef idx="1">
            <a:schemeClr val="accent1"/>
          </a:lnRef>
          <a:fillRef idx="0">
            <a:schemeClr val="accent1"/>
          </a:fillRef>
          <a:effectRef idx="0">
            <a:schemeClr val="accent1"/>
          </a:effectRef>
          <a:fontRef idx="minor">
            <a:schemeClr val="tx1"/>
          </a:fontRef>
        </p:style>
      </p:cxnSp>
      <p:pic>
        <p:nvPicPr>
          <p:cNvPr id="9" name="Picture 8" descr="A picture containing screenshot, diagram, line&#10;&#10;Description automatically generated">
            <a:extLst>
              <a:ext uri="{FF2B5EF4-FFF2-40B4-BE49-F238E27FC236}">
                <a16:creationId xmlns:a16="http://schemas.microsoft.com/office/drawing/2014/main" id="{D1AAD21F-C63C-0826-375C-DBCE04791C66}"/>
              </a:ext>
            </a:extLst>
          </p:cNvPr>
          <p:cNvPicPr>
            <a:picLocks noChangeAspect="1"/>
          </p:cNvPicPr>
          <p:nvPr/>
        </p:nvPicPr>
        <p:blipFill>
          <a:blip r:embed="rId6"/>
          <a:stretch>
            <a:fillRect/>
          </a:stretch>
        </p:blipFill>
        <p:spPr>
          <a:xfrm>
            <a:off x="701409" y="3409321"/>
            <a:ext cx="1530159" cy="1616658"/>
          </a:xfrm>
          <a:prstGeom prst="rect">
            <a:avLst/>
          </a:prstGeom>
        </p:spPr>
      </p:pic>
      <p:cxnSp>
        <p:nvCxnSpPr>
          <p:cNvPr id="236" name="Straight Connector 235">
            <a:extLst>
              <a:ext uri="{FF2B5EF4-FFF2-40B4-BE49-F238E27FC236}">
                <a16:creationId xmlns:a16="http://schemas.microsoft.com/office/drawing/2014/main" id="{5270F68E-D8A4-4AD1-2362-63BD73910D1C}"/>
              </a:ext>
            </a:extLst>
          </p:cNvPr>
          <p:cNvCxnSpPr>
            <a:cxnSpLocks/>
          </p:cNvCxnSpPr>
          <p:nvPr/>
        </p:nvCxnSpPr>
        <p:spPr>
          <a:xfrm>
            <a:off x="3300896" y="6593140"/>
            <a:ext cx="1392820" cy="0"/>
          </a:xfrm>
          <a:prstGeom prst="line">
            <a:avLst/>
          </a:prstGeom>
          <a:ln w="349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1" name="Group 20">
            <a:extLst>
              <a:ext uri="{FF2B5EF4-FFF2-40B4-BE49-F238E27FC236}">
                <a16:creationId xmlns:a16="http://schemas.microsoft.com/office/drawing/2014/main" id="{B8817BD9-47D2-53B7-879E-880A289D061D}"/>
              </a:ext>
            </a:extLst>
          </p:cNvPr>
          <p:cNvGrpSpPr/>
          <p:nvPr/>
        </p:nvGrpSpPr>
        <p:grpSpPr>
          <a:xfrm>
            <a:off x="2475056" y="5263185"/>
            <a:ext cx="2063148" cy="465537"/>
            <a:chOff x="2415747" y="5653140"/>
            <a:chExt cx="2063148" cy="465537"/>
          </a:xfrm>
        </p:grpSpPr>
        <p:sp>
          <p:nvSpPr>
            <p:cNvPr id="124" name="Oval 123">
              <a:extLst>
                <a:ext uri="{FF2B5EF4-FFF2-40B4-BE49-F238E27FC236}">
                  <a16:creationId xmlns:a16="http://schemas.microsoft.com/office/drawing/2014/main" id="{ABD49CE8-A9E9-FB38-838D-55A3FD382DA3}"/>
                </a:ext>
              </a:extLst>
            </p:cNvPr>
            <p:cNvSpPr/>
            <p:nvPr/>
          </p:nvSpPr>
          <p:spPr>
            <a:xfrm>
              <a:off x="3768444" y="5663578"/>
              <a:ext cx="710451" cy="455099"/>
            </a:xfrm>
            <a:prstGeom prst="ellipse">
              <a:avLst/>
            </a:prstGeom>
            <a:gradFill flip="none" rotWithShape="1">
              <a:gsLst>
                <a:gs pos="0">
                  <a:srgbClr val="92D050"/>
                </a:gs>
                <a:gs pos="33000">
                  <a:srgbClr val="8CB850"/>
                </a:gs>
                <a:gs pos="100000">
                  <a:srgbClr val="FBF4F3"/>
                </a:gs>
              </a:gsLst>
              <a:lin ang="18900000" scaled="1"/>
              <a:tileRect/>
            </a:gradFill>
            <a:ln w="3175" cap="flat" cmpd="sng" algn="ctr">
              <a:solidFill>
                <a:sysClr val="windowText" lastClr="000000"/>
              </a:solidFill>
              <a:prstDash val="solid"/>
            </a:ln>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sp>
          <p:nvSpPr>
            <p:cNvPr id="125" name="Oval 124">
              <a:extLst>
                <a:ext uri="{FF2B5EF4-FFF2-40B4-BE49-F238E27FC236}">
                  <a16:creationId xmlns:a16="http://schemas.microsoft.com/office/drawing/2014/main" id="{C7E94E1D-15F5-CEFB-9304-84C2BC284733}"/>
                </a:ext>
              </a:extLst>
            </p:cNvPr>
            <p:cNvSpPr/>
            <p:nvPr/>
          </p:nvSpPr>
          <p:spPr>
            <a:xfrm>
              <a:off x="3835804" y="5732444"/>
              <a:ext cx="317974" cy="319642"/>
            </a:xfrm>
            <a:prstGeom prst="ellipse">
              <a:avLst/>
            </a:prstGeom>
            <a:gradFill flip="none" rotWithShape="1">
              <a:gsLst>
                <a:gs pos="0">
                  <a:srgbClr val="8064A2">
                    <a:lumMod val="40000"/>
                    <a:lumOff val="60000"/>
                  </a:srgbClr>
                </a:gs>
                <a:gs pos="28000">
                  <a:srgbClr val="8064A2">
                    <a:lumMod val="20000"/>
                    <a:lumOff val="80000"/>
                  </a:srgbClr>
                </a:gs>
                <a:gs pos="100000">
                  <a:sysClr val="window" lastClr="FFFFFF"/>
                </a:gs>
              </a:gsLst>
              <a:lin ang="18900000" scaled="1"/>
              <a:tileRect/>
            </a:gradFill>
            <a:ln w="3175" cap="flat" cmpd="sng" algn="ctr">
              <a:noFill/>
              <a:prstDash val="solid"/>
            </a:ln>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grpSp>
          <p:nvGrpSpPr>
            <p:cNvPr id="97" name="Group 96">
              <a:extLst>
                <a:ext uri="{FF2B5EF4-FFF2-40B4-BE49-F238E27FC236}">
                  <a16:creationId xmlns:a16="http://schemas.microsoft.com/office/drawing/2014/main" id="{86DED1D1-1C46-17D1-88B7-E37C282D5CDE}"/>
                </a:ext>
              </a:extLst>
            </p:cNvPr>
            <p:cNvGrpSpPr>
              <a:grpSpLocks/>
            </p:cNvGrpSpPr>
            <p:nvPr/>
          </p:nvGrpSpPr>
          <p:grpSpPr bwMode="auto">
            <a:xfrm>
              <a:off x="3837132" y="5776910"/>
              <a:ext cx="331551" cy="238321"/>
              <a:chOff x="4438294" y="570680"/>
              <a:chExt cx="520274" cy="178020"/>
            </a:xfrm>
          </p:grpSpPr>
          <p:grpSp>
            <p:nvGrpSpPr>
              <p:cNvPr id="98" name="Group 97">
                <a:extLst>
                  <a:ext uri="{FF2B5EF4-FFF2-40B4-BE49-F238E27FC236}">
                    <a16:creationId xmlns:a16="http://schemas.microsoft.com/office/drawing/2014/main" id="{8B9F5395-0F8C-494B-D18B-CE84B6AF136C}"/>
                  </a:ext>
                </a:extLst>
              </p:cNvPr>
              <p:cNvGrpSpPr>
                <a:grpSpLocks/>
              </p:cNvGrpSpPr>
              <p:nvPr/>
            </p:nvGrpSpPr>
            <p:grpSpPr bwMode="auto">
              <a:xfrm>
                <a:off x="4438294" y="570680"/>
                <a:ext cx="315311" cy="178020"/>
                <a:chOff x="4438294" y="570680"/>
                <a:chExt cx="315311" cy="178020"/>
              </a:xfrm>
            </p:grpSpPr>
            <p:grpSp>
              <p:nvGrpSpPr>
                <p:cNvPr id="112" name="Group 111">
                  <a:extLst>
                    <a:ext uri="{FF2B5EF4-FFF2-40B4-BE49-F238E27FC236}">
                      <a16:creationId xmlns:a16="http://schemas.microsoft.com/office/drawing/2014/main" id="{CB903A65-F8F3-01E9-36AA-5CEC3B0DC722}"/>
                    </a:ext>
                  </a:extLst>
                </p:cNvPr>
                <p:cNvGrpSpPr>
                  <a:grpSpLocks/>
                </p:cNvGrpSpPr>
                <p:nvPr/>
              </p:nvGrpSpPr>
              <p:grpSpPr bwMode="auto">
                <a:xfrm>
                  <a:off x="4714191" y="570680"/>
                  <a:ext cx="39414" cy="178020"/>
                  <a:chOff x="4728127" y="570680"/>
                  <a:chExt cx="120771" cy="178020"/>
                </a:xfrm>
              </p:grpSpPr>
              <p:cxnSp>
                <p:nvCxnSpPr>
                  <p:cNvPr id="119" name="Straight Connector 118">
                    <a:extLst>
                      <a:ext uri="{FF2B5EF4-FFF2-40B4-BE49-F238E27FC236}">
                        <a16:creationId xmlns:a16="http://schemas.microsoft.com/office/drawing/2014/main" id="{EECDFCCC-57EE-F13C-9720-4317FF26133B}"/>
                      </a:ext>
                    </a:extLst>
                  </p:cNvPr>
                  <p:cNvCxnSpPr/>
                  <p:nvPr/>
                </p:nvCxnSpPr>
                <p:spPr>
                  <a:xfrm>
                    <a:off x="4728127" y="570680"/>
                    <a:ext cx="120771" cy="0"/>
                  </a:xfrm>
                  <a:prstGeom prst="line">
                    <a:avLst/>
                  </a:prstGeom>
                  <a:noFill/>
                  <a:ln w="25400" cap="flat" cmpd="sng" algn="ctr">
                    <a:solidFill>
                      <a:srgbClr val="000000"/>
                    </a:solidFill>
                    <a:prstDash val="solid"/>
                  </a:ln>
                  <a:effectLst>
                    <a:outerShdw blurRad="40000" dist="20000" dir="5400000" rotWithShape="0">
                      <a:srgbClr val="000000">
                        <a:alpha val="38000"/>
                      </a:srgbClr>
                    </a:outerShdw>
                  </a:effectLst>
                </p:spPr>
              </p:cxnSp>
              <p:cxnSp>
                <p:nvCxnSpPr>
                  <p:cNvPr id="120" name="Straight Connector 119">
                    <a:extLst>
                      <a:ext uri="{FF2B5EF4-FFF2-40B4-BE49-F238E27FC236}">
                        <a16:creationId xmlns:a16="http://schemas.microsoft.com/office/drawing/2014/main" id="{05FBAD17-E23D-4B13-0C6E-53921F917EC2}"/>
                      </a:ext>
                    </a:extLst>
                  </p:cNvPr>
                  <p:cNvCxnSpPr/>
                  <p:nvPr/>
                </p:nvCxnSpPr>
                <p:spPr>
                  <a:xfrm>
                    <a:off x="4728127" y="615185"/>
                    <a:ext cx="120771" cy="0"/>
                  </a:xfrm>
                  <a:prstGeom prst="line">
                    <a:avLst/>
                  </a:prstGeom>
                  <a:noFill/>
                  <a:ln w="25400" cap="flat" cmpd="sng" algn="ctr">
                    <a:solidFill>
                      <a:srgbClr val="000000"/>
                    </a:solidFill>
                    <a:prstDash val="solid"/>
                  </a:ln>
                  <a:effectLst>
                    <a:outerShdw blurRad="40000" dist="20000" dir="5400000" rotWithShape="0">
                      <a:srgbClr val="000000">
                        <a:alpha val="38000"/>
                      </a:srgbClr>
                    </a:outerShdw>
                  </a:effectLst>
                </p:spPr>
              </p:cxnSp>
              <p:cxnSp>
                <p:nvCxnSpPr>
                  <p:cNvPr id="121" name="Straight Connector 120">
                    <a:extLst>
                      <a:ext uri="{FF2B5EF4-FFF2-40B4-BE49-F238E27FC236}">
                        <a16:creationId xmlns:a16="http://schemas.microsoft.com/office/drawing/2014/main" id="{2F51B321-E7B2-C11E-74DA-B5F176E85D85}"/>
                      </a:ext>
                    </a:extLst>
                  </p:cNvPr>
                  <p:cNvCxnSpPr/>
                  <p:nvPr/>
                </p:nvCxnSpPr>
                <p:spPr>
                  <a:xfrm>
                    <a:off x="4728127" y="659690"/>
                    <a:ext cx="120771" cy="0"/>
                  </a:xfrm>
                  <a:prstGeom prst="line">
                    <a:avLst/>
                  </a:prstGeom>
                  <a:noFill/>
                  <a:ln w="25400" cap="flat" cmpd="sng" algn="ctr">
                    <a:solidFill>
                      <a:srgbClr val="000000"/>
                    </a:solidFill>
                    <a:prstDash val="solid"/>
                  </a:ln>
                  <a:effectLst>
                    <a:outerShdw blurRad="40000" dist="20000" dir="5400000" rotWithShape="0">
                      <a:srgbClr val="000000">
                        <a:alpha val="38000"/>
                      </a:srgbClr>
                    </a:outerShdw>
                  </a:effectLst>
                </p:spPr>
              </p:cxnSp>
              <p:cxnSp>
                <p:nvCxnSpPr>
                  <p:cNvPr id="122" name="Straight Connector 121">
                    <a:extLst>
                      <a:ext uri="{FF2B5EF4-FFF2-40B4-BE49-F238E27FC236}">
                        <a16:creationId xmlns:a16="http://schemas.microsoft.com/office/drawing/2014/main" id="{83984F87-C9C7-052C-6C42-CDC6458E8DEC}"/>
                      </a:ext>
                    </a:extLst>
                  </p:cNvPr>
                  <p:cNvCxnSpPr/>
                  <p:nvPr/>
                </p:nvCxnSpPr>
                <p:spPr>
                  <a:xfrm>
                    <a:off x="4728127" y="704195"/>
                    <a:ext cx="120771" cy="0"/>
                  </a:xfrm>
                  <a:prstGeom prst="line">
                    <a:avLst/>
                  </a:prstGeom>
                  <a:noFill/>
                  <a:ln w="25400" cap="flat" cmpd="sng" algn="ctr">
                    <a:solidFill>
                      <a:srgbClr val="000000"/>
                    </a:solidFill>
                    <a:prstDash val="solid"/>
                  </a:ln>
                  <a:effectLst>
                    <a:outerShdw blurRad="40000" dist="20000" dir="5400000" rotWithShape="0">
                      <a:srgbClr val="000000">
                        <a:alpha val="38000"/>
                      </a:srgbClr>
                    </a:outerShdw>
                  </a:effectLst>
                </p:spPr>
              </p:cxnSp>
              <p:cxnSp>
                <p:nvCxnSpPr>
                  <p:cNvPr id="123" name="Straight Connector 122">
                    <a:extLst>
                      <a:ext uri="{FF2B5EF4-FFF2-40B4-BE49-F238E27FC236}">
                        <a16:creationId xmlns:a16="http://schemas.microsoft.com/office/drawing/2014/main" id="{5AF54A3A-F598-2FDD-D765-369CB48F533A}"/>
                      </a:ext>
                    </a:extLst>
                  </p:cNvPr>
                  <p:cNvCxnSpPr/>
                  <p:nvPr/>
                </p:nvCxnSpPr>
                <p:spPr>
                  <a:xfrm>
                    <a:off x="4728127" y="748700"/>
                    <a:ext cx="120771" cy="0"/>
                  </a:xfrm>
                  <a:prstGeom prst="line">
                    <a:avLst/>
                  </a:prstGeom>
                  <a:noFill/>
                  <a:ln w="25400" cap="flat" cmpd="sng" algn="ctr">
                    <a:solidFill>
                      <a:srgbClr val="000000"/>
                    </a:solidFill>
                    <a:prstDash val="solid"/>
                  </a:ln>
                  <a:effectLst>
                    <a:outerShdw blurRad="40000" dist="20000" dir="5400000" rotWithShape="0">
                      <a:srgbClr val="000000">
                        <a:alpha val="38000"/>
                      </a:srgbClr>
                    </a:outerShdw>
                  </a:effectLst>
                </p:spPr>
              </p:cxnSp>
            </p:grpSp>
            <p:sp>
              <p:nvSpPr>
                <p:cNvPr id="113" name="Oval 112">
                  <a:extLst>
                    <a:ext uri="{FF2B5EF4-FFF2-40B4-BE49-F238E27FC236}">
                      <a16:creationId xmlns:a16="http://schemas.microsoft.com/office/drawing/2014/main" id="{69BA0399-78A0-9CFA-AA40-730CA4041AFC}"/>
                    </a:ext>
                  </a:extLst>
                </p:cNvPr>
                <p:cNvSpPr/>
                <p:nvPr/>
              </p:nvSpPr>
              <p:spPr>
                <a:xfrm>
                  <a:off x="4438294" y="624722"/>
                  <a:ext cx="78829" cy="46094"/>
                </a:xfrm>
                <a:prstGeom prst="ellipse">
                  <a:avLst/>
                </a:prstGeom>
                <a:solidFill>
                  <a:sysClr val="windowText" lastClr="000000"/>
                </a:solidFill>
                <a:ln w="9525" cap="flat" cmpd="sng" algn="ctr">
                  <a:solidFill>
                    <a:srgbClr val="000000"/>
                  </a:solidFill>
                  <a:prstDash val="solid"/>
                </a:ln>
                <a:effectLst>
                  <a:outerShdw blurRad="40000" dist="23000" dir="5400000" rotWithShape="0">
                    <a:srgbClr val="000000">
                      <a:alpha val="35000"/>
                    </a:srgbClr>
                  </a:outerShdw>
                </a:effectLst>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b="0" i="0" u="none" strike="noStrike" kern="0" cap="none" spc="0" normalizeH="0" baseline="0" noProof="0">
                    <a:ln>
                      <a:noFill/>
                    </a:ln>
                    <a:solidFill>
                      <a:prstClr val="white"/>
                    </a:solidFill>
                    <a:effectLst/>
                    <a:uLnTx/>
                    <a:uFillTx/>
                    <a:latin typeface="Calibri"/>
                    <a:ea typeface="+mn-ea"/>
                    <a:cs typeface="+mn-cs"/>
                  </a:endParaRPr>
                </a:p>
              </p:txBody>
            </p:sp>
            <p:cxnSp>
              <p:nvCxnSpPr>
                <p:cNvPr id="114" name="Straight Connector 113">
                  <a:extLst>
                    <a:ext uri="{FF2B5EF4-FFF2-40B4-BE49-F238E27FC236}">
                      <a16:creationId xmlns:a16="http://schemas.microsoft.com/office/drawing/2014/main" id="{19BE7281-5743-527A-BE07-76EBBC259390}"/>
                    </a:ext>
                  </a:extLst>
                </p:cNvPr>
                <p:cNvCxnSpPr>
                  <a:endCxn id="113" idx="7"/>
                </p:cNvCxnSpPr>
                <p:nvPr/>
              </p:nvCxnSpPr>
              <p:spPr>
                <a:xfrm flipH="1">
                  <a:off x="4503986" y="570680"/>
                  <a:ext cx="191817" cy="60400"/>
                </a:xfrm>
                <a:prstGeom prst="line">
                  <a:avLst/>
                </a:prstGeom>
                <a:noFill/>
                <a:ln w="3175" cap="flat" cmpd="sng" algn="ctr">
                  <a:solidFill>
                    <a:srgbClr val="000000"/>
                  </a:solidFill>
                  <a:prstDash val="solid"/>
                </a:ln>
                <a:effectLst>
                  <a:outerShdw blurRad="40000" dist="20000" dir="5400000" rotWithShape="0">
                    <a:srgbClr val="000000">
                      <a:alpha val="38000"/>
                    </a:srgbClr>
                  </a:outerShdw>
                </a:effectLst>
              </p:spPr>
            </p:cxnSp>
            <p:cxnSp>
              <p:nvCxnSpPr>
                <p:cNvPr id="115" name="Straight Connector 114">
                  <a:extLst>
                    <a:ext uri="{FF2B5EF4-FFF2-40B4-BE49-F238E27FC236}">
                      <a16:creationId xmlns:a16="http://schemas.microsoft.com/office/drawing/2014/main" id="{544615EC-70AE-B569-AC97-D4BDE24AEC30}"/>
                    </a:ext>
                  </a:extLst>
                </p:cNvPr>
                <p:cNvCxnSpPr>
                  <a:endCxn id="113" idx="5"/>
                </p:cNvCxnSpPr>
                <p:nvPr/>
              </p:nvCxnSpPr>
              <p:spPr>
                <a:xfrm flipH="1" flipV="1">
                  <a:off x="4503986" y="664458"/>
                  <a:ext cx="199701" cy="84242"/>
                </a:xfrm>
                <a:prstGeom prst="line">
                  <a:avLst/>
                </a:prstGeom>
                <a:noFill/>
                <a:ln w="3175" cap="flat" cmpd="sng" algn="ctr">
                  <a:solidFill>
                    <a:srgbClr val="000000"/>
                  </a:solidFill>
                  <a:prstDash val="solid"/>
                </a:ln>
                <a:effectLst>
                  <a:outerShdw blurRad="40000" dist="20000" dir="5400000" rotWithShape="0">
                    <a:srgbClr val="000000">
                      <a:alpha val="38000"/>
                    </a:srgbClr>
                  </a:outerShdw>
                </a:effectLst>
              </p:spPr>
            </p:cxnSp>
            <p:cxnSp>
              <p:nvCxnSpPr>
                <p:cNvPr id="116" name="Straight Connector 115">
                  <a:extLst>
                    <a:ext uri="{FF2B5EF4-FFF2-40B4-BE49-F238E27FC236}">
                      <a16:creationId xmlns:a16="http://schemas.microsoft.com/office/drawing/2014/main" id="{9ACABB37-07DA-082A-2305-A2DAFDF86394}"/>
                    </a:ext>
                  </a:extLst>
                </p:cNvPr>
                <p:cNvCxnSpPr>
                  <a:endCxn id="113" idx="6"/>
                </p:cNvCxnSpPr>
                <p:nvPr/>
              </p:nvCxnSpPr>
              <p:spPr>
                <a:xfrm flipH="1" flipV="1">
                  <a:off x="4517123" y="648563"/>
                  <a:ext cx="186564" cy="55632"/>
                </a:xfrm>
                <a:prstGeom prst="line">
                  <a:avLst/>
                </a:prstGeom>
                <a:noFill/>
                <a:ln w="3175" cap="flat" cmpd="sng" algn="ctr">
                  <a:solidFill>
                    <a:srgbClr val="000000"/>
                  </a:solidFill>
                  <a:prstDash val="solid"/>
                </a:ln>
                <a:effectLst>
                  <a:outerShdw blurRad="40000" dist="20000" dir="5400000" rotWithShape="0">
                    <a:srgbClr val="000000">
                      <a:alpha val="38000"/>
                    </a:srgbClr>
                  </a:outerShdw>
                </a:effectLst>
              </p:spPr>
            </p:cxnSp>
            <p:cxnSp>
              <p:nvCxnSpPr>
                <p:cNvPr id="117" name="Straight Connector 116">
                  <a:extLst>
                    <a:ext uri="{FF2B5EF4-FFF2-40B4-BE49-F238E27FC236}">
                      <a16:creationId xmlns:a16="http://schemas.microsoft.com/office/drawing/2014/main" id="{C94744C9-EDF5-71EE-9082-732A5B87F84B}"/>
                    </a:ext>
                  </a:extLst>
                </p:cNvPr>
                <p:cNvCxnSpPr>
                  <a:endCxn id="113" idx="6"/>
                </p:cNvCxnSpPr>
                <p:nvPr/>
              </p:nvCxnSpPr>
              <p:spPr>
                <a:xfrm flipH="1">
                  <a:off x="4517123" y="615185"/>
                  <a:ext cx="191819" cy="33378"/>
                </a:xfrm>
                <a:prstGeom prst="line">
                  <a:avLst/>
                </a:prstGeom>
                <a:noFill/>
                <a:ln w="3175" cap="flat" cmpd="sng" algn="ctr">
                  <a:solidFill>
                    <a:srgbClr val="000000"/>
                  </a:solidFill>
                  <a:prstDash val="solid"/>
                </a:ln>
                <a:effectLst>
                  <a:outerShdw blurRad="40000" dist="20000" dir="5400000" rotWithShape="0">
                    <a:srgbClr val="000000">
                      <a:alpha val="38000"/>
                    </a:srgbClr>
                  </a:outerShdw>
                </a:effectLst>
              </p:spPr>
            </p:cxnSp>
            <p:cxnSp>
              <p:nvCxnSpPr>
                <p:cNvPr id="118" name="Straight Connector 117">
                  <a:extLst>
                    <a:ext uri="{FF2B5EF4-FFF2-40B4-BE49-F238E27FC236}">
                      <a16:creationId xmlns:a16="http://schemas.microsoft.com/office/drawing/2014/main" id="{EDF25909-C7D7-F77C-F817-17D78BC877E5}"/>
                    </a:ext>
                  </a:extLst>
                </p:cNvPr>
                <p:cNvCxnSpPr>
                  <a:endCxn id="113" idx="6"/>
                </p:cNvCxnSpPr>
                <p:nvPr/>
              </p:nvCxnSpPr>
              <p:spPr>
                <a:xfrm flipH="1" flipV="1">
                  <a:off x="4517123" y="648563"/>
                  <a:ext cx="186564" cy="11127"/>
                </a:xfrm>
                <a:prstGeom prst="line">
                  <a:avLst/>
                </a:prstGeom>
                <a:noFill/>
                <a:ln w="3175" cap="flat" cmpd="sng" algn="ctr">
                  <a:solidFill>
                    <a:srgbClr val="000000"/>
                  </a:solidFill>
                  <a:prstDash val="solid"/>
                </a:ln>
                <a:effectLst>
                  <a:outerShdw blurRad="40000" dist="20000" dir="5400000" rotWithShape="0">
                    <a:srgbClr val="000000">
                      <a:alpha val="38000"/>
                    </a:srgbClr>
                  </a:outerShdw>
                </a:effectLst>
              </p:spPr>
            </p:cxnSp>
          </p:grpSp>
          <p:grpSp>
            <p:nvGrpSpPr>
              <p:cNvPr id="99" name="Group 98">
                <a:extLst>
                  <a:ext uri="{FF2B5EF4-FFF2-40B4-BE49-F238E27FC236}">
                    <a16:creationId xmlns:a16="http://schemas.microsoft.com/office/drawing/2014/main" id="{1E3B6B62-2C30-F072-F767-65C14317CF96}"/>
                  </a:ext>
                </a:extLst>
              </p:cNvPr>
              <p:cNvGrpSpPr>
                <a:grpSpLocks/>
              </p:cNvGrpSpPr>
              <p:nvPr/>
            </p:nvGrpSpPr>
            <p:grpSpPr bwMode="auto">
              <a:xfrm flipH="1">
                <a:off x="4643242" y="570680"/>
                <a:ext cx="315326" cy="178020"/>
                <a:chOff x="4438294" y="570680"/>
                <a:chExt cx="315326" cy="178020"/>
              </a:xfrm>
            </p:grpSpPr>
            <p:grpSp>
              <p:nvGrpSpPr>
                <p:cNvPr id="100" name="Group 99">
                  <a:extLst>
                    <a:ext uri="{FF2B5EF4-FFF2-40B4-BE49-F238E27FC236}">
                      <a16:creationId xmlns:a16="http://schemas.microsoft.com/office/drawing/2014/main" id="{C37C98B2-2E69-C76D-B7AE-5FE9636572D4}"/>
                    </a:ext>
                  </a:extLst>
                </p:cNvPr>
                <p:cNvGrpSpPr>
                  <a:grpSpLocks/>
                </p:cNvGrpSpPr>
                <p:nvPr/>
              </p:nvGrpSpPr>
              <p:grpSpPr bwMode="auto">
                <a:xfrm>
                  <a:off x="4714204" y="570680"/>
                  <a:ext cx="39416" cy="178020"/>
                  <a:chOff x="4728122" y="570680"/>
                  <a:chExt cx="120776" cy="178020"/>
                </a:xfrm>
              </p:grpSpPr>
              <p:cxnSp>
                <p:nvCxnSpPr>
                  <p:cNvPr id="107" name="Straight Connector 106">
                    <a:extLst>
                      <a:ext uri="{FF2B5EF4-FFF2-40B4-BE49-F238E27FC236}">
                        <a16:creationId xmlns:a16="http://schemas.microsoft.com/office/drawing/2014/main" id="{C4872B25-274D-811D-F677-2E02CC7C5130}"/>
                      </a:ext>
                    </a:extLst>
                  </p:cNvPr>
                  <p:cNvCxnSpPr/>
                  <p:nvPr/>
                </p:nvCxnSpPr>
                <p:spPr>
                  <a:xfrm>
                    <a:off x="4728122" y="570680"/>
                    <a:ext cx="120776" cy="0"/>
                  </a:xfrm>
                  <a:prstGeom prst="line">
                    <a:avLst/>
                  </a:prstGeom>
                  <a:noFill/>
                  <a:ln w="25400" cap="flat" cmpd="sng" algn="ctr">
                    <a:solidFill>
                      <a:srgbClr val="000000"/>
                    </a:solidFill>
                    <a:prstDash val="solid"/>
                  </a:ln>
                  <a:effectLst>
                    <a:outerShdw blurRad="40000" dist="20000" dir="5400000" rotWithShape="0">
                      <a:srgbClr val="000000">
                        <a:alpha val="38000"/>
                      </a:srgbClr>
                    </a:outerShdw>
                  </a:effectLst>
                </p:spPr>
              </p:cxnSp>
              <p:cxnSp>
                <p:nvCxnSpPr>
                  <p:cNvPr id="108" name="Straight Connector 107">
                    <a:extLst>
                      <a:ext uri="{FF2B5EF4-FFF2-40B4-BE49-F238E27FC236}">
                        <a16:creationId xmlns:a16="http://schemas.microsoft.com/office/drawing/2014/main" id="{3F5AF4AA-7313-9375-97BE-D2DDDF0F3B2D}"/>
                      </a:ext>
                    </a:extLst>
                  </p:cNvPr>
                  <p:cNvCxnSpPr/>
                  <p:nvPr/>
                </p:nvCxnSpPr>
                <p:spPr>
                  <a:xfrm>
                    <a:off x="4728122" y="615185"/>
                    <a:ext cx="120776" cy="0"/>
                  </a:xfrm>
                  <a:prstGeom prst="line">
                    <a:avLst/>
                  </a:prstGeom>
                  <a:noFill/>
                  <a:ln w="25400" cap="flat" cmpd="sng" algn="ctr">
                    <a:solidFill>
                      <a:srgbClr val="000000"/>
                    </a:solidFill>
                    <a:prstDash val="solid"/>
                  </a:ln>
                  <a:effectLst>
                    <a:outerShdw blurRad="40000" dist="20000" dir="5400000" rotWithShape="0">
                      <a:srgbClr val="000000">
                        <a:alpha val="38000"/>
                      </a:srgbClr>
                    </a:outerShdw>
                  </a:effectLst>
                </p:spPr>
              </p:cxnSp>
              <p:cxnSp>
                <p:nvCxnSpPr>
                  <p:cNvPr id="109" name="Straight Connector 108">
                    <a:extLst>
                      <a:ext uri="{FF2B5EF4-FFF2-40B4-BE49-F238E27FC236}">
                        <a16:creationId xmlns:a16="http://schemas.microsoft.com/office/drawing/2014/main" id="{5E750D15-B099-9A0C-56B9-41457E9B2629}"/>
                      </a:ext>
                    </a:extLst>
                  </p:cNvPr>
                  <p:cNvCxnSpPr/>
                  <p:nvPr/>
                </p:nvCxnSpPr>
                <p:spPr>
                  <a:xfrm>
                    <a:off x="4728122" y="659690"/>
                    <a:ext cx="120776" cy="0"/>
                  </a:xfrm>
                  <a:prstGeom prst="line">
                    <a:avLst/>
                  </a:prstGeom>
                  <a:noFill/>
                  <a:ln w="25400" cap="flat" cmpd="sng" algn="ctr">
                    <a:solidFill>
                      <a:srgbClr val="000000"/>
                    </a:solidFill>
                    <a:prstDash val="solid"/>
                  </a:ln>
                  <a:effectLst>
                    <a:outerShdw blurRad="40000" dist="20000" dir="5400000" rotWithShape="0">
                      <a:srgbClr val="000000">
                        <a:alpha val="38000"/>
                      </a:srgbClr>
                    </a:outerShdw>
                  </a:effectLst>
                </p:spPr>
              </p:cxnSp>
              <p:cxnSp>
                <p:nvCxnSpPr>
                  <p:cNvPr id="110" name="Straight Connector 109">
                    <a:extLst>
                      <a:ext uri="{FF2B5EF4-FFF2-40B4-BE49-F238E27FC236}">
                        <a16:creationId xmlns:a16="http://schemas.microsoft.com/office/drawing/2014/main" id="{A7FDBE01-689F-5C28-FA48-25C76B2FD8DA}"/>
                      </a:ext>
                    </a:extLst>
                  </p:cNvPr>
                  <p:cNvCxnSpPr/>
                  <p:nvPr/>
                </p:nvCxnSpPr>
                <p:spPr>
                  <a:xfrm>
                    <a:off x="4728122" y="704195"/>
                    <a:ext cx="120776" cy="0"/>
                  </a:xfrm>
                  <a:prstGeom prst="line">
                    <a:avLst/>
                  </a:prstGeom>
                  <a:noFill/>
                  <a:ln w="25400" cap="flat" cmpd="sng" algn="ctr">
                    <a:solidFill>
                      <a:srgbClr val="000000"/>
                    </a:solidFill>
                    <a:prstDash val="solid"/>
                  </a:ln>
                  <a:effectLst>
                    <a:outerShdw blurRad="40000" dist="20000" dir="5400000" rotWithShape="0">
                      <a:srgbClr val="000000">
                        <a:alpha val="38000"/>
                      </a:srgbClr>
                    </a:outerShdw>
                  </a:effectLst>
                </p:spPr>
              </p:cxnSp>
              <p:cxnSp>
                <p:nvCxnSpPr>
                  <p:cNvPr id="111" name="Straight Connector 110">
                    <a:extLst>
                      <a:ext uri="{FF2B5EF4-FFF2-40B4-BE49-F238E27FC236}">
                        <a16:creationId xmlns:a16="http://schemas.microsoft.com/office/drawing/2014/main" id="{778FF575-F92B-C6E8-EBF0-9C5FFFB42261}"/>
                      </a:ext>
                    </a:extLst>
                  </p:cNvPr>
                  <p:cNvCxnSpPr/>
                  <p:nvPr/>
                </p:nvCxnSpPr>
                <p:spPr>
                  <a:xfrm>
                    <a:off x="4728122" y="748700"/>
                    <a:ext cx="120776" cy="0"/>
                  </a:xfrm>
                  <a:prstGeom prst="line">
                    <a:avLst/>
                  </a:prstGeom>
                  <a:noFill/>
                  <a:ln w="25400" cap="flat" cmpd="sng" algn="ctr">
                    <a:solidFill>
                      <a:srgbClr val="000000"/>
                    </a:solidFill>
                    <a:prstDash val="solid"/>
                  </a:ln>
                  <a:effectLst>
                    <a:outerShdw blurRad="40000" dist="20000" dir="5400000" rotWithShape="0">
                      <a:srgbClr val="000000">
                        <a:alpha val="38000"/>
                      </a:srgbClr>
                    </a:outerShdw>
                  </a:effectLst>
                </p:spPr>
              </p:cxnSp>
            </p:grpSp>
            <p:sp>
              <p:nvSpPr>
                <p:cNvPr id="101" name="Oval 100">
                  <a:extLst>
                    <a:ext uri="{FF2B5EF4-FFF2-40B4-BE49-F238E27FC236}">
                      <a16:creationId xmlns:a16="http://schemas.microsoft.com/office/drawing/2014/main" id="{6C0B64E8-73E5-E394-426C-4278FF17F259}"/>
                    </a:ext>
                  </a:extLst>
                </p:cNvPr>
                <p:cNvSpPr/>
                <p:nvPr/>
              </p:nvSpPr>
              <p:spPr>
                <a:xfrm>
                  <a:off x="4438294" y="624722"/>
                  <a:ext cx="78829" cy="46094"/>
                </a:xfrm>
                <a:prstGeom prst="ellipse">
                  <a:avLst/>
                </a:prstGeom>
                <a:solidFill>
                  <a:sysClr val="windowText" lastClr="000000"/>
                </a:solidFill>
                <a:ln w="9525" cap="flat" cmpd="sng" algn="ctr">
                  <a:solidFill>
                    <a:srgbClr val="000000"/>
                  </a:solidFill>
                  <a:prstDash val="solid"/>
                </a:ln>
                <a:effectLst>
                  <a:outerShdw blurRad="40000" dist="23000" dir="5400000" rotWithShape="0">
                    <a:srgbClr val="000000">
                      <a:alpha val="35000"/>
                    </a:srgbClr>
                  </a:outerShdw>
                </a:effectLst>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b="0" i="0" u="none" strike="noStrike" kern="0" cap="none" spc="0" normalizeH="0" baseline="0" noProof="0">
                    <a:ln>
                      <a:noFill/>
                    </a:ln>
                    <a:solidFill>
                      <a:prstClr val="white"/>
                    </a:solidFill>
                    <a:effectLst/>
                    <a:uLnTx/>
                    <a:uFillTx/>
                    <a:latin typeface="Calibri"/>
                    <a:ea typeface="+mn-ea"/>
                    <a:cs typeface="+mn-cs"/>
                  </a:endParaRPr>
                </a:p>
              </p:txBody>
            </p:sp>
            <p:cxnSp>
              <p:nvCxnSpPr>
                <p:cNvPr id="102" name="Straight Connector 101">
                  <a:extLst>
                    <a:ext uri="{FF2B5EF4-FFF2-40B4-BE49-F238E27FC236}">
                      <a16:creationId xmlns:a16="http://schemas.microsoft.com/office/drawing/2014/main" id="{76F4ED7E-D054-F140-70E5-E9741D2690AB}"/>
                    </a:ext>
                  </a:extLst>
                </p:cNvPr>
                <p:cNvCxnSpPr>
                  <a:endCxn id="101" idx="7"/>
                </p:cNvCxnSpPr>
                <p:nvPr/>
              </p:nvCxnSpPr>
              <p:spPr>
                <a:xfrm flipH="1">
                  <a:off x="4503984" y="570680"/>
                  <a:ext cx="191819" cy="60400"/>
                </a:xfrm>
                <a:prstGeom prst="line">
                  <a:avLst/>
                </a:prstGeom>
                <a:noFill/>
                <a:ln w="3175" cap="flat" cmpd="sng" algn="ctr">
                  <a:solidFill>
                    <a:srgbClr val="000000"/>
                  </a:solidFill>
                  <a:prstDash val="solid"/>
                </a:ln>
                <a:effectLst>
                  <a:outerShdw blurRad="40000" dist="20000" dir="5400000" rotWithShape="0">
                    <a:srgbClr val="000000">
                      <a:alpha val="38000"/>
                    </a:srgbClr>
                  </a:outerShdw>
                </a:effectLst>
              </p:spPr>
            </p:cxnSp>
            <p:cxnSp>
              <p:nvCxnSpPr>
                <p:cNvPr id="103" name="Straight Connector 102">
                  <a:extLst>
                    <a:ext uri="{FF2B5EF4-FFF2-40B4-BE49-F238E27FC236}">
                      <a16:creationId xmlns:a16="http://schemas.microsoft.com/office/drawing/2014/main" id="{FAFDC619-F95E-9315-7A70-B9DF135DF688}"/>
                    </a:ext>
                  </a:extLst>
                </p:cNvPr>
                <p:cNvCxnSpPr>
                  <a:endCxn id="101" idx="5"/>
                </p:cNvCxnSpPr>
                <p:nvPr/>
              </p:nvCxnSpPr>
              <p:spPr>
                <a:xfrm flipH="1" flipV="1">
                  <a:off x="4503984" y="664458"/>
                  <a:ext cx="199701" cy="84242"/>
                </a:xfrm>
                <a:prstGeom prst="line">
                  <a:avLst/>
                </a:prstGeom>
                <a:noFill/>
                <a:ln w="3175" cap="flat" cmpd="sng" algn="ctr">
                  <a:solidFill>
                    <a:srgbClr val="000000"/>
                  </a:solidFill>
                  <a:prstDash val="solid"/>
                </a:ln>
                <a:effectLst>
                  <a:outerShdw blurRad="40000" dist="20000" dir="5400000" rotWithShape="0">
                    <a:srgbClr val="000000">
                      <a:alpha val="38000"/>
                    </a:srgbClr>
                  </a:outerShdw>
                </a:effectLst>
              </p:spPr>
            </p:cxnSp>
            <p:cxnSp>
              <p:nvCxnSpPr>
                <p:cNvPr id="104" name="Straight Connector 103">
                  <a:extLst>
                    <a:ext uri="{FF2B5EF4-FFF2-40B4-BE49-F238E27FC236}">
                      <a16:creationId xmlns:a16="http://schemas.microsoft.com/office/drawing/2014/main" id="{B046D18A-056D-8E21-6C1A-6D27C8ECD14B}"/>
                    </a:ext>
                  </a:extLst>
                </p:cNvPr>
                <p:cNvCxnSpPr>
                  <a:endCxn id="101" idx="6"/>
                </p:cNvCxnSpPr>
                <p:nvPr/>
              </p:nvCxnSpPr>
              <p:spPr>
                <a:xfrm flipH="1" flipV="1">
                  <a:off x="4517123" y="648563"/>
                  <a:ext cx="186562" cy="55632"/>
                </a:xfrm>
                <a:prstGeom prst="line">
                  <a:avLst/>
                </a:prstGeom>
                <a:noFill/>
                <a:ln w="3175" cap="flat" cmpd="sng" algn="ctr">
                  <a:solidFill>
                    <a:srgbClr val="000000"/>
                  </a:solidFill>
                  <a:prstDash val="solid"/>
                </a:ln>
                <a:effectLst>
                  <a:outerShdw blurRad="40000" dist="20000" dir="5400000" rotWithShape="0">
                    <a:srgbClr val="000000">
                      <a:alpha val="38000"/>
                    </a:srgbClr>
                  </a:outerShdw>
                </a:effectLst>
              </p:spPr>
            </p:cxnSp>
            <p:cxnSp>
              <p:nvCxnSpPr>
                <p:cNvPr id="105" name="Straight Connector 104">
                  <a:extLst>
                    <a:ext uri="{FF2B5EF4-FFF2-40B4-BE49-F238E27FC236}">
                      <a16:creationId xmlns:a16="http://schemas.microsoft.com/office/drawing/2014/main" id="{96569DAA-BC0E-AB40-EFB9-901EF4D339D2}"/>
                    </a:ext>
                  </a:extLst>
                </p:cNvPr>
                <p:cNvCxnSpPr>
                  <a:endCxn id="101" idx="6"/>
                </p:cNvCxnSpPr>
                <p:nvPr/>
              </p:nvCxnSpPr>
              <p:spPr>
                <a:xfrm flipH="1">
                  <a:off x="4517123" y="615185"/>
                  <a:ext cx="191817" cy="33378"/>
                </a:xfrm>
                <a:prstGeom prst="line">
                  <a:avLst/>
                </a:prstGeom>
                <a:noFill/>
                <a:ln w="3175" cap="flat" cmpd="sng" algn="ctr">
                  <a:solidFill>
                    <a:srgbClr val="000000"/>
                  </a:solidFill>
                  <a:prstDash val="solid"/>
                </a:ln>
                <a:effectLst>
                  <a:outerShdw blurRad="40000" dist="20000" dir="5400000" rotWithShape="0">
                    <a:srgbClr val="000000">
                      <a:alpha val="38000"/>
                    </a:srgbClr>
                  </a:outerShdw>
                </a:effectLst>
              </p:spPr>
            </p:cxnSp>
            <p:cxnSp>
              <p:nvCxnSpPr>
                <p:cNvPr id="106" name="Straight Connector 105">
                  <a:extLst>
                    <a:ext uri="{FF2B5EF4-FFF2-40B4-BE49-F238E27FC236}">
                      <a16:creationId xmlns:a16="http://schemas.microsoft.com/office/drawing/2014/main" id="{D319EEE1-7878-BADD-0F55-AC8078DBEBA5}"/>
                    </a:ext>
                  </a:extLst>
                </p:cNvPr>
                <p:cNvCxnSpPr>
                  <a:endCxn id="101" idx="6"/>
                </p:cNvCxnSpPr>
                <p:nvPr/>
              </p:nvCxnSpPr>
              <p:spPr>
                <a:xfrm flipH="1" flipV="1">
                  <a:off x="4517123" y="648563"/>
                  <a:ext cx="186562" cy="11127"/>
                </a:xfrm>
                <a:prstGeom prst="line">
                  <a:avLst/>
                </a:prstGeom>
                <a:noFill/>
                <a:ln w="3175" cap="flat" cmpd="sng" algn="ctr">
                  <a:solidFill>
                    <a:srgbClr val="000000"/>
                  </a:solidFill>
                  <a:prstDash val="solid"/>
                </a:ln>
                <a:effectLst>
                  <a:outerShdw blurRad="40000" dist="20000" dir="5400000" rotWithShape="0">
                    <a:srgbClr val="000000">
                      <a:alpha val="38000"/>
                    </a:srgbClr>
                  </a:outerShdw>
                </a:effectLst>
              </p:spPr>
            </p:cxnSp>
          </p:grpSp>
        </p:grpSp>
        <p:sp>
          <p:nvSpPr>
            <p:cNvPr id="131" name="TextBox 130">
              <a:extLst>
                <a:ext uri="{FF2B5EF4-FFF2-40B4-BE49-F238E27FC236}">
                  <a16:creationId xmlns:a16="http://schemas.microsoft.com/office/drawing/2014/main" id="{B5ED5F8A-BBE9-5BDC-1A27-7BE0626065E4}"/>
                </a:ext>
              </a:extLst>
            </p:cNvPr>
            <p:cNvSpPr txBox="1"/>
            <p:nvPr/>
          </p:nvSpPr>
          <p:spPr>
            <a:xfrm>
              <a:off x="2415747" y="5653140"/>
              <a:ext cx="1502556" cy="400110"/>
            </a:xfrm>
            <a:prstGeom prst="rect">
              <a:avLst/>
            </a:prstGeom>
            <a:noFill/>
          </p:spPr>
          <p:txBody>
            <a:bodyPr wrap="square">
              <a:spAutoFit/>
            </a:bodyPr>
            <a:lstStyle/>
            <a:p>
              <a:pPr algn="ctr"/>
              <a:r>
                <a:rPr lang="en-US" sz="1000" b="1" dirty="0"/>
                <a:t>Proliferative PB</a:t>
              </a:r>
            </a:p>
            <a:p>
              <a:pPr algn="ctr"/>
              <a:r>
                <a:rPr lang="en-US" sz="1000" dirty="0"/>
                <a:t>EBNA1+, EBNA3+/-</a:t>
              </a:r>
            </a:p>
          </p:txBody>
        </p:sp>
        <p:sp>
          <p:nvSpPr>
            <p:cNvPr id="10" name="Block Arc 9">
              <a:extLst>
                <a:ext uri="{FF2B5EF4-FFF2-40B4-BE49-F238E27FC236}">
                  <a16:creationId xmlns:a16="http://schemas.microsoft.com/office/drawing/2014/main" id="{2F00C5A6-14D8-D146-B189-DE3B451A2B95}"/>
                </a:ext>
              </a:extLst>
            </p:cNvPr>
            <p:cNvSpPr/>
            <p:nvPr/>
          </p:nvSpPr>
          <p:spPr>
            <a:xfrm rot="5682562">
              <a:off x="4125924" y="5748239"/>
              <a:ext cx="295918" cy="301795"/>
            </a:xfrm>
            <a:prstGeom prst="blockArc">
              <a:avLst>
                <a:gd name="adj1" fmla="val 10918417"/>
                <a:gd name="adj2" fmla="val 20641643"/>
                <a:gd name="adj3" fmla="val 16447"/>
              </a:avLst>
            </a:prstGeom>
            <a:solidFill>
              <a:srgbClr val="5482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30" name="Block Arc 129">
              <a:extLst>
                <a:ext uri="{FF2B5EF4-FFF2-40B4-BE49-F238E27FC236}">
                  <a16:creationId xmlns:a16="http://schemas.microsoft.com/office/drawing/2014/main" id="{7BBB2B0A-47E0-E945-83C3-CD98768B6902}"/>
                </a:ext>
              </a:extLst>
            </p:cNvPr>
            <p:cNvSpPr/>
            <p:nvPr/>
          </p:nvSpPr>
          <p:spPr>
            <a:xfrm rot="5682562">
              <a:off x="4034314" y="5757336"/>
              <a:ext cx="295918" cy="301795"/>
            </a:xfrm>
            <a:prstGeom prst="blockArc">
              <a:avLst>
                <a:gd name="adj1" fmla="val 11961771"/>
                <a:gd name="adj2" fmla="val 19417366"/>
                <a:gd name="adj3" fmla="val 15102"/>
              </a:avLst>
            </a:prstGeom>
            <a:solidFill>
              <a:srgbClr val="5482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32" name="Block Arc 131">
              <a:extLst>
                <a:ext uri="{FF2B5EF4-FFF2-40B4-BE49-F238E27FC236}">
                  <a16:creationId xmlns:a16="http://schemas.microsoft.com/office/drawing/2014/main" id="{3E405671-EC72-574C-A7C6-38362EAABFBC}"/>
                </a:ext>
              </a:extLst>
            </p:cNvPr>
            <p:cNvSpPr/>
            <p:nvPr/>
          </p:nvSpPr>
          <p:spPr>
            <a:xfrm rot="5682562">
              <a:off x="3965061" y="5766061"/>
              <a:ext cx="295918" cy="301795"/>
            </a:xfrm>
            <a:prstGeom prst="blockArc">
              <a:avLst>
                <a:gd name="adj1" fmla="val 12832985"/>
                <a:gd name="adj2" fmla="val 18739397"/>
                <a:gd name="adj3" fmla="val 13753"/>
              </a:avLst>
            </a:prstGeom>
            <a:solidFill>
              <a:srgbClr val="5482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134" name="TextBox 133">
            <a:extLst>
              <a:ext uri="{FF2B5EF4-FFF2-40B4-BE49-F238E27FC236}">
                <a16:creationId xmlns:a16="http://schemas.microsoft.com/office/drawing/2014/main" id="{8CF8F791-B4BD-E877-DF00-CD9348508B06}"/>
              </a:ext>
            </a:extLst>
          </p:cNvPr>
          <p:cNvSpPr txBox="1"/>
          <p:nvPr/>
        </p:nvSpPr>
        <p:spPr>
          <a:xfrm>
            <a:off x="2714711" y="5940703"/>
            <a:ext cx="1101585" cy="400110"/>
          </a:xfrm>
          <a:prstGeom prst="rect">
            <a:avLst/>
          </a:prstGeom>
          <a:noFill/>
        </p:spPr>
        <p:txBody>
          <a:bodyPr wrap="none" rtlCol="0">
            <a:spAutoFit/>
          </a:bodyPr>
          <a:lstStyle/>
          <a:p>
            <a:pPr algn="ctr"/>
            <a:r>
              <a:rPr lang="en-US" sz="1000" b="1" dirty="0"/>
              <a:t>Quiescent PC</a:t>
            </a:r>
          </a:p>
          <a:p>
            <a:pPr algn="ctr"/>
            <a:r>
              <a:rPr lang="en-US" sz="1000" dirty="0"/>
              <a:t>BHRF1+, LMP1+/-</a:t>
            </a:r>
          </a:p>
        </p:txBody>
      </p:sp>
      <p:grpSp>
        <p:nvGrpSpPr>
          <p:cNvPr id="11" name="Group 10">
            <a:extLst>
              <a:ext uri="{FF2B5EF4-FFF2-40B4-BE49-F238E27FC236}">
                <a16:creationId xmlns:a16="http://schemas.microsoft.com/office/drawing/2014/main" id="{24193C3F-694D-CC47-996C-176E53D427FA}"/>
              </a:ext>
            </a:extLst>
          </p:cNvPr>
          <p:cNvGrpSpPr/>
          <p:nvPr/>
        </p:nvGrpSpPr>
        <p:grpSpPr>
          <a:xfrm>
            <a:off x="1079576" y="5649998"/>
            <a:ext cx="710451" cy="455099"/>
            <a:chOff x="2028791" y="7347649"/>
            <a:chExt cx="710451" cy="455099"/>
          </a:xfrm>
        </p:grpSpPr>
        <p:sp>
          <p:nvSpPr>
            <p:cNvPr id="135" name="Oval 134">
              <a:extLst>
                <a:ext uri="{FF2B5EF4-FFF2-40B4-BE49-F238E27FC236}">
                  <a16:creationId xmlns:a16="http://schemas.microsoft.com/office/drawing/2014/main" id="{43F1D9FA-D734-584E-B0F3-333CB1298339}"/>
                </a:ext>
              </a:extLst>
            </p:cNvPr>
            <p:cNvSpPr/>
            <p:nvPr/>
          </p:nvSpPr>
          <p:spPr>
            <a:xfrm>
              <a:off x="2028791" y="7347649"/>
              <a:ext cx="710451" cy="455099"/>
            </a:xfrm>
            <a:prstGeom prst="ellipse">
              <a:avLst/>
            </a:prstGeom>
            <a:solidFill>
              <a:srgbClr val="09C0D6"/>
            </a:solidFill>
            <a:ln w="3175" cap="flat" cmpd="sng" algn="ctr">
              <a:solidFill>
                <a:srgbClr val="FF7E79"/>
              </a:solidFill>
              <a:prstDash val="solid"/>
            </a:ln>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sp>
          <p:nvSpPr>
            <p:cNvPr id="136" name="Oval 135">
              <a:extLst>
                <a:ext uri="{FF2B5EF4-FFF2-40B4-BE49-F238E27FC236}">
                  <a16:creationId xmlns:a16="http://schemas.microsoft.com/office/drawing/2014/main" id="{D5E31FA2-F3E0-3E4F-B9C7-4611C5D00598}"/>
                </a:ext>
              </a:extLst>
            </p:cNvPr>
            <p:cNvSpPr/>
            <p:nvPr/>
          </p:nvSpPr>
          <p:spPr>
            <a:xfrm>
              <a:off x="2096151" y="7416515"/>
              <a:ext cx="317974" cy="319642"/>
            </a:xfrm>
            <a:prstGeom prst="ellipse">
              <a:avLst/>
            </a:prstGeom>
            <a:gradFill flip="none" rotWithShape="1">
              <a:gsLst>
                <a:gs pos="0">
                  <a:srgbClr val="8064A2">
                    <a:lumMod val="40000"/>
                    <a:lumOff val="60000"/>
                  </a:srgbClr>
                </a:gs>
                <a:gs pos="28000">
                  <a:srgbClr val="8064A2">
                    <a:lumMod val="20000"/>
                    <a:lumOff val="80000"/>
                  </a:srgbClr>
                </a:gs>
                <a:gs pos="100000">
                  <a:sysClr val="window" lastClr="FFFFFF"/>
                </a:gs>
              </a:gsLst>
              <a:lin ang="18900000" scaled="1"/>
              <a:tileRect/>
            </a:gradFill>
            <a:ln w="3175" cap="flat" cmpd="sng" algn="ctr">
              <a:noFill/>
              <a:prstDash val="solid"/>
            </a:ln>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sp>
          <p:nvSpPr>
            <p:cNvPr id="164" name="Block Arc 163">
              <a:extLst>
                <a:ext uri="{FF2B5EF4-FFF2-40B4-BE49-F238E27FC236}">
                  <a16:creationId xmlns:a16="http://schemas.microsoft.com/office/drawing/2014/main" id="{F7655EF2-A466-4249-8D38-0EEB83897F57}"/>
                </a:ext>
              </a:extLst>
            </p:cNvPr>
            <p:cNvSpPr/>
            <p:nvPr/>
          </p:nvSpPr>
          <p:spPr>
            <a:xfrm rot="5682562">
              <a:off x="2398594" y="7424299"/>
              <a:ext cx="295918" cy="301795"/>
            </a:xfrm>
            <a:prstGeom prst="blockArc">
              <a:avLst>
                <a:gd name="adj1" fmla="val 10918417"/>
                <a:gd name="adj2" fmla="val 20641643"/>
                <a:gd name="adj3" fmla="val 16447"/>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5" name="Block Arc 164">
              <a:extLst>
                <a:ext uri="{FF2B5EF4-FFF2-40B4-BE49-F238E27FC236}">
                  <a16:creationId xmlns:a16="http://schemas.microsoft.com/office/drawing/2014/main" id="{08C77569-D11C-C14E-A7D4-3DECC3CDCA39}"/>
                </a:ext>
              </a:extLst>
            </p:cNvPr>
            <p:cNvSpPr/>
            <p:nvPr/>
          </p:nvSpPr>
          <p:spPr>
            <a:xfrm rot="5682562">
              <a:off x="2304924" y="7436658"/>
              <a:ext cx="295918" cy="301795"/>
            </a:xfrm>
            <a:prstGeom prst="blockArc">
              <a:avLst>
                <a:gd name="adj1" fmla="val 11961771"/>
                <a:gd name="adj2" fmla="val 19417366"/>
                <a:gd name="adj3" fmla="val 15102"/>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6" name="Block Arc 165">
              <a:extLst>
                <a:ext uri="{FF2B5EF4-FFF2-40B4-BE49-F238E27FC236}">
                  <a16:creationId xmlns:a16="http://schemas.microsoft.com/office/drawing/2014/main" id="{6E1609C6-8002-1041-BCC5-88D69E711EBF}"/>
                </a:ext>
              </a:extLst>
            </p:cNvPr>
            <p:cNvSpPr/>
            <p:nvPr/>
          </p:nvSpPr>
          <p:spPr>
            <a:xfrm rot="5682562">
              <a:off x="2225408" y="7450132"/>
              <a:ext cx="295918" cy="301795"/>
            </a:xfrm>
            <a:prstGeom prst="blockArc">
              <a:avLst>
                <a:gd name="adj1" fmla="val 12832985"/>
                <a:gd name="adj2" fmla="val 18739397"/>
                <a:gd name="adj3" fmla="val 13753"/>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22" name="Group 21">
            <a:extLst>
              <a:ext uri="{FF2B5EF4-FFF2-40B4-BE49-F238E27FC236}">
                <a16:creationId xmlns:a16="http://schemas.microsoft.com/office/drawing/2014/main" id="{77D988D8-89A7-F94E-A6AE-859755A7BF33}"/>
              </a:ext>
            </a:extLst>
          </p:cNvPr>
          <p:cNvGrpSpPr/>
          <p:nvPr/>
        </p:nvGrpSpPr>
        <p:grpSpPr>
          <a:xfrm>
            <a:off x="3830414" y="5948528"/>
            <a:ext cx="710451" cy="455099"/>
            <a:chOff x="2028791" y="7347649"/>
            <a:chExt cx="710451" cy="455099"/>
          </a:xfrm>
        </p:grpSpPr>
        <p:sp>
          <p:nvSpPr>
            <p:cNvPr id="23" name="Oval 22">
              <a:extLst>
                <a:ext uri="{FF2B5EF4-FFF2-40B4-BE49-F238E27FC236}">
                  <a16:creationId xmlns:a16="http://schemas.microsoft.com/office/drawing/2014/main" id="{35222A24-C3B4-7CEA-2C2E-E247B9FCE2AB}"/>
                </a:ext>
              </a:extLst>
            </p:cNvPr>
            <p:cNvSpPr/>
            <p:nvPr/>
          </p:nvSpPr>
          <p:spPr>
            <a:xfrm>
              <a:off x="2028791" y="7347649"/>
              <a:ext cx="710451" cy="455099"/>
            </a:xfrm>
            <a:prstGeom prst="ellipse">
              <a:avLst/>
            </a:prstGeom>
            <a:gradFill flip="none" rotWithShape="1">
              <a:gsLst>
                <a:gs pos="0">
                  <a:srgbClr val="D8A3FF"/>
                </a:gs>
                <a:gs pos="33000">
                  <a:srgbClr val="D883FF"/>
                </a:gs>
                <a:gs pos="100000">
                  <a:srgbClr val="FBF4F3"/>
                </a:gs>
              </a:gsLst>
              <a:lin ang="18900000" scaled="1"/>
              <a:tileRect/>
            </a:gradFill>
            <a:ln w="3175" cap="flat" cmpd="sng" algn="ctr">
              <a:solidFill>
                <a:sysClr val="windowText" lastClr="000000"/>
              </a:solidFill>
              <a:prstDash val="solid"/>
            </a:ln>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sp>
          <p:nvSpPr>
            <p:cNvPr id="24" name="Oval 23">
              <a:extLst>
                <a:ext uri="{FF2B5EF4-FFF2-40B4-BE49-F238E27FC236}">
                  <a16:creationId xmlns:a16="http://schemas.microsoft.com/office/drawing/2014/main" id="{0A09129D-74F0-67B5-1403-454D0C54B9FF}"/>
                </a:ext>
              </a:extLst>
            </p:cNvPr>
            <p:cNvSpPr/>
            <p:nvPr/>
          </p:nvSpPr>
          <p:spPr>
            <a:xfrm>
              <a:off x="2096151" y="7416515"/>
              <a:ext cx="317974" cy="319642"/>
            </a:xfrm>
            <a:prstGeom prst="ellipse">
              <a:avLst/>
            </a:prstGeom>
            <a:gradFill flip="none" rotWithShape="1">
              <a:gsLst>
                <a:gs pos="0">
                  <a:srgbClr val="8064A2">
                    <a:lumMod val="40000"/>
                    <a:lumOff val="60000"/>
                  </a:srgbClr>
                </a:gs>
                <a:gs pos="28000">
                  <a:srgbClr val="8064A2">
                    <a:lumMod val="20000"/>
                    <a:lumOff val="80000"/>
                  </a:srgbClr>
                </a:gs>
                <a:gs pos="100000">
                  <a:sysClr val="window" lastClr="FFFFFF"/>
                </a:gs>
              </a:gsLst>
              <a:lin ang="18900000" scaled="1"/>
              <a:tileRect/>
            </a:gradFill>
            <a:ln w="3175" cap="flat" cmpd="sng" algn="ctr">
              <a:noFill/>
              <a:prstDash val="solid"/>
            </a:ln>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sp>
          <p:nvSpPr>
            <p:cNvPr id="25" name="Block Arc 24">
              <a:extLst>
                <a:ext uri="{FF2B5EF4-FFF2-40B4-BE49-F238E27FC236}">
                  <a16:creationId xmlns:a16="http://schemas.microsoft.com/office/drawing/2014/main" id="{5B46A5AB-C7EE-9A8B-8AF5-21A25A789AF6}"/>
                </a:ext>
              </a:extLst>
            </p:cNvPr>
            <p:cNvSpPr/>
            <p:nvPr/>
          </p:nvSpPr>
          <p:spPr>
            <a:xfrm rot="5682562">
              <a:off x="2398594" y="7424299"/>
              <a:ext cx="295918" cy="301795"/>
            </a:xfrm>
            <a:prstGeom prst="blockArc">
              <a:avLst>
                <a:gd name="adj1" fmla="val 10918417"/>
                <a:gd name="adj2" fmla="val 20641643"/>
                <a:gd name="adj3" fmla="val 16447"/>
              </a:avLst>
            </a:prstGeom>
            <a:solidFill>
              <a:srgbClr val="C493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6" name="Block Arc 25">
              <a:extLst>
                <a:ext uri="{FF2B5EF4-FFF2-40B4-BE49-F238E27FC236}">
                  <a16:creationId xmlns:a16="http://schemas.microsoft.com/office/drawing/2014/main" id="{5E75D061-CC38-D356-949E-5E78B31D5812}"/>
                </a:ext>
              </a:extLst>
            </p:cNvPr>
            <p:cNvSpPr/>
            <p:nvPr/>
          </p:nvSpPr>
          <p:spPr>
            <a:xfrm rot="5682562">
              <a:off x="2304924" y="7436658"/>
              <a:ext cx="295918" cy="301795"/>
            </a:xfrm>
            <a:prstGeom prst="blockArc">
              <a:avLst>
                <a:gd name="adj1" fmla="val 11961771"/>
                <a:gd name="adj2" fmla="val 19417366"/>
                <a:gd name="adj3" fmla="val 15102"/>
              </a:avLst>
            </a:prstGeom>
            <a:solidFill>
              <a:srgbClr val="C493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7" name="Block Arc 26">
              <a:extLst>
                <a:ext uri="{FF2B5EF4-FFF2-40B4-BE49-F238E27FC236}">
                  <a16:creationId xmlns:a16="http://schemas.microsoft.com/office/drawing/2014/main" id="{C903D7C0-1CF1-B19C-CA1C-FB9A11ECE0A0}"/>
                </a:ext>
              </a:extLst>
            </p:cNvPr>
            <p:cNvSpPr/>
            <p:nvPr/>
          </p:nvSpPr>
          <p:spPr>
            <a:xfrm rot="5682562">
              <a:off x="2225408" y="7450132"/>
              <a:ext cx="295918" cy="301795"/>
            </a:xfrm>
            <a:prstGeom prst="blockArc">
              <a:avLst>
                <a:gd name="adj1" fmla="val 12832985"/>
                <a:gd name="adj2" fmla="val 18739397"/>
                <a:gd name="adj3" fmla="val 13753"/>
              </a:avLst>
            </a:prstGeom>
            <a:solidFill>
              <a:srgbClr val="C493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31" name="Rounded Rectangle 30">
            <a:extLst>
              <a:ext uri="{FF2B5EF4-FFF2-40B4-BE49-F238E27FC236}">
                <a16:creationId xmlns:a16="http://schemas.microsoft.com/office/drawing/2014/main" id="{898A9EF2-3FBC-8816-5115-E5FA7B427E97}"/>
              </a:ext>
            </a:extLst>
          </p:cNvPr>
          <p:cNvSpPr/>
          <p:nvPr/>
        </p:nvSpPr>
        <p:spPr>
          <a:xfrm>
            <a:off x="5197835" y="373100"/>
            <a:ext cx="1411013" cy="41346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701 gene panel</a:t>
            </a:r>
          </a:p>
        </p:txBody>
      </p:sp>
      <p:grpSp>
        <p:nvGrpSpPr>
          <p:cNvPr id="36" name="Group 35">
            <a:extLst>
              <a:ext uri="{FF2B5EF4-FFF2-40B4-BE49-F238E27FC236}">
                <a16:creationId xmlns:a16="http://schemas.microsoft.com/office/drawing/2014/main" id="{C13A93FF-3ECC-559C-DA4C-5367D0F9BEE4}"/>
              </a:ext>
            </a:extLst>
          </p:cNvPr>
          <p:cNvGrpSpPr/>
          <p:nvPr/>
        </p:nvGrpSpPr>
        <p:grpSpPr>
          <a:xfrm>
            <a:off x="5652303" y="2013221"/>
            <a:ext cx="417644" cy="1163178"/>
            <a:chOff x="5579136" y="2041811"/>
            <a:chExt cx="214761" cy="761903"/>
          </a:xfrm>
        </p:grpSpPr>
        <p:sp>
          <p:nvSpPr>
            <p:cNvPr id="34" name="Right Arrow 33">
              <a:extLst>
                <a:ext uri="{FF2B5EF4-FFF2-40B4-BE49-F238E27FC236}">
                  <a16:creationId xmlns:a16="http://schemas.microsoft.com/office/drawing/2014/main" id="{16E59650-2D00-4012-42B4-61E7AC0681C1}"/>
                </a:ext>
              </a:extLst>
            </p:cNvPr>
            <p:cNvSpPr/>
            <p:nvPr/>
          </p:nvSpPr>
          <p:spPr>
            <a:xfrm flipH="1">
              <a:off x="5579136" y="2554332"/>
              <a:ext cx="209772" cy="249382"/>
            </a:xfrm>
            <a:prstGeom prst="rightArrow">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D302E863-0D74-141B-4C36-D64B4A755BEC}"/>
                </a:ext>
              </a:extLst>
            </p:cNvPr>
            <p:cNvSpPr/>
            <p:nvPr/>
          </p:nvSpPr>
          <p:spPr>
            <a:xfrm>
              <a:off x="5722889" y="2041811"/>
              <a:ext cx="71008" cy="694141"/>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7" name="TextBox 36">
            <a:extLst>
              <a:ext uri="{FF2B5EF4-FFF2-40B4-BE49-F238E27FC236}">
                <a16:creationId xmlns:a16="http://schemas.microsoft.com/office/drawing/2014/main" id="{0CB50B39-6FEE-ADED-917A-DD8BA7393185}"/>
              </a:ext>
            </a:extLst>
          </p:cNvPr>
          <p:cNvSpPr txBox="1"/>
          <p:nvPr/>
        </p:nvSpPr>
        <p:spPr>
          <a:xfrm>
            <a:off x="6080912" y="2100957"/>
            <a:ext cx="833516" cy="923330"/>
          </a:xfrm>
          <a:prstGeom prst="rect">
            <a:avLst/>
          </a:prstGeom>
          <a:noFill/>
        </p:spPr>
        <p:txBody>
          <a:bodyPr wrap="square" rtlCol="0">
            <a:spAutoFit/>
          </a:bodyPr>
          <a:lstStyle/>
          <a:p>
            <a:r>
              <a:rPr lang="en-US" dirty="0"/>
              <a:t>Donor EBV+ cells</a:t>
            </a:r>
          </a:p>
        </p:txBody>
      </p:sp>
      <p:sp>
        <p:nvSpPr>
          <p:cNvPr id="43" name="TextBox 42">
            <a:extLst>
              <a:ext uri="{FF2B5EF4-FFF2-40B4-BE49-F238E27FC236}">
                <a16:creationId xmlns:a16="http://schemas.microsoft.com/office/drawing/2014/main" id="{8A9E3400-E92E-C35E-2984-18337DFE7B4E}"/>
              </a:ext>
            </a:extLst>
          </p:cNvPr>
          <p:cNvSpPr txBox="1"/>
          <p:nvPr/>
        </p:nvSpPr>
        <p:spPr>
          <a:xfrm>
            <a:off x="1440901" y="2345012"/>
            <a:ext cx="593432" cy="369332"/>
          </a:xfrm>
          <a:prstGeom prst="rect">
            <a:avLst/>
          </a:prstGeom>
          <a:noFill/>
        </p:spPr>
        <p:txBody>
          <a:bodyPr wrap="none" rtlCol="0">
            <a:spAutoFit/>
          </a:bodyPr>
          <a:lstStyle/>
          <a:p>
            <a:r>
              <a:rPr lang="en-US" dirty="0"/>
              <a:t>DN7</a:t>
            </a:r>
          </a:p>
        </p:txBody>
      </p:sp>
      <p:sp>
        <p:nvSpPr>
          <p:cNvPr id="45" name="TextBox 44">
            <a:extLst>
              <a:ext uri="{FF2B5EF4-FFF2-40B4-BE49-F238E27FC236}">
                <a16:creationId xmlns:a16="http://schemas.microsoft.com/office/drawing/2014/main" id="{6F81AB41-9041-8D75-C6A7-BDE03F487588}"/>
              </a:ext>
            </a:extLst>
          </p:cNvPr>
          <p:cNvSpPr txBox="1"/>
          <p:nvPr/>
        </p:nvSpPr>
        <p:spPr>
          <a:xfrm>
            <a:off x="2032359" y="2345012"/>
            <a:ext cx="593432" cy="369332"/>
          </a:xfrm>
          <a:prstGeom prst="rect">
            <a:avLst/>
          </a:prstGeom>
          <a:noFill/>
        </p:spPr>
        <p:txBody>
          <a:bodyPr wrap="none" rtlCol="0">
            <a:spAutoFit/>
          </a:bodyPr>
          <a:lstStyle/>
          <a:p>
            <a:r>
              <a:rPr lang="en-US" dirty="0"/>
              <a:t>DN1</a:t>
            </a:r>
          </a:p>
        </p:txBody>
      </p:sp>
      <p:sp>
        <p:nvSpPr>
          <p:cNvPr id="48" name="TextBox 47">
            <a:extLst>
              <a:ext uri="{FF2B5EF4-FFF2-40B4-BE49-F238E27FC236}">
                <a16:creationId xmlns:a16="http://schemas.microsoft.com/office/drawing/2014/main" id="{209FD6FE-D131-0AAF-8A50-701CB5B53F51}"/>
              </a:ext>
            </a:extLst>
          </p:cNvPr>
          <p:cNvSpPr txBox="1"/>
          <p:nvPr/>
        </p:nvSpPr>
        <p:spPr>
          <a:xfrm>
            <a:off x="2623817" y="2345012"/>
            <a:ext cx="593432" cy="369332"/>
          </a:xfrm>
          <a:prstGeom prst="rect">
            <a:avLst/>
          </a:prstGeom>
          <a:noFill/>
        </p:spPr>
        <p:txBody>
          <a:bodyPr wrap="none" rtlCol="0">
            <a:spAutoFit/>
          </a:bodyPr>
          <a:lstStyle/>
          <a:p>
            <a:r>
              <a:rPr lang="en-US" dirty="0"/>
              <a:t>DN2</a:t>
            </a:r>
          </a:p>
        </p:txBody>
      </p:sp>
      <p:sp>
        <p:nvSpPr>
          <p:cNvPr id="49" name="TextBox 48">
            <a:extLst>
              <a:ext uri="{FF2B5EF4-FFF2-40B4-BE49-F238E27FC236}">
                <a16:creationId xmlns:a16="http://schemas.microsoft.com/office/drawing/2014/main" id="{653E08A9-A293-E759-33CC-65620C581FEE}"/>
              </a:ext>
            </a:extLst>
          </p:cNvPr>
          <p:cNvSpPr txBox="1"/>
          <p:nvPr/>
        </p:nvSpPr>
        <p:spPr>
          <a:xfrm>
            <a:off x="3215275" y="2345012"/>
            <a:ext cx="593432" cy="369332"/>
          </a:xfrm>
          <a:prstGeom prst="rect">
            <a:avLst/>
          </a:prstGeom>
          <a:noFill/>
        </p:spPr>
        <p:txBody>
          <a:bodyPr wrap="none" rtlCol="0">
            <a:spAutoFit/>
          </a:bodyPr>
          <a:lstStyle/>
          <a:p>
            <a:r>
              <a:rPr lang="en-US" dirty="0"/>
              <a:t>DN3</a:t>
            </a:r>
          </a:p>
        </p:txBody>
      </p:sp>
      <p:sp>
        <p:nvSpPr>
          <p:cNvPr id="50" name="TextBox 49">
            <a:extLst>
              <a:ext uri="{FF2B5EF4-FFF2-40B4-BE49-F238E27FC236}">
                <a16:creationId xmlns:a16="http://schemas.microsoft.com/office/drawing/2014/main" id="{58441AA4-B954-7E13-B546-281BE80E659F}"/>
              </a:ext>
            </a:extLst>
          </p:cNvPr>
          <p:cNvSpPr txBox="1"/>
          <p:nvPr/>
        </p:nvSpPr>
        <p:spPr>
          <a:xfrm>
            <a:off x="3806733" y="2345012"/>
            <a:ext cx="593432" cy="369332"/>
          </a:xfrm>
          <a:prstGeom prst="rect">
            <a:avLst/>
          </a:prstGeom>
          <a:noFill/>
        </p:spPr>
        <p:txBody>
          <a:bodyPr wrap="none" rtlCol="0">
            <a:spAutoFit/>
          </a:bodyPr>
          <a:lstStyle/>
          <a:p>
            <a:r>
              <a:rPr lang="en-US" dirty="0"/>
              <a:t>DN6</a:t>
            </a:r>
          </a:p>
        </p:txBody>
      </p:sp>
      <p:sp>
        <p:nvSpPr>
          <p:cNvPr id="51" name="TextBox 50">
            <a:extLst>
              <a:ext uri="{FF2B5EF4-FFF2-40B4-BE49-F238E27FC236}">
                <a16:creationId xmlns:a16="http://schemas.microsoft.com/office/drawing/2014/main" id="{73131C2D-145E-66A9-02D1-F4EDCFE4FA62}"/>
              </a:ext>
            </a:extLst>
          </p:cNvPr>
          <p:cNvSpPr txBox="1"/>
          <p:nvPr/>
        </p:nvSpPr>
        <p:spPr>
          <a:xfrm>
            <a:off x="4398191" y="2345012"/>
            <a:ext cx="593432" cy="369332"/>
          </a:xfrm>
          <a:prstGeom prst="rect">
            <a:avLst/>
          </a:prstGeom>
          <a:noFill/>
        </p:spPr>
        <p:txBody>
          <a:bodyPr wrap="none" rtlCol="0">
            <a:spAutoFit/>
          </a:bodyPr>
          <a:lstStyle/>
          <a:p>
            <a:r>
              <a:rPr lang="en-US" dirty="0"/>
              <a:t>DN8</a:t>
            </a:r>
          </a:p>
        </p:txBody>
      </p:sp>
      <p:sp>
        <p:nvSpPr>
          <p:cNvPr id="52" name="TextBox 51">
            <a:extLst>
              <a:ext uri="{FF2B5EF4-FFF2-40B4-BE49-F238E27FC236}">
                <a16:creationId xmlns:a16="http://schemas.microsoft.com/office/drawing/2014/main" id="{700C56CB-812A-DFA8-125E-E568F9CBB8B4}"/>
              </a:ext>
            </a:extLst>
          </p:cNvPr>
          <p:cNvSpPr txBox="1"/>
          <p:nvPr/>
        </p:nvSpPr>
        <p:spPr>
          <a:xfrm>
            <a:off x="4989644" y="2345012"/>
            <a:ext cx="593432" cy="369332"/>
          </a:xfrm>
          <a:prstGeom prst="rect">
            <a:avLst/>
          </a:prstGeom>
          <a:noFill/>
        </p:spPr>
        <p:txBody>
          <a:bodyPr wrap="none" rtlCol="0">
            <a:spAutoFit/>
          </a:bodyPr>
          <a:lstStyle/>
          <a:p>
            <a:r>
              <a:rPr lang="en-US" dirty="0"/>
              <a:t>DN4</a:t>
            </a:r>
          </a:p>
        </p:txBody>
      </p:sp>
      <p:sp>
        <p:nvSpPr>
          <p:cNvPr id="53" name="TextBox 52">
            <a:extLst>
              <a:ext uri="{FF2B5EF4-FFF2-40B4-BE49-F238E27FC236}">
                <a16:creationId xmlns:a16="http://schemas.microsoft.com/office/drawing/2014/main" id="{27B84FD8-B7A5-B2D2-4F6A-E6AB283466AB}"/>
              </a:ext>
            </a:extLst>
          </p:cNvPr>
          <p:cNvSpPr txBox="1"/>
          <p:nvPr/>
        </p:nvSpPr>
        <p:spPr>
          <a:xfrm>
            <a:off x="849443" y="2345012"/>
            <a:ext cx="593432" cy="369332"/>
          </a:xfrm>
          <a:prstGeom prst="rect">
            <a:avLst/>
          </a:prstGeom>
          <a:noFill/>
        </p:spPr>
        <p:txBody>
          <a:bodyPr wrap="none" rtlCol="0">
            <a:spAutoFit/>
          </a:bodyPr>
          <a:lstStyle/>
          <a:p>
            <a:r>
              <a:rPr lang="en-US" dirty="0"/>
              <a:t>DN5</a:t>
            </a:r>
          </a:p>
        </p:txBody>
      </p:sp>
      <p:sp>
        <p:nvSpPr>
          <p:cNvPr id="54" name="TextBox 53">
            <a:extLst>
              <a:ext uri="{FF2B5EF4-FFF2-40B4-BE49-F238E27FC236}">
                <a16:creationId xmlns:a16="http://schemas.microsoft.com/office/drawing/2014/main" id="{642964E3-FFC8-FB6E-553E-BF3DD2523F6C}"/>
              </a:ext>
            </a:extLst>
          </p:cNvPr>
          <p:cNvSpPr txBox="1"/>
          <p:nvPr/>
        </p:nvSpPr>
        <p:spPr>
          <a:xfrm>
            <a:off x="1291847" y="2345012"/>
            <a:ext cx="300082" cy="369332"/>
          </a:xfrm>
          <a:prstGeom prst="rect">
            <a:avLst/>
          </a:prstGeom>
          <a:noFill/>
        </p:spPr>
        <p:txBody>
          <a:bodyPr wrap="none" rtlCol="0">
            <a:spAutoFit/>
          </a:bodyPr>
          <a:lstStyle/>
          <a:p>
            <a:r>
              <a:rPr lang="en-US" dirty="0"/>
              <a:t>&lt;</a:t>
            </a:r>
          </a:p>
        </p:txBody>
      </p:sp>
      <p:sp>
        <p:nvSpPr>
          <p:cNvPr id="55" name="TextBox 54">
            <a:extLst>
              <a:ext uri="{FF2B5EF4-FFF2-40B4-BE49-F238E27FC236}">
                <a16:creationId xmlns:a16="http://schemas.microsoft.com/office/drawing/2014/main" id="{9469540F-9FE0-621B-E8EE-EF94973A3245}"/>
              </a:ext>
            </a:extLst>
          </p:cNvPr>
          <p:cNvSpPr txBox="1"/>
          <p:nvPr/>
        </p:nvSpPr>
        <p:spPr>
          <a:xfrm>
            <a:off x="1883305" y="2345012"/>
            <a:ext cx="300082" cy="369332"/>
          </a:xfrm>
          <a:prstGeom prst="rect">
            <a:avLst/>
          </a:prstGeom>
          <a:noFill/>
        </p:spPr>
        <p:txBody>
          <a:bodyPr wrap="none" rtlCol="0">
            <a:spAutoFit/>
          </a:bodyPr>
          <a:lstStyle/>
          <a:p>
            <a:r>
              <a:rPr lang="en-US" dirty="0"/>
              <a:t>&lt;</a:t>
            </a:r>
          </a:p>
        </p:txBody>
      </p:sp>
      <p:sp>
        <p:nvSpPr>
          <p:cNvPr id="57" name="TextBox 56">
            <a:extLst>
              <a:ext uri="{FF2B5EF4-FFF2-40B4-BE49-F238E27FC236}">
                <a16:creationId xmlns:a16="http://schemas.microsoft.com/office/drawing/2014/main" id="{1C554936-836E-0C95-09CA-25C2A850013E}"/>
              </a:ext>
            </a:extLst>
          </p:cNvPr>
          <p:cNvSpPr txBox="1"/>
          <p:nvPr/>
        </p:nvSpPr>
        <p:spPr>
          <a:xfrm>
            <a:off x="2474763" y="2345012"/>
            <a:ext cx="300082" cy="369332"/>
          </a:xfrm>
          <a:prstGeom prst="rect">
            <a:avLst/>
          </a:prstGeom>
          <a:noFill/>
        </p:spPr>
        <p:txBody>
          <a:bodyPr wrap="none" rtlCol="0">
            <a:spAutoFit/>
          </a:bodyPr>
          <a:lstStyle/>
          <a:p>
            <a:r>
              <a:rPr lang="en-US" dirty="0"/>
              <a:t>&lt;</a:t>
            </a:r>
          </a:p>
        </p:txBody>
      </p:sp>
      <p:sp>
        <p:nvSpPr>
          <p:cNvPr id="59" name="TextBox 58">
            <a:extLst>
              <a:ext uri="{FF2B5EF4-FFF2-40B4-BE49-F238E27FC236}">
                <a16:creationId xmlns:a16="http://schemas.microsoft.com/office/drawing/2014/main" id="{44B90F49-1146-93CC-A8A4-ECA77B9B4D78}"/>
              </a:ext>
            </a:extLst>
          </p:cNvPr>
          <p:cNvSpPr txBox="1"/>
          <p:nvPr/>
        </p:nvSpPr>
        <p:spPr>
          <a:xfrm>
            <a:off x="3066221" y="2345012"/>
            <a:ext cx="300082" cy="369332"/>
          </a:xfrm>
          <a:prstGeom prst="rect">
            <a:avLst/>
          </a:prstGeom>
          <a:noFill/>
        </p:spPr>
        <p:txBody>
          <a:bodyPr wrap="none" rtlCol="0">
            <a:spAutoFit/>
          </a:bodyPr>
          <a:lstStyle/>
          <a:p>
            <a:r>
              <a:rPr lang="en-US" dirty="0"/>
              <a:t>&lt;</a:t>
            </a:r>
          </a:p>
        </p:txBody>
      </p:sp>
      <p:sp>
        <p:nvSpPr>
          <p:cNvPr id="60" name="TextBox 59">
            <a:extLst>
              <a:ext uri="{FF2B5EF4-FFF2-40B4-BE49-F238E27FC236}">
                <a16:creationId xmlns:a16="http://schemas.microsoft.com/office/drawing/2014/main" id="{9A49AA76-D647-7BE7-8836-C7B6572C433F}"/>
              </a:ext>
            </a:extLst>
          </p:cNvPr>
          <p:cNvSpPr txBox="1"/>
          <p:nvPr/>
        </p:nvSpPr>
        <p:spPr>
          <a:xfrm>
            <a:off x="3657679" y="2345012"/>
            <a:ext cx="300082" cy="369332"/>
          </a:xfrm>
          <a:prstGeom prst="rect">
            <a:avLst/>
          </a:prstGeom>
          <a:noFill/>
        </p:spPr>
        <p:txBody>
          <a:bodyPr wrap="none" rtlCol="0">
            <a:spAutoFit/>
          </a:bodyPr>
          <a:lstStyle/>
          <a:p>
            <a:r>
              <a:rPr lang="en-US" dirty="0"/>
              <a:t>&lt;</a:t>
            </a:r>
          </a:p>
        </p:txBody>
      </p:sp>
      <p:sp>
        <p:nvSpPr>
          <p:cNvPr id="61" name="TextBox 60">
            <a:extLst>
              <a:ext uri="{FF2B5EF4-FFF2-40B4-BE49-F238E27FC236}">
                <a16:creationId xmlns:a16="http://schemas.microsoft.com/office/drawing/2014/main" id="{CC21DF73-76C8-F9AA-6DA0-279942D1EF5F}"/>
              </a:ext>
            </a:extLst>
          </p:cNvPr>
          <p:cNvSpPr txBox="1"/>
          <p:nvPr/>
        </p:nvSpPr>
        <p:spPr>
          <a:xfrm>
            <a:off x="4249137" y="2345012"/>
            <a:ext cx="300082" cy="369332"/>
          </a:xfrm>
          <a:prstGeom prst="rect">
            <a:avLst/>
          </a:prstGeom>
          <a:noFill/>
        </p:spPr>
        <p:txBody>
          <a:bodyPr wrap="none" rtlCol="0">
            <a:spAutoFit/>
          </a:bodyPr>
          <a:lstStyle/>
          <a:p>
            <a:r>
              <a:rPr lang="en-US" dirty="0"/>
              <a:t>&lt;</a:t>
            </a:r>
          </a:p>
        </p:txBody>
      </p:sp>
      <p:sp>
        <p:nvSpPr>
          <p:cNvPr id="62" name="TextBox 61">
            <a:extLst>
              <a:ext uri="{FF2B5EF4-FFF2-40B4-BE49-F238E27FC236}">
                <a16:creationId xmlns:a16="http://schemas.microsoft.com/office/drawing/2014/main" id="{92FAD0A3-314C-E776-A692-9B6B38B5A614}"/>
              </a:ext>
            </a:extLst>
          </p:cNvPr>
          <p:cNvSpPr txBox="1"/>
          <p:nvPr/>
        </p:nvSpPr>
        <p:spPr>
          <a:xfrm>
            <a:off x="4840595" y="2345012"/>
            <a:ext cx="300082" cy="369332"/>
          </a:xfrm>
          <a:prstGeom prst="rect">
            <a:avLst/>
          </a:prstGeom>
          <a:noFill/>
        </p:spPr>
        <p:txBody>
          <a:bodyPr wrap="none" rtlCol="0">
            <a:spAutoFit/>
          </a:bodyPr>
          <a:lstStyle/>
          <a:p>
            <a:r>
              <a:rPr lang="en-US" dirty="0"/>
              <a:t>&lt;</a:t>
            </a:r>
          </a:p>
        </p:txBody>
      </p:sp>
      <p:sp>
        <p:nvSpPr>
          <p:cNvPr id="2" name="TextBox 1">
            <a:extLst>
              <a:ext uri="{FF2B5EF4-FFF2-40B4-BE49-F238E27FC236}">
                <a16:creationId xmlns:a16="http://schemas.microsoft.com/office/drawing/2014/main" id="{68930D09-2878-0869-462E-FECF4568DB60}"/>
              </a:ext>
            </a:extLst>
          </p:cNvPr>
          <p:cNvSpPr txBox="1"/>
          <p:nvPr/>
        </p:nvSpPr>
        <p:spPr>
          <a:xfrm>
            <a:off x="182359" y="7301033"/>
            <a:ext cx="6503447" cy="2123658"/>
          </a:xfrm>
          <a:prstGeom prst="rect">
            <a:avLst/>
          </a:prstGeom>
          <a:noFill/>
        </p:spPr>
        <p:txBody>
          <a:bodyPr wrap="square" rtlCol="0">
            <a:spAutoFit/>
          </a:bodyPr>
          <a:lstStyle/>
          <a:p>
            <a:r>
              <a:rPr lang="en-US" sz="1200" b="1" dirty="0"/>
              <a:t>Supplemental </a:t>
            </a:r>
            <a:r>
              <a:rPr lang="en-US" sz="1200" b="1"/>
              <a:t>Figure 10. </a:t>
            </a:r>
            <a:r>
              <a:rPr lang="en-US" sz="1200" b="1" dirty="0"/>
              <a:t>Outline of experimental approach and key findings: </a:t>
            </a:r>
            <a:r>
              <a:rPr lang="en-US" sz="1200" dirty="0"/>
              <a:t>from top left the figure summaries the system used to generate a differentiated PC population from memory B-cells at between day 20-28. At this stage cells were harvested and </a:t>
            </a:r>
            <a:r>
              <a:rPr lang="en-US" sz="1200" dirty="0" err="1"/>
              <a:t>analysed</a:t>
            </a:r>
            <a:r>
              <a:rPr lang="en-US" sz="1200" dirty="0"/>
              <a:t> on the BD Rhapsody platform with a 701 gene targeted panel (top right). The results summarized at donor level illustrate the relative frequency of EBV positive cells detected across the 8 donors (middle), and beneath this the summary of cell clusters and cell states for two donors at the extremes of EBV associated cell number, DN5 (left) and DN4 (right). DN5 generates two cell clusters (orange and blue) both of which are primarily reflective of a quiescent PC state lacking MS4A1 and IGHD expression, DN4 resolves into 4 clusters of EBV associated cells which include a quiescent PC-like cluster (purple), a proliferative </a:t>
            </a:r>
            <a:r>
              <a:rPr lang="en-US" sz="1200" dirty="0" err="1"/>
              <a:t>plasmablast</a:t>
            </a:r>
            <a:r>
              <a:rPr lang="en-US" sz="1200" dirty="0"/>
              <a:t>-like cluster (green), a /GC DZ-like B-cell cluster (orange) and an activated/GC LZ-like B-cell cluster (blue).</a:t>
            </a:r>
          </a:p>
        </p:txBody>
      </p:sp>
    </p:spTree>
    <p:extLst>
      <p:ext uri="{BB962C8B-B14F-4D97-AF65-F5344CB8AC3E}">
        <p14:creationId xmlns:p14="http://schemas.microsoft.com/office/powerpoint/2010/main" val="428806357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 2013 - 2022</Template>
  <TotalTime>19171</TotalTime>
  <Words>280</Words>
  <Application>Microsoft Macintosh PowerPoint</Application>
  <PresentationFormat>A4 Paper (210x297 mm)</PresentationFormat>
  <Paragraphs>44</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Sophie Stephenson</dc:creator>
  <cp:lastModifiedBy>Reuben Tooze</cp:lastModifiedBy>
  <cp:revision>18</cp:revision>
  <dcterms:created xsi:type="dcterms:W3CDTF">2023-05-04T12:31:26Z</dcterms:created>
  <dcterms:modified xsi:type="dcterms:W3CDTF">2023-05-24T11:07:15Z</dcterms:modified>
</cp:coreProperties>
</file>