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6"/>
  </p:notesMasterIdLst>
  <p:sldIdLst>
    <p:sldId id="263"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9E4E5F-7B72-01D3-E879-F5E5C2E80C97}" v="7" dt="2023-03-29T13:00:52.1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327"/>
  </p:normalViewPr>
  <p:slideViewPr>
    <p:cSldViewPr snapToGrid="0" showGuides="1">
      <p:cViewPr varScale="1">
        <p:scale>
          <a:sx n="89" d="100"/>
          <a:sy n="89" d="100"/>
        </p:scale>
        <p:origin x="3464" y="16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D5D71C-F5DC-D947-B216-5D0110D3E22C}" type="datetimeFigureOut">
              <a:rPr lang="en-US" smtClean="0"/>
              <a:t>5/24/23</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9A6A2F-1BE7-5C46-A8EA-8FCB5234E63E}" type="slidenum">
              <a:rPr lang="en-US" smtClean="0"/>
              <a:t>‹#›</a:t>
            </a:fld>
            <a:endParaRPr lang="en-US"/>
          </a:p>
        </p:txBody>
      </p:sp>
    </p:spTree>
    <p:extLst>
      <p:ext uri="{BB962C8B-B14F-4D97-AF65-F5344CB8AC3E}">
        <p14:creationId xmlns:p14="http://schemas.microsoft.com/office/powerpoint/2010/main" val="2601253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68E617-4579-6D45-9A65-7843FCD7ECC6}" type="slidenum">
              <a:rPr lang="en-US" smtClean="0"/>
              <a:t>1</a:t>
            </a:fld>
            <a:endParaRPr lang="en-US"/>
          </a:p>
        </p:txBody>
      </p:sp>
    </p:spTree>
    <p:extLst>
      <p:ext uri="{BB962C8B-B14F-4D97-AF65-F5344CB8AC3E}">
        <p14:creationId xmlns:p14="http://schemas.microsoft.com/office/powerpoint/2010/main" val="3840617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3134494F-5E95-4C4B-BA56-CE1A7AF907B4}"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3687448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134494F-5E95-4C4B-BA56-CE1A7AF907B4}"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3675441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134494F-5E95-4C4B-BA56-CE1A7AF907B4}"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393672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134494F-5E95-4C4B-BA56-CE1A7AF907B4}"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3754358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134494F-5E95-4C4B-BA56-CE1A7AF907B4}"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93472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3134494F-5E95-4C4B-BA56-CE1A7AF907B4}"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1673084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3134494F-5E95-4C4B-BA56-CE1A7AF907B4}" type="datetimeFigureOut">
              <a:rPr lang="en-US" smtClean="0"/>
              <a:t>5/24/23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3682555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3134494F-5E95-4C4B-BA56-CE1A7AF907B4}" type="datetimeFigureOut">
              <a:rPr lang="en-US" smtClean="0"/>
              <a:t>5/24/23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1347805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34494F-5E95-4C4B-BA56-CE1A7AF907B4}" type="datetimeFigureOut">
              <a:rPr lang="en-US" smtClean="0"/>
              <a:t>5/24/23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2033725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3134494F-5E95-4C4B-BA56-CE1A7AF907B4}"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3430415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3134494F-5E95-4C4B-BA56-CE1A7AF907B4}"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EB685-952F-CC46-B35F-3A68C8ED725A}" type="slidenum">
              <a:rPr lang="en-US" smtClean="0"/>
              <a:t>‹#›</a:t>
            </a:fld>
            <a:endParaRPr lang="en-US"/>
          </a:p>
        </p:txBody>
      </p:sp>
    </p:spTree>
    <p:extLst>
      <p:ext uri="{BB962C8B-B14F-4D97-AF65-F5344CB8AC3E}">
        <p14:creationId xmlns:p14="http://schemas.microsoft.com/office/powerpoint/2010/main" val="3461254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134494F-5E95-4C4B-BA56-CE1A7AF907B4}" type="datetimeFigureOut">
              <a:rPr lang="en-US" smtClean="0"/>
              <a:t>5/24/23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FDEB685-952F-CC46-B35F-3A68C8ED725A}" type="slidenum">
              <a:rPr lang="en-US" smtClean="0"/>
              <a:t>‹#›</a:t>
            </a:fld>
            <a:endParaRPr lang="en-US"/>
          </a:p>
        </p:txBody>
      </p:sp>
    </p:spTree>
    <p:extLst>
      <p:ext uri="{BB962C8B-B14F-4D97-AF65-F5344CB8AC3E}">
        <p14:creationId xmlns:p14="http://schemas.microsoft.com/office/powerpoint/2010/main" val="3824600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3" Type="http://schemas.openxmlformats.org/officeDocument/2006/relationships/image" Target="../media/image1.emf"/><Relationship Id="rId7" Type="http://schemas.openxmlformats.org/officeDocument/2006/relationships/image" Target="../media/image5.tiff"/><Relationship Id="rId12" Type="http://schemas.openxmlformats.org/officeDocument/2006/relationships/image" Target="../media/image10.tiff"/><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tiff"/><Relationship Id="rId11" Type="http://schemas.openxmlformats.org/officeDocument/2006/relationships/image" Target="../media/image9.emf"/><Relationship Id="rId5" Type="http://schemas.openxmlformats.org/officeDocument/2006/relationships/image" Target="../media/image3.emf"/><Relationship Id="rId10" Type="http://schemas.openxmlformats.org/officeDocument/2006/relationships/image" Target="../media/image8.tiff"/><Relationship Id="rId4" Type="http://schemas.openxmlformats.org/officeDocument/2006/relationships/image" Target="../media/image2.emf"/><Relationship Id="rId9"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450C45D-DD2C-902D-49CC-F0E601B73E7C}"/>
              </a:ext>
            </a:extLst>
          </p:cNvPr>
          <p:cNvGrpSpPr/>
          <p:nvPr/>
        </p:nvGrpSpPr>
        <p:grpSpPr>
          <a:xfrm>
            <a:off x="968664" y="228285"/>
            <a:ext cx="4602362" cy="3700965"/>
            <a:chOff x="0" y="264942"/>
            <a:chExt cx="6645287" cy="5796163"/>
          </a:xfrm>
        </p:grpSpPr>
        <p:pic>
          <p:nvPicPr>
            <p:cNvPr id="3" name="Picture 2">
              <a:extLst>
                <a:ext uri="{FF2B5EF4-FFF2-40B4-BE49-F238E27FC236}">
                  <a16:creationId xmlns:a16="http://schemas.microsoft.com/office/drawing/2014/main" id="{6DB1A00D-50DD-5AA4-D033-5FD1D5541901}"/>
                </a:ext>
              </a:extLst>
            </p:cNvPr>
            <p:cNvPicPr>
              <a:picLocks noChangeAspect="1"/>
            </p:cNvPicPr>
            <p:nvPr/>
          </p:nvPicPr>
          <p:blipFill>
            <a:blip r:embed="rId3"/>
            <a:stretch>
              <a:fillRect/>
            </a:stretch>
          </p:blipFill>
          <p:spPr>
            <a:xfrm>
              <a:off x="1260487" y="264942"/>
              <a:ext cx="5384800" cy="1930400"/>
            </a:xfrm>
            <a:prstGeom prst="rect">
              <a:avLst/>
            </a:prstGeom>
          </p:spPr>
        </p:pic>
        <p:pic>
          <p:nvPicPr>
            <p:cNvPr id="4" name="Picture 3">
              <a:extLst>
                <a:ext uri="{FF2B5EF4-FFF2-40B4-BE49-F238E27FC236}">
                  <a16:creationId xmlns:a16="http://schemas.microsoft.com/office/drawing/2014/main" id="{D5790B4D-F6C6-FF5C-A00D-462F774A2710}"/>
                </a:ext>
              </a:extLst>
            </p:cNvPr>
            <p:cNvPicPr>
              <a:picLocks noChangeAspect="1"/>
            </p:cNvPicPr>
            <p:nvPr/>
          </p:nvPicPr>
          <p:blipFill>
            <a:blip r:embed="rId4"/>
            <a:stretch>
              <a:fillRect/>
            </a:stretch>
          </p:blipFill>
          <p:spPr>
            <a:xfrm>
              <a:off x="1247787" y="2197824"/>
              <a:ext cx="5397500" cy="1930400"/>
            </a:xfrm>
            <a:prstGeom prst="rect">
              <a:avLst/>
            </a:prstGeom>
          </p:spPr>
        </p:pic>
        <p:pic>
          <p:nvPicPr>
            <p:cNvPr id="5" name="Picture 4">
              <a:extLst>
                <a:ext uri="{FF2B5EF4-FFF2-40B4-BE49-F238E27FC236}">
                  <a16:creationId xmlns:a16="http://schemas.microsoft.com/office/drawing/2014/main" id="{51D0C7E8-B761-86E2-744E-50BEF3D771DF}"/>
                </a:ext>
              </a:extLst>
            </p:cNvPr>
            <p:cNvPicPr>
              <a:picLocks noChangeAspect="1"/>
            </p:cNvPicPr>
            <p:nvPr/>
          </p:nvPicPr>
          <p:blipFill>
            <a:blip r:embed="rId5"/>
            <a:stretch>
              <a:fillRect/>
            </a:stretch>
          </p:blipFill>
          <p:spPr>
            <a:xfrm>
              <a:off x="1209687" y="4130705"/>
              <a:ext cx="5435600" cy="1930400"/>
            </a:xfrm>
            <a:prstGeom prst="rect">
              <a:avLst/>
            </a:prstGeom>
          </p:spPr>
        </p:pic>
        <p:sp>
          <p:nvSpPr>
            <p:cNvPr id="6" name="TextBox 5">
              <a:extLst>
                <a:ext uri="{FF2B5EF4-FFF2-40B4-BE49-F238E27FC236}">
                  <a16:creationId xmlns:a16="http://schemas.microsoft.com/office/drawing/2014/main" id="{DEC7F5D2-E3F0-6DCB-629C-9682201CD27B}"/>
                </a:ext>
              </a:extLst>
            </p:cNvPr>
            <p:cNvSpPr txBox="1"/>
            <p:nvPr/>
          </p:nvSpPr>
          <p:spPr>
            <a:xfrm>
              <a:off x="0" y="599136"/>
              <a:ext cx="1264812" cy="893296"/>
            </a:xfrm>
            <a:prstGeom prst="rect">
              <a:avLst/>
            </a:prstGeom>
            <a:noFill/>
          </p:spPr>
          <p:txBody>
            <a:bodyPr wrap="none" rtlCol="0">
              <a:spAutoFit/>
            </a:bodyPr>
            <a:lstStyle/>
            <a:p>
              <a:r>
                <a:rPr lang="en-US" sz="1400" dirty="0"/>
                <a:t>DN5</a:t>
              </a:r>
            </a:p>
            <a:p>
              <a:r>
                <a:rPr lang="en-US" sz="1400" dirty="0"/>
                <a:t>(Lowest </a:t>
              </a:r>
            </a:p>
            <a:p>
              <a:r>
                <a:rPr lang="en-US" sz="1400" dirty="0"/>
                <a:t>EBV fraction)</a:t>
              </a:r>
            </a:p>
          </p:txBody>
        </p:sp>
        <p:sp>
          <p:nvSpPr>
            <p:cNvPr id="7" name="TextBox 6">
              <a:extLst>
                <a:ext uri="{FF2B5EF4-FFF2-40B4-BE49-F238E27FC236}">
                  <a16:creationId xmlns:a16="http://schemas.microsoft.com/office/drawing/2014/main" id="{AF065F19-8AC1-EA4E-0DF2-A08614B3C684}"/>
                </a:ext>
              </a:extLst>
            </p:cNvPr>
            <p:cNvSpPr txBox="1"/>
            <p:nvPr/>
          </p:nvSpPr>
          <p:spPr>
            <a:xfrm>
              <a:off x="0" y="2425063"/>
              <a:ext cx="1264812" cy="893296"/>
            </a:xfrm>
            <a:prstGeom prst="rect">
              <a:avLst/>
            </a:prstGeom>
            <a:noFill/>
          </p:spPr>
          <p:txBody>
            <a:bodyPr wrap="none" rtlCol="0">
              <a:spAutoFit/>
            </a:bodyPr>
            <a:lstStyle/>
            <a:p>
              <a:r>
                <a:rPr lang="en-US" sz="1400" dirty="0"/>
                <a:t>DN4</a:t>
              </a:r>
            </a:p>
            <a:p>
              <a:r>
                <a:rPr lang="en-US" sz="1400" dirty="0"/>
                <a:t>(Highest</a:t>
              </a:r>
            </a:p>
            <a:p>
              <a:r>
                <a:rPr lang="en-US" sz="1400" dirty="0"/>
                <a:t>EBV fraction)</a:t>
              </a:r>
            </a:p>
          </p:txBody>
        </p:sp>
        <p:sp>
          <p:nvSpPr>
            <p:cNvPr id="8" name="TextBox 7">
              <a:extLst>
                <a:ext uri="{FF2B5EF4-FFF2-40B4-BE49-F238E27FC236}">
                  <a16:creationId xmlns:a16="http://schemas.microsoft.com/office/drawing/2014/main" id="{D91A784D-B2A1-7737-C052-70BE133EE1E4}"/>
                </a:ext>
              </a:extLst>
            </p:cNvPr>
            <p:cNvSpPr txBox="1"/>
            <p:nvPr/>
          </p:nvSpPr>
          <p:spPr>
            <a:xfrm>
              <a:off x="0" y="4719355"/>
              <a:ext cx="1015343" cy="372207"/>
            </a:xfrm>
            <a:prstGeom prst="rect">
              <a:avLst/>
            </a:prstGeom>
            <a:noFill/>
          </p:spPr>
          <p:txBody>
            <a:bodyPr wrap="none" rtlCol="0">
              <a:spAutoFit/>
            </a:bodyPr>
            <a:lstStyle/>
            <a:p>
              <a:r>
                <a:rPr lang="en-US" sz="1400" dirty="0"/>
                <a:t>GM12875</a:t>
              </a:r>
            </a:p>
          </p:txBody>
        </p:sp>
      </p:grpSp>
      <p:grpSp>
        <p:nvGrpSpPr>
          <p:cNvPr id="10" name="Group 9">
            <a:extLst>
              <a:ext uri="{FF2B5EF4-FFF2-40B4-BE49-F238E27FC236}">
                <a16:creationId xmlns:a16="http://schemas.microsoft.com/office/drawing/2014/main" id="{FE5433FB-CA38-A851-2E84-78D9670373BE}"/>
              </a:ext>
            </a:extLst>
          </p:cNvPr>
          <p:cNvGrpSpPr/>
          <p:nvPr/>
        </p:nvGrpSpPr>
        <p:grpSpPr>
          <a:xfrm>
            <a:off x="903121" y="3929250"/>
            <a:ext cx="5307131" cy="4637518"/>
            <a:chOff x="96258" y="220233"/>
            <a:chExt cx="6665484" cy="6958989"/>
          </a:xfrm>
        </p:grpSpPr>
        <p:pic>
          <p:nvPicPr>
            <p:cNvPr id="11" name="Picture 10">
              <a:extLst>
                <a:ext uri="{FF2B5EF4-FFF2-40B4-BE49-F238E27FC236}">
                  <a16:creationId xmlns:a16="http://schemas.microsoft.com/office/drawing/2014/main" id="{1F4DACE0-B80E-8A4B-B46B-6A9E76B334EC}"/>
                </a:ext>
              </a:extLst>
            </p:cNvPr>
            <p:cNvPicPr>
              <a:picLocks noChangeAspect="1"/>
            </p:cNvPicPr>
            <p:nvPr/>
          </p:nvPicPr>
          <p:blipFill>
            <a:blip r:embed="rId6"/>
            <a:stretch>
              <a:fillRect/>
            </a:stretch>
          </p:blipFill>
          <p:spPr>
            <a:xfrm>
              <a:off x="835595" y="589565"/>
              <a:ext cx="2038350" cy="1847850"/>
            </a:xfrm>
            <a:prstGeom prst="rect">
              <a:avLst/>
            </a:prstGeom>
          </p:spPr>
        </p:pic>
        <p:pic>
          <p:nvPicPr>
            <p:cNvPr id="12" name="Picture 11">
              <a:extLst>
                <a:ext uri="{FF2B5EF4-FFF2-40B4-BE49-F238E27FC236}">
                  <a16:creationId xmlns:a16="http://schemas.microsoft.com/office/drawing/2014/main" id="{E3191C46-D060-F205-C30A-4F20631AD6D5}"/>
                </a:ext>
              </a:extLst>
            </p:cNvPr>
            <p:cNvPicPr>
              <a:picLocks noChangeAspect="1"/>
            </p:cNvPicPr>
            <p:nvPr/>
          </p:nvPicPr>
          <p:blipFill>
            <a:blip r:embed="rId7"/>
            <a:stretch>
              <a:fillRect/>
            </a:stretch>
          </p:blipFill>
          <p:spPr>
            <a:xfrm>
              <a:off x="835595" y="2960469"/>
              <a:ext cx="2038350" cy="1847850"/>
            </a:xfrm>
            <a:prstGeom prst="rect">
              <a:avLst/>
            </a:prstGeom>
          </p:spPr>
        </p:pic>
        <p:pic>
          <p:nvPicPr>
            <p:cNvPr id="13" name="Picture 12">
              <a:extLst>
                <a:ext uri="{FF2B5EF4-FFF2-40B4-BE49-F238E27FC236}">
                  <a16:creationId xmlns:a16="http://schemas.microsoft.com/office/drawing/2014/main" id="{9EC0B970-7EFC-4D20-FB36-1E390BC7F838}"/>
                </a:ext>
              </a:extLst>
            </p:cNvPr>
            <p:cNvPicPr>
              <a:picLocks noChangeAspect="1"/>
            </p:cNvPicPr>
            <p:nvPr/>
          </p:nvPicPr>
          <p:blipFill>
            <a:blip r:embed="rId8"/>
            <a:stretch>
              <a:fillRect/>
            </a:stretch>
          </p:blipFill>
          <p:spPr>
            <a:xfrm>
              <a:off x="835595" y="5331372"/>
              <a:ext cx="2038350" cy="1847850"/>
            </a:xfrm>
            <a:prstGeom prst="rect">
              <a:avLst/>
            </a:prstGeom>
          </p:spPr>
        </p:pic>
        <p:pic>
          <p:nvPicPr>
            <p:cNvPr id="14" name="Picture 13">
              <a:extLst>
                <a:ext uri="{FF2B5EF4-FFF2-40B4-BE49-F238E27FC236}">
                  <a16:creationId xmlns:a16="http://schemas.microsoft.com/office/drawing/2014/main" id="{DBD1BEBC-E12A-213B-590D-E224E5FAA58C}"/>
                </a:ext>
              </a:extLst>
            </p:cNvPr>
            <p:cNvPicPr>
              <a:picLocks noChangeAspect="1"/>
            </p:cNvPicPr>
            <p:nvPr/>
          </p:nvPicPr>
          <p:blipFill>
            <a:blip r:embed="rId9"/>
            <a:stretch>
              <a:fillRect/>
            </a:stretch>
          </p:blipFill>
          <p:spPr>
            <a:xfrm>
              <a:off x="4157480" y="589565"/>
              <a:ext cx="2038350" cy="1847850"/>
            </a:xfrm>
            <a:prstGeom prst="rect">
              <a:avLst/>
            </a:prstGeom>
          </p:spPr>
        </p:pic>
        <p:pic>
          <p:nvPicPr>
            <p:cNvPr id="15" name="Picture 14">
              <a:extLst>
                <a:ext uri="{FF2B5EF4-FFF2-40B4-BE49-F238E27FC236}">
                  <a16:creationId xmlns:a16="http://schemas.microsoft.com/office/drawing/2014/main" id="{103E66FA-6510-57D4-C967-F46E877E4A47}"/>
                </a:ext>
              </a:extLst>
            </p:cNvPr>
            <p:cNvPicPr>
              <a:picLocks noChangeAspect="1"/>
            </p:cNvPicPr>
            <p:nvPr/>
          </p:nvPicPr>
          <p:blipFill>
            <a:blip r:embed="rId10"/>
            <a:stretch>
              <a:fillRect/>
            </a:stretch>
          </p:blipFill>
          <p:spPr>
            <a:xfrm>
              <a:off x="4157480" y="2960469"/>
              <a:ext cx="2038350" cy="1847850"/>
            </a:xfrm>
            <a:prstGeom prst="rect">
              <a:avLst/>
            </a:prstGeom>
          </p:spPr>
        </p:pic>
        <p:sp>
          <p:nvSpPr>
            <p:cNvPr id="16" name="TextBox 15">
              <a:extLst>
                <a:ext uri="{FF2B5EF4-FFF2-40B4-BE49-F238E27FC236}">
                  <a16:creationId xmlns:a16="http://schemas.microsoft.com/office/drawing/2014/main" id="{A59BBFC6-2303-CF11-9828-91AEBDFD84CE}"/>
                </a:ext>
              </a:extLst>
            </p:cNvPr>
            <p:cNvSpPr txBox="1"/>
            <p:nvPr/>
          </p:nvSpPr>
          <p:spPr>
            <a:xfrm>
              <a:off x="96258" y="1876355"/>
              <a:ext cx="1256826" cy="510612"/>
            </a:xfrm>
            <a:prstGeom prst="rect">
              <a:avLst/>
            </a:prstGeom>
            <a:noFill/>
          </p:spPr>
          <p:txBody>
            <a:bodyPr wrap="none" rtlCol="0">
              <a:spAutoFit/>
            </a:bodyPr>
            <a:lstStyle/>
            <a:p>
              <a:r>
                <a:rPr lang="en-US" sz="1400" dirty="0"/>
                <a:t>GM12875</a:t>
              </a:r>
            </a:p>
          </p:txBody>
        </p:sp>
        <p:sp>
          <p:nvSpPr>
            <p:cNvPr id="17" name="TextBox 16">
              <a:extLst>
                <a:ext uri="{FF2B5EF4-FFF2-40B4-BE49-F238E27FC236}">
                  <a16:creationId xmlns:a16="http://schemas.microsoft.com/office/drawing/2014/main" id="{862935D9-C591-2B7E-7016-F604BD0F242D}"/>
                </a:ext>
              </a:extLst>
            </p:cNvPr>
            <p:cNvSpPr txBox="1"/>
            <p:nvPr/>
          </p:nvSpPr>
          <p:spPr>
            <a:xfrm>
              <a:off x="96258" y="1308234"/>
              <a:ext cx="694003" cy="510612"/>
            </a:xfrm>
            <a:prstGeom prst="rect">
              <a:avLst/>
            </a:prstGeom>
            <a:noFill/>
          </p:spPr>
          <p:txBody>
            <a:bodyPr wrap="none" rtlCol="0">
              <a:spAutoFit/>
            </a:bodyPr>
            <a:lstStyle/>
            <a:p>
              <a:r>
                <a:rPr lang="en-US" sz="1400" dirty="0"/>
                <a:t>DN4</a:t>
              </a:r>
            </a:p>
          </p:txBody>
        </p:sp>
        <p:sp>
          <p:nvSpPr>
            <p:cNvPr id="18" name="TextBox 17">
              <a:extLst>
                <a:ext uri="{FF2B5EF4-FFF2-40B4-BE49-F238E27FC236}">
                  <a16:creationId xmlns:a16="http://schemas.microsoft.com/office/drawing/2014/main" id="{889EA2F2-1BA0-164C-B8C9-3A5A78E1E995}"/>
                </a:ext>
              </a:extLst>
            </p:cNvPr>
            <p:cNvSpPr txBox="1"/>
            <p:nvPr/>
          </p:nvSpPr>
          <p:spPr>
            <a:xfrm>
              <a:off x="96258" y="763259"/>
              <a:ext cx="694003" cy="510612"/>
            </a:xfrm>
            <a:prstGeom prst="rect">
              <a:avLst/>
            </a:prstGeom>
            <a:noFill/>
          </p:spPr>
          <p:txBody>
            <a:bodyPr wrap="none" rtlCol="0">
              <a:spAutoFit/>
            </a:bodyPr>
            <a:lstStyle/>
            <a:p>
              <a:r>
                <a:rPr lang="en-US" sz="1400" dirty="0"/>
                <a:t>DN5</a:t>
              </a:r>
            </a:p>
          </p:txBody>
        </p:sp>
        <p:sp>
          <p:nvSpPr>
            <p:cNvPr id="19" name="TextBox 18">
              <a:extLst>
                <a:ext uri="{FF2B5EF4-FFF2-40B4-BE49-F238E27FC236}">
                  <a16:creationId xmlns:a16="http://schemas.microsoft.com/office/drawing/2014/main" id="{25013569-4FBF-E8BB-B19F-F939EFD5BDF8}"/>
                </a:ext>
              </a:extLst>
            </p:cNvPr>
            <p:cNvSpPr txBox="1"/>
            <p:nvPr/>
          </p:nvSpPr>
          <p:spPr>
            <a:xfrm>
              <a:off x="96258" y="4217232"/>
              <a:ext cx="1256826" cy="510612"/>
            </a:xfrm>
            <a:prstGeom prst="rect">
              <a:avLst/>
            </a:prstGeom>
            <a:noFill/>
          </p:spPr>
          <p:txBody>
            <a:bodyPr wrap="none" rtlCol="0">
              <a:spAutoFit/>
            </a:bodyPr>
            <a:lstStyle/>
            <a:p>
              <a:r>
                <a:rPr lang="en-US" sz="1400" dirty="0"/>
                <a:t>GM12875</a:t>
              </a:r>
            </a:p>
          </p:txBody>
        </p:sp>
        <p:sp>
          <p:nvSpPr>
            <p:cNvPr id="20" name="TextBox 19">
              <a:extLst>
                <a:ext uri="{FF2B5EF4-FFF2-40B4-BE49-F238E27FC236}">
                  <a16:creationId xmlns:a16="http://schemas.microsoft.com/office/drawing/2014/main" id="{3E64A6F7-60E5-825F-96F8-91440DB59E91}"/>
                </a:ext>
              </a:extLst>
            </p:cNvPr>
            <p:cNvSpPr txBox="1"/>
            <p:nvPr/>
          </p:nvSpPr>
          <p:spPr>
            <a:xfrm>
              <a:off x="96258" y="3649111"/>
              <a:ext cx="694003" cy="510612"/>
            </a:xfrm>
            <a:prstGeom prst="rect">
              <a:avLst/>
            </a:prstGeom>
            <a:noFill/>
          </p:spPr>
          <p:txBody>
            <a:bodyPr wrap="none" rtlCol="0">
              <a:spAutoFit/>
            </a:bodyPr>
            <a:lstStyle/>
            <a:p>
              <a:r>
                <a:rPr lang="en-US" sz="1400" dirty="0"/>
                <a:t>DN4</a:t>
              </a:r>
            </a:p>
          </p:txBody>
        </p:sp>
        <p:sp>
          <p:nvSpPr>
            <p:cNvPr id="21" name="TextBox 20">
              <a:extLst>
                <a:ext uri="{FF2B5EF4-FFF2-40B4-BE49-F238E27FC236}">
                  <a16:creationId xmlns:a16="http://schemas.microsoft.com/office/drawing/2014/main" id="{19D8654F-34D8-80B9-5568-C9965576E7EE}"/>
                </a:ext>
              </a:extLst>
            </p:cNvPr>
            <p:cNvSpPr txBox="1"/>
            <p:nvPr/>
          </p:nvSpPr>
          <p:spPr>
            <a:xfrm>
              <a:off x="96258" y="3104139"/>
              <a:ext cx="694003" cy="510612"/>
            </a:xfrm>
            <a:prstGeom prst="rect">
              <a:avLst/>
            </a:prstGeom>
            <a:noFill/>
          </p:spPr>
          <p:txBody>
            <a:bodyPr wrap="none" rtlCol="0">
              <a:spAutoFit/>
            </a:bodyPr>
            <a:lstStyle/>
            <a:p>
              <a:r>
                <a:rPr lang="en-US" sz="1400" dirty="0"/>
                <a:t>DN5</a:t>
              </a:r>
            </a:p>
          </p:txBody>
        </p:sp>
        <p:sp>
          <p:nvSpPr>
            <p:cNvPr id="22" name="TextBox 21">
              <a:extLst>
                <a:ext uri="{FF2B5EF4-FFF2-40B4-BE49-F238E27FC236}">
                  <a16:creationId xmlns:a16="http://schemas.microsoft.com/office/drawing/2014/main" id="{49B9AA22-7846-0543-59DE-CC88628970D4}"/>
                </a:ext>
              </a:extLst>
            </p:cNvPr>
            <p:cNvSpPr txBox="1"/>
            <p:nvPr/>
          </p:nvSpPr>
          <p:spPr>
            <a:xfrm>
              <a:off x="96258" y="6588137"/>
              <a:ext cx="1256826" cy="510612"/>
            </a:xfrm>
            <a:prstGeom prst="rect">
              <a:avLst/>
            </a:prstGeom>
            <a:noFill/>
          </p:spPr>
          <p:txBody>
            <a:bodyPr wrap="none" rtlCol="0">
              <a:spAutoFit/>
            </a:bodyPr>
            <a:lstStyle/>
            <a:p>
              <a:r>
                <a:rPr lang="en-US" sz="1400" dirty="0"/>
                <a:t>GM12875</a:t>
              </a:r>
            </a:p>
          </p:txBody>
        </p:sp>
        <p:sp>
          <p:nvSpPr>
            <p:cNvPr id="23" name="TextBox 22">
              <a:extLst>
                <a:ext uri="{FF2B5EF4-FFF2-40B4-BE49-F238E27FC236}">
                  <a16:creationId xmlns:a16="http://schemas.microsoft.com/office/drawing/2014/main" id="{4F6A340C-F806-2104-5E89-F4A4C9FD468A}"/>
                </a:ext>
              </a:extLst>
            </p:cNvPr>
            <p:cNvSpPr txBox="1"/>
            <p:nvPr/>
          </p:nvSpPr>
          <p:spPr>
            <a:xfrm>
              <a:off x="96258" y="6020016"/>
              <a:ext cx="694003" cy="510612"/>
            </a:xfrm>
            <a:prstGeom prst="rect">
              <a:avLst/>
            </a:prstGeom>
            <a:noFill/>
          </p:spPr>
          <p:txBody>
            <a:bodyPr wrap="none" rtlCol="0">
              <a:spAutoFit/>
            </a:bodyPr>
            <a:lstStyle/>
            <a:p>
              <a:r>
                <a:rPr lang="en-US" sz="1400" dirty="0"/>
                <a:t>DN4</a:t>
              </a:r>
            </a:p>
          </p:txBody>
        </p:sp>
        <p:sp>
          <p:nvSpPr>
            <p:cNvPr id="24" name="TextBox 23">
              <a:extLst>
                <a:ext uri="{FF2B5EF4-FFF2-40B4-BE49-F238E27FC236}">
                  <a16:creationId xmlns:a16="http://schemas.microsoft.com/office/drawing/2014/main" id="{D6800C43-AF8A-4AEB-DFC9-6BDF505EDBE4}"/>
                </a:ext>
              </a:extLst>
            </p:cNvPr>
            <p:cNvSpPr txBox="1"/>
            <p:nvPr/>
          </p:nvSpPr>
          <p:spPr>
            <a:xfrm>
              <a:off x="96258" y="5475042"/>
              <a:ext cx="694003" cy="510612"/>
            </a:xfrm>
            <a:prstGeom prst="rect">
              <a:avLst/>
            </a:prstGeom>
            <a:noFill/>
          </p:spPr>
          <p:txBody>
            <a:bodyPr wrap="none" rtlCol="0">
              <a:spAutoFit/>
            </a:bodyPr>
            <a:lstStyle/>
            <a:p>
              <a:r>
                <a:rPr lang="en-US" sz="1400" dirty="0"/>
                <a:t>DN5</a:t>
              </a:r>
            </a:p>
          </p:txBody>
        </p:sp>
        <p:sp>
          <p:nvSpPr>
            <p:cNvPr id="25" name="TextBox 24">
              <a:extLst>
                <a:ext uri="{FF2B5EF4-FFF2-40B4-BE49-F238E27FC236}">
                  <a16:creationId xmlns:a16="http://schemas.microsoft.com/office/drawing/2014/main" id="{BB651C10-E85A-00EF-079B-193148B80867}"/>
                </a:ext>
              </a:extLst>
            </p:cNvPr>
            <p:cNvSpPr txBox="1"/>
            <p:nvPr/>
          </p:nvSpPr>
          <p:spPr>
            <a:xfrm>
              <a:off x="3426273" y="1876355"/>
              <a:ext cx="1256826" cy="510612"/>
            </a:xfrm>
            <a:prstGeom prst="rect">
              <a:avLst/>
            </a:prstGeom>
            <a:noFill/>
          </p:spPr>
          <p:txBody>
            <a:bodyPr wrap="none" rtlCol="0">
              <a:spAutoFit/>
            </a:bodyPr>
            <a:lstStyle/>
            <a:p>
              <a:r>
                <a:rPr lang="en-US" sz="1400" dirty="0"/>
                <a:t>GM12875</a:t>
              </a:r>
            </a:p>
          </p:txBody>
        </p:sp>
        <p:sp>
          <p:nvSpPr>
            <p:cNvPr id="26" name="TextBox 25">
              <a:extLst>
                <a:ext uri="{FF2B5EF4-FFF2-40B4-BE49-F238E27FC236}">
                  <a16:creationId xmlns:a16="http://schemas.microsoft.com/office/drawing/2014/main" id="{505BC169-9357-70A1-6CF9-87DE1E79DB56}"/>
                </a:ext>
              </a:extLst>
            </p:cNvPr>
            <p:cNvSpPr txBox="1"/>
            <p:nvPr/>
          </p:nvSpPr>
          <p:spPr>
            <a:xfrm>
              <a:off x="3426273" y="1308234"/>
              <a:ext cx="694003" cy="510612"/>
            </a:xfrm>
            <a:prstGeom prst="rect">
              <a:avLst/>
            </a:prstGeom>
            <a:noFill/>
          </p:spPr>
          <p:txBody>
            <a:bodyPr wrap="none" rtlCol="0">
              <a:spAutoFit/>
            </a:bodyPr>
            <a:lstStyle/>
            <a:p>
              <a:r>
                <a:rPr lang="en-US" sz="1400" dirty="0"/>
                <a:t>DN4</a:t>
              </a:r>
            </a:p>
          </p:txBody>
        </p:sp>
        <p:sp>
          <p:nvSpPr>
            <p:cNvPr id="27" name="TextBox 26">
              <a:extLst>
                <a:ext uri="{FF2B5EF4-FFF2-40B4-BE49-F238E27FC236}">
                  <a16:creationId xmlns:a16="http://schemas.microsoft.com/office/drawing/2014/main" id="{B8C6604A-465E-1026-6EE0-8F55BE5954F1}"/>
                </a:ext>
              </a:extLst>
            </p:cNvPr>
            <p:cNvSpPr txBox="1"/>
            <p:nvPr/>
          </p:nvSpPr>
          <p:spPr>
            <a:xfrm>
              <a:off x="3426273" y="763259"/>
              <a:ext cx="694003" cy="510612"/>
            </a:xfrm>
            <a:prstGeom prst="rect">
              <a:avLst/>
            </a:prstGeom>
            <a:noFill/>
          </p:spPr>
          <p:txBody>
            <a:bodyPr wrap="none" rtlCol="0">
              <a:spAutoFit/>
            </a:bodyPr>
            <a:lstStyle/>
            <a:p>
              <a:r>
                <a:rPr lang="en-US" sz="1400" dirty="0"/>
                <a:t>DN5</a:t>
              </a:r>
            </a:p>
          </p:txBody>
        </p:sp>
        <p:sp>
          <p:nvSpPr>
            <p:cNvPr id="28" name="TextBox 27">
              <a:extLst>
                <a:ext uri="{FF2B5EF4-FFF2-40B4-BE49-F238E27FC236}">
                  <a16:creationId xmlns:a16="http://schemas.microsoft.com/office/drawing/2014/main" id="{7D9F763B-2587-AAEF-7A66-42772FB94BC9}"/>
                </a:ext>
              </a:extLst>
            </p:cNvPr>
            <p:cNvSpPr txBox="1"/>
            <p:nvPr/>
          </p:nvSpPr>
          <p:spPr>
            <a:xfrm>
              <a:off x="3426273" y="4217232"/>
              <a:ext cx="1256826" cy="510612"/>
            </a:xfrm>
            <a:prstGeom prst="rect">
              <a:avLst/>
            </a:prstGeom>
            <a:noFill/>
          </p:spPr>
          <p:txBody>
            <a:bodyPr wrap="none" rtlCol="0">
              <a:spAutoFit/>
            </a:bodyPr>
            <a:lstStyle/>
            <a:p>
              <a:r>
                <a:rPr lang="en-US" sz="1400" dirty="0"/>
                <a:t>GM12875</a:t>
              </a:r>
            </a:p>
          </p:txBody>
        </p:sp>
        <p:sp>
          <p:nvSpPr>
            <p:cNvPr id="29" name="TextBox 28">
              <a:extLst>
                <a:ext uri="{FF2B5EF4-FFF2-40B4-BE49-F238E27FC236}">
                  <a16:creationId xmlns:a16="http://schemas.microsoft.com/office/drawing/2014/main" id="{17576D27-3FBB-E946-8E04-E74D9A943243}"/>
                </a:ext>
              </a:extLst>
            </p:cNvPr>
            <p:cNvSpPr txBox="1"/>
            <p:nvPr/>
          </p:nvSpPr>
          <p:spPr>
            <a:xfrm>
              <a:off x="3426273" y="3649111"/>
              <a:ext cx="694003" cy="510612"/>
            </a:xfrm>
            <a:prstGeom prst="rect">
              <a:avLst/>
            </a:prstGeom>
            <a:noFill/>
          </p:spPr>
          <p:txBody>
            <a:bodyPr wrap="none" rtlCol="0">
              <a:spAutoFit/>
            </a:bodyPr>
            <a:lstStyle/>
            <a:p>
              <a:r>
                <a:rPr lang="en-US" sz="1400" dirty="0"/>
                <a:t>DN4</a:t>
              </a:r>
            </a:p>
          </p:txBody>
        </p:sp>
        <p:sp>
          <p:nvSpPr>
            <p:cNvPr id="30" name="TextBox 29">
              <a:extLst>
                <a:ext uri="{FF2B5EF4-FFF2-40B4-BE49-F238E27FC236}">
                  <a16:creationId xmlns:a16="http://schemas.microsoft.com/office/drawing/2014/main" id="{E9C67422-618B-20E8-0AC0-6D117B13015D}"/>
                </a:ext>
              </a:extLst>
            </p:cNvPr>
            <p:cNvSpPr txBox="1"/>
            <p:nvPr/>
          </p:nvSpPr>
          <p:spPr>
            <a:xfrm>
              <a:off x="3426273" y="3104139"/>
              <a:ext cx="694003" cy="510612"/>
            </a:xfrm>
            <a:prstGeom prst="rect">
              <a:avLst/>
            </a:prstGeom>
            <a:noFill/>
          </p:spPr>
          <p:txBody>
            <a:bodyPr wrap="none" rtlCol="0">
              <a:spAutoFit/>
            </a:bodyPr>
            <a:lstStyle/>
            <a:p>
              <a:r>
                <a:rPr lang="en-US" sz="1400" dirty="0"/>
                <a:t>DN5</a:t>
              </a:r>
            </a:p>
          </p:txBody>
        </p:sp>
        <p:sp>
          <p:nvSpPr>
            <p:cNvPr id="31" name="TextBox 30">
              <a:extLst>
                <a:ext uri="{FF2B5EF4-FFF2-40B4-BE49-F238E27FC236}">
                  <a16:creationId xmlns:a16="http://schemas.microsoft.com/office/drawing/2014/main" id="{F2D2AE52-8EDA-DCBC-C5BA-0E6AA3CA6279}"/>
                </a:ext>
              </a:extLst>
            </p:cNvPr>
            <p:cNvSpPr txBox="1"/>
            <p:nvPr/>
          </p:nvSpPr>
          <p:spPr>
            <a:xfrm>
              <a:off x="1773030" y="220233"/>
              <a:ext cx="793715" cy="510612"/>
            </a:xfrm>
            <a:prstGeom prst="rect">
              <a:avLst/>
            </a:prstGeom>
            <a:noFill/>
          </p:spPr>
          <p:txBody>
            <a:bodyPr wrap="none" rtlCol="0">
              <a:spAutoFit/>
            </a:bodyPr>
            <a:lstStyle/>
            <a:p>
              <a:r>
                <a:rPr lang="en-US" sz="1400" dirty="0"/>
                <a:t>CD19</a:t>
              </a:r>
            </a:p>
          </p:txBody>
        </p:sp>
        <p:sp>
          <p:nvSpPr>
            <p:cNvPr id="32" name="TextBox 31">
              <a:extLst>
                <a:ext uri="{FF2B5EF4-FFF2-40B4-BE49-F238E27FC236}">
                  <a16:creationId xmlns:a16="http://schemas.microsoft.com/office/drawing/2014/main" id="{B66EC702-5FF5-D1DD-7F68-B16BD6B2FFED}"/>
                </a:ext>
              </a:extLst>
            </p:cNvPr>
            <p:cNvSpPr txBox="1"/>
            <p:nvPr/>
          </p:nvSpPr>
          <p:spPr>
            <a:xfrm>
              <a:off x="1771442" y="2622082"/>
              <a:ext cx="793715" cy="510612"/>
            </a:xfrm>
            <a:prstGeom prst="rect">
              <a:avLst/>
            </a:prstGeom>
            <a:noFill/>
          </p:spPr>
          <p:txBody>
            <a:bodyPr wrap="none" rtlCol="0">
              <a:spAutoFit/>
            </a:bodyPr>
            <a:lstStyle/>
            <a:p>
              <a:r>
                <a:rPr lang="en-US" sz="1400" dirty="0"/>
                <a:t>CD20</a:t>
              </a:r>
            </a:p>
          </p:txBody>
        </p:sp>
        <p:sp>
          <p:nvSpPr>
            <p:cNvPr id="33" name="TextBox 32">
              <a:extLst>
                <a:ext uri="{FF2B5EF4-FFF2-40B4-BE49-F238E27FC236}">
                  <a16:creationId xmlns:a16="http://schemas.microsoft.com/office/drawing/2014/main" id="{17DB6687-177D-0EC3-47DB-1CEED30B6EAA}"/>
                </a:ext>
              </a:extLst>
            </p:cNvPr>
            <p:cNvSpPr txBox="1"/>
            <p:nvPr/>
          </p:nvSpPr>
          <p:spPr>
            <a:xfrm>
              <a:off x="1769855" y="5023929"/>
              <a:ext cx="793715" cy="510612"/>
            </a:xfrm>
            <a:prstGeom prst="rect">
              <a:avLst/>
            </a:prstGeom>
            <a:noFill/>
          </p:spPr>
          <p:txBody>
            <a:bodyPr wrap="none" rtlCol="0">
              <a:spAutoFit/>
            </a:bodyPr>
            <a:lstStyle/>
            <a:p>
              <a:r>
                <a:rPr lang="en-US" sz="1400" dirty="0"/>
                <a:t>CD27</a:t>
              </a:r>
            </a:p>
          </p:txBody>
        </p:sp>
        <p:sp>
          <p:nvSpPr>
            <p:cNvPr id="34" name="TextBox 33">
              <a:extLst>
                <a:ext uri="{FF2B5EF4-FFF2-40B4-BE49-F238E27FC236}">
                  <a16:creationId xmlns:a16="http://schemas.microsoft.com/office/drawing/2014/main" id="{84BB514A-1608-7F0C-155E-5189EC861886}"/>
                </a:ext>
              </a:extLst>
            </p:cNvPr>
            <p:cNvSpPr txBox="1"/>
            <p:nvPr/>
          </p:nvSpPr>
          <p:spPr>
            <a:xfrm>
              <a:off x="5063262" y="220233"/>
              <a:ext cx="793715" cy="510612"/>
            </a:xfrm>
            <a:prstGeom prst="rect">
              <a:avLst/>
            </a:prstGeom>
            <a:noFill/>
          </p:spPr>
          <p:txBody>
            <a:bodyPr wrap="none" rtlCol="0">
              <a:spAutoFit/>
            </a:bodyPr>
            <a:lstStyle/>
            <a:p>
              <a:r>
                <a:rPr lang="en-US" sz="1400" dirty="0"/>
                <a:t>CD38</a:t>
              </a:r>
            </a:p>
          </p:txBody>
        </p:sp>
        <p:sp>
          <p:nvSpPr>
            <p:cNvPr id="35" name="TextBox 34">
              <a:extLst>
                <a:ext uri="{FF2B5EF4-FFF2-40B4-BE49-F238E27FC236}">
                  <a16:creationId xmlns:a16="http://schemas.microsoft.com/office/drawing/2014/main" id="{5E5890CE-4CBC-D4DD-41BB-FF8ACE144D13}"/>
                </a:ext>
              </a:extLst>
            </p:cNvPr>
            <p:cNvSpPr txBox="1"/>
            <p:nvPr/>
          </p:nvSpPr>
          <p:spPr>
            <a:xfrm>
              <a:off x="5063262" y="2591137"/>
              <a:ext cx="920018" cy="510612"/>
            </a:xfrm>
            <a:prstGeom prst="rect">
              <a:avLst/>
            </a:prstGeom>
            <a:noFill/>
          </p:spPr>
          <p:txBody>
            <a:bodyPr wrap="none" rtlCol="0">
              <a:spAutoFit/>
            </a:bodyPr>
            <a:lstStyle/>
            <a:p>
              <a:r>
                <a:rPr lang="en-US" sz="1400" dirty="0"/>
                <a:t>CD138</a:t>
              </a:r>
            </a:p>
          </p:txBody>
        </p:sp>
        <p:pic>
          <p:nvPicPr>
            <p:cNvPr id="36" name="Picture 35">
              <a:extLst>
                <a:ext uri="{FF2B5EF4-FFF2-40B4-BE49-F238E27FC236}">
                  <a16:creationId xmlns:a16="http://schemas.microsoft.com/office/drawing/2014/main" id="{92121B5A-261D-8EC1-64D3-D09584C77592}"/>
                </a:ext>
              </a:extLst>
            </p:cNvPr>
            <p:cNvPicPr>
              <a:picLocks noChangeAspect="1"/>
            </p:cNvPicPr>
            <p:nvPr/>
          </p:nvPicPr>
          <p:blipFill>
            <a:blip r:embed="rId11"/>
            <a:stretch>
              <a:fillRect/>
            </a:stretch>
          </p:blipFill>
          <p:spPr>
            <a:xfrm>
              <a:off x="3167600" y="5112185"/>
              <a:ext cx="3488125" cy="2067037"/>
            </a:xfrm>
            <a:prstGeom prst="rect">
              <a:avLst/>
            </a:prstGeom>
          </p:spPr>
        </p:pic>
        <p:pic>
          <p:nvPicPr>
            <p:cNvPr id="37" name="Picture 36" descr="Shape&#10;&#10;Description automatically generated with medium confidence">
              <a:extLst>
                <a:ext uri="{FF2B5EF4-FFF2-40B4-BE49-F238E27FC236}">
                  <a16:creationId xmlns:a16="http://schemas.microsoft.com/office/drawing/2014/main" id="{9640F9B6-708A-6372-756C-1316E4E1AA60}"/>
                </a:ext>
              </a:extLst>
            </p:cNvPr>
            <p:cNvPicPr>
              <a:picLocks noChangeAspect="1"/>
            </p:cNvPicPr>
            <p:nvPr/>
          </p:nvPicPr>
          <p:blipFill rotWithShape="1">
            <a:blip r:embed="rId12"/>
            <a:srcRect l="77183" b="63731"/>
            <a:stretch/>
          </p:blipFill>
          <p:spPr>
            <a:xfrm>
              <a:off x="5822984" y="5222580"/>
              <a:ext cx="938758" cy="716102"/>
            </a:xfrm>
            <a:prstGeom prst="rect">
              <a:avLst/>
            </a:prstGeom>
          </p:spPr>
        </p:pic>
      </p:grpSp>
      <p:sp>
        <p:nvSpPr>
          <p:cNvPr id="38" name="TextBox 37">
            <a:extLst>
              <a:ext uri="{FF2B5EF4-FFF2-40B4-BE49-F238E27FC236}">
                <a16:creationId xmlns:a16="http://schemas.microsoft.com/office/drawing/2014/main" id="{7DC8BF8B-67DC-6396-B27C-821D9AB2B806}"/>
              </a:ext>
            </a:extLst>
          </p:cNvPr>
          <p:cNvSpPr txBox="1"/>
          <p:nvPr/>
        </p:nvSpPr>
        <p:spPr>
          <a:xfrm>
            <a:off x="109119" y="49160"/>
            <a:ext cx="295274" cy="369332"/>
          </a:xfrm>
          <a:prstGeom prst="rect">
            <a:avLst/>
          </a:prstGeom>
          <a:noFill/>
        </p:spPr>
        <p:txBody>
          <a:bodyPr wrap="none" lIns="91440" tIns="45720" rIns="91440" bIns="45720" rtlCol="0" anchor="t">
            <a:spAutoFit/>
          </a:bodyPr>
          <a:lstStyle/>
          <a:p>
            <a:r>
              <a:rPr lang="en-US" dirty="0"/>
              <a:t>a</a:t>
            </a:r>
          </a:p>
        </p:txBody>
      </p:sp>
      <p:sp>
        <p:nvSpPr>
          <p:cNvPr id="39" name="TextBox 38">
            <a:extLst>
              <a:ext uri="{FF2B5EF4-FFF2-40B4-BE49-F238E27FC236}">
                <a16:creationId xmlns:a16="http://schemas.microsoft.com/office/drawing/2014/main" id="{3B680A27-848B-203C-DFA3-331174975CA8}"/>
              </a:ext>
            </a:extLst>
          </p:cNvPr>
          <p:cNvSpPr txBox="1"/>
          <p:nvPr/>
        </p:nvSpPr>
        <p:spPr>
          <a:xfrm>
            <a:off x="109119" y="3559918"/>
            <a:ext cx="317716" cy="369332"/>
          </a:xfrm>
          <a:prstGeom prst="rect">
            <a:avLst/>
          </a:prstGeom>
          <a:noFill/>
        </p:spPr>
        <p:txBody>
          <a:bodyPr wrap="none" lIns="91440" tIns="45720" rIns="91440" bIns="45720" rtlCol="0" anchor="t">
            <a:spAutoFit/>
          </a:bodyPr>
          <a:lstStyle/>
          <a:p>
            <a:r>
              <a:rPr lang="en-US" dirty="0"/>
              <a:t>b</a:t>
            </a:r>
          </a:p>
        </p:txBody>
      </p:sp>
      <p:sp>
        <p:nvSpPr>
          <p:cNvPr id="9" name="TextBox 8">
            <a:extLst>
              <a:ext uri="{FF2B5EF4-FFF2-40B4-BE49-F238E27FC236}">
                <a16:creationId xmlns:a16="http://schemas.microsoft.com/office/drawing/2014/main" id="{CEA802C8-EB8A-985C-9B29-DA00A359891F}"/>
              </a:ext>
            </a:extLst>
          </p:cNvPr>
          <p:cNvSpPr txBox="1"/>
          <p:nvPr/>
        </p:nvSpPr>
        <p:spPr>
          <a:xfrm>
            <a:off x="109119" y="8720458"/>
            <a:ext cx="6635166" cy="1200329"/>
          </a:xfrm>
          <a:prstGeom prst="rect">
            <a:avLst/>
          </a:prstGeom>
          <a:noFill/>
        </p:spPr>
        <p:txBody>
          <a:bodyPr wrap="square" rtlCol="0">
            <a:spAutoFit/>
          </a:bodyPr>
          <a:lstStyle/>
          <a:p>
            <a:pPr algn="just"/>
            <a:r>
              <a:rPr lang="en-GB" sz="1200" b="1" dirty="0">
                <a:effectLst/>
                <a:latin typeface="Calibri" panose="020F0502020204030204" pitchFamily="34" charset="0"/>
                <a:ea typeface="Calibri" panose="020F0502020204030204" pitchFamily="34" charset="0"/>
                <a:cs typeface="Times New Roman" panose="02020603050405020304" pitchFamily="18" charset="0"/>
              </a:rPr>
              <a:t>Supplemental Figure 3. Flow cytometric comparison of representative donors vs GM12878 cell line: </a:t>
            </a:r>
            <a:r>
              <a:rPr lang="en-GB" sz="1200" dirty="0">
                <a:effectLst/>
                <a:latin typeface="Calibri" panose="020F0502020204030204" pitchFamily="34" charset="0"/>
                <a:ea typeface="Calibri" panose="020F0502020204030204" pitchFamily="34" charset="0"/>
                <a:cs typeface="Times New Roman" panose="02020603050405020304" pitchFamily="18" charset="0"/>
              </a:rPr>
              <a:t>a) panels show representative flow cytometry data for representative donors DN4 and DN5 (as in Supplemental Figure 1) vs GM12878 cell donors in a) as dot plots showing CD19 vs CD20, CD27 vs CD38, and CD38 vs CD138 from left to right and b) histograms and quantified MFI for the individual antigens as indicated in the figure.</a:t>
            </a:r>
          </a:p>
          <a:p>
            <a:pPr algn="just"/>
            <a:endParaRPr lang="en-US" sz="1200" dirty="0"/>
          </a:p>
        </p:txBody>
      </p:sp>
    </p:spTree>
    <p:extLst>
      <p:ext uri="{BB962C8B-B14F-4D97-AF65-F5344CB8AC3E}">
        <p14:creationId xmlns:p14="http://schemas.microsoft.com/office/powerpoint/2010/main" val="7103929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464A9FF75C0048ADD55C9A7E3C8241" ma:contentTypeVersion="13" ma:contentTypeDescription="Create a new document." ma:contentTypeScope="" ma:versionID="7a407e9736543e275866ae59077b8e71">
  <xsd:schema xmlns:xsd="http://www.w3.org/2001/XMLSchema" xmlns:xs="http://www.w3.org/2001/XMLSchema" xmlns:p="http://schemas.microsoft.com/office/2006/metadata/properties" xmlns:ns2="fd7f187c-8dde-4f46-9f96-f95feba9eb38" xmlns:ns3="ef48a9b8-0a2d-403e-8cfa-d38eea8b7bf2" targetNamespace="http://schemas.microsoft.com/office/2006/metadata/properties" ma:root="true" ma:fieldsID="0eaaa70b1a5ef9a0592f6050de306886" ns2:_="" ns3:_="">
    <xsd:import namespace="fd7f187c-8dde-4f46-9f96-f95feba9eb38"/>
    <xsd:import namespace="ef48a9b8-0a2d-403e-8cfa-d38eea8b7bf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7f187c-8dde-4f46-9f96-f95feba9eb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b3a19cb6-1b10-4512-a12b-f76e45842a2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f48a9b8-0a2d-403e-8cfa-d38eea8b7bf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a1ed4a37-f9ae-475f-b0a4-967b16ce111b}" ma:internalName="TaxCatchAll" ma:showField="CatchAllData" ma:web="ef48a9b8-0a2d-403e-8cfa-d38eea8b7b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d7f187c-8dde-4f46-9f96-f95feba9eb38">
      <Terms xmlns="http://schemas.microsoft.com/office/infopath/2007/PartnerControls"/>
    </lcf76f155ced4ddcb4097134ff3c332f>
    <TaxCatchAll xmlns="ef48a9b8-0a2d-403e-8cfa-d38eea8b7bf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5B06DF-5101-4E10-B950-1DBF781EDB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7f187c-8dde-4f46-9f96-f95feba9eb38"/>
    <ds:schemaRef ds:uri="ef48a9b8-0a2d-403e-8cfa-d38eea8b7b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E64C1A7-7968-4BAA-AE59-0612D1336F06}">
  <ds:schemaRefs>
    <ds:schemaRef ds:uri="http://schemas.microsoft.com/office/2006/metadata/properties"/>
    <ds:schemaRef ds:uri="http://schemas.microsoft.com/office/infopath/2007/PartnerControls"/>
    <ds:schemaRef ds:uri="fd7f187c-8dde-4f46-9f96-f95feba9eb38"/>
    <ds:schemaRef ds:uri="ef48a9b8-0a2d-403e-8cfa-d38eea8b7bf2"/>
  </ds:schemaRefs>
</ds:datastoreItem>
</file>

<file path=customXml/itemProps3.xml><?xml version="1.0" encoding="utf-8"?>
<ds:datastoreItem xmlns:ds="http://schemas.openxmlformats.org/officeDocument/2006/customXml" ds:itemID="{76E40677-1266-4712-9ABC-9CEF50E5EB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13</TotalTime>
  <Words>116</Words>
  <Application>Microsoft Macintosh PowerPoint</Application>
  <PresentationFormat>A4 Paper (210x297 mm)</PresentationFormat>
  <Paragraphs>31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Stephenson</dc:creator>
  <cp:lastModifiedBy>Reuben Tooze</cp:lastModifiedBy>
  <cp:revision>7</cp:revision>
  <dcterms:created xsi:type="dcterms:W3CDTF">2023-03-21T13:57:29Z</dcterms:created>
  <dcterms:modified xsi:type="dcterms:W3CDTF">2023-05-24T10:20:38Z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0x0101007F464A9FF75C0048ADD55C9A7E3C8241</vt:lpwstr>
  </property>
  <property fmtid="{D5CDD505-2E9C-101B-9397-08002B2CF9AE}" pid="3" name="MediaServiceImageTags">
    <vt:lpwstr/>
  </property>
</Properties>
</file>