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1617" r:id="rId3"/>
    <p:sldId id="1618" r:id="rId4"/>
    <p:sldId id="1615" r:id="rId5"/>
    <p:sldId id="1614" r:id="rId6"/>
    <p:sldId id="269" r:id="rId7"/>
    <p:sldId id="1616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197"/>
  </p:normalViewPr>
  <p:slideViewPr>
    <p:cSldViewPr snapToGrid="0">
      <p:cViewPr varScale="1">
        <p:scale>
          <a:sx n="86" d="100"/>
          <a:sy n="86" d="100"/>
        </p:scale>
        <p:origin x="533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6A7902-4543-72C5-DF73-58244C23B4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AB4F239-B1D2-D360-2F80-E2B2F5F478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5211A0-A224-60C7-7DBF-D3B15B1BA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AC729-FEFA-8F47-99B6-340BB6EBBB0F}" type="datetimeFigureOut">
              <a:rPr kumimoji="1" lang="ja-JP" altLang="en-US" smtClean="0"/>
              <a:t>2023/8/21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CC393ED-E9F3-8139-2755-462D613CC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2823E3-1638-DD07-B571-1F64AB7A2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59F9-5C8F-5E4C-B847-DD68250BA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8282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C74BC9-1BCD-02E8-7F67-A1DB0A8F7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8935958-FAB3-2CFA-E5D7-2912F5ABD5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9FF496-EAEE-B5E3-55AA-6CF33400C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AC729-FEFA-8F47-99B6-340BB6EBBB0F}" type="datetimeFigureOut">
              <a:rPr kumimoji="1" lang="ja-JP" altLang="en-US" smtClean="0"/>
              <a:t>2023/8/21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A93184D-71E4-061F-3326-5CEE08C88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7EE9ABF-871B-D1CD-03F8-7FA66A8A8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59F9-5C8F-5E4C-B847-DD68250BA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6963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3A64B34-1895-FE8F-F610-858F58B52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8C09D3E-42D5-8760-F092-B48504C9B8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BBF50DC-82FF-E0A9-C84C-82CD0924A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AC729-FEFA-8F47-99B6-340BB6EBBB0F}" type="datetimeFigureOut">
              <a:rPr kumimoji="1" lang="ja-JP" altLang="en-US" smtClean="0"/>
              <a:t>2023/8/21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34013D1-F329-ECA9-9515-8FC0F1C9F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C5801ED-88EA-E973-61C6-34DCF6DB7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59F9-5C8F-5E4C-B847-DD68250BA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3104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F9AC74B-9173-C0A2-55AF-BA9D99313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0FE599-0F37-9872-8F6F-58BE09371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CD6F002-7815-689A-7859-6D135E60D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AC729-FEFA-8F47-99B6-340BB6EBBB0F}" type="datetimeFigureOut">
              <a:rPr kumimoji="1" lang="ja-JP" altLang="en-US" smtClean="0"/>
              <a:t>2023/8/21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DE5AAF2-971A-4FC7-4456-1B68AB0F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B286A7-CBDB-CB9F-6DA1-82A32970A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59F9-5C8F-5E4C-B847-DD68250BA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8950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EEA863-78A1-529E-F1FF-E4A8DD2E9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A6E4259-D2DB-75DB-BBA8-6F3185DEC4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B5DF06-281D-41C4-9048-C15B2AD2A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AC729-FEFA-8F47-99B6-340BB6EBBB0F}" type="datetimeFigureOut">
              <a:rPr kumimoji="1" lang="ja-JP" altLang="en-US" smtClean="0"/>
              <a:t>2023/8/21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243AD9A-A668-0334-3147-EEC534429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C69F18-E64D-8CF4-C619-FCE25AFD0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59F9-5C8F-5E4C-B847-DD68250BA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5270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33F90D9-BCBC-02D5-FE80-903E6330A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A00D6A-5B8D-9E86-76BF-3CA9D12413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CF216C9-F0FB-7489-454D-1957E3F02A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1052007-9ED5-2167-B316-7F1C5AB5A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AC729-FEFA-8F47-99B6-340BB6EBBB0F}" type="datetimeFigureOut">
              <a:rPr kumimoji="1" lang="ja-JP" altLang="en-US" smtClean="0"/>
              <a:t>2023/8/21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4964CCB-0389-D9B3-FB75-14C03E0C4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86CAEB2-F277-443E-CC33-B2CD63C28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59F9-5C8F-5E4C-B847-DD68250BA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4512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2FF60C3-157D-0646-B510-5C3CB2F36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27798B9-6ABE-DCFD-2518-4F2FD3239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8CD7068-24DC-0A82-249F-FB6BDB2A8E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244AD3B-07B3-74E4-8825-06E97450A4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BFE8DEC-C667-0FCC-A6D2-6E874768E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16C95F2-B092-2D1A-0015-B32B2F7E2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AC729-FEFA-8F47-99B6-340BB6EBBB0F}" type="datetimeFigureOut">
              <a:rPr kumimoji="1" lang="ja-JP" altLang="en-US" smtClean="0"/>
              <a:t>2023/8/21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1DB40A3-FC8A-AB6A-2535-52D2B9E73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BEE13844-4438-04C8-DA33-2447455E1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59F9-5C8F-5E4C-B847-DD68250BA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2334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B811C9-1167-6C35-13BF-D365AF679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8F613A1-2ED1-B17C-263B-FE0F5B4C2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AC729-FEFA-8F47-99B6-340BB6EBBB0F}" type="datetimeFigureOut">
              <a:rPr kumimoji="1" lang="ja-JP" altLang="en-US" smtClean="0"/>
              <a:t>2023/8/21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D3065C3-7A0C-3518-6E30-5D58F2395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93537FA-9DE9-D550-3A46-B75F306EB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59F9-5C8F-5E4C-B847-DD68250BA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9396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A5AC1EC-4956-5EB1-71C9-05E0A0BF9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AC729-FEFA-8F47-99B6-340BB6EBBB0F}" type="datetimeFigureOut">
              <a:rPr kumimoji="1" lang="ja-JP" altLang="en-US" smtClean="0"/>
              <a:t>2023/8/21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4981498-BCDC-C1D9-1A1C-10E63EEEC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E61280E-7884-C67F-DE7A-F619DBF6C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59F9-5C8F-5E4C-B847-DD68250BA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3267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F6DA41-8D80-2F18-C075-B39C3CF3C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FC8237C-4FBC-5684-7E19-CD704EEC7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A0812A8-2731-6D38-C415-3A5608F514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3288F64-C37C-ACA6-B268-E70721039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AC729-FEFA-8F47-99B6-340BB6EBBB0F}" type="datetimeFigureOut">
              <a:rPr kumimoji="1" lang="ja-JP" altLang="en-US" smtClean="0"/>
              <a:t>2023/8/21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ADF7B12-3D51-2DFE-63CE-3C34E6329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B5C326-E927-9321-0331-AE5880E2C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59F9-5C8F-5E4C-B847-DD68250BA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4380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B52C12-A423-6562-11DF-F97FBF588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0C6DDA8-A1CE-3C13-22A6-26C18FE5B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E95772A-029A-BF94-BF22-25B39095D5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1562D9-E749-5602-CD36-5321914AF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AC729-FEFA-8F47-99B6-340BB6EBBB0F}" type="datetimeFigureOut">
              <a:rPr kumimoji="1" lang="ja-JP" altLang="en-US" smtClean="0"/>
              <a:t>2023/8/21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BC41D92-9DCD-EBE3-E2B4-9A212FB9C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E7B1B3A-D845-F36E-9FEC-D661DE86C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59F9-5C8F-5E4C-B847-DD68250BA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0117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134FCBA5-EC02-3662-AECE-D1CFCBFE9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2B342F3-BC20-B4A3-80F2-2FB3C108DA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6A82F81-A29F-7BF3-C7BE-273A7BE666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AC729-FEFA-8F47-99B6-340BB6EBBB0F}" type="datetimeFigureOut">
              <a:rPr kumimoji="1" lang="ja-JP" altLang="en-US" smtClean="0"/>
              <a:t>2023/8/21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447D987-943F-2F92-ECAC-2E6600503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4C48AA0-3E91-B3AE-AE1B-00B78F5779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659F9-5C8F-5E4C-B847-DD68250BA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9375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14300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S1</a:t>
            </a:r>
            <a:endParaRPr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2298964" y="1143530"/>
            <a:ext cx="774038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    1261 cctcagcggc cgggtcctga gaaaactccc ctttctggct catgcgctgt atgtccaggc</a:t>
            </a:r>
          </a:p>
          <a:p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    1321 ccccaccgtc accatagagg ggttcctcca ggccctgtct ctggcagtgg acaagcagtt</a:t>
            </a:r>
          </a:p>
          <a:p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    1381 tgaagagaga aagaagcttg cagcttacat c</a:t>
            </a:r>
            <a:r>
              <a:rPr lang="en-US" altLang="ja-JP" sz="1200" dirty="0">
                <a:solidFill>
                  <a:srgbClr val="0070C0"/>
                </a:solidFill>
                <a:latin typeface="Courier New" panose="02070309020205020404" pitchFamily="49" charset="0"/>
              </a:rPr>
              <a:t>tga</a:t>
            </a:r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</a:rPr>
              <a:t>tcctgg gcttccccat ctggtgcttt</a:t>
            </a:r>
          </a:p>
          <a:p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    1441 tcccatggag aacacacaac </a:t>
            </a:r>
            <a:r>
              <a:rPr lang="en-US" altLang="ja-JP" sz="1200" b="1" dirty="0">
                <a:solidFill>
                  <a:srgbClr val="000000"/>
                </a:solidFill>
                <a:latin typeface="Courier New" panose="02070309020205020404" pitchFamily="49" charset="0"/>
              </a:rPr>
              <a:t>cagtaagtga </a:t>
            </a:r>
            <a:r>
              <a:rPr lang="en-US" altLang="ja-JP" sz="1200" b="1" dirty="0">
                <a:latin typeface="Courier New" panose="02070309020205020404" pitchFamily="49" charset="0"/>
              </a:rPr>
              <a:t>ggttgcccca c</a:t>
            </a:r>
            <a:r>
              <a:rPr lang="en-US" altLang="ja-JP" sz="1200" b="1" dirty="0">
                <a:solidFill>
                  <a:srgbClr val="FF0000"/>
                </a:solidFill>
                <a:latin typeface="Courier New" panose="02070309020205020404" pitchFamily="49" charset="0"/>
              </a:rPr>
              <a:t>aca</a:t>
            </a:r>
            <a:r>
              <a:rPr lang="en-US" altLang="ja-JP" sz="1200" b="1" dirty="0">
                <a:latin typeface="Courier New" panose="02070309020205020404" pitchFamily="49" charset="0"/>
              </a:rPr>
              <a:t>gccgt</a:t>
            </a:r>
            <a:r>
              <a:rPr lang="en-US" altLang="ja-JP" sz="1200" b="1" dirty="0">
                <a:solidFill>
                  <a:srgbClr val="FF0000"/>
                </a:solidFill>
                <a:latin typeface="Courier New" panose="02070309020205020404" pitchFamily="49" charset="0"/>
              </a:rPr>
              <a:t>c</a:t>
            </a:r>
            <a:r>
              <a:rPr lang="en-US" altLang="ja-JP" sz="1200" b="1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altLang="ja-JP" sz="1200" b="1" dirty="0">
                <a:solidFill>
                  <a:srgbClr val="FF0000"/>
                </a:solidFill>
                <a:latin typeface="Courier New" panose="02070309020205020404" pitchFamily="49" charset="0"/>
              </a:rPr>
              <a:t>tccca</a:t>
            </a:r>
            <a:r>
              <a:rPr lang="en-US" altLang="ja-JP" sz="1200" b="1" dirty="0">
                <a:solidFill>
                  <a:srgbClr val="000000"/>
                </a:solidFill>
                <a:latin typeface="Courier New" panose="02070309020205020404" pitchFamily="49" charset="0"/>
              </a:rPr>
              <a:t>gggaa</a:t>
            </a:r>
          </a:p>
          <a:p>
            <a:r>
              <a:rPr lang="en-US" altLang="ja-JP" sz="1200" b="1" dirty="0">
                <a:solidFill>
                  <a:srgbClr val="000000"/>
                </a:solidFill>
                <a:latin typeface="Courier New" panose="02070309020205020404" pitchFamily="49" charset="0"/>
              </a:rPr>
              <a:t>     </a:t>
            </a:r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</a:rPr>
              <a:t>1501</a:t>
            </a:r>
            <a:r>
              <a:rPr lang="en-US" altLang="ja-JP" sz="1200" b="1" dirty="0">
                <a:solidFill>
                  <a:srgbClr val="000000"/>
                </a:solidFill>
                <a:latin typeface="Courier New" panose="02070309020205020404" pitchFamily="49" charset="0"/>
              </a:rPr>
              <a:t> tcccttctgc aaaccaaacg</a:t>
            </a:r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ttacttagac tgcaagctag aaagccacca aggccaggct</a:t>
            </a:r>
          </a:p>
          <a:p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    1561 ttgttaaaag aagtgtattc tatttatgtt gttttaaaat gcatactgag agacaaacat</a:t>
            </a:r>
          </a:p>
          <a:p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    1621 cttgtcattt tcactgtttg taaaagataa ttcagattgt ttgtctcctt gtgaagaacc</a:t>
            </a:r>
          </a:p>
          <a:p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    1681 atcgaaacct gtttgttccc agcccacccc cagtggatgg gatgcataat gccagcaagt</a:t>
            </a:r>
          </a:p>
          <a:p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    1741 tttgtttaac agcaaaaaag gaagattaat gcaggtgtta tagaagccag aagagaaact</a:t>
            </a:r>
          </a:p>
          <a:p>
            <a:endParaRPr lang="en-US" altLang="ja-JP" sz="1200" dirty="0">
              <a:solidFill>
                <a:srgbClr val="000000"/>
              </a:solidFill>
              <a:latin typeface="Courier New" panose="02070309020205020404" pitchFamily="49" charset="0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434280" y="1579677"/>
            <a:ext cx="284153" cy="15287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72ABF77-522B-0735-08E4-7576D09F3F82}"/>
              </a:ext>
            </a:extLst>
          </p:cNvPr>
          <p:cNvSpPr txBox="1"/>
          <p:nvPr/>
        </p:nvSpPr>
        <p:spPr>
          <a:xfrm>
            <a:off x="2458636" y="712855"/>
            <a:ext cx="77886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altLang="ja-JP" sz="12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Homo sapiens thyroid hormone receptor interactor 13 (</a:t>
            </a:r>
            <a:r>
              <a:rPr lang="en" altLang="ja-JP" sz="1200" i="1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TRIP13</a:t>
            </a:r>
            <a:r>
              <a:rPr lang="en" altLang="ja-JP" sz="12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transcript variant 1, mRNA (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NM_004237 </a:t>
            </a:r>
            <a:r>
              <a:rPr lang="en" altLang="ja-JP" sz="12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2843038" y="3736049"/>
            <a:ext cx="66090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wild type:   </a:t>
            </a:r>
          </a:p>
          <a:p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cagtaagtga ggttgcccca c</a:t>
            </a:r>
            <a:r>
              <a:rPr lang="en-US" altLang="ja-JP" sz="12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aca</a:t>
            </a:r>
            <a:r>
              <a:rPr lang="en-US" altLang="ja-JP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gcc</a:t>
            </a:r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</a:t>
            </a:r>
            <a:r>
              <a:rPr lang="en-US" altLang="ja-JP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ja-JP" sz="12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tccca</a:t>
            </a:r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gggaa tcccttctgc aaaccaaacg</a:t>
            </a:r>
            <a:r>
              <a:rPr lang="en-US" altLang="ja-JP" sz="12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ja-JP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at </a:t>
            </a:r>
          </a:p>
          <a:p>
            <a:endParaRPr lang="en-US" altLang="ja-JP" sz="1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deletion type:   </a:t>
            </a:r>
          </a:p>
          <a:p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cagtaagtga ggttgcccca c</a:t>
            </a:r>
            <a:r>
              <a:rPr lang="en-US" altLang="ja-JP" sz="12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---</a:t>
            </a:r>
            <a:r>
              <a:rPr lang="en-US" altLang="ja-JP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gccgt</a:t>
            </a:r>
            <a:r>
              <a:rPr lang="en-US" altLang="ja-JP" sz="12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-----</a:t>
            </a:r>
            <a:r>
              <a:rPr lang="en-US" altLang="ja-JP" sz="12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ggaa tcccttctgc aaaccaaacg at</a:t>
            </a:r>
            <a:endParaRPr lang="ja-JP" altLang="en-US" sz="1200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458636" y="3236182"/>
            <a:ext cx="18545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Vector cloning sequence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887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8214D75-9904-5586-8470-CEE09F437224}"/>
              </a:ext>
            </a:extLst>
          </p:cNvPr>
          <p:cNvSpPr txBox="1"/>
          <p:nvPr/>
        </p:nvSpPr>
        <p:spPr>
          <a:xfrm>
            <a:off x="114300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S2</a:t>
            </a:r>
            <a:endParaRPr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図 58">
            <a:extLst>
              <a:ext uri="{FF2B5EF4-FFF2-40B4-BE49-F238E27FC236}">
                <a16:creationId xmlns:a16="http://schemas.microsoft.com/office/drawing/2014/main" id="{F3514B9D-BAF9-8DB1-428D-9095745AA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233" y="1584362"/>
            <a:ext cx="5245100" cy="33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514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72DE70C-FF92-2382-DEE5-8159136C97A5}"/>
              </a:ext>
            </a:extLst>
          </p:cNvPr>
          <p:cNvSpPr txBox="1"/>
          <p:nvPr/>
        </p:nvSpPr>
        <p:spPr>
          <a:xfrm>
            <a:off x="114300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S3</a:t>
            </a:r>
            <a:endParaRPr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7" name="図 216">
            <a:extLst>
              <a:ext uri="{FF2B5EF4-FFF2-40B4-BE49-F238E27FC236}">
                <a16:creationId xmlns:a16="http://schemas.microsoft.com/office/drawing/2014/main" id="{8B489965-BC0E-876F-B1E9-49563EE55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730250"/>
            <a:ext cx="67437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163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2786711" y="1542175"/>
            <a:ext cx="1501972" cy="2221680"/>
            <a:chOff x="925865" y="829685"/>
            <a:chExt cx="1501972" cy="2221680"/>
          </a:xfrm>
        </p:grpSpPr>
        <p:cxnSp>
          <p:nvCxnSpPr>
            <p:cNvPr id="3" name="直線コネクタ 2"/>
            <p:cNvCxnSpPr/>
            <p:nvPr/>
          </p:nvCxnSpPr>
          <p:spPr>
            <a:xfrm>
              <a:off x="1282998" y="1426991"/>
              <a:ext cx="7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テキスト ボックス 3"/>
            <p:cNvSpPr txBox="1"/>
            <p:nvPr/>
          </p:nvSpPr>
          <p:spPr>
            <a:xfrm>
              <a:off x="1052248" y="1322215"/>
              <a:ext cx="30008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" name="グループ化 4"/>
            <p:cNvGrpSpPr/>
            <p:nvPr/>
          </p:nvGrpSpPr>
          <p:grpSpPr>
            <a:xfrm>
              <a:off x="1648817" y="1207857"/>
              <a:ext cx="476900" cy="78823"/>
              <a:chOff x="4440451" y="2009774"/>
              <a:chExt cx="476900" cy="78823"/>
            </a:xfrm>
          </p:grpSpPr>
          <p:cxnSp>
            <p:nvCxnSpPr>
              <p:cNvPr id="750" name="直線コネクタ 749"/>
              <p:cNvCxnSpPr/>
              <p:nvPr/>
            </p:nvCxnSpPr>
            <p:spPr>
              <a:xfrm>
                <a:off x="4446588" y="2014536"/>
                <a:ext cx="468000" cy="11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1" name="直線コネクタ 750"/>
              <p:cNvCxnSpPr/>
              <p:nvPr/>
            </p:nvCxnSpPr>
            <p:spPr>
              <a:xfrm>
                <a:off x="4440451" y="2009774"/>
                <a:ext cx="0" cy="7200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2" name="直線コネクタ 751"/>
              <p:cNvCxnSpPr/>
              <p:nvPr/>
            </p:nvCxnSpPr>
            <p:spPr>
              <a:xfrm>
                <a:off x="4917351" y="2016597"/>
                <a:ext cx="0" cy="7200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テキスト ボックス 5"/>
            <p:cNvSpPr txBox="1"/>
            <p:nvPr/>
          </p:nvSpPr>
          <p:spPr>
            <a:xfrm>
              <a:off x="1561463" y="829685"/>
              <a:ext cx="71526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miR-30c-5p</a:t>
              </a:r>
              <a:endParaRPr lang="ja-JP" altLang="en-US" sz="8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1570044" y="997788"/>
              <a:ext cx="67678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 = 0.0443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" name="直線コネクタ 7"/>
            <p:cNvCxnSpPr/>
            <p:nvPr/>
          </p:nvCxnSpPr>
          <p:spPr>
            <a:xfrm flipH="1">
              <a:off x="1356505" y="1262237"/>
              <a:ext cx="1391" cy="145533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コネクタ 8"/>
            <p:cNvCxnSpPr/>
            <p:nvPr/>
          </p:nvCxnSpPr>
          <p:spPr>
            <a:xfrm>
              <a:off x="1355897" y="2712202"/>
              <a:ext cx="100488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テキスト ボックス 9"/>
            <p:cNvSpPr txBox="1"/>
            <p:nvPr/>
          </p:nvSpPr>
          <p:spPr>
            <a:xfrm>
              <a:off x="1369206" y="2712809"/>
              <a:ext cx="5421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Normal</a:t>
              </a:r>
            </a:p>
            <a:p>
              <a:pPr algn="ctr"/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(n = 81)</a:t>
              </a:r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1827993" y="2712811"/>
              <a:ext cx="5998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Cancer</a:t>
              </a:r>
            </a:p>
            <a:p>
              <a:pPr algn="ctr"/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(n = 643)</a:t>
              </a: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 rot="16200000">
              <a:off x="324899" y="1895563"/>
              <a:ext cx="141737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Expression [log</a:t>
              </a:r>
              <a:r>
                <a:rPr lang="en-US" altLang="ja-JP" sz="6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 (RPM+1)]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直線コネクタ 12"/>
            <p:cNvCxnSpPr/>
            <p:nvPr/>
          </p:nvCxnSpPr>
          <p:spPr>
            <a:xfrm>
              <a:off x="1287428" y="2257334"/>
              <a:ext cx="7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テキスト ボックス 13"/>
            <p:cNvSpPr txBox="1"/>
            <p:nvPr/>
          </p:nvSpPr>
          <p:spPr>
            <a:xfrm>
              <a:off x="1109956" y="2152558"/>
              <a:ext cx="2423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" name="直線コネクタ 14"/>
            <p:cNvCxnSpPr/>
            <p:nvPr/>
          </p:nvCxnSpPr>
          <p:spPr>
            <a:xfrm>
              <a:off x="1284079" y="2670582"/>
              <a:ext cx="7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テキスト ボックス 15"/>
            <p:cNvSpPr txBox="1"/>
            <p:nvPr/>
          </p:nvSpPr>
          <p:spPr>
            <a:xfrm>
              <a:off x="1109956" y="2565806"/>
              <a:ext cx="2423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" name="直線コネクタ 16"/>
            <p:cNvCxnSpPr/>
            <p:nvPr/>
          </p:nvCxnSpPr>
          <p:spPr>
            <a:xfrm>
              <a:off x="1286541" y="1845206"/>
              <a:ext cx="7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テキスト ボックス 17"/>
            <p:cNvSpPr txBox="1"/>
            <p:nvPr/>
          </p:nvSpPr>
          <p:spPr>
            <a:xfrm>
              <a:off x="1052248" y="1740430"/>
              <a:ext cx="30008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" name="グループ化 18"/>
            <p:cNvGrpSpPr/>
            <p:nvPr/>
          </p:nvGrpSpPr>
          <p:grpSpPr>
            <a:xfrm>
              <a:off x="1531421" y="1665288"/>
              <a:ext cx="233363" cy="538163"/>
              <a:chOff x="2932113" y="1665288"/>
              <a:chExt cx="233363" cy="538163"/>
            </a:xfrm>
          </p:grpSpPr>
          <p:sp>
            <p:nvSpPr>
              <p:cNvPr id="664" name="Freeform 3543"/>
              <p:cNvSpPr>
                <a:spLocks/>
              </p:cNvSpPr>
              <p:nvPr/>
            </p:nvSpPr>
            <p:spPr bwMode="auto">
              <a:xfrm>
                <a:off x="2932113" y="1812926"/>
                <a:ext cx="233363" cy="109538"/>
              </a:xfrm>
              <a:custGeom>
                <a:avLst/>
                <a:gdLst>
                  <a:gd name="T0" fmla="*/ 1307 w 1307"/>
                  <a:gd name="T1" fmla="*/ 0 h 440"/>
                  <a:gd name="T2" fmla="*/ 1307 w 1307"/>
                  <a:gd name="T3" fmla="*/ 0 h 440"/>
                  <a:gd name="T4" fmla="*/ 0 w 1307"/>
                  <a:gd name="T5" fmla="*/ 0 h 440"/>
                  <a:gd name="T6" fmla="*/ 0 w 1307"/>
                  <a:gd name="T7" fmla="*/ 440 h 440"/>
                  <a:gd name="T8" fmla="*/ 1307 w 1307"/>
                  <a:gd name="T9" fmla="*/ 440 h 440"/>
                  <a:gd name="T10" fmla="*/ 1307 w 1307"/>
                  <a:gd name="T11" fmla="*/ 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7" h="440">
                    <a:moveTo>
                      <a:pt x="1307" y="0"/>
                    </a:moveTo>
                    <a:lnTo>
                      <a:pt x="1307" y="0"/>
                    </a:lnTo>
                    <a:lnTo>
                      <a:pt x="0" y="0"/>
                    </a:lnTo>
                    <a:lnTo>
                      <a:pt x="0" y="440"/>
                    </a:lnTo>
                    <a:lnTo>
                      <a:pt x="1307" y="440"/>
                    </a:lnTo>
                    <a:lnTo>
                      <a:pt x="130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65" name="Freeform 3544"/>
              <p:cNvSpPr>
                <a:spLocks/>
              </p:cNvSpPr>
              <p:nvPr/>
            </p:nvSpPr>
            <p:spPr bwMode="auto">
              <a:xfrm>
                <a:off x="3048000" y="1670051"/>
                <a:ext cx="0" cy="142875"/>
              </a:xfrm>
              <a:custGeom>
                <a:avLst/>
                <a:gdLst>
                  <a:gd name="T0" fmla="*/ 0 h 574"/>
                  <a:gd name="T1" fmla="*/ 0 h 574"/>
                  <a:gd name="T2" fmla="*/ 574 h 57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574">
                    <a:moveTo>
                      <a:pt x="0" y="0"/>
                    </a:moveTo>
                    <a:lnTo>
                      <a:pt x="0" y="0"/>
                    </a:lnTo>
                    <a:lnTo>
                      <a:pt x="0" y="574"/>
                    </a:ln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66" name="Freeform 3545"/>
              <p:cNvSpPr>
                <a:spLocks/>
              </p:cNvSpPr>
              <p:nvPr/>
            </p:nvSpPr>
            <p:spPr bwMode="auto">
              <a:xfrm>
                <a:off x="3048000" y="1922463"/>
                <a:ext cx="0" cy="128588"/>
              </a:xfrm>
              <a:custGeom>
                <a:avLst/>
                <a:gdLst>
                  <a:gd name="T0" fmla="*/ 520 h 520"/>
                  <a:gd name="T1" fmla="*/ 520 h 520"/>
                  <a:gd name="T2" fmla="*/ 0 h 52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520">
                    <a:moveTo>
                      <a:pt x="0" y="520"/>
                    </a:moveTo>
                    <a:lnTo>
                      <a:pt x="0" y="520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67" name="Freeform 3546"/>
              <p:cNvSpPr>
                <a:spLocks/>
              </p:cNvSpPr>
              <p:nvPr/>
            </p:nvSpPr>
            <p:spPr bwMode="auto">
              <a:xfrm>
                <a:off x="2932113" y="2051051"/>
                <a:ext cx="233363" cy="0"/>
              </a:xfrm>
              <a:custGeom>
                <a:avLst/>
                <a:gdLst>
                  <a:gd name="T0" fmla="*/ 1307 w 1307"/>
                  <a:gd name="T1" fmla="*/ 1307 w 1307"/>
                  <a:gd name="T2" fmla="*/ 0 w 130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307">
                    <a:moveTo>
                      <a:pt x="1307" y="0"/>
                    </a:moveTo>
                    <a:lnTo>
                      <a:pt x="130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68" name="Freeform 3547"/>
              <p:cNvSpPr>
                <a:spLocks/>
              </p:cNvSpPr>
              <p:nvPr/>
            </p:nvSpPr>
            <p:spPr bwMode="auto">
              <a:xfrm>
                <a:off x="2932113" y="1670051"/>
                <a:ext cx="233363" cy="0"/>
              </a:xfrm>
              <a:custGeom>
                <a:avLst/>
                <a:gdLst>
                  <a:gd name="T0" fmla="*/ 1307 w 1307"/>
                  <a:gd name="T1" fmla="*/ 1307 w 1307"/>
                  <a:gd name="T2" fmla="*/ 0 w 130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307">
                    <a:moveTo>
                      <a:pt x="1307" y="0"/>
                    </a:moveTo>
                    <a:lnTo>
                      <a:pt x="130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69" name="Freeform 3548"/>
              <p:cNvSpPr>
                <a:spLocks/>
              </p:cNvSpPr>
              <p:nvPr/>
            </p:nvSpPr>
            <p:spPr bwMode="auto">
              <a:xfrm>
                <a:off x="2932113" y="1862138"/>
                <a:ext cx="233363" cy="0"/>
              </a:xfrm>
              <a:custGeom>
                <a:avLst/>
                <a:gdLst>
                  <a:gd name="T0" fmla="*/ 1307 w 1307"/>
                  <a:gd name="T1" fmla="*/ 1307 w 1307"/>
                  <a:gd name="T2" fmla="*/ 0 w 130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307">
                    <a:moveTo>
                      <a:pt x="1307" y="0"/>
                    </a:moveTo>
                    <a:lnTo>
                      <a:pt x="130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70" name="Freeform 3555"/>
              <p:cNvSpPr>
                <a:spLocks/>
              </p:cNvSpPr>
              <p:nvPr/>
            </p:nvSpPr>
            <p:spPr bwMode="auto">
              <a:xfrm>
                <a:off x="3073400" y="2193926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19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71" name="Freeform 3556"/>
              <p:cNvSpPr>
                <a:spLocks/>
              </p:cNvSpPr>
              <p:nvPr/>
            </p:nvSpPr>
            <p:spPr bwMode="auto">
              <a:xfrm>
                <a:off x="3071813" y="2047876"/>
                <a:ext cx="7938" cy="9525"/>
              </a:xfrm>
              <a:custGeom>
                <a:avLst/>
                <a:gdLst>
                  <a:gd name="T0" fmla="*/ 39 w 39"/>
                  <a:gd name="T1" fmla="*/ 20 h 40"/>
                  <a:gd name="T2" fmla="*/ 39 w 39"/>
                  <a:gd name="T3" fmla="*/ 20 h 40"/>
                  <a:gd name="T4" fmla="*/ 20 w 39"/>
                  <a:gd name="T5" fmla="*/ 40 h 40"/>
                  <a:gd name="T6" fmla="*/ 0 w 39"/>
                  <a:gd name="T7" fmla="*/ 20 h 40"/>
                  <a:gd name="T8" fmla="*/ 20 w 39"/>
                  <a:gd name="T9" fmla="*/ 0 h 40"/>
                  <a:gd name="T10" fmla="*/ 39 w 39"/>
                  <a:gd name="T11" fmla="*/ 20 h 40"/>
                  <a:gd name="T12" fmla="*/ 39 w 39"/>
                  <a:gd name="T13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0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1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72" name="Freeform 3557"/>
              <p:cNvSpPr>
                <a:spLocks/>
              </p:cNvSpPr>
              <p:nvPr/>
            </p:nvSpPr>
            <p:spPr bwMode="auto">
              <a:xfrm>
                <a:off x="3082925" y="2043113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19" y="39"/>
                    </a:cubicBez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73" name="Freeform 3558"/>
              <p:cNvSpPr>
                <a:spLocks/>
              </p:cNvSpPr>
              <p:nvPr/>
            </p:nvSpPr>
            <p:spPr bwMode="auto">
              <a:xfrm>
                <a:off x="3032125" y="2024063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74" name="Freeform 3559"/>
              <p:cNvSpPr>
                <a:spLocks/>
              </p:cNvSpPr>
              <p:nvPr/>
            </p:nvSpPr>
            <p:spPr bwMode="auto">
              <a:xfrm>
                <a:off x="3057525" y="2024063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75" name="Freeform 3560"/>
              <p:cNvSpPr>
                <a:spLocks/>
              </p:cNvSpPr>
              <p:nvPr/>
            </p:nvSpPr>
            <p:spPr bwMode="auto">
              <a:xfrm>
                <a:off x="3017838" y="2016126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76" name="Freeform 3561"/>
              <p:cNvSpPr>
                <a:spLocks/>
              </p:cNvSpPr>
              <p:nvPr/>
            </p:nvSpPr>
            <p:spPr bwMode="auto">
              <a:xfrm>
                <a:off x="3036888" y="2014538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77" name="Freeform 3562"/>
              <p:cNvSpPr>
                <a:spLocks/>
              </p:cNvSpPr>
              <p:nvPr/>
            </p:nvSpPr>
            <p:spPr bwMode="auto">
              <a:xfrm>
                <a:off x="3041650" y="1984376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78" name="Freeform 3563"/>
              <p:cNvSpPr>
                <a:spLocks/>
              </p:cNvSpPr>
              <p:nvPr/>
            </p:nvSpPr>
            <p:spPr bwMode="auto">
              <a:xfrm>
                <a:off x="3041650" y="1978026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79" name="Freeform 3564"/>
              <p:cNvSpPr>
                <a:spLocks/>
              </p:cNvSpPr>
              <p:nvPr/>
            </p:nvSpPr>
            <p:spPr bwMode="auto">
              <a:xfrm>
                <a:off x="3040063" y="1973263"/>
                <a:ext cx="6350" cy="9525"/>
              </a:xfrm>
              <a:custGeom>
                <a:avLst/>
                <a:gdLst>
                  <a:gd name="T0" fmla="*/ 40 w 40"/>
                  <a:gd name="T1" fmla="*/ 19 h 39"/>
                  <a:gd name="T2" fmla="*/ 40 w 40"/>
                  <a:gd name="T3" fmla="*/ 19 h 39"/>
                  <a:gd name="T4" fmla="*/ 20 w 40"/>
                  <a:gd name="T5" fmla="*/ 39 h 39"/>
                  <a:gd name="T6" fmla="*/ 0 w 40"/>
                  <a:gd name="T7" fmla="*/ 19 h 39"/>
                  <a:gd name="T8" fmla="*/ 20 w 40"/>
                  <a:gd name="T9" fmla="*/ 0 h 39"/>
                  <a:gd name="T10" fmla="*/ 40 w 40"/>
                  <a:gd name="T11" fmla="*/ 19 h 39"/>
                  <a:gd name="T12" fmla="*/ 40 w 40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19"/>
                    </a:moveTo>
                    <a:lnTo>
                      <a:pt x="40" y="19"/>
                    </a:lnTo>
                    <a:cubicBezTo>
                      <a:pt x="40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19"/>
                    </a:cubicBezTo>
                    <a:lnTo>
                      <a:pt x="4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80" name="Freeform 3565"/>
              <p:cNvSpPr>
                <a:spLocks/>
              </p:cNvSpPr>
              <p:nvPr/>
            </p:nvSpPr>
            <p:spPr bwMode="auto">
              <a:xfrm>
                <a:off x="3057525" y="1971676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81" name="Freeform 3566"/>
              <p:cNvSpPr>
                <a:spLocks/>
              </p:cNvSpPr>
              <p:nvPr/>
            </p:nvSpPr>
            <p:spPr bwMode="auto">
              <a:xfrm>
                <a:off x="3040063" y="1971676"/>
                <a:ext cx="6350" cy="9525"/>
              </a:xfrm>
              <a:custGeom>
                <a:avLst/>
                <a:gdLst>
                  <a:gd name="T0" fmla="*/ 40 w 40"/>
                  <a:gd name="T1" fmla="*/ 19 h 39"/>
                  <a:gd name="T2" fmla="*/ 40 w 40"/>
                  <a:gd name="T3" fmla="*/ 19 h 39"/>
                  <a:gd name="T4" fmla="*/ 20 w 40"/>
                  <a:gd name="T5" fmla="*/ 39 h 39"/>
                  <a:gd name="T6" fmla="*/ 0 w 40"/>
                  <a:gd name="T7" fmla="*/ 19 h 39"/>
                  <a:gd name="T8" fmla="*/ 20 w 40"/>
                  <a:gd name="T9" fmla="*/ 0 h 39"/>
                  <a:gd name="T10" fmla="*/ 40 w 40"/>
                  <a:gd name="T11" fmla="*/ 19 h 39"/>
                  <a:gd name="T12" fmla="*/ 40 w 40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19"/>
                    </a:moveTo>
                    <a:lnTo>
                      <a:pt x="40" y="19"/>
                    </a:lnTo>
                    <a:cubicBezTo>
                      <a:pt x="40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40" y="8"/>
                      <a:pt x="40" y="19"/>
                    </a:cubicBezTo>
                    <a:lnTo>
                      <a:pt x="4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82" name="Freeform 3567"/>
              <p:cNvSpPr>
                <a:spLocks/>
              </p:cNvSpPr>
              <p:nvPr/>
            </p:nvSpPr>
            <p:spPr bwMode="auto">
              <a:xfrm>
                <a:off x="3073400" y="1954213"/>
                <a:ext cx="7938" cy="11113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19" y="39"/>
                    </a:cubicBez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83" name="Freeform 3568"/>
              <p:cNvSpPr>
                <a:spLocks/>
              </p:cNvSpPr>
              <p:nvPr/>
            </p:nvSpPr>
            <p:spPr bwMode="auto">
              <a:xfrm>
                <a:off x="3028950" y="1951038"/>
                <a:ext cx="7938" cy="11113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84" name="Freeform 3569"/>
              <p:cNvSpPr>
                <a:spLocks/>
              </p:cNvSpPr>
              <p:nvPr/>
            </p:nvSpPr>
            <p:spPr bwMode="auto">
              <a:xfrm>
                <a:off x="3070225" y="1944688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85" name="Freeform 3570"/>
              <p:cNvSpPr>
                <a:spLocks/>
              </p:cNvSpPr>
              <p:nvPr/>
            </p:nvSpPr>
            <p:spPr bwMode="auto">
              <a:xfrm>
                <a:off x="3040063" y="1941513"/>
                <a:ext cx="7938" cy="9525"/>
              </a:xfrm>
              <a:custGeom>
                <a:avLst/>
                <a:gdLst>
                  <a:gd name="T0" fmla="*/ 40 w 40"/>
                  <a:gd name="T1" fmla="*/ 19 h 39"/>
                  <a:gd name="T2" fmla="*/ 40 w 40"/>
                  <a:gd name="T3" fmla="*/ 19 h 39"/>
                  <a:gd name="T4" fmla="*/ 20 w 40"/>
                  <a:gd name="T5" fmla="*/ 39 h 39"/>
                  <a:gd name="T6" fmla="*/ 0 w 40"/>
                  <a:gd name="T7" fmla="*/ 19 h 39"/>
                  <a:gd name="T8" fmla="*/ 20 w 40"/>
                  <a:gd name="T9" fmla="*/ 0 h 39"/>
                  <a:gd name="T10" fmla="*/ 40 w 40"/>
                  <a:gd name="T11" fmla="*/ 19 h 39"/>
                  <a:gd name="T12" fmla="*/ 40 w 40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19"/>
                    </a:moveTo>
                    <a:lnTo>
                      <a:pt x="40" y="19"/>
                    </a:lnTo>
                    <a:cubicBezTo>
                      <a:pt x="40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40" y="8"/>
                      <a:pt x="40" y="19"/>
                    </a:cubicBezTo>
                    <a:lnTo>
                      <a:pt x="4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86" name="Freeform 3571"/>
              <p:cNvSpPr>
                <a:spLocks/>
              </p:cNvSpPr>
              <p:nvPr/>
            </p:nvSpPr>
            <p:spPr bwMode="auto">
              <a:xfrm>
                <a:off x="3059113" y="1939926"/>
                <a:ext cx="7938" cy="9525"/>
              </a:xfrm>
              <a:custGeom>
                <a:avLst/>
                <a:gdLst>
                  <a:gd name="T0" fmla="*/ 40 w 40"/>
                  <a:gd name="T1" fmla="*/ 20 h 39"/>
                  <a:gd name="T2" fmla="*/ 40 w 40"/>
                  <a:gd name="T3" fmla="*/ 20 h 39"/>
                  <a:gd name="T4" fmla="*/ 20 w 40"/>
                  <a:gd name="T5" fmla="*/ 39 h 39"/>
                  <a:gd name="T6" fmla="*/ 0 w 40"/>
                  <a:gd name="T7" fmla="*/ 20 h 39"/>
                  <a:gd name="T8" fmla="*/ 20 w 40"/>
                  <a:gd name="T9" fmla="*/ 0 h 39"/>
                  <a:gd name="T10" fmla="*/ 40 w 40"/>
                  <a:gd name="T11" fmla="*/ 20 h 39"/>
                  <a:gd name="T12" fmla="*/ 40 w 40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20"/>
                    </a:moveTo>
                    <a:lnTo>
                      <a:pt x="40" y="20"/>
                    </a:lnTo>
                    <a:cubicBezTo>
                      <a:pt x="40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lnTo>
                      <a:pt x="4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87" name="Freeform 3572"/>
              <p:cNvSpPr>
                <a:spLocks/>
              </p:cNvSpPr>
              <p:nvPr/>
            </p:nvSpPr>
            <p:spPr bwMode="auto">
              <a:xfrm>
                <a:off x="3049588" y="1935163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88" name="Freeform 3573"/>
              <p:cNvSpPr>
                <a:spLocks/>
              </p:cNvSpPr>
              <p:nvPr/>
            </p:nvSpPr>
            <p:spPr bwMode="auto">
              <a:xfrm>
                <a:off x="3035300" y="1920876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19" y="39"/>
                    </a:cubicBez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89" name="Freeform 3574"/>
              <p:cNvSpPr>
                <a:spLocks/>
              </p:cNvSpPr>
              <p:nvPr/>
            </p:nvSpPr>
            <p:spPr bwMode="auto">
              <a:xfrm>
                <a:off x="3017838" y="1919288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90" name="Freeform 3575"/>
              <p:cNvSpPr>
                <a:spLocks/>
              </p:cNvSpPr>
              <p:nvPr/>
            </p:nvSpPr>
            <p:spPr bwMode="auto">
              <a:xfrm>
                <a:off x="3035300" y="1917701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0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91" name="Freeform 3576"/>
              <p:cNvSpPr>
                <a:spLocks/>
              </p:cNvSpPr>
              <p:nvPr/>
            </p:nvSpPr>
            <p:spPr bwMode="auto">
              <a:xfrm>
                <a:off x="3016250" y="1912938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92" name="Freeform 3577"/>
              <p:cNvSpPr>
                <a:spLocks/>
              </p:cNvSpPr>
              <p:nvPr/>
            </p:nvSpPr>
            <p:spPr bwMode="auto">
              <a:xfrm>
                <a:off x="3041650" y="1909763"/>
                <a:ext cx="6350" cy="11113"/>
              </a:xfrm>
              <a:custGeom>
                <a:avLst/>
                <a:gdLst>
                  <a:gd name="T0" fmla="*/ 39 w 39"/>
                  <a:gd name="T1" fmla="*/ 20 h 40"/>
                  <a:gd name="T2" fmla="*/ 39 w 39"/>
                  <a:gd name="T3" fmla="*/ 20 h 40"/>
                  <a:gd name="T4" fmla="*/ 20 w 39"/>
                  <a:gd name="T5" fmla="*/ 40 h 40"/>
                  <a:gd name="T6" fmla="*/ 0 w 39"/>
                  <a:gd name="T7" fmla="*/ 20 h 40"/>
                  <a:gd name="T8" fmla="*/ 20 w 39"/>
                  <a:gd name="T9" fmla="*/ 0 h 40"/>
                  <a:gd name="T10" fmla="*/ 39 w 39"/>
                  <a:gd name="T11" fmla="*/ 20 h 40"/>
                  <a:gd name="T12" fmla="*/ 39 w 39"/>
                  <a:gd name="T13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0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93" name="Freeform 3578"/>
              <p:cNvSpPr>
                <a:spLocks/>
              </p:cNvSpPr>
              <p:nvPr/>
            </p:nvSpPr>
            <p:spPr bwMode="auto">
              <a:xfrm>
                <a:off x="3014663" y="1909763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1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94" name="Freeform 3579"/>
              <p:cNvSpPr>
                <a:spLocks/>
              </p:cNvSpPr>
              <p:nvPr/>
            </p:nvSpPr>
            <p:spPr bwMode="auto">
              <a:xfrm>
                <a:off x="3070225" y="1909763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19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95" name="Freeform 3580"/>
              <p:cNvSpPr>
                <a:spLocks/>
              </p:cNvSpPr>
              <p:nvPr/>
            </p:nvSpPr>
            <p:spPr bwMode="auto">
              <a:xfrm>
                <a:off x="3055938" y="1905001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96" name="Freeform 3581"/>
              <p:cNvSpPr>
                <a:spLocks/>
              </p:cNvSpPr>
              <p:nvPr/>
            </p:nvSpPr>
            <p:spPr bwMode="auto">
              <a:xfrm>
                <a:off x="3022600" y="1903413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97" name="Freeform 3582"/>
              <p:cNvSpPr>
                <a:spLocks/>
              </p:cNvSpPr>
              <p:nvPr/>
            </p:nvSpPr>
            <p:spPr bwMode="auto">
              <a:xfrm>
                <a:off x="3074988" y="1901826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98" name="Freeform 3583"/>
              <p:cNvSpPr>
                <a:spLocks/>
              </p:cNvSpPr>
              <p:nvPr/>
            </p:nvSpPr>
            <p:spPr bwMode="auto">
              <a:xfrm>
                <a:off x="3046413" y="1898651"/>
                <a:ext cx="7938" cy="11113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19" y="39"/>
                    </a:cubicBez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99" name="Freeform 3584"/>
              <p:cNvSpPr>
                <a:spLocks/>
              </p:cNvSpPr>
              <p:nvPr/>
            </p:nvSpPr>
            <p:spPr bwMode="auto">
              <a:xfrm>
                <a:off x="3025775" y="1897063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00" name="Freeform 3585"/>
              <p:cNvSpPr>
                <a:spLocks/>
              </p:cNvSpPr>
              <p:nvPr/>
            </p:nvSpPr>
            <p:spPr bwMode="auto">
              <a:xfrm>
                <a:off x="3065463" y="1895476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01" name="Freeform 3586"/>
              <p:cNvSpPr>
                <a:spLocks/>
              </p:cNvSpPr>
              <p:nvPr/>
            </p:nvSpPr>
            <p:spPr bwMode="auto">
              <a:xfrm>
                <a:off x="3074988" y="1892301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02" name="Freeform 3587"/>
              <p:cNvSpPr>
                <a:spLocks/>
              </p:cNvSpPr>
              <p:nvPr/>
            </p:nvSpPr>
            <p:spPr bwMode="auto">
              <a:xfrm>
                <a:off x="3055938" y="1890713"/>
                <a:ext cx="6350" cy="9525"/>
              </a:xfrm>
              <a:custGeom>
                <a:avLst/>
                <a:gdLst>
                  <a:gd name="T0" fmla="*/ 39 w 39"/>
                  <a:gd name="T1" fmla="*/ 20 h 40"/>
                  <a:gd name="T2" fmla="*/ 39 w 39"/>
                  <a:gd name="T3" fmla="*/ 20 h 40"/>
                  <a:gd name="T4" fmla="*/ 20 w 39"/>
                  <a:gd name="T5" fmla="*/ 40 h 40"/>
                  <a:gd name="T6" fmla="*/ 0 w 39"/>
                  <a:gd name="T7" fmla="*/ 20 h 40"/>
                  <a:gd name="T8" fmla="*/ 20 w 39"/>
                  <a:gd name="T9" fmla="*/ 0 h 40"/>
                  <a:gd name="T10" fmla="*/ 39 w 39"/>
                  <a:gd name="T11" fmla="*/ 20 h 40"/>
                  <a:gd name="T12" fmla="*/ 39 w 39"/>
                  <a:gd name="T13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0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03" name="Freeform 3588"/>
              <p:cNvSpPr>
                <a:spLocks/>
              </p:cNvSpPr>
              <p:nvPr/>
            </p:nvSpPr>
            <p:spPr bwMode="auto">
              <a:xfrm>
                <a:off x="3038475" y="1889126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04" name="Freeform 3589"/>
              <p:cNvSpPr>
                <a:spLocks/>
              </p:cNvSpPr>
              <p:nvPr/>
            </p:nvSpPr>
            <p:spPr bwMode="auto">
              <a:xfrm>
                <a:off x="3028950" y="1884363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05" name="Freeform 3590"/>
              <p:cNvSpPr>
                <a:spLocks/>
              </p:cNvSpPr>
              <p:nvPr/>
            </p:nvSpPr>
            <p:spPr bwMode="auto">
              <a:xfrm>
                <a:off x="3082925" y="1884363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1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06" name="Freeform 3591"/>
              <p:cNvSpPr>
                <a:spLocks/>
              </p:cNvSpPr>
              <p:nvPr/>
            </p:nvSpPr>
            <p:spPr bwMode="auto">
              <a:xfrm>
                <a:off x="3082925" y="1879601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07" name="Freeform 3592"/>
              <p:cNvSpPr>
                <a:spLocks/>
              </p:cNvSpPr>
              <p:nvPr/>
            </p:nvSpPr>
            <p:spPr bwMode="auto">
              <a:xfrm>
                <a:off x="3059113" y="1878013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08" name="Freeform 3593"/>
              <p:cNvSpPr>
                <a:spLocks/>
              </p:cNvSpPr>
              <p:nvPr/>
            </p:nvSpPr>
            <p:spPr bwMode="auto">
              <a:xfrm>
                <a:off x="3078163" y="1863726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1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09" name="Freeform 3594"/>
              <p:cNvSpPr>
                <a:spLocks/>
              </p:cNvSpPr>
              <p:nvPr/>
            </p:nvSpPr>
            <p:spPr bwMode="auto">
              <a:xfrm>
                <a:off x="3071813" y="1857376"/>
                <a:ext cx="6350" cy="11113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10" name="Freeform 3595"/>
              <p:cNvSpPr>
                <a:spLocks/>
              </p:cNvSpPr>
              <p:nvPr/>
            </p:nvSpPr>
            <p:spPr bwMode="auto">
              <a:xfrm>
                <a:off x="3079750" y="1855788"/>
                <a:ext cx="7938" cy="9525"/>
              </a:xfrm>
              <a:custGeom>
                <a:avLst/>
                <a:gdLst>
                  <a:gd name="T0" fmla="*/ 40 w 40"/>
                  <a:gd name="T1" fmla="*/ 20 h 39"/>
                  <a:gd name="T2" fmla="*/ 40 w 40"/>
                  <a:gd name="T3" fmla="*/ 20 h 39"/>
                  <a:gd name="T4" fmla="*/ 20 w 40"/>
                  <a:gd name="T5" fmla="*/ 39 h 39"/>
                  <a:gd name="T6" fmla="*/ 0 w 40"/>
                  <a:gd name="T7" fmla="*/ 20 h 39"/>
                  <a:gd name="T8" fmla="*/ 20 w 40"/>
                  <a:gd name="T9" fmla="*/ 0 h 39"/>
                  <a:gd name="T10" fmla="*/ 40 w 40"/>
                  <a:gd name="T11" fmla="*/ 20 h 39"/>
                  <a:gd name="T12" fmla="*/ 40 w 40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20"/>
                    </a:moveTo>
                    <a:lnTo>
                      <a:pt x="40" y="20"/>
                    </a:lnTo>
                    <a:cubicBezTo>
                      <a:pt x="40" y="31"/>
                      <a:pt x="31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lnTo>
                      <a:pt x="4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11" name="Freeform 3596"/>
              <p:cNvSpPr>
                <a:spLocks/>
              </p:cNvSpPr>
              <p:nvPr/>
            </p:nvSpPr>
            <p:spPr bwMode="auto">
              <a:xfrm>
                <a:off x="3033713" y="1851026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0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12" name="Freeform 3597"/>
              <p:cNvSpPr>
                <a:spLocks/>
              </p:cNvSpPr>
              <p:nvPr/>
            </p:nvSpPr>
            <p:spPr bwMode="auto">
              <a:xfrm>
                <a:off x="3017838" y="1847851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13" name="Freeform 3598"/>
              <p:cNvSpPr>
                <a:spLocks/>
              </p:cNvSpPr>
              <p:nvPr/>
            </p:nvSpPr>
            <p:spPr bwMode="auto">
              <a:xfrm>
                <a:off x="3019425" y="1846263"/>
                <a:ext cx="7938" cy="9525"/>
              </a:xfrm>
              <a:custGeom>
                <a:avLst/>
                <a:gdLst>
                  <a:gd name="T0" fmla="*/ 39 w 39"/>
                  <a:gd name="T1" fmla="*/ 20 h 40"/>
                  <a:gd name="T2" fmla="*/ 39 w 39"/>
                  <a:gd name="T3" fmla="*/ 20 h 40"/>
                  <a:gd name="T4" fmla="*/ 19 w 39"/>
                  <a:gd name="T5" fmla="*/ 40 h 40"/>
                  <a:gd name="T6" fmla="*/ 0 w 39"/>
                  <a:gd name="T7" fmla="*/ 20 h 40"/>
                  <a:gd name="T8" fmla="*/ 19 w 39"/>
                  <a:gd name="T9" fmla="*/ 0 h 40"/>
                  <a:gd name="T10" fmla="*/ 39 w 39"/>
                  <a:gd name="T11" fmla="*/ 20 h 40"/>
                  <a:gd name="T12" fmla="*/ 39 w 39"/>
                  <a:gd name="T13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0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40"/>
                      <a:pt x="19" y="40"/>
                    </a:cubicBezTo>
                    <a:cubicBezTo>
                      <a:pt x="8" y="40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14" name="Freeform 3599"/>
              <p:cNvSpPr>
                <a:spLocks/>
              </p:cNvSpPr>
              <p:nvPr/>
            </p:nvSpPr>
            <p:spPr bwMode="auto">
              <a:xfrm>
                <a:off x="3036888" y="1844676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0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15" name="Freeform 3600"/>
              <p:cNvSpPr>
                <a:spLocks/>
              </p:cNvSpPr>
              <p:nvPr/>
            </p:nvSpPr>
            <p:spPr bwMode="auto">
              <a:xfrm>
                <a:off x="3019425" y="1841501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16" name="Freeform 3601"/>
              <p:cNvSpPr>
                <a:spLocks/>
              </p:cNvSpPr>
              <p:nvPr/>
            </p:nvSpPr>
            <p:spPr bwMode="auto">
              <a:xfrm>
                <a:off x="3051175" y="1839913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19" y="39"/>
                    </a:cubicBez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17" name="Freeform 3602"/>
              <p:cNvSpPr>
                <a:spLocks/>
              </p:cNvSpPr>
              <p:nvPr/>
            </p:nvSpPr>
            <p:spPr bwMode="auto">
              <a:xfrm>
                <a:off x="3082925" y="1838326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18" name="Freeform 3603"/>
              <p:cNvSpPr>
                <a:spLocks/>
              </p:cNvSpPr>
              <p:nvPr/>
            </p:nvSpPr>
            <p:spPr bwMode="auto">
              <a:xfrm>
                <a:off x="3084513" y="1836738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19" name="Freeform 3604"/>
              <p:cNvSpPr>
                <a:spLocks/>
              </p:cNvSpPr>
              <p:nvPr/>
            </p:nvSpPr>
            <p:spPr bwMode="auto">
              <a:xfrm>
                <a:off x="3049588" y="1830388"/>
                <a:ext cx="7938" cy="9525"/>
              </a:xfrm>
              <a:custGeom>
                <a:avLst/>
                <a:gdLst>
                  <a:gd name="T0" fmla="*/ 40 w 40"/>
                  <a:gd name="T1" fmla="*/ 20 h 39"/>
                  <a:gd name="T2" fmla="*/ 40 w 40"/>
                  <a:gd name="T3" fmla="*/ 20 h 39"/>
                  <a:gd name="T4" fmla="*/ 20 w 40"/>
                  <a:gd name="T5" fmla="*/ 39 h 39"/>
                  <a:gd name="T6" fmla="*/ 0 w 40"/>
                  <a:gd name="T7" fmla="*/ 20 h 39"/>
                  <a:gd name="T8" fmla="*/ 20 w 40"/>
                  <a:gd name="T9" fmla="*/ 0 h 39"/>
                  <a:gd name="T10" fmla="*/ 40 w 40"/>
                  <a:gd name="T11" fmla="*/ 20 h 39"/>
                  <a:gd name="T12" fmla="*/ 40 w 40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20"/>
                    </a:moveTo>
                    <a:lnTo>
                      <a:pt x="40" y="20"/>
                    </a:lnTo>
                    <a:cubicBezTo>
                      <a:pt x="40" y="31"/>
                      <a:pt x="31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lnTo>
                      <a:pt x="4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20" name="Freeform 3605"/>
              <p:cNvSpPr>
                <a:spLocks/>
              </p:cNvSpPr>
              <p:nvPr/>
            </p:nvSpPr>
            <p:spPr bwMode="auto">
              <a:xfrm>
                <a:off x="3025775" y="1830388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21" name="Freeform 3606"/>
              <p:cNvSpPr>
                <a:spLocks/>
              </p:cNvSpPr>
              <p:nvPr/>
            </p:nvSpPr>
            <p:spPr bwMode="auto">
              <a:xfrm>
                <a:off x="3011488" y="1828801"/>
                <a:ext cx="7938" cy="9525"/>
              </a:xfrm>
              <a:custGeom>
                <a:avLst/>
                <a:gdLst>
                  <a:gd name="T0" fmla="*/ 40 w 40"/>
                  <a:gd name="T1" fmla="*/ 19 h 39"/>
                  <a:gd name="T2" fmla="*/ 40 w 40"/>
                  <a:gd name="T3" fmla="*/ 19 h 39"/>
                  <a:gd name="T4" fmla="*/ 20 w 40"/>
                  <a:gd name="T5" fmla="*/ 39 h 39"/>
                  <a:gd name="T6" fmla="*/ 0 w 40"/>
                  <a:gd name="T7" fmla="*/ 19 h 39"/>
                  <a:gd name="T8" fmla="*/ 20 w 40"/>
                  <a:gd name="T9" fmla="*/ 0 h 39"/>
                  <a:gd name="T10" fmla="*/ 40 w 40"/>
                  <a:gd name="T11" fmla="*/ 19 h 39"/>
                  <a:gd name="T12" fmla="*/ 40 w 40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19"/>
                    </a:moveTo>
                    <a:lnTo>
                      <a:pt x="40" y="19"/>
                    </a:lnTo>
                    <a:cubicBezTo>
                      <a:pt x="40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40" y="8"/>
                      <a:pt x="40" y="19"/>
                    </a:cubicBezTo>
                    <a:lnTo>
                      <a:pt x="4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22" name="Freeform 3607"/>
              <p:cNvSpPr>
                <a:spLocks/>
              </p:cNvSpPr>
              <p:nvPr/>
            </p:nvSpPr>
            <p:spPr bwMode="auto">
              <a:xfrm>
                <a:off x="3074988" y="1828801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23" name="Freeform 3608"/>
              <p:cNvSpPr>
                <a:spLocks/>
              </p:cNvSpPr>
              <p:nvPr/>
            </p:nvSpPr>
            <p:spPr bwMode="auto">
              <a:xfrm>
                <a:off x="3006725" y="1827213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0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24" name="Freeform 3609"/>
              <p:cNvSpPr>
                <a:spLocks/>
              </p:cNvSpPr>
              <p:nvPr/>
            </p:nvSpPr>
            <p:spPr bwMode="auto">
              <a:xfrm>
                <a:off x="3084513" y="1825626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25" name="Freeform 3610"/>
              <p:cNvSpPr>
                <a:spLocks/>
              </p:cNvSpPr>
              <p:nvPr/>
            </p:nvSpPr>
            <p:spPr bwMode="auto">
              <a:xfrm>
                <a:off x="3040063" y="1822451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26" name="Freeform 3611"/>
              <p:cNvSpPr>
                <a:spLocks/>
              </p:cNvSpPr>
              <p:nvPr/>
            </p:nvSpPr>
            <p:spPr bwMode="auto">
              <a:xfrm>
                <a:off x="3076575" y="1820863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27" name="Freeform 3612"/>
              <p:cNvSpPr>
                <a:spLocks/>
              </p:cNvSpPr>
              <p:nvPr/>
            </p:nvSpPr>
            <p:spPr bwMode="auto">
              <a:xfrm>
                <a:off x="3071813" y="1816101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1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28" name="Freeform 3613"/>
              <p:cNvSpPr>
                <a:spLocks/>
              </p:cNvSpPr>
              <p:nvPr/>
            </p:nvSpPr>
            <p:spPr bwMode="auto">
              <a:xfrm>
                <a:off x="3022600" y="1811338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29" name="Freeform 3614"/>
              <p:cNvSpPr>
                <a:spLocks/>
              </p:cNvSpPr>
              <p:nvPr/>
            </p:nvSpPr>
            <p:spPr bwMode="auto">
              <a:xfrm>
                <a:off x="3062288" y="1809751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30" name="Freeform 3615"/>
              <p:cNvSpPr>
                <a:spLocks/>
              </p:cNvSpPr>
              <p:nvPr/>
            </p:nvSpPr>
            <p:spPr bwMode="auto">
              <a:xfrm>
                <a:off x="3076575" y="1804988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31" name="Freeform 3616"/>
              <p:cNvSpPr>
                <a:spLocks/>
              </p:cNvSpPr>
              <p:nvPr/>
            </p:nvSpPr>
            <p:spPr bwMode="auto">
              <a:xfrm>
                <a:off x="3057525" y="1800226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32" name="Freeform 3617"/>
              <p:cNvSpPr>
                <a:spLocks/>
              </p:cNvSpPr>
              <p:nvPr/>
            </p:nvSpPr>
            <p:spPr bwMode="auto">
              <a:xfrm>
                <a:off x="3081338" y="1797051"/>
                <a:ext cx="6350" cy="9525"/>
              </a:xfrm>
              <a:custGeom>
                <a:avLst/>
                <a:gdLst>
                  <a:gd name="T0" fmla="*/ 40 w 40"/>
                  <a:gd name="T1" fmla="*/ 20 h 39"/>
                  <a:gd name="T2" fmla="*/ 40 w 40"/>
                  <a:gd name="T3" fmla="*/ 20 h 39"/>
                  <a:gd name="T4" fmla="*/ 20 w 40"/>
                  <a:gd name="T5" fmla="*/ 39 h 39"/>
                  <a:gd name="T6" fmla="*/ 0 w 40"/>
                  <a:gd name="T7" fmla="*/ 20 h 39"/>
                  <a:gd name="T8" fmla="*/ 20 w 40"/>
                  <a:gd name="T9" fmla="*/ 0 h 39"/>
                  <a:gd name="T10" fmla="*/ 40 w 40"/>
                  <a:gd name="T11" fmla="*/ 20 h 39"/>
                  <a:gd name="T12" fmla="*/ 40 w 40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20"/>
                    </a:moveTo>
                    <a:lnTo>
                      <a:pt x="40" y="20"/>
                    </a:lnTo>
                    <a:cubicBezTo>
                      <a:pt x="40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lnTo>
                      <a:pt x="4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33" name="Freeform 3618"/>
              <p:cNvSpPr>
                <a:spLocks/>
              </p:cNvSpPr>
              <p:nvPr/>
            </p:nvSpPr>
            <p:spPr bwMode="auto">
              <a:xfrm>
                <a:off x="3041650" y="1790701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34" name="Freeform 3619"/>
              <p:cNvSpPr>
                <a:spLocks/>
              </p:cNvSpPr>
              <p:nvPr/>
            </p:nvSpPr>
            <p:spPr bwMode="auto">
              <a:xfrm>
                <a:off x="3027363" y="1789113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35" name="Freeform 3620"/>
              <p:cNvSpPr>
                <a:spLocks/>
              </p:cNvSpPr>
              <p:nvPr/>
            </p:nvSpPr>
            <p:spPr bwMode="auto">
              <a:xfrm>
                <a:off x="3059113" y="1785938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1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36" name="Freeform 3621"/>
              <p:cNvSpPr>
                <a:spLocks/>
              </p:cNvSpPr>
              <p:nvPr/>
            </p:nvSpPr>
            <p:spPr bwMode="auto">
              <a:xfrm>
                <a:off x="3030538" y="1784351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37" name="Freeform 3622"/>
              <p:cNvSpPr>
                <a:spLocks/>
              </p:cNvSpPr>
              <p:nvPr/>
            </p:nvSpPr>
            <p:spPr bwMode="auto">
              <a:xfrm>
                <a:off x="3079750" y="1779588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38" name="Freeform 3623"/>
              <p:cNvSpPr>
                <a:spLocks/>
              </p:cNvSpPr>
              <p:nvPr/>
            </p:nvSpPr>
            <p:spPr bwMode="auto">
              <a:xfrm>
                <a:off x="3063875" y="1778001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19" y="39"/>
                    </a:cubicBez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39" name="Freeform 3624"/>
              <p:cNvSpPr>
                <a:spLocks/>
              </p:cNvSpPr>
              <p:nvPr/>
            </p:nvSpPr>
            <p:spPr bwMode="auto">
              <a:xfrm>
                <a:off x="3054350" y="1773238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40" name="Freeform 3625"/>
              <p:cNvSpPr>
                <a:spLocks/>
              </p:cNvSpPr>
              <p:nvPr/>
            </p:nvSpPr>
            <p:spPr bwMode="auto">
              <a:xfrm>
                <a:off x="3009900" y="1770063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41" name="Freeform 3626"/>
              <p:cNvSpPr>
                <a:spLocks/>
              </p:cNvSpPr>
              <p:nvPr/>
            </p:nvSpPr>
            <p:spPr bwMode="auto">
              <a:xfrm>
                <a:off x="3049588" y="1766888"/>
                <a:ext cx="6350" cy="9525"/>
              </a:xfrm>
              <a:custGeom>
                <a:avLst/>
                <a:gdLst>
                  <a:gd name="T0" fmla="*/ 40 w 40"/>
                  <a:gd name="T1" fmla="*/ 19 h 39"/>
                  <a:gd name="T2" fmla="*/ 40 w 40"/>
                  <a:gd name="T3" fmla="*/ 19 h 39"/>
                  <a:gd name="T4" fmla="*/ 20 w 40"/>
                  <a:gd name="T5" fmla="*/ 39 h 39"/>
                  <a:gd name="T6" fmla="*/ 0 w 40"/>
                  <a:gd name="T7" fmla="*/ 19 h 39"/>
                  <a:gd name="T8" fmla="*/ 20 w 40"/>
                  <a:gd name="T9" fmla="*/ 0 h 39"/>
                  <a:gd name="T10" fmla="*/ 40 w 40"/>
                  <a:gd name="T11" fmla="*/ 19 h 39"/>
                  <a:gd name="T12" fmla="*/ 40 w 40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19"/>
                    </a:moveTo>
                    <a:lnTo>
                      <a:pt x="40" y="19"/>
                    </a:lnTo>
                    <a:cubicBezTo>
                      <a:pt x="40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19"/>
                    </a:cubicBezTo>
                    <a:lnTo>
                      <a:pt x="4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42" name="Freeform 3627"/>
              <p:cNvSpPr>
                <a:spLocks/>
              </p:cNvSpPr>
              <p:nvPr/>
            </p:nvSpPr>
            <p:spPr bwMode="auto">
              <a:xfrm>
                <a:off x="3084513" y="1757363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43" name="Freeform 3628"/>
              <p:cNvSpPr>
                <a:spLocks/>
              </p:cNvSpPr>
              <p:nvPr/>
            </p:nvSpPr>
            <p:spPr bwMode="auto">
              <a:xfrm>
                <a:off x="3017838" y="1747838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44" name="Freeform 3629"/>
              <p:cNvSpPr>
                <a:spLocks/>
              </p:cNvSpPr>
              <p:nvPr/>
            </p:nvSpPr>
            <p:spPr bwMode="auto">
              <a:xfrm>
                <a:off x="3019425" y="1727201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45" name="Freeform 3630"/>
              <p:cNvSpPr>
                <a:spLocks/>
              </p:cNvSpPr>
              <p:nvPr/>
            </p:nvSpPr>
            <p:spPr bwMode="auto">
              <a:xfrm>
                <a:off x="3076575" y="1712913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46" name="Freeform 3631"/>
              <p:cNvSpPr>
                <a:spLocks/>
              </p:cNvSpPr>
              <p:nvPr/>
            </p:nvSpPr>
            <p:spPr bwMode="auto">
              <a:xfrm>
                <a:off x="3067050" y="1711326"/>
                <a:ext cx="7938" cy="11113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47" name="Freeform 3632"/>
              <p:cNvSpPr>
                <a:spLocks/>
              </p:cNvSpPr>
              <p:nvPr/>
            </p:nvSpPr>
            <p:spPr bwMode="auto">
              <a:xfrm>
                <a:off x="3014663" y="1700213"/>
                <a:ext cx="6350" cy="11113"/>
              </a:xfrm>
              <a:custGeom>
                <a:avLst/>
                <a:gdLst>
                  <a:gd name="T0" fmla="*/ 39 w 39"/>
                  <a:gd name="T1" fmla="*/ 20 h 40"/>
                  <a:gd name="T2" fmla="*/ 39 w 39"/>
                  <a:gd name="T3" fmla="*/ 20 h 40"/>
                  <a:gd name="T4" fmla="*/ 20 w 39"/>
                  <a:gd name="T5" fmla="*/ 40 h 40"/>
                  <a:gd name="T6" fmla="*/ 0 w 39"/>
                  <a:gd name="T7" fmla="*/ 20 h 40"/>
                  <a:gd name="T8" fmla="*/ 20 w 39"/>
                  <a:gd name="T9" fmla="*/ 0 h 40"/>
                  <a:gd name="T10" fmla="*/ 39 w 39"/>
                  <a:gd name="T11" fmla="*/ 20 h 40"/>
                  <a:gd name="T12" fmla="*/ 39 w 39"/>
                  <a:gd name="T13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0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48" name="Freeform 3633"/>
              <p:cNvSpPr>
                <a:spLocks/>
              </p:cNvSpPr>
              <p:nvPr/>
            </p:nvSpPr>
            <p:spPr bwMode="auto">
              <a:xfrm>
                <a:off x="3062288" y="1679576"/>
                <a:ext cx="6350" cy="9525"/>
              </a:xfrm>
              <a:custGeom>
                <a:avLst/>
                <a:gdLst>
                  <a:gd name="T0" fmla="*/ 39 w 39"/>
                  <a:gd name="T1" fmla="*/ 20 h 40"/>
                  <a:gd name="T2" fmla="*/ 39 w 39"/>
                  <a:gd name="T3" fmla="*/ 20 h 40"/>
                  <a:gd name="T4" fmla="*/ 19 w 39"/>
                  <a:gd name="T5" fmla="*/ 40 h 40"/>
                  <a:gd name="T6" fmla="*/ 0 w 39"/>
                  <a:gd name="T7" fmla="*/ 20 h 40"/>
                  <a:gd name="T8" fmla="*/ 19 w 39"/>
                  <a:gd name="T9" fmla="*/ 0 h 40"/>
                  <a:gd name="T10" fmla="*/ 39 w 39"/>
                  <a:gd name="T11" fmla="*/ 20 h 40"/>
                  <a:gd name="T12" fmla="*/ 39 w 39"/>
                  <a:gd name="T13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0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40"/>
                      <a:pt x="19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749" name="Freeform 3634"/>
              <p:cNvSpPr>
                <a:spLocks/>
              </p:cNvSpPr>
              <p:nvPr/>
            </p:nvSpPr>
            <p:spPr bwMode="auto">
              <a:xfrm>
                <a:off x="3009900" y="1665288"/>
                <a:ext cx="7938" cy="9525"/>
              </a:xfrm>
              <a:custGeom>
                <a:avLst/>
                <a:gdLst>
                  <a:gd name="T0" fmla="*/ 39 w 39"/>
                  <a:gd name="T1" fmla="*/ 20 h 40"/>
                  <a:gd name="T2" fmla="*/ 39 w 39"/>
                  <a:gd name="T3" fmla="*/ 20 h 40"/>
                  <a:gd name="T4" fmla="*/ 19 w 39"/>
                  <a:gd name="T5" fmla="*/ 40 h 40"/>
                  <a:gd name="T6" fmla="*/ 0 w 39"/>
                  <a:gd name="T7" fmla="*/ 20 h 40"/>
                  <a:gd name="T8" fmla="*/ 19 w 39"/>
                  <a:gd name="T9" fmla="*/ 0 h 40"/>
                  <a:gd name="T10" fmla="*/ 39 w 39"/>
                  <a:gd name="T11" fmla="*/ 20 h 40"/>
                  <a:gd name="T12" fmla="*/ 39 w 39"/>
                  <a:gd name="T13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0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40"/>
                      <a:pt x="19" y="40"/>
                    </a:cubicBezTo>
                    <a:cubicBezTo>
                      <a:pt x="8" y="40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  <p:grpSp>
          <p:nvGrpSpPr>
            <p:cNvPr id="20" name="グループ化 19"/>
            <p:cNvGrpSpPr/>
            <p:nvPr/>
          </p:nvGrpSpPr>
          <p:grpSpPr>
            <a:xfrm>
              <a:off x="2011447" y="1303338"/>
              <a:ext cx="234950" cy="1219200"/>
              <a:chOff x="3416300" y="1303338"/>
              <a:chExt cx="234950" cy="1219200"/>
            </a:xfrm>
          </p:grpSpPr>
          <p:sp>
            <p:nvSpPr>
              <p:cNvPr id="21" name="Freeform 3549"/>
              <p:cNvSpPr>
                <a:spLocks/>
              </p:cNvSpPr>
              <p:nvPr/>
            </p:nvSpPr>
            <p:spPr bwMode="auto">
              <a:xfrm>
                <a:off x="3416300" y="1822451"/>
                <a:ext cx="234950" cy="258763"/>
              </a:xfrm>
              <a:custGeom>
                <a:avLst/>
                <a:gdLst>
                  <a:gd name="T0" fmla="*/ 1307 w 1307"/>
                  <a:gd name="T1" fmla="*/ 0 h 1040"/>
                  <a:gd name="T2" fmla="*/ 1307 w 1307"/>
                  <a:gd name="T3" fmla="*/ 0 h 1040"/>
                  <a:gd name="T4" fmla="*/ 0 w 1307"/>
                  <a:gd name="T5" fmla="*/ 0 h 1040"/>
                  <a:gd name="T6" fmla="*/ 0 w 1307"/>
                  <a:gd name="T7" fmla="*/ 1040 h 1040"/>
                  <a:gd name="T8" fmla="*/ 1307 w 1307"/>
                  <a:gd name="T9" fmla="*/ 1040 h 1040"/>
                  <a:gd name="T10" fmla="*/ 1307 w 1307"/>
                  <a:gd name="T11" fmla="*/ 0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7" h="1040">
                    <a:moveTo>
                      <a:pt x="1307" y="0"/>
                    </a:moveTo>
                    <a:lnTo>
                      <a:pt x="1307" y="0"/>
                    </a:lnTo>
                    <a:lnTo>
                      <a:pt x="0" y="0"/>
                    </a:lnTo>
                    <a:lnTo>
                      <a:pt x="0" y="1040"/>
                    </a:lnTo>
                    <a:lnTo>
                      <a:pt x="1307" y="1040"/>
                    </a:lnTo>
                    <a:lnTo>
                      <a:pt x="1307" y="0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22" name="Freeform 3550"/>
              <p:cNvSpPr>
                <a:spLocks/>
              </p:cNvSpPr>
              <p:nvPr/>
            </p:nvSpPr>
            <p:spPr bwMode="auto">
              <a:xfrm>
                <a:off x="3533775" y="1468438"/>
                <a:ext cx="0" cy="354013"/>
              </a:xfrm>
              <a:custGeom>
                <a:avLst/>
                <a:gdLst>
                  <a:gd name="T0" fmla="*/ 0 h 1427"/>
                  <a:gd name="T1" fmla="*/ 0 h 1427"/>
                  <a:gd name="T2" fmla="*/ 1427 h 142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427">
                    <a:moveTo>
                      <a:pt x="0" y="0"/>
                    </a:moveTo>
                    <a:lnTo>
                      <a:pt x="0" y="0"/>
                    </a:lnTo>
                    <a:lnTo>
                      <a:pt x="0" y="1427"/>
                    </a:ln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23" name="Freeform 3551"/>
              <p:cNvSpPr>
                <a:spLocks/>
              </p:cNvSpPr>
              <p:nvPr/>
            </p:nvSpPr>
            <p:spPr bwMode="auto">
              <a:xfrm>
                <a:off x="3533775" y="2081213"/>
                <a:ext cx="0" cy="330200"/>
              </a:xfrm>
              <a:custGeom>
                <a:avLst/>
                <a:gdLst>
                  <a:gd name="T0" fmla="*/ 1333 h 1333"/>
                  <a:gd name="T1" fmla="*/ 1333 h 1333"/>
                  <a:gd name="T2" fmla="*/ 0 h 133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333">
                    <a:moveTo>
                      <a:pt x="0" y="1333"/>
                    </a:moveTo>
                    <a:lnTo>
                      <a:pt x="0" y="1333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24" name="Freeform 3552"/>
              <p:cNvSpPr>
                <a:spLocks/>
              </p:cNvSpPr>
              <p:nvPr/>
            </p:nvSpPr>
            <p:spPr bwMode="auto">
              <a:xfrm>
                <a:off x="3416300" y="2411413"/>
                <a:ext cx="234950" cy="0"/>
              </a:xfrm>
              <a:custGeom>
                <a:avLst/>
                <a:gdLst>
                  <a:gd name="T0" fmla="*/ 1307 w 1307"/>
                  <a:gd name="T1" fmla="*/ 1307 w 1307"/>
                  <a:gd name="T2" fmla="*/ 0 w 130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307">
                    <a:moveTo>
                      <a:pt x="1307" y="0"/>
                    </a:moveTo>
                    <a:lnTo>
                      <a:pt x="130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25" name="Freeform 3553"/>
              <p:cNvSpPr>
                <a:spLocks/>
              </p:cNvSpPr>
              <p:nvPr/>
            </p:nvSpPr>
            <p:spPr bwMode="auto">
              <a:xfrm>
                <a:off x="3416300" y="1468438"/>
                <a:ext cx="234950" cy="0"/>
              </a:xfrm>
              <a:custGeom>
                <a:avLst/>
                <a:gdLst>
                  <a:gd name="T0" fmla="*/ 1307 w 1307"/>
                  <a:gd name="T1" fmla="*/ 1307 w 1307"/>
                  <a:gd name="T2" fmla="*/ 0 w 130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307">
                    <a:moveTo>
                      <a:pt x="1307" y="0"/>
                    </a:moveTo>
                    <a:lnTo>
                      <a:pt x="130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26" name="Freeform 3554"/>
              <p:cNvSpPr>
                <a:spLocks/>
              </p:cNvSpPr>
              <p:nvPr/>
            </p:nvSpPr>
            <p:spPr bwMode="auto">
              <a:xfrm>
                <a:off x="3416300" y="1947863"/>
                <a:ext cx="234950" cy="0"/>
              </a:xfrm>
              <a:custGeom>
                <a:avLst/>
                <a:gdLst>
                  <a:gd name="T0" fmla="*/ 1307 w 1307"/>
                  <a:gd name="T1" fmla="*/ 1307 w 1307"/>
                  <a:gd name="T2" fmla="*/ 0 w 130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307">
                    <a:moveTo>
                      <a:pt x="1307" y="0"/>
                    </a:moveTo>
                    <a:lnTo>
                      <a:pt x="1307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27" name="Freeform 3635"/>
              <p:cNvSpPr>
                <a:spLocks/>
              </p:cNvSpPr>
              <p:nvPr/>
            </p:nvSpPr>
            <p:spPr bwMode="auto">
              <a:xfrm>
                <a:off x="3556000" y="2513013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28" name="Freeform 3636"/>
              <p:cNvSpPr>
                <a:spLocks/>
              </p:cNvSpPr>
              <p:nvPr/>
            </p:nvSpPr>
            <p:spPr bwMode="auto">
              <a:xfrm>
                <a:off x="3522663" y="2490788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29" name="Freeform 3637"/>
              <p:cNvSpPr>
                <a:spLocks/>
              </p:cNvSpPr>
              <p:nvPr/>
            </p:nvSpPr>
            <p:spPr bwMode="auto">
              <a:xfrm>
                <a:off x="3565525" y="2482851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0" name="Freeform 3638"/>
              <p:cNvSpPr>
                <a:spLocks/>
              </p:cNvSpPr>
              <p:nvPr/>
            </p:nvSpPr>
            <p:spPr bwMode="auto">
              <a:xfrm>
                <a:off x="3541713" y="2470151"/>
                <a:ext cx="6350" cy="9525"/>
              </a:xfrm>
              <a:custGeom>
                <a:avLst/>
                <a:gdLst>
                  <a:gd name="T0" fmla="*/ 39 w 39"/>
                  <a:gd name="T1" fmla="*/ 20 h 40"/>
                  <a:gd name="T2" fmla="*/ 39 w 39"/>
                  <a:gd name="T3" fmla="*/ 20 h 40"/>
                  <a:gd name="T4" fmla="*/ 20 w 39"/>
                  <a:gd name="T5" fmla="*/ 40 h 40"/>
                  <a:gd name="T6" fmla="*/ 0 w 39"/>
                  <a:gd name="T7" fmla="*/ 20 h 40"/>
                  <a:gd name="T8" fmla="*/ 20 w 39"/>
                  <a:gd name="T9" fmla="*/ 0 h 40"/>
                  <a:gd name="T10" fmla="*/ 39 w 39"/>
                  <a:gd name="T11" fmla="*/ 20 h 40"/>
                  <a:gd name="T12" fmla="*/ 39 w 39"/>
                  <a:gd name="T13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0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1" name="Freeform 3639"/>
              <p:cNvSpPr>
                <a:spLocks/>
              </p:cNvSpPr>
              <p:nvPr/>
            </p:nvSpPr>
            <p:spPr bwMode="auto">
              <a:xfrm>
                <a:off x="3498850" y="2408238"/>
                <a:ext cx="6350" cy="9525"/>
              </a:xfrm>
              <a:custGeom>
                <a:avLst/>
                <a:gdLst>
                  <a:gd name="T0" fmla="*/ 40 w 40"/>
                  <a:gd name="T1" fmla="*/ 20 h 39"/>
                  <a:gd name="T2" fmla="*/ 40 w 40"/>
                  <a:gd name="T3" fmla="*/ 20 h 39"/>
                  <a:gd name="T4" fmla="*/ 20 w 40"/>
                  <a:gd name="T5" fmla="*/ 39 h 39"/>
                  <a:gd name="T6" fmla="*/ 0 w 40"/>
                  <a:gd name="T7" fmla="*/ 20 h 39"/>
                  <a:gd name="T8" fmla="*/ 20 w 40"/>
                  <a:gd name="T9" fmla="*/ 0 h 39"/>
                  <a:gd name="T10" fmla="*/ 40 w 40"/>
                  <a:gd name="T11" fmla="*/ 20 h 39"/>
                  <a:gd name="T12" fmla="*/ 40 w 40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20"/>
                    </a:moveTo>
                    <a:lnTo>
                      <a:pt x="40" y="20"/>
                    </a:lnTo>
                    <a:cubicBezTo>
                      <a:pt x="40" y="31"/>
                      <a:pt x="31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lnTo>
                      <a:pt x="4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2" name="Freeform 3640"/>
              <p:cNvSpPr>
                <a:spLocks/>
              </p:cNvSpPr>
              <p:nvPr/>
            </p:nvSpPr>
            <p:spPr bwMode="auto">
              <a:xfrm>
                <a:off x="3492500" y="2397126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3" name="Freeform 3641"/>
              <p:cNvSpPr>
                <a:spLocks/>
              </p:cNvSpPr>
              <p:nvPr/>
            </p:nvSpPr>
            <p:spPr bwMode="auto">
              <a:xfrm>
                <a:off x="3551238" y="2390776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4" name="Freeform 3642"/>
              <p:cNvSpPr>
                <a:spLocks/>
              </p:cNvSpPr>
              <p:nvPr/>
            </p:nvSpPr>
            <p:spPr bwMode="auto">
              <a:xfrm>
                <a:off x="3541713" y="2378076"/>
                <a:ext cx="7938" cy="9525"/>
              </a:xfrm>
              <a:custGeom>
                <a:avLst/>
                <a:gdLst>
                  <a:gd name="T0" fmla="*/ 40 w 40"/>
                  <a:gd name="T1" fmla="*/ 20 h 40"/>
                  <a:gd name="T2" fmla="*/ 40 w 40"/>
                  <a:gd name="T3" fmla="*/ 20 h 40"/>
                  <a:gd name="T4" fmla="*/ 20 w 40"/>
                  <a:gd name="T5" fmla="*/ 40 h 40"/>
                  <a:gd name="T6" fmla="*/ 0 w 40"/>
                  <a:gd name="T7" fmla="*/ 20 h 40"/>
                  <a:gd name="T8" fmla="*/ 20 w 40"/>
                  <a:gd name="T9" fmla="*/ 0 h 40"/>
                  <a:gd name="T10" fmla="*/ 40 w 40"/>
                  <a:gd name="T11" fmla="*/ 20 h 40"/>
                  <a:gd name="T12" fmla="*/ 40 w 40"/>
                  <a:gd name="T13" fmla="*/ 2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0">
                    <a:moveTo>
                      <a:pt x="40" y="20"/>
                    </a:moveTo>
                    <a:lnTo>
                      <a:pt x="40" y="20"/>
                    </a:lnTo>
                    <a:cubicBezTo>
                      <a:pt x="40" y="31"/>
                      <a:pt x="31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lnTo>
                      <a:pt x="4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5" name="Freeform 3643"/>
              <p:cNvSpPr>
                <a:spLocks/>
              </p:cNvSpPr>
              <p:nvPr/>
            </p:nvSpPr>
            <p:spPr bwMode="auto">
              <a:xfrm>
                <a:off x="3562350" y="2370138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6" name="Freeform 3644"/>
              <p:cNvSpPr>
                <a:spLocks/>
              </p:cNvSpPr>
              <p:nvPr/>
            </p:nvSpPr>
            <p:spPr bwMode="auto">
              <a:xfrm>
                <a:off x="3571875" y="2365376"/>
                <a:ext cx="6350" cy="9525"/>
              </a:xfrm>
              <a:custGeom>
                <a:avLst/>
                <a:gdLst>
                  <a:gd name="T0" fmla="*/ 40 w 40"/>
                  <a:gd name="T1" fmla="*/ 19 h 39"/>
                  <a:gd name="T2" fmla="*/ 40 w 40"/>
                  <a:gd name="T3" fmla="*/ 19 h 39"/>
                  <a:gd name="T4" fmla="*/ 20 w 40"/>
                  <a:gd name="T5" fmla="*/ 39 h 39"/>
                  <a:gd name="T6" fmla="*/ 0 w 40"/>
                  <a:gd name="T7" fmla="*/ 19 h 39"/>
                  <a:gd name="T8" fmla="*/ 20 w 40"/>
                  <a:gd name="T9" fmla="*/ 0 h 39"/>
                  <a:gd name="T10" fmla="*/ 40 w 40"/>
                  <a:gd name="T11" fmla="*/ 19 h 39"/>
                  <a:gd name="T12" fmla="*/ 40 w 40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19"/>
                    </a:moveTo>
                    <a:lnTo>
                      <a:pt x="40" y="19"/>
                    </a:lnTo>
                    <a:cubicBezTo>
                      <a:pt x="40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19"/>
                    </a:cubicBezTo>
                    <a:lnTo>
                      <a:pt x="4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7" name="Freeform 3645"/>
              <p:cNvSpPr>
                <a:spLocks/>
              </p:cNvSpPr>
              <p:nvPr/>
            </p:nvSpPr>
            <p:spPr bwMode="auto">
              <a:xfrm>
                <a:off x="3505200" y="2363788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8" name="Freeform 3646"/>
              <p:cNvSpPr>
                <a:spLocks/>
              </p:cNvSpPr>
              <p:nvPr/>
            </p:nvSpPr>
            <p:spPr bwMode="auto">
              <a:xfrm>
                <a:off x="3536950" y="2362201"/>
                <a:ext cx="6350" cy="9525"/>
              </a:xfrm>
              <a:custGeom>
                <a:avLst/>
                <a:gdLst>
                  <a:gd name="T0" fmla="*/ 40 w 40"/>
                  <a:gd name="T1" fmla="*/ 20 h 39"/>
                  <a:gd name="T2" fmla="*/ 40 w 40"/>
                  <a:gd name="T3" fmla="*/ 20 h 39"/>
                  <a:gd name="T4" fmla="*/ 20 w 40"/>
                  <a:gd name="T5" fmla="*/ 39 h 39"/>
                  <a:gd name="T6" fmla="*/ 0 w 40"/>
                  <a:gd name="T7" fmla="*/ 20 h 39"/>
                  <a:gd name="T8" fmla="*/ 20 w 40"/>
                  <a:gd name="T9" fmla="*/ 0 h 39"/>
                  <a:gd name="T10" fmla="*/ 40 w 40"/>
                  <a:gd name="T11" fmla="*/ 20 h 39"/>
                  <a:gd name="T12" fmla="*/ 40 w 40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20"/>
                    </a:moveTo>
                    <a:lnTo>
                      <a:pt x="40" y="20"/>
                    </a:lnTo>
                    <a:cubicBezTo>
                      <a:pt x="40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lnTo>
                      <a:pt x="4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39" name="Freeform 3647"/>
              <p:cNvSpPr>
                <a:spLocks/>
              </p:cNvSpPr>
              <p:nvPr/>
            </p:nvSpPr>
            <p:spPr bwMode="auto">
              <a:xfrm>
                <a:off x="3519488" y="2357438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0" name="Freeform 3648"/>
              <p:cNvSpPr>
                <a:spLocks/>
              </p:cNvSpPr>
              <p:nvPr/>
            </p:nvSpPr>
            <p:spPr bwMode="auto">
              <a:xfrm>
                <a:off x="3514725" y="2357438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19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1" name="Freeform 3649"/>
              <p:cNvSpPr>
                <a:spLocks/>
              </p:cNvSpPr>
              <p:nvPr/>
            </p:nvSpPr>
            <p:spPr bwMode="auto">
              <a:xfrm>
                <a:off x="3571875" y="2339976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2" name="Freeform 3650"/>
              <p:cNvSpPr>
                <a:spLocks/>
              </p:cNvSpPr>
              <p:nvPr/>
            </p:nvSpPr>
            <p:spPr bwMode="auto">
              <a:xfrm>
                <a:off x="3522663" y="2335213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1" y="39"/>
                      <a:pt x="20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3" name="Freeform 3651"/>
              <p:cNvSpPr>
                <a:spLocks/>
              </p:cNvSpPr>
              <p:nvPr/>
            </p:nvSpPr>
            <p:spPr bwMode="auto">
              <a:xfrm>
                <a:off x="3505200" y="2333626"/>
                <a:ext cx="6350" cy="11113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4" name="Freeform 3652"/>
              <p:cNvSpPr>
                <a:spLocks/>
              </p:cNvSpPr>
              <p:nvPr/>
            </p:nvSpPr>
            <p:spPr bwMode="auto">
              <a:xfrm>
                <a:off x="3511550" y="2333626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5" name="Freeform 3653"/>
              <p:cNvSpPr>
                <a:spLocks/>
              </p:cNvSpPr>
              <p:nvPr/>
            </p:nvSpPr>
            <p:spPr bwMode="auto">
              <a:xfrm>
                <a:off x="3495675" y="2324101"/>
                <a:ext cx="7938" cy="9525"/>
              </a:xfrm>
              <a:custGeom>
                <a:avLst/>
                <a:gdLst>
                  <a:gd name="T0" fmla="*/ 40 w 40"/>
                  <a:gd name="T1" fmla="*/ 19 h 39"/>
                  <a:gd name="T2" fmla="*/ 40 w 40"/>
                  <a:gd name="T3" fmla="*/ 19 h 39"/>
                  <a:gd name="T4" fmla="*/ 20 w 40"/>
                  <a:gd name="T5" fmla="*/ 39 h 39"/>
                  <a:gd name="T6" fmla="*/ 0 w 40"/>
                  <a:gd name="T7" fmla="*/ 19 h 39"/>
                  <a:gd name="T8" fmla="*/ 20 w 40"/>
                  <a:gd name="T9" fmla="*/ 0 h 39"/>
                  <a:gd name="T10" fmla="*/ 40 w 40"/>
                  <a:gd name="T11" fmla="*/ 19 h 39"/>
                  <a:gd name="T12" fmla="*/ 40 w 40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19"/>
                    </a:moveTo>
                    <a:lnTo>
                      <a:pt x="40" y="19"/>
                    </a:lnTo>
                    <a:cubicBezTo>
                      <a:pt x="40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40" y="8"/>
                      <a:pt x="40" y="19"/>
                    </a:cubicBezTo>
                    <a:lnTo>
                      <a:pt x="4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6" name="Freeform 3654"/>
              <p:cNvSpPr>
                <a:spLocks/>
              </p:cNvSpPr>
              <p:nvPr/>
            </p:nvSpPr>
            <p:spPr bwMode="auto">
              <a:xfrm>
                <a:off x="3562350" y="2320926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47" name="Freeform 3655"/>
              <p:cNvSpPr>
                <a:spLocks/>
              </p:cNvSpPr>
              <p:nvPr/>
            </p:nvSpPr>
            <p:spPr bwMode="auto">
              <a:xfrm>
                <a:off x="3509963" y="2320926"/>
                <a:ext cx="7938" cy="9525"/>
              </a:xfrm>
              <a:custGeom>
                <a:avLst/>
                <a:gdLst>
                  <a:gd name="T0" fmla="*/ 40 w 40"/>
                  <a:gd name="T1" fmla="*/ 20 h 39"/>
                  <a:gd name="T2" fmla="*/ 40 w 40"/>
                  <a:gd name="T3" fmla="*/ 20 h 39"/>
                  <a:gd name="T4" fmla="*/ 20 w 40"/>
                  <a:gd name="T5" fmla="*/ 39 h 39"/>
                  <a:gd name="T6" fmla="*/ 0 w 40"/>
                  <a:gd name="T7" fmla="*/ 20 h 39"/>
                  <a:gd name="T8" fmla="*/ 20 w 40"/>
                  <a:gd name="T9" fmla="*/ 0 h 39"/>
                  <a:gd name="T10" fmla="*/ 40 w 40"/>
                  <a:gd name="T11" fmla="*/ 20 h 39"/>
                  <a:gd name="T12" fmla="*/ 40 w 40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20"/>
                    </a:moveTo>
                    <a:lnTo>
                      <a:pt x="40" y="20"/>
                    </a:lnTo>
                    <a:cubicBezTo>
                      <a:pt x="40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lnTo>
                      <a:pt x="4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grpSp>
            <p:nvGrpSpPr>
              <p:cNvPr id="48" name="Group 3857"/>
              <p:cNvGrpSpPr>
                <a:grpSpLocks/>
              </p:cNvGrpSpPr>
              <p:nvPr/>
            </p:nvGrpSpPr>
            <p:grpSpPr bwMode="auto">
              <a:xfrm>
                <a:off x="3490913" y="2017713"/>
                <a:ext cx="87313" cy="306387"/>
                <a:chOff x="2199" y="1271"/>
                <a:chExt cx="55" cy="193"/>
              </a:xfrm>
            </p:grpSpPr>
            <p:sp>
              <p:nvSpPr>
                <p:cNvPr id="464" name="Freeform 3657"/>
                <p:cNvSpPr>
                  <a:spLocks/>
                </p:cNvSpPr>
                <p:nvPr/>
              </p:nvSpPr>
              <p:spPr bwMode="auto">
                <a:xfrm>
                  <a:off x="2205" y="145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65" name="Freeform 3658"/>
                <p:cNvSpPr>
                  <a:spLocks/>
                </p:cNvSpPr>
                <p:nvPr/>
              </p:nvSpPr>
              <p:spPr bwMode="auto">
                <a:xfrm>
                  <a:off x="2204" y="1457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66" name="Freeform 3659"/>
                <p:cNvSpPr>
                  <a:spLocks/>
                </p:cNvSpPr>
                <p:nvPr/>
              </p:nvSpPr>
              <p:spPr bwMode="auto">
                <a:xfrm>
                  <a:off x="2215" y="1455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67" name="Freeform 3660"/>
                <p:cNvSpPr>
                  <a:spLocks/>
                </p:cNvSpPr>
                <p:nvPr/>
              </p:nvSpPr>
              <p:spPr bwMode="auto">
                <a:xfrm>
                  <a:off x="2215" y="1453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68" name="Freeform 3661"/>
                <p:cNvSpPr>
                  <a:spLocks/>
                </p:cNvSpPr>
                <p:nvPr/>
              </p:nvSpPr>
              <p:spPr bwMode="auto">
                <a:xfrm>
                  <a:off x="2218" y="145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69" name="Freeform 3662"/>
                <p:cNvSpPr>
                  <a:spLocks/>
                </p:cNvSpPr>
                <p:nvPr/>
              </p:nvSpPr>
              <p:spPr bwMode="auto">
                <a:xfrm>
                  <a:off x="2224" y="145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70" name="Freeform 3663"/>
                <p:cNvSpPr>
                  <a:spLocks/>
                </p:cNvSpPr>
                <p:nvPr/>
              </p:nvSpPr>
              <p:spPr bwMode="auto">
                <a:xfrm>
                  <a:off x="2233" y="1448"/>
                  <a:ext cx="4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71" name="Freeform 3664"/>
                <p:cNvSpPr>
                  <a:spLocks/>
                </p:cNvSpPr>
                <p:nvPr/>
              </p:nvSpPr>
              <p:spPr bwMode="auto">
                <a:xfrm>
                  <a:off x="2228" y="1446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72" name="Freeform 3665"/>
                <p:cNvSpPr>
                  <a:spLocks/>
                </p:cNvSpPr>
                <p:nvPr/>
              </p:nvSpPr>
              <p:spPr bwMode="auto">
                <a:xfrm>
                  <a:off x="2220" y="1443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73" name="Freeform 3666"/>
                <p:cNvSpPr>
                  <a:spLocks/>
                </p:cNvSpPr>
                <p:nvPr/>
              </p:nvSpPr>
              <p:spPr bwMode="auto">
                <a:xfrm>
                  <a:off x="2239" y="1438"/>
                  <a:ext cx="4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74" name="Freeform 3667"/>
                <p:cNvSpPr>
                  <a:spLocks/>
                </p:cNvSpPr>
                <p:nvPr/>
              </p:nvSpPr>
              <p:spPr bwMode="auto">
                <a:xfrm>
                  <a:off x="2230" y="1438"/>
                  <a:ext cx="5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75" name="Freeform 3668"/>
                <p:cNvSpPr>
                  <a:spLocks/>
                </p:cNvSpPr>
                <p:nvPr/>
              </p:nvSpPr>
              <p:spPr bwMode="auto">
                <a:xfrm>
                  <a:off x="2216" y="1434"/>
                  <a:ext cx="5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76" name="Freeform 3669"/>
                <p:cNvSpPr>
                  <a:spLocks/>
                </p:cNvSpPr>
                <p:nvPr/>
              </p:nvSpPr>
              <p:spPr bwMode="auto">
                <a:xfrm>
                  <a:off x="2212" y="1434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77" name="Freeform 3670"/>
                <p:cNvSpPr>
                  <a:spLocks/>
                </p:cNvSpPr>
                <p:nvPr/>
              </p:nvSpPr>
              <p:spPr bwMode="auto">
                <a:xfrm>
                  <a:off x="2216" y="1432"/>
                  <a:ext cx="4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78" name="Freeform 3671"/>
                <p:cNvSpPr>
                  <a:spLocks/>
                </p:cNvSpPr>
                <p:nvPr/>
              </p:nvSpPr>
              <p:spPr bwMode="auto">
                <a:xfrm>
                  <a:off x="2225" y="142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79" name="Freeform 3672"/>
                <p:cNvSpPr>
                  <a:spLocks/>
                </p:cNvSpPr>
                <p:nvPr/>
              </p:nvSpPr>
              <p:spPr bwMode="auto">
                <a:xfrm>
                  <a:off x="2217" y="1426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80" name="Freeform 3673"/>
                <p:cNvSpPr>
                  <a:spLocks/>
                </p:cNvSpPr>
                <p:nvPr/>
              </p:nvSpPr>
              <p:spPr bwMode="auto">
                <a:xfrm>
                  <a:off x="2242" y="142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81" name="Freeform 3674"/>
                <p:cNvSpPr>
                  <a:spLocks/>
                </p:cNvSpPr>
                <p:nvPr/>
              </p:nvSpPr>
              <p:spPr bwMode="auto">
                <a:xfrm>
                  <a:off x="2213" y="142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82" name="Freeform 3675"/>
                <p:cNvSpPr>
                  <a:spLocks/>
                </p:cNvSpPr>
                <p:nvPr/>
              </p:nvSpPr>
              <p:spPr bwMode="auto">
                <a:xfrm>
                  <a:off x="2224" y="1419"/>
                  <a:ext cx="4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83" name="Freeform 3676"/>
                <p:cNvSpPr>
                  <a:spLocks/>
                </p:cNvSpPr>
                <p:nvPr/>
              </p:nvSpPr>
              <p:spPr bwMode="auto">
                <a:xfrm>
                  <a:off x="2228" y="1418"/>
                  <a:ext cx="4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84" name="Freeform 3677"/>
                <p:cNvSpPr>
                  <a:spLocks/>
                </p:cNvSpPr>
                <p:nvPr/>
              </p:nvSpPr>
              <p:spPr bwMode="auto">
                <a:xfrm>
                  <a:off x="2218" y="1414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85" name="Freeform 3678"/>
                <p:cNvSpPr>
                  <a:spLocks/>
                </p:cNvSpPr>
                <p:nvPr/>
              </p:nvSpPr>
              <p:spPr bwMode="auto">
                <a:xfrm>
                  <a:off x="2202" y="1410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86" name="Freeform 3679"/>
                <p:cNvSpPr>
                  <a:spLocks/>
                </p:cNvSpPr>
                <p:nvPr/>
              </p:nvSpPr>
              <p:spPr bwMode="auto">
                <a:xfrm>
                  <a:off x="2226" y="140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87" name="Freeform 3680"/>
                <p:cNvSpPr>
                  <a:spLocks/>
                </p:cNvSpPr>
                <p:nvPr/>
              </p:nvSpPr>
              <p:spPr bwMode="auto">
                <a:xfrm>
                  <a:off x="2207" y="1407"/>
                  <a:ext cx="5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88" name="Freeform 3681"/>
                <p:cNvSpPr>
                  <a:spLocks/>
                </p:cNvSpPr>
                <p:nvPr/>
              </p:nvSpPr>
              <p:spPr bwMode="auto">
                <a:xfrm>
                  <a:off x="2224" y="1407"/>
                  <a:ext cx="5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40" y="8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89" name="Freeform 3682"/>
                <p:cNvSpPr>
                  <a:spLocks/>
                </p:cNvSpPr>
                <p:nvPr/>
              </p:nvSpPr>
              <p:spPr bwMode="auto">
                <a:xfrm>
                  <a:off x="2246" y="140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90" name="Freeform 3683"/>
                <p:cNvSpPr>
                  <a:spLocks/>
                </p:cNvSpPr>
                <p:nvPr/>
              </p:nvSpPr>
              <p:spPr bwMode="auto">
                <a:xfrm>
                  <a:off x="2236" y="1406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91" name="Freeform 3684"/>
                <p:cNvSpPr>
                  <a:spLocks/>
                </p:cNvSpPr>
                <p:nvPr/>
              </p:nvSpPr>
              <p:spPr bwMode="auto">
                <a:xfrm>
                  <a:off x="2220" y="140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92" name="Freeform 3685"/>
                <p:cNvSpPr>
                  <a:spLocks/>
                </p:cNvSpPr>
                <p:nvPr/>
              </p:nvSpPr>
              <p:spPr bwMode="auto">
                <a:xfrm>
                  <a:off x="2207" y="1399"/>
                  <a:ext cx="5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93" name="Freeform 3686"/>
                <p:cNvSpPr>
                  <a:spLocks/>
                </p:cNvSpPr>
                <p:nvPr/>
              </p:nvSpPr>
              <p:spPr bwMode="auto">
                <a:xfrm>
                  <a:off x="2211" y="139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94" name="Freeform 3687"/>
                <p:cNvSpPr>
                  <a:spLocks/>
                </p:cNvSpPr>
                <p:nvPr/>
              </p:nvSpPr>
              <p:spPr bwMode="auto">
                <a:xfrm>
                  <a:off x="2214" y="139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95" name="Freeform 3688"/>
                <p:cNvSpPr>
                  <a:spLocks/>
                </p:cNvSpPr>
                <p:nvPr/>
              </p:nvSpPr>
              <p:spPr bwMode="auto">
                <a:xfrm>
                  <a:off x="2217" y="139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96" name="Freeform 3689"/>
                <p:cNvSpPr>
                  <a:spLocks/>
                </p:cNvSpPr>
                <p:nvPr/>
              </p:nvSpPr>
              <p:spPr bwMode="auto">
                <a:xfrm>
                  <a:off x="2221" y="139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97" name="Freeform 3690"/>
                <p:cNvSpPr>
                  <a:spLocks/>
                </p:cNvSpPr>
                <p:nvPr/>
              </p:nvSpPr>
              <p:spPr bwMode="auto">
                <a:xfrm>
                  <a:off x="2220" y="139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98" name="Freeform 3691"/>
                <p:cNvSpPr>
                  <a:spLocks/>
                </p:cNvSpPr>
                <p:nvPr/>
              </p:nvSpPr>
              <p:spPr bwMode="auto">
                <a:xfrm>
                  <a:off x="2208" y="1392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99" name="Freeform 3692"/>
                <p:cNvSpPr>
                  <a:spLocks/>
                </p:cNvSpPr>
                <p:nvPr/>
              </p:nvSpPr>
              <p:spPr bwMode="auto">
                <a:xfrm>
                  <a:off x="2214" y="139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00" name="Freeform 3693"/>
                <p:cNvSpPr>
                  <a:spLocks/>
                </p:cNvSpPr>
                <p:nvPr/>
              </p:nvSpPr>
              <p:spPr bwMode="auto">
                <a:xfrm>
                  <a:off x="2234" y="139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01" name="Freeform 3694"/>
                <p:cNvSpPr>
                  <a:spLocks/>
                </p:cNvSpPr>
                <p:nvPr/>
              </p:nvSpPr>
              <p:spPr bwMode="auto">
                <a:xfrm>
                  <a:off x="2235" y="1391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02" name="Freeform 3695"/>
                <p:cNvSpPr>
                  <a:spLocks/>
                </p:cNvSpPr>
                <p:nvPr/>
              </p:nvSpPr>
              <p:spPr bwMode="auto">
                <a:xfrm>
                  <a:off x="2204" y="1390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03" name="Freeform 3696"/>
                <p:cNvSpPr>
                  <a:spLocks/>
                </p:cNvSpPr>
                <p:nvPr/>
              </p:nvSpPr>
              <p:spPr bwMode="auto">
                <a:xfrm>
                  <a:off x="2223" y="1390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04" name="Freeform 3697"/>
                <p:cNvSpPr>
                  <a:spLocks/>
                </p:cNvSpPr>
                <p:nvPr/>
              </p:nvSpPr>
              <p:spPr bwMode="auto">
                <a:xfrm>
                  <a:off x="2229" y="1386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05" name="Freeform 3698"/>
                <p:cNvSpPr>
                  <a:spLocks/>
                </p:cNvSpPr>
                <p:nvPr/>
              </p:nvSpPr>
              <p:spPr bwMode="auto">
                <a:xfrm>
                  <a:off x="2225" y="1386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06" name="Freeform 3699"/>
                <p:cNvSpPr>
                  <a:spLocks/>
                </p:cNvSpPr>
                <p:nvPr/>
              </p:nvSpPr>
              <p:spPr bwMode="auto">
                <a:xfrm>
                  <a:off x="2242" y="1382"/>
                  <a:ext cx="4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07" name="Freeform 3700"/>
                <p:cNvSpPr>
                  <a:spLocks/>
                </p:cNvSpPr>
                <p:nvPr/>
              </p:nvSpPr>
              <p:spPr bwMode="auto">
                <a:xfrm>
                  <a:off x="2234" y="1380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08" name="Freeform 3701"/>
                <p:cNvSpPr>
                  <a:spLocks/>
                </p:cNvSpPr>
                <p:nvPr/>
              </p:nvSpPr>
              <p:spPr bwMode="auto">
                <a:xfrm>
                  <a:off x="2236" y="1379"/>
                  <a:ext cx="4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09" name="Freeform 3702"/>
                <p:cNvSpPr>
                  <a:spLocks/>
                </p:cNvSpPr>
                <p:nvPr/>
              </p:nvSpPr>
              <p:spPr bwMode="auto">
                <a:xfrm>
                  <a:off x="2246" y="137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10" name="Freeform 3703"/>
                <p:cNvSpPr>
                  <a:spLocks/>
                </p:cNvSpPr>
                <p:nvPr/>
              </p:nvSpPr>
              <p:spPr bwMode="auto">
                <a:xfrm>
                  <a:off x="2240" y="1375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11" name="Freeform 3704"/>
                <p:cNvSpPr>
                  <a:spLocks/>
                </p:cNvSpPr>
                <p:nvPr/>
              </p:nvSpPr>
              <p:spPr bwMode="auto">
                <a:xfrm>
                  <a:off x="2235" y="1375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12" name="Freeform 3705"/>
                <p:cNvSpPr>
                  <a:spLocks/>
                </p:cNvSpPr>
                <p:nvPr/>
              </p:nvSpPr>
              <p:spPr bwMode="auto">
                <a:xfrm>
                  <a:off x="2237" y="1374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13" name="Freeform 3706"/>
                <p:cNvSpPr>
                  <a:spLocks/>
                </p:cNvSpPr>
                <p:nvPr/>
              </p:nvSpPr>
              <p:spPr bwMode="auto">
                <a:xfrm>
                  <a:off x="2249" y="1374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14" name="Freeform 3707"/>
                <p:cNvSpPr>
                  <a:spLocks/>
                </p:cNvSpPr>
                <p:nvPr/>
              </p:nvSpPr>
              <p:spPr bwMode="auto">
                <a:xfrm>
                  <a:off x="2243" y="137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15" name="Freeform 3708"/>
                <p:cNvSpPr>
                  <a:spLocks/>
                </p:cNvSpPr>
                <p:nvPr/>
              </p:nvSpPr>
              <p:spPr bwMode="auto">
                <a:xfrm>
                  <a:off x="2232" y="137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16" name="Freeform 3709"/>
                <p:cNvSpPr>
                  <a:spLocks/>
                </p:cNvSpPr>
                <p:nvPr/>
              </p:nvSpPr>
              <p:spPr bwMode="auto">
                <a:xfrm>
                  <a:off x="2221" y="137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17" name="Freeform 3710"/>
                <p:cNvSpPr>
                  <a:spLocks/>
                </p:cNvSpPr>
                <p:nvPr/>
              </p:nvSpPr>
              <p:spPr bwMode="auto">
                <a:xfrm>
                  <a:off x="2233" y="137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18" name="Freeform 3711"/>
                <p:cNvSpPr>
                  <a:spLocks/>
                </p:cNvSpPr>
                <p:nvPr/>
              </p:nvSpPr>
              <p:spPr bwMode="auto">
                <a:xfrm>
                  <a:off x="2249" y="137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19" name="Freeform 3712"/>
                <p:cNvSpPr>
                  <a:spLocks/>
                </p:cNvSpPr>
                <p:nvPr/>
              </p:nvSpPr>
              <p:spPr bwMode="auto">
                <a:xfrm>
                  <a:off x="2250" y="1368"/>
                  <a:ext cx="4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40" y="8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20" name="Freeform 3713"/>
                <p:cNvSpPr>
                  <a:spLocks/>
                </p:cNvSpPr>
                <p:nvPr/>
              </p:nvSpPr>
              <p:spPr bwMode="auto">
                <a:xfrm>
                  <a:off x="2217" y="1367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21" name="Freeform 3714"/>
                <p:cNvSpPr>
                  <a:spLocks/>
                </p:cNvSpPr>
                <p:nvPr/>
              </p:nvSpPr>
              <p:spPr bwMode="auto">
                <a:xfrm>
                  <a:off x="2235" y="1366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22" name="Freeform 3715"/>
                <p:cNvSpPr>
                  <a:spLocks/>
                </p:cNvSpPr>
                <p:nvPr/>
              </p:nvSpPr>
              <p:spPr bwMode="auto">
                <a:xfrm>
                  <a:off x="2217" y="1366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23" name="Freeform 3716"/>
                <p:cNvSpPr>
                  <a:spLocks/>
                </p:cNvSpPr>
                <p:nvPr/>
              </p:nvSpPr>
              <p:spPr bwMode="auto">
                <a:xfrm>
                  <a:off x="2237" y="1365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24" name="Freeform 3717"/>
                <p:cNvSpPr>
                  <a:spLocks/>
                </p:cNvSpPr>
                <p:nvPr/>
              </p:nvSpPr>
              <p:spPr bwMode="auto">
                <a:xfrm>
                  <a:off x="2203" y="136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25" name="Freeform 3718"/>
                <p:cNvSpPr>
                  <a:spLocks/>
                </p:cNvSpPr>
                <p:nvPr/>
              </p:nvSpPr>
              <p:spPr bwMode="auto">
                <a:xfrm>
                  <a:off x="2236" y="1363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26" name="Freeform 3719"/>
                <p:cNvSpPr>
                  <a:spLocks/>
                </p:cNvSpPr>
                <p:nvPr/>
              </p:nvSpPr>
              <p:spPr bwMode="auto">
                <a:xfrm>
                  <a:off x="2247" y="136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27" name="Freeform 3720"/>
                <p:cNvSpPr>
                  <a:spLocks/>
                </p:cNvSpPr>
                <p:nvPr/>
              </p:nvSpPr>
              <p:spPr bwMode="auto">
                <a:xfrm>
                  <a:off x="2229" y="135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28" name="Freeform 3721"/>
                <p:cNvSpPr>
                  <a:spLocks/>
                </p:cNvSpPr>
                <p:nvPr/>
              </p:nvSpPr>
              <p:spPr bwMode="auto">
                <a:xfrm>
                  <a:off x="2225" y="135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29" name="Freeform 3722"/>
                <p:cNvSpPr>
                  <a:spLocks/>
                </p:cNvSpPr>
                <p:nvPr/>
              </p:nvSpPr>
              <p:spPr bwMode="auto">
                <a:xfrm>
                  <a:off x="2221" y="135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30" name="Freeform 3723"/>
                <p:cNvSpPr>
                  <a:spLocks/>
                </p:cNvSpPr>
                <p:nvPr/>
              </p:nvSpPr>
              <p:spPr bwMode="auto">
                <a:xfrm>
                  <a:off x="2206" y="1354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31" name="Freeform 3724"/>
                <p:cNvSpPr>
                  <a:spLocks/>
                </p:cNvSpPr>
                <p:nvPr/>
              </p:nvSpPr>
              <p:spPr bwMode="auto">
                <a:xfrm>
                  <a:off x="2238" y="1354"/>
                  <a:ext cx="5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40" y="8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32" name="Freeform 3725"/>
                <p:cNvSpPr>
                  <a:spLocks/>
                </p:cNvSpPr>
                <p:nvPr/>
              </p:nvSpPr>
              <p:spPr bwMode="auto">
                <a:xfrm>
                  <a:off x="2204" y="1353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33" name="Freeform 3726"/>
                <p:cNvSpPr>
                  <a:spLocks/>
                </p:cNvSpPr>
                <p:nvPr/>
              </p:nvSpPr>
              <p:spPr bwMode="auto">
                <a:xfrm>
                  <a:off x="2225" y="135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34" name="Freeform 3727"/>
                <p:cNvSpPr>
                  <a:spLocks/>
                </p:cNvSpPr>
                <p:nvPr/>
              </p:nvSpPr>
              <p:spPr bwMode="auto">
                <a:xfrm>
                  <a:off x="2204" y="135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35" name="Freeform 3728"/>
                <p:cNvSpPr>
                  <a:spLocks/>
                </p:cNvSpPr>
                <p:nvPr/>
              </p:nvSpPr>
              <p:spPr bwMode="auto">
                <a:xfrm>
                  <a:off x="2238" y="1351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36" name="Freeform 3729"/>
                <p:cNvSpPr>
                  <a:spLocks/>
                </p:cNvSpPr>
                <p:nvPr/>
              </p:nvSpPr>
              <p:spPr bwMode="auto">
                <a:xfrm>
                  <a:off x="2201" y="1350"/>
                  <a:ext cx="5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37" name="Freeform 3730"/>
                <p:cNvSpPr>
                  <a:spLocks/>
                </p:cNvSpPr>
                <p:nvPr/>
              </p:nvSpPr>
              <p:spPr bwMode="auto">
                <a:xfrm>
                  <a:off x="2242" y="1350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38" name="Freeform 3731"/>
                <p:cNvSpPr>
                  <a:spLocks/>
                </p:cNvSpPr>
                <p:nvPr/>
              </p:nvSpPr>
              <p:spPr bwMode="auto">
                <a:xfrm>
                  <a:off x="2232" y="1350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39" name="Freeform 3732"/>
                <p:cNvSpPr>
                  <a:spLocks/>
                </p:cNvSpPr>
                <p:nvPr/>
              </p:nvSpPr>
              <p:spPr bwMode="auto">
                <a:xfrm>
                  <a:off x="2201" y="134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40" name="Freeform 3733"/>
                <p:cNvSpPr>
                  <a:spLocks/>
                </p:cNvSpPr>
                <p:nvPr/>
              </p:nvSpPr>
              <p:spPr bwMode="auto">
                <a:xfrm>
                  <a:off x="2218" y="1344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41" name="Freeform 3734"/>
                <p:cNvSpPr>
                  <a:spLocks/>
                </p:cNvSpPr>
                <p:nvPr/>
              </p:nvSpPr>
              <p:spPr bwMode="auto">
                <a:xfrm>
                  <a:off x="2227" y="1344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42" name="Freeform 3735"/>
                <p:cNvSpPr>
                  <a:spLocks/>
                </p:cNvSpPr>
                <p:nvPr/>
              </p:nvSpPr>
              <p:spPr bwMode="auto">
                <a:xfrm>
                  <a:off x="2218" y="1343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43" name="Freeform 3736"/>
                <p:cNvSpPr>
                  <a:spLocks/>
                </p:cNvSpPr>
                <p:nvPr/>
              </p:nvSpPr>
              <p:spPr bwMode="auto">
                <a:xfrm>
                  <a:off x="2233" y="134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44" name="Freeform 3737"/>
                <p:cNvSpPr>
                  <a:spLocks/>
                </p:cNvSpPr>
                <p:nvPr/>
              </p:nvSpPr>
              <p:spPr bwMode="auto">
                <a:xfrm>
                  <a:off x="2228" y="1342"/>
                  <a:ext cx="4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45" name="Freeform 3738"/>
                <p:cNvSpPr>
                  <a:spLocks/>
                </p:cNvSpPr>
                <p:nvPr/>
              </p:nvSpPr>
              <p:spPr bwMode="auto">
                <a:xfrm>
                  <a:off x="2229" y="1342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46" name="Freeform 3739"/>
                <p:cNvSpPr>
                  <a:spLocks/>
                </p:cNvSpPr>
                <p:nvPr/>
              </p:nvSpPr>
              <p:spPr bwMode="auto">
                <a:xfrm>
                  <a:off x="2247" y="1342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47" name="Freeform 3740"/>
                <p:cNvSpPr>
                  <a:spLocks/>
                </p:cNvSpPr>
                <p:nvPr/>
              </p:nvSpPr>
              <p:spPr bwMode="auto">
                <a:xfrm>
                  <a:off x="2242" y="1340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48" name="Freeform 3741"/>
                <p:cNvSpPr>
                  <a:spLocks/>
                </p:cNvSpPr>
                <p:nvPr/>
              </p:nvSpPr>
              <p:spPr bwMode="auto">
                <a:xfrm>
                  <a:off x="2228" y="1340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49" name="Freeform 3742"/>
                <p:cNvSpPr>
                  <a:spLocks/>
                </p:cNvSpPr>
                <p:nvPr/>
              </p:nvSpPr>
              <p:spPr bwMode="auto">
                <a:xfrm>
                  <a:off x="2221" y="133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50" name="Freeform 3743"/>
                <p:cNvSpPr>
                  <a:spLocks/>
                </p:cNvSpPr>
                <p:nvPr/>
              </p:nvSpPr>
              <p:spPr bwMode="auto">
                <a:xfrm>
                  <a:off x="2240" y="133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51" name="Freeform 3744"/>
                <p:cNvSpPr>
                  <a:spLocks/>
                </p:cNvSpPr>
                <p:nvPr/>
              </p:nvSpPr>
              <p:spPr bwMode="auto">
                <a:xfrm>
                  <a:off x="2212" y="1337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52" name="Freeform 3745"/>
                <p:cNvSpPr>
                  <a:spLocks/>
                </p:cNvSpPr>
                <p:nvPr/>
              </p:nvSpPr>
              <p:spPr bwMode="auto">
                <a:xfrm>
                  <a:off x="2204" y="1335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53" name="Freeform 3746"/>
                <p:cNvSpPr>
                  <a:spLocks/>
                </p:cNvSpPr>
                <p:nvPr/>
              </p:nvSpPr>
              <p:spPr bwMode="auto">
                <a:xfrm>
                  <a:off x="2215" y="133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54" name="Freeform 3747"/>
                <p:cNvSpPr>
                  <a:spLocks/>
                </p:cNvSpPr>
                <p:nvPr/>
              </p:nvSpPr>
              <p:spPr bwMode="auto">
                <a:xfrm>
                  <a:off x="2250" y="1334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55" name="Freeform 3748"/>
                <p:cNvSpPr>
                  <a:spLocks/>
                </p:cNvSpPr>
                <p:nvPr/>
              </p:nvSpPr>
              <p:spPr bwMode="auto">
                <a:xfrm>
                  <a:off x="2230" y="1334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56" name="Freeform 3749"/>
                <p:cNvSpPr>
                  <a:spLocks/>
                </p:cNvSpPr>
                <p:nvPr/>
              </p:nvSpPr>
              <p:spPr bwMode="auto">
                <a:xfrm>
                  <a:off x="2239" y="1334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57" name="Freeform 3750"/>
                <p:cNvSpPr>
                  <a:spLocks/>
                </p:cNvSpPr>
                <p:nvPr/>
              </p:nvSpPr>
              <p:spPr bwMode="auto">
                <a:xfrm>
                  <a:off x="2205" y="1334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58" name="Freeform 3751"/>
                <p:cNvSpPr>
                  <a:spLocks/>
                </p:cNvSpPr>
                <p:nvPr/>
              </p:nvSpPr>
              <p:spPr bwMode="auto">
                <a:xfrm>
                  <a:off x="2228" y="1334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59" name="Freeform 3752"/>
                <p:cNvSpPr>
                  <a:spLocks/>
                </p:cNvSpPr>
                <p:nvPr/>
              </p:nvSpPr>
              <p:spPr bwMode="auto">
                <a:xfrm>
                  <a:off x="2243" y="1333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60" name="Freeform 3753"/>
                <p:cNvSpPr>
                  <a:spLocks/>
                </p:cNvSpPr>
                <p:nvPr/>
              </p:nvSpPr>
              <p:spPr bwMode="auto">
                <a:xfrm>
                  <a:off x="2230" y="1333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61" name="Freeform 3754"/>
                <p:cNvSpPr>
                  <a:spLocks/>
                </p:cNvSpPr>
                <p:nvPr/>
              </p:nvSpPr>
              <p:spPr bwMode="auto">
                <a:xfrm>
                  <a:off x="2199" y="133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62" name="Freeform 3755"/>
                <p:cNvSpPr>
                  <a:spLocks/>
                </p:cNvSpPr>
                <p:nvPr/>
              </p:nvSpPr>
              <p:spPr bwMode="auto">
                <a:xfrm>
                  <a:off x="2237" y="1332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63" name="Freeform 3756"/>
                <p:cNvSpPr>
                  <a:spLocks/>
                </p:cNvSpPr>
                <p:nvPr/>
              </p:nvSpPr>
              <p:spPr bwMode="auto">
                <a:xfrm>
                  <a:off x="2244" y="1331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64" name="Freeform 3757"/>
                <p:cNvSpPr>
                  <a:spLocks/>
                </p:cNvSpPr>
                <p:nvPr/>
              </p:nvSpPr>
              <p:spPr bwMode="auto">
                <a:xfrm>
                  <a:off x="2225" y="1331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65" name="Freeform 3758"/>
                <p:cNvSpPr>
                  <a:spLocks/>
                </p:cNvSpPr>
                <p:nvPr/>
              </p:nvSpPr>
              <p:spPr bwMode="auto">
                <a:xfrm>
                  <a:off x="2209" y="1330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66" name="Freeform 3759"/>
                <p:cNvSpPr>
                  <a:spLocks/>
                </p:cNvSpPr>
                <p:nvPr/>
              </p:nvSpPr>
              <p:spPr bwMode="auto">
                <a:xfrm>
                  <a:off x="2230" y="1330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67" name="Freeform 3760"/>
                <p:cNvSpPr>
                  <a:spLocks/>
                </p:cNvSpPr>
                <p:nvPr/>
              </p:nvSpPr>
              <p:spPr bwMode="auto">
                <a:xfrm>
                  <a:off x="2237" y="132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68" name="Freeform 3761"/>
                <p:cNvSpPr>
                  <a:spLocks/>
                </p:cNvSpPr>
                <p:nvPr/>
              </p:nvSpPr>
              <p:spPr bwMode="auto">
                <a:xfrm>
                  <a:off x="2216" y="132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69" name="Freeform 3762"/>
                <p:cNvSpPr>
                  <a:spLocks/>
                </p:cNvSpPr>
                <p:nvPr/>
              </p:nvSpPr>
              <p:spPr bwMode="auto">
                <a:xfrm>
                  <a:off x="2203" y="1326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70" name="Freeform 3763"/>
                <p:cNvSpPr>
                  <a:spLocks/>
                </p:cNvSpPr>
                <p:nvPr/>
              </p:nvSpPr>
              <p:spPr bwMode="auto">
                <a:xfrm>
                  <a:off x="2246" y="1324"/>
                  <a:ext cx="4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71" name="Freeform 3764"/>
                <p:cNvSpPr>
                  <a:spLocks/>
                </p:cNvSpPr>
                <p:nvPr/>
              </p:nvSpPr>
              <p:spPr bwMode="auto">
                <a:xfrm>
                  <a:off x="2241" y="1323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72" name="Freeform 3765"/>
                <p:cNvSpPr>
                  <a:spLocks/>
                </p:cNvSpPr>
                <p:nvPr/>
              </p:nvSpPr>
              <p:spPr bwMode="auto">
                <a:xfrm>
                  <a:off x="2240" y="132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73" name="Freeform 3766"/>
                <p:cNvSpPr>
                  <a:spLocks/>
                </p:cNvSpPr>
                <p:nvPr/>
              </p:nvSpPr>
              <p:spPr bwMode="auto">
                <a:xfrm>
                  <a:off x="2205" y="1322"/>
                  <a:ext cx="5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40" y="8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74" name="Freeform 3767"/>
                <p:cNvSpPr>
                  <a:spLocks/>
                </p:cNvSpPr>
                <p:nvPr/>
              </p:nvSpPr>
              <p:spPr bwMode="auto">
                <a:xfrm>
                  <a:off x="2224" y="132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75" name="Freeform 3768"/>
                <p:cNvSpPr>
                  <a:spLocks/>
                </p:cNvSpPr>
                <p:nvPr/>
              </p:nvSpPr>
              <p:spPr bwMode="auto">
                <a:xfrm>
                  <a:off x="2241" y="1320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76" name="Freeform 3769"/>
                <p:cNvSpPr>
                  <a:spLocks/>
                </p:cNvSpPr>
                <p:nvPr/>
              </p:nvSpPr>
              <p:spPr bwMode="auto">
                <a:xfrm>
                  <a:off x="2207" y="1320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77" name="Freeform 3770"/>
                <p:cNvSpPr>
                  <a:spLocks/>
                </p:cNvSpPr>
                <p:nvPr/>
              </p:nvSpPr>
              <p:spPr bwMode="auto">
                <a:xfrm>
                  <a:off x="2216" y="131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78" name="Freeform 3771"/>
                <p:cNvSpPr>
                  <a:spLocks/>
                </p:cNvSpPr>
                <p:nvPr/>
              </p:nvSpPr>
              <p:spPr bwMode="auto">
                <a:xfrm>
                  <a:off x="2222" y="1319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79" name="Freeform 3772"/>
                <p:cNvSpPr>
                  <a:spLocks/>
                </p:cNvSpPr>
                <p:nvPr/>
              </p:nvSpPr>
              <p:spPr bwMode="auto">
                <a:xfrm>
                  <a:off x="2210" y="1318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80" name="Freeform 3773"/>
                <p:cNvSpPr>
                  <a:spLocks/>
                </p:cNvSpPr>
                <p:nvPr/>
              </p:nvSpPr>
              <p:spPr bwMode="auto">
                <a:xfrm>
                  <a:off x="2243" y="131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81" name="Freeform 3774"/>
                <p:cNvSpPr>
                  <a:spLocks/>
                </p:cNvSpPr>
                <p:nvPr/>
              </p:nvSpPr>
              <p:spPr bwMode="auto">
                <a:xfrm>
                  <a:off x="2236" y="1317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82" name="Freeform 3775"/>
                <p:cNvSpPr>
                  <a:spLocks/>
                </p:cNvSpPr>
                <p:nvPr/>
              </p:nvSpPr>
              <p:spPr bwMode="auto">
                <a:xfrm>
                  <a:off x="2238" y="131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83" name="Freeform 3776"/>
                <p:cNvSpPr>
                  <a:spLocks/>
                </p:cNvSpPr>
                <p:nvPr/>
              </p:nvSpPr>
              <p:spPr bwMode="auto">
                <a:xfrm>
                  <a:off x="2227" y="131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84" name="Freeform 3777"/>
                <p:cNvSpPr>
                  <a:spLocks/>
                </p:cNvSpPr>
                <p:nvPr/>
              </p:nvSpPr>
              <p:spPr bwMode="auto">
                <a:xfrm>
                  <a:off x="2243" y="1315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85" name="Freeform 3778"/>
                <p:cNvSpPr>
                  <a:spLocks/>
                </p:cNvSpPr>
                <p:nvPr/>
              </p:nvSpPr>
              <p:spPr bwMode="auto">
                <a:xfrm>
                  <a:off x="2209" y="1314"/>
                  <a:ext cx="5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86" name="Freeform 3779"/>
                <p:cNvSpPr>
                  <a:spLocks/>
                </p:cNvSpPr>
                <p:nvPr/>
              </p:nvSpPr>
              <p:spPr bwMode="auto">
                <a:xfrm>
                  <a:off x="2225" y="1314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87" name="Freeform 3780"/>
                <p:cNvSpPr>
                  <a:spLocks/>
                </p:cNvSpPr>
                <p:nvPr/>
              </p:nvSpPr>
              <p:spPr bwMode="auto">
                <a:xfrm>
                  <a:off x="2246" y="1314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88" name="Freeform 3781"/>
                <p:cNvSpPr>
                  <a:spLocks/>
                </p:cNvSpPr>
                <p:nvPr/>
              </p:nvSpPr>
              <p:spPr bwMode="auto">
                <a:xfrm>
                  <a:off x="2225" y="1314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89" name="Freeform 3782"/>
                <p:cNvSpPr>
                  <a:spLocks/>
                </p:cNvSpPr>
                <p:nvPr/>
              </p:nvSpPr>
              <p:spPr bwMode="auto">
                <a:xfrm>
                  <a:off x="2224" y="1312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0" name="Freeform 3783"/>
                <p:cNvSpPr>
                  <a:spLocks/>
                </p:cNvSpPr>
                <p:nvPr/>
              </p:nvSpPr>
              <p:spPr bwMode="auto">
                <a:xfrm>
                  <a:off x="2217" y="1311"/>
                  <a:ext cx="5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1" name="Freeform 3784"/>
                <p:cNvSpPr>
                  <a:spLocks/>
                </p:cNvSpPr>
                <p:nvPr/>
              </p:nvSpPr>
              <p:spPr bwMode="auto">
                <a:xfrm>
                  <a:off x="2204" y="1311"/>
                  <a:ext cx="4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2" name="Freeform 3785"/>
                <p:cNvSpPr>
                  <a:spLocks/>
                </p:cNvSpPr>
                <p:nvPr/>
              </p:nvSpPr>
              <p:spPr bwMode="auto">
                <a:xfrm>
                  <a:off x="2217" y="131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3" name="Freeform 3786"/>
                <p:cNvSpPr>
                  <a:spLocks/>
                </p:cNvSpPr>
                <p:nvPr/>
              </p:nvSpPr>
              <p:spPr bwMode="auto">
                <a:xfrm>
                  <a:off x="2227" y="131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4" name="Freeform 3787"/>
                <p:cNvSpPr>
                  <a:spLocks/>
                </p:cNvSpPr>
                <p:nvPr/>
              </p:nvSpPr>
              <p:spPr bwMode="auto">
                <a:xfrm>
                  <a:off x="2219" y="1310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5" name="Freeform 3788"/>
                <p:cNvSpPr>
                  <a:spLocks/>
                </p:cNvSpPr>
                <p:nvPr/>
              </p:nvSpPr>
              <p:spPr bwMode="auto">
                <a:xfrm>
                  <a:off x="2241" y="1310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6" name="Freeform 3789"/>
                <p:cNvSpPr>
                  <a:spLocks/>
                </p:cNvSpPr>
                <p:nvPr/>
              </p:nvSpPr>
              <p:spPr bwMode="auto">
                <a:xfrm>
                  <a:off x="2245" y="1309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7" name="Freeform 3790"/>
                <p:cNvSpPr>
                  <a:spLocks/>
                </p:cNvSpPr>
                <p:nvPr/>
              </p:nvSpPr>
              <p:spPr bwMode="auto">
                <a:xfrm>
                  <a:off x="2219" y="1308"/>
                  <a:ext cx="4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8" name="Freeform 3791"/>
                <p:cNvSpPr>
                  <a:spLocks/>
                </p:cNvSpPr>
                <p:nvPr/>
              </p:nvSpPr>
              <p:spPr bwMode="auto">
                <a:xfrm>
                  <a:off x="2231" y="1308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599" name="Freeform 3792"/>
                <p:cNvSpPr>
                  <a:spLocks/>
                </p:cNvSpPr>
                <p:nvPr/>
              </p:nvSpPr>
              <p:spPr bwMode="auto">
                <a:xfrm>
                  <a:off x="2232" y="130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0" name="Freeform 3793"/>
                <p:cNvSpPr>
                  <a:spLocks/>
                </p:cNvSpPr>
                <p:nvPr/>
              </p:nvSpPr>
              <p:spPr bwMode="auto">
                <a:xfrm>
                  <a:off x="2206" y="130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1" name="Freeform 3794"/>
                <p:cNvSpPr>
                  <a:spLocks/>
                </p:cNvSpPr>
                <p:nvPr/>
              </p:nvSpPr>
              <p:spPr bwMode="auto">
                <a:xfrm>
                  <a:off x="2249" y="130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2" name="Freeform 3795"/>
                <p:cNvSpPr>
                  <a:spLocks/>
                </p:cNvSpPr>
                <p:nvPr/>
              </p:nvSpPr>
              <p:spPr bwMode="auto">
                <a:xfrm>
                  <a:off x="2229" y="1307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3" name="Freeform 3796"/>
                <p:cNvSpPr>
                  <a:spLocks/>
                </p:cNvSpPr>
                <p:nvPr/>
              </p:nvSpPr>
              <p:spPr bwMode="auto">
                <a:xfrm>
                  <a:off x="2245" y="1306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4" name="Freeform 3797"/>
                <p:cNvSpPr>
                  <a:spLocks/>
                </p:cNvSpPr>
                <p:nvPr/>
              </p:nvSpPr>
              <p:spPr bwMode="auto">
                <a:xfrm>
                  <a:off x="2220" y="1306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5" name="Freeform 3798"/>
                <p:cNvSpPr>
                  <a:spLocks/>
                </p:cNvSpPr>
                <p:nvPr/>
              </p:nvSpPr>
              <p:spPr bwMode="auto">
                <a:xfrm>
                  <a:off x="2227" y="1305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6" name="Freeform 3799"/>
                <p:cNvSpPr>
                  <a:spLocks/>
                </p:cNvSpPr>
                <p:nvPr/>
              </p:nvSpPr>
              <p:spPr bwMode="auto">
                <a:xfrm>
                  <a:off x="2208" y="130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7" name="Freeform 3800"/>
                <p:cNvSpPr>
                  <a:spLocks/>
                </p:cNvSpPr>
                <p:nvPr/>
              </p:nvSpPr>
              <p:spPr bwMode="auto">
                <a:xfrm>
                  <a:off x="2200" y="1304"/>
                  <a:ext cx="5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8" name="Freeform 3801"/>
                <p:cNvSpPr>
                  <a:spLocks/>
                </p:cNvSpPr>
                <p:nvPr/>
              </p:nvSpPr>
              <p:spPr bwMode="auto">
                <a:xfrm>
                  <a:off x="2232" y="1301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09" name="Freeform 3802"/>
                <p:cNvSpPr>
                  <a:spLocks/>
                </p:cNvSpPr>
                <p:nvPr/>
              </p:nvSpPr>
              <p:spPr bwMode="auto">
                <a:xfrm>
                  <a:off x="2222" y="1301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0" name="Freeform 3803"/>
                <p:cNvSpPr>
                  <a:spLocks/>
                </p:cNvSpPr>
                <p:nvPr/>
              </p:nvSpPr>
              <p:spPr bwMode="auto">
                <a:xfrm>
                  <a:off x="2211" y="1300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1" name="Freeform 3804"/>
                <p:cNvSpPr>
                  <a:spLocks/>
                </p:cNvSpPr>
                <p:nvPr/>
              </p:nvSpPr>
              <p:spPr bwMode="auto">
                <a:xfrm>
                  <a:off x="2232" y="1300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2" name="Freeform 3805"/>
                <p:cNvSpPr>
                  <a:spLocks/>
                </p:cNvSpPr>
                <p:nvPr/>
              </p:nvSpPr>
              <p:spPr bwMode="auto">
                <a:xfrm>
                  <a:off x="2206" y="1298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3" name="Freeform 3806"/>
                <p:cNvSpPr>
                  <a:spLocks/>
                </p:cNvSpPr>
                <p:nvPr/>
              </p:nvSpPr>
              <p:spPr bwMode="auto">
                <a:xfrm>
                  <a:off x="2209" y="129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4" name="Freeform 3807"/>
                <p:cNvSpPr>
                  <a:spLocks/>
                </p:cNvSpPr>
                <p:nvPr/>
              </p:nvSpPr>
              <p:spPr bwMode="auto">
                <a:xfrm>
                  <a:off x="2238" y="1298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5" name="Freeform 3808"/>
                <p:cNvSpPr>
                  <a:spLocks/>
                </p:cNvSpPr>
                <p:nvPr/>
              </p:nvSpPr>
              <p:spPr bwMode="auto">
                <a:xfrm>
                  <a:off x="2222" y="1297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6" name="Freeform 3809"/>
                <p:cNvSpPr>
                  <a:spLocks/>
                </p:cNvSpPr>
                <p:nvPr/>
              </p:nvSpPr>
              <p:spPr bwMode="auto">
                <a:xfrm>
                  <a:off x="2248" y="129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7" name="Freeform 3810"/>
                <p:cNvSpPr>
                  <a:spLocks/>
                </p:cNvSpPr>
                <p:nvPr/>
              </p:nvSpPr>
              <p:spPr bwMode="auto">
                <a:xfrm>
                  <a:off x="2243" y="129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8" name="Freeform 3811"/>
                <p:cNvSpPr>
                  <a:spLocks/>
                </p:cNvSpPr>
                <p:nvPr/>
              </p:nvSpPr>
              <p:spPr bwMode="auto">
                <a:xfrm>
                  <a:off x="2236" y="1296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19" name="Freeform 3812"/>
                <p:cNvSpPr>
                  <a:spLocks/>
                </p:cNvSpPr>
                <p:nvPr/>
              </p:nvSpPr>
              <p:spPr bwMode="auto">
                <a:xfrm>
                  <a:off x="2218" y="1295"/>
                  <a:ext cx="4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40" y="8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0" name="Freeform 3813"/>
                <p:cNvSpPr>
                  <a:spLocks/>
                </p:cNvSpPr>
                <p:nvPr/>
              </p:nvSpPr>
              <p:spPr bwMode="auto">
                <a:xfrm>
                  <a:off x="2208" y="129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1" name="Freeform 3814"/>
                <p:cNvSpPr>
                  <a:spLocks/>
                </p:cNvSpPr>
                <p:nvPr/>
              </p:nvSpPr>
              <p:spPr bwMode="auto">
                <a:xfrm>
                  <a:off x="2237" y="1294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2" name="Freeform 3815"/>
                <p:cNvSpPr>
                  <a:spLocks/>
                </p:cNvSpPr>
                <p:nvPr/>
              </p:nvSpPr>
              <p:spPr bwMode="auto">
                <a:xfrm>
                  <a:off x="2248" y="1294"/>
                  <a:ext cx="4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40" y="8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3" name="Freeform 3816"/>
                <p:cNvSpPr>
                  <a:spLocks/>
                </p:cNvSpPr>
                <p:nvPr/>
              </p:nvSpPr>
              <p:spPr bwMode="auto">
                <a:xfrm>
                  <a:off x="2203" y="1294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4" name="Freeform 3817"/>
                <p:cNvSpPr>
                  <a:spLocks/>
                </p:cNvSpPr>
                <p:nvPr/>
              </p:nvSpPr>
              <p:spPr bwMode="auto">
                <a:xfrm>
                  <a:off x="2205" y="129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5" name="Freeform 3818"/>
                <p:cNvSpPr>
                  <a:spLocks/>
                </p:cNvSpPr>
                <p:nvPr/>
              </p:nvSpPr>
              <p:spPr bwMode="auto">
                <a:xfrm>
                  <a:off x="2222" y="1292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6" name="Freeform 3819"/>
                <p:cNvSpPr>
                  <a:spLocks/>
                </p:cNvSpPr>
                <p:nvPr/>
              </p:nvSpPr>
              <p:spPr bwMode="auto">
                <a:xfrm>
                  <a:off x="2228" y="129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7" name="Freeform 3820"/>
                <p:cNvSpPr>
                  <a:spLocks/>
                </p:cNvSpPr>
                <p:nvPr/>
              </p:nvSpPr>
              <p:spPr bwMode="auto">
                <a:xfrm>
                  <a:off x="2202" y="129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8" name="Freeform 3821"/>
                <p:cNvSpPr>
                  <a:spLocks/>
                </p:cNvSpPr>
                <p:nvPr/>
              </p:nvSpPr>
              <p:spPr bwMode="auto">
                <a:xfrm>
                  <a:off x="2231" y="129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29" name="Freeform 3822"/>
                <p:cNvSpPr>
                  <a:spLocks/>
                </p:cNvSpPr>
                <p:nvPr/>
              </p:nvSpPr>
              <p:spPr bwMode="auto">
                <a:xfrm>
                  <a:off x="2222" y="129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0" name="Freeform 3823"/>
                <p:cNvSpPr>
                  <a:spLocks/>
                </p:cNvSpPr>
                <p:nvPr/>
              </p:nvSpPr>
              <p:spPr bwMode="auto">
                <a:xfrm>
                  <a:off x="2240" y="1290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1" name="Freeform 3824"/>
                <p:cNvSpPr>
                  <a:spLocks/>
                </p:cNvSpPr>
                <p:nvPr/>
              </p:nvSpPr>
              <p:spPr bwMode="auto">
                <a:xfrm>
                  <a:off x="2213" y="128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2" name="Freeform 3825"/>
                <p:cNvSpPr>
                  <a:spLocks/>
                </p:cNvSpPr>
                <p:nvPr/>
              </p:nvSpPr>
              <p:spPr bwMode="auto">
                <a:xfrm>
                  <a:off x="2248" y="128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3" name="Freeform 3826"/>
                <p:cNvSpPr>
                  <a:spLocks/>
                </p:cNvSpPr>
                <p:nvPr/>
              </p:nvSpPr>
              <p:spPr bwMode="auto">
                <a:xfrm>
                  <a:off x="2210" y="128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4" name="Freeform 3827"/>
                <p:cNvSpPr>
                  <a:spLocks/>
                </p:cNvSpPr>
                <p:nvPr/>
              </p:nvSpPr>
              <p:spPr bwMode="auto">
                <a:xfrm>
                  <a:off x="2245" y="1286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5" name="Freeform 3828"/>
                <p:cNvSpPr>
                  <a:spLocks/>
                </p:cNvSpPr>
                <p:nvPr/>
              </p:nvSpPr>
              <p:spPr bwMode="auto">
                <a:xfrm>
                  <a:off x="2199" y="1286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6" name="Freeform 3829"/>
                <p:cNvSpPr>
                  <a:spLocks/>
                </p:cNvSpPr>
                <p:nvPr/>
              </p:nvSpPr>
              <p:spPr bwMode="auto">
                <a:xfrm>
                  <a:off x="2206" y="1285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7" name="Freeform 3830"/>
                <p:cNvSpPr>
                  <a:spLocks/>
                </p:cNvSpPr>
                <p:nvPr/>
              </p:nvSpPr>
              <p:spPr bwMode="auto">
                <a:xfrm>
                  <a:off x="2220" y="1285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8" name="Freeform 3831"/>
                <p:cNvSpPr>
                  <a:spLocks/>
                </p:cNvSpPr>
                <p:nvPr/>
              </p:nvSpPr>
              <p:spPr bwMode="auto">
                <a:xfrm>
                  <a:off x="2233" y="1284"/>
                  <a:ext cx="5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39" name="Freeform 3832"/>
                <p:cNvSpPr>
                  <a:spLocks/>
                </p:cNvSpPr>
                <p:nvPr/>
              </p:nvSpPr>
              <p:spPr bwMode="auto">
                <a:xfrm>
                  <a:off x="2247" y="128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0" name="Freeform 3833"/>
                <p:cNvSpPr>
                  <a:spLocks/>
                </p:cNvSpPr>
                <p:nvPr/>
              </p:nvSpPr>
              <p:spPr bwMode="auto">
                <a:xfrm>
                  <a:off x="2241" y="128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1" name="Freeform 3834"/>
                <p:cNvSpPr>
                  <a:spLocks/>
                </p:cNvSpPr>
                <p:nvPr/>
              </p:nvSpPr>
              <p:spPr bwMode="auto">
                <a:xfrm>
                  <a:off x="2200" y="128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2" name="Freeform 3835"/>
                <p:cNvSpPr>
                  <a:spLocks/>
                </p:cNvSpPr>
                <p:nvPr/>
              </p:nvSpPr>
              <p:spPr bwMode="auto">
                <a:xfrm>
                  <a:off x="2204" y="1280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3" name="Freeform 3836"/>
                <p:cNvSpPr>
                  <a:spLocks/>
                </p:cNvSpPr>
                <p:nvPr/>
              </p:nvSpPr>
              <p:spPr bwMode="auto">
                <a:xfrm>
                  <a:off x="2226" y="1280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4" name="Freeform 3837"/>
                <p:cNvSpPr>
                  <a:spLocks/>
                </p:cNvSpPr>
                <p:nvPr/>
              </p:nvSpPr>
              <p:spPr bwMode="auto">
                <a:xfrm>
                  <a:off x="2206" y="1280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5" name="Freeform 3838"/>
                <p:cNvSpPr>
                  <a:spLocks/>
                </p:cNvSpPr>
                <p:nvPr/>
              </p:nvSpPr>
              <p:spPr bwMode="auto">
                <a:xfrm>
                  <a:off x="2200" y="127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6" name="Freeform 3839"/>
                <p:cNvSpPr>
                  <a:spLocks/>
                </p:cNvSpPr>
                <p:nvPr/>
              </p:nvSpPr>
              <p:spPr bwMode="auto">
                <a:xfrm>
                  <a:off x="2214" y="127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7" name="Freeform 3840"/>
                <p:cNvSpPr>
                  <a:spLocks/>
                </p:cNvSpPr>
                <p:nvPr/>
              </p:nvSpPr>
              <p:spPr bwMode="auto">
                <a:xfrm>
                  <a:off x="2202" y="127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8" name="Freeform 3841"/>
                <p:cNvSpPr>
                  <a:spLocks/>
                </p:cNvSpPr>
                <p:nvPr/>
              </p:nvSpPr>
              <p:spPr bwMode="auto">
                <a:xfrm>
                  <a:off x="2213" y="1278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49" name="Freeform 3842"/>
                <p:cNvSpPr>
                  <a:spLocks/>
                </p:cNvSpPr>
                <p:nvPr/>
              </p:nvSpPr>
              <p:spPr bwMode="auto">
                <a:xfrm>
                  <a:off x="2203" y="1278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0" name="Freeform 3843"/>
                <p:cNvSpPr>
                  <a:spLocks/>
                </p:cNvSpPr>
                <p:nvPr/>
              </p:nvSpPr>
              <p:spPr bwMode="auto">
                <a:xfrm>
                  <a:off x="2206" y="127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1" name="Freeform 3844"/>
                <p:cNvSpPr>
                  <a:spLocks/>
                </p:cNvSpPr>
                <p:nvPr/>
              </p:nvSpPr>
              <p:spPr bwMode="auto">
                <a:xfrm>
                  <a:off x="2210" y="1277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2" name="Freeform 3845"/>
                <p:cNvSpPr>
                  <a:spLocks/>
                </p:cNvSpPr>
                <p:nvPr/>
              </p:nvSpPr>
              <p:spPr bwMode="auto">
                <a:xfrm>
                  <a:off x="2249" y="1277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3" name="Freeform 3846"/>
                <p:cNvSpPr>
                  <a:spLocks/>
                </p:cNvSpPr>
                <p:nvPr/>
              </p:nvSpPr>
              <p:spPr bwMode="auto">
                <a:xfrm>
                  <a:off x="2236" y="127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4" name="Freeform 3847"/>
                <p:cNvSpPr>
                  <a:spLocks/>
                </p:cNvSpPr>
                <p:nvPr/>
              </p:nvSpPr>
              <p:spPr bwMode="auto">
                <a:xfrm>
                  <a:off x="2214" y="127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5" name="Freeform 3848"/>
                <p:cNvSpPr>
                  <a:spLocks/>
                </p:cNvSpPr>
                <p:nvPr/>
              </p:nvSpPr>
              <p:spPr bwMode="auto">
                <a:xfrm>
                  <a:off x="2224" y="1276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6" name="Freeform 3849"/>
                <p:cNvSpPr>
                  <a:spLocks/>
                </p:cNvSpPr>
                <p:nvPr/>
              </p:nvSpPr>
              <p:spPr bwMode="auto">
                <a:xfrm>
                  <a:off x="2215" y="1276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7" name="Freeform 3850"/>
                <p:cNvSpPr>
                  <a:spLocks/>
                </p:cNvSpPr>
                <p:nvPr/>
              </p:nvSpPr>
              <p:spPr bwMode="auto">
                <a:xfrm>
                  <a:off x="2224" y="127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8" name="Freeform 3851"/>
                <p:cNvSpPr>
                  <a:spLocks/>
                </p:cNvSpPr>
                <p:nvPr/>
              </p:nvSpPr>
              <p:spPr bwMode="auto">
                <a:xfrm>
                  <a:off x="2202" y="1272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9" name="Freeform 3852"/>
                <p:cNvSpPr>
                  <a:spLocks/>
                </p:cNvSpPr>
                <p:nvPr/>
              </p:nvSpPr>
              <p:spPr bwMode="auto">
                <a:xfrm>
                  <a:off x="2230" y="127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0" name="Freeform 3853"/>
                <p:cNvSpPr>
                  <a:spLocks/>
                </p:cNvSpPr>
                <p:nvPr/>
              </p:nvSpPr>
              <p:spPr bwMode="auto">
                <a:xfrm>
                  <a:off x="2223" y="127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1" name="Freeform 3854"/>
                <p:cNvSpPr>
                  <a:spLocks/>
                </p:cNvSpPr>
                <p:nvPr/>
              </p:nvSpPr>
              <p:spPr bwMode="auto">
                <a:xfrm>
                  <a:off x="2227" y="127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2" name="Freeform 3855"/>
                <p:cNvSpPr>
                  <a:spLocks/>
                </p:cNvSpPr>
                <p:nvPr/>
              </p:nvSpPr>
              <p:spPr bwMode="auto">
                <a:xfrm>
                  <a:off x="2249" y="127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3" name="Freeform 3856"/>
                <p:cNvSpPr>
                  <a:spLocks/>
                </p:cNvSpPr>
                <p:nvPr/>
              </p:nvSpPr>
              <p:spPr bwMode="auto">
                <a:xfrm>
                  <a:off x="2207" y="127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9" name="Group 4058"/>
              <p:cNvGrpSpPr>
                <a:grpSpLocks/>
              </p:cNvGrpSpPr>
              <p:nvPr/>
            </p:nvGrpSpPr>
            <p:grpSpPr bwMode="auto">
              <a:xfrm>
                <a:off x="3490913" y="1863725"/>
                <a:ext cx="87313" cy="163512"/>
                <a:chOff x="2199" y="1174"/>
                <a:chExt cx="55" cy="103"/>
              </a:xfrm>
            </p:grpSpPr>
            <p:sp>
              <p:nvSpPr>
                <p:cNvPr id="264" name="Freeform 3858"/>
                <p:cNvSpPr>
                  <a:spLocks/>
                </p:cNvSpPr>
                <p:nvPr/>
              </p:nvSpPr>
              <p:spPr bwMode="auto">
                <a:xfrm>
                  <a:off x="2218" y="127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65" name="Freeform 3859"/>
                <p:cNvSpPr>
                  <a:spLocks/>
                </p:cNvSpPr>
                <p:nvPr/>
              </p:nvSpPr>
              <p:spPr bwMode="auto">
                <a:xfrm>
                  <a:off x="2223" y="1270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66" name="Freeform 3860"/>
                <p:cNvSpPr>
                  <a:spLocks/>
                </p:cNvSpPr>
                <p:nvPr/>
              </p:nvSpPr>
              <p:spPr bwMode="auto">
                <a:xfrm>
                  <a:off x="2242" y="1270"/>
                  <a:ext cx="4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67" name="Freeform 3861"/>
                <p:cNvSpPr>
                  <a:spLocks/>
                </p:cNvSpPr>
                <p:nvPr/>
              </p:nvSpPr>
              <p:spPr bwMode="auto">
                <a:xfrm>
                  <a:off x="2204" y="1269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68" name="Freeform 3862"/>
                <p:cNvSpPr>
                  <a:spLocks/>
                </p:cNvSpPr>
                <p:nvPr/>
              </p:nvSpPr>
              <p:spPr bwMode="auto">
                <a:xfrm>
                  <a:off x="2236" y="126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69" name="Freeform 3863"/>
                <p:cNvSpPr>
                  <a:spLocks/>
                </p:cNvSpPr>
                <p:nvPr/>
              </p:nvSpPr>
              <p:spPr bwMode="auto">
                <a:xfrm>
                  <a:off x="2204" y="1267"/>
                  <a:ext cx="4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0" name="Freeform 3864"/>
                <p:cNvSpPr>
                  <a:spLocks/>
                </p:cNvSpPr>
                <p:nvPr/>
              </p:nvSpPr>
              <p:spPr bwMode="auto">
                <a:xfrm>
                  <a:off x="2207" y="1267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1" name="Freeform 3865"/>
                <p:cNvSpPr>
                  <a:spLocks/>
                </p:cNvSpPr>
                <p:nvPr/>
              </p:nvSpPr>
              <p:spPr bwMode="auto">
                <a:xfrm>
                  <a:off x="2228" y="1266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2" name="Freeform 3866"/>
                <p:cNvSpPr>
                  <a:spLocks/>
                </p:cNvSpPr>
                <p:nvPr/>
              </p:nvSpPr>
              <p:spPr bwMode="auto">
                <a:xfrm>
                  <a:off x="2207" y="126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3" name="Freeform 3867"/>
                <p:cNvSpPr>
                  <a:spLocks/>
                </p:cNvSpPr>
                <p:nvPr/>
              </p:nvSpPr>
              <p:spPr bwMode="auto">
                <a:xfrm>
                  <a:off x="2235" y="126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4" name="Freeform 3868"/>
                <p:cNvSpPr>
                  <a:spLocks/>
                </p:cNvSpPr>
                <p:nvPr/>
              </p:nvSpPr>
              <p:spPr bwMode="auto">
                <a:xfrm>
                  <a:off x="2208" y="1265"/>
                  <a:ext cx="4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5" name="Freeform 3869"/>
                <p:cNvSpPr>
                  <a:spLocks/>
                </p:cNvSpPr>
                <p:nvPr/>
              </p:nvSpPr>
              <p:spPr bwMode="auto">
                <a:xfrm>
                  <a:off x="2218" y="126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6" name="Freeform 3870"/>
                <p:cNvSpPr>
                  <a:spLocks/>
                </p:cNvSpPr>
                <p:nvPr/>
              </p:nvSpPr>
              <p:spPr bwMode="auto">
                <a:xfrm>
                  <a:off x="2234" y="126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7" name="Freeform 3871"/>
                <p:cNvSpPr>
                  <a:spLocks/>
                </p:cNvSpPr>
                <p:nvPr/>
              </p:nvSpPr>
              <p:spPr bwMode="auto">
                <a:xfrm>
                  <a:off x="2221" y="1265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8" name="Freeform 3872"/>
                <p:cNvSpPr>
                  <a:spLocks/>
                </p:cNvSpPr>
                <p:nvPr/>
              </p:nvSpPr>
              <p:spPr bwMode="auto">
                <a:xfrm>
                  <a:off x="2226" y="1263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79" name="Freeform 3873"/>
                <p:cNvSpPr>
                  <a:spLocks/>
                </p:cNvSpPr>
                <p:nvPr/>
              </p:nvSpPr>
              <p:spPr bwMode="auto">
                <a:xfrm>
                  <a:off x="2224" y="1262"/>
                  <a:ext cx="5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80" name="Freeform 3874"/>
                <p:cNvSpPr>
                  <a:spLocks/>
                </p:cNvSpPr>
                <p:nvPr/>
              </p:nvSpPr>
              <p:spPr bwMode="auto">
                <a:xfrm>
                  <a:off x="2234" y="126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81" name="Freeform 3875"/>
                <p:cNvSpPr>
                  <a:spLocks/>
                </p:cNvSpPr>
                <p:nvPr/>
              </p:nvSpPr>
              <p:spPr bwMode="auto">
                <a:xfrm>
                  <a:off x="2217" y="1261"/>
                  <a:ext cx="5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82" name="Freeform 3876"/>
                <p:cNvSpPr>
                  <a:spLocks/>
                </p:cNvSpPr>
                <p:nvPr/>
              </p:nvSpPr>
              <p:spPr bwMode="auto">
                <a:xfrm>
                  <a:off x="2221" y="126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83" name="Freeform 3877"/>
                <p:cNvSpPr>
                  <a:spLocks/>
                </p:cNvSpPr>
                <p:nvPr/>
              </p:nvSpPr>
              <p:spPr bwMode="auto">
                <a:xfrm>
                  <a:off x="2208" y="126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84" name="Freeform 3878"/>
                <p:cNvSpPr>
                  <a:spLocks/>
                </p:cNvSpPr>
                <p:nvPr/>
              </p:nvSpPr>
              <p:spPr bwMode="auto">
                <a:xfrm>
                  <a:off x="2239" y="126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85" name="Freeform 3879"/>
                <p:cNvSpPr>
                  <a:spLocks/>
                </p:cNvSpPr>
                <p:nvPr/>
              </p:nvSpPr>
              <p:spPr bwMode="auto">
                <a:xfrm>
                  <a:off x="2222" y="126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86" name="Freeform 3880"/>
                <p:cNvSpPr>
                  <a:spLocks/>
                </p:cNvSpPr>
                <p:nvPr/>
              </p:nvSpPr>
              <p:spPr bwMode="auto">
                <a:xfrm>
                  <a:off x="2234" y="1260"/>
                  <a:ext cx="5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87" name="Freeform 3881"/>
                <p:cNvSpPr>
                  <a:spLocks/>
                </p:cNvSpPr>
                <p:nvPr/>
              </p:nvSpPr>
              <p:spPr bwMode="auto">
                <a:xfrm>
                  <a:off x="2202" y="1260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88" name="Freeform 3882"/>
                <p:cNvSpPr>
                  <a:spLocks/>
                </p:cNvSpPr>
                <p:nvPr/>
              </p:nvSpPr>
              <p:spPr bwMode="auto">
                <a:xfrm>
                  <a:off x="2239" y="1260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89" name="Freeform 3883"/>
                <p:cNvSpPr>
                  <a:spLocks/>
                </p:cNvSpPr>
                <p:nvPr/>
              </p:nvSpPr>
              <p:spPr bwMode="auto">
                <a:xfrm>
                  <a:off x="2230" y="1259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90" name="Freeform 3884"/>
                <p:cNvSpPr>
                  <a:spLocks/>
                </p:cNvSpPr>
                <p:nvPr/>
              </p:nvSpPr>
              <p:spPr bwMode="auto">
                <a:xfrm>
                  <a:off x="2227" y="1259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91" name="Freeform 3885"/>
                <p:cNvSpPr>
                  <a:spLocks/>
                </p:cNvSpPr>
                <p:nvPr/>
              </p:nvSpPr>
              <p:spPr bwMode="auto">
                <a:xfrm>
                  <a:off x="2216" y="1257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92" name="Freeform 3886"/>
                <p:cNvSpPr>
                  <a:spLocks/>
                </p:cNvSpPr>
                <p:nvPr/>
              </p:nvSpPr>
              <p:spPr bwMode="auto">
                <a:xfrm>
                  <a:off x="2214" y="1257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93" name="Freeform 3887"/>
                <p:cNvSpPr>
                  <a:spLocks/>
                </p:cNvSpPr>
                <p:nvPr/>
              </p:nvSpPr>
              <p:spPr bwMode="auto">
                <a:xfrm>
                  <a:off x="2236" y="1256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94" name="Freeform 3888"/>
                <p:cNvSpPr>
                  <a:spLocks/>
                </p:cNvSpPr>
                <p:nvPr/>
              </p:nvSpPr>
              <p:spPr bwMode="auto">
                <a:xfrm>
                  <a:off x="2235" y="1256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95" name="Freeform 3889"/>
                <p:cNvSpPr>
                  <a:spLocks/>
                </p:cNvSpPr>
                <p:nvPr/>
              </p:nvSpPr>
              <p:spPr bwMode="auto">
                <a:xfrm>
                  <a:off x="2231" y="1255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96" name="Freeform 3890"/>
                <p:cNvSpPr>
                  <a:spLocks/>
                </p:cNvSpPr>
                <p:nvPr/>
              </p:nvSpPr>
              <p:spPr bwMode="auto">
                <a:xfrm>
                  <a:off x="2202" y="1255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97" name="Freeform 3891"/>
                <p:cNvSpPr>
                  <a:spLocks/>
                </p:cNvSpPr>
                <p:nvPr/>
              </p:nvSpPr>
              <p:spPr bwMode="auto">
                <a:xfrm>
                  <a:off x="2201" y="125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98" name="Freeform 3892"/>
                <p:cNvSpPr>
                  <a:spLocks/>
                </p:cNvSpPr>
                <p:nvPr/>
              </p:nvSpPr>
              <p:spPr bwMode="auto">
                <a:xfrm>
                  <a:off x="2237" y="125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99" name="Freeform 3893"/>
                <p:cNvSpPr>
                  <a:spLocks/>
                </p:cNvSpPr>
                <p:nvPr/>
              </p:nvSpPr>
              <p:spPr bwMode="auto">
                <a:xfrm>
                  <a:off x="2212" y="1253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00" name="Freeform 3894"/>
                <p:cNvSpPr>
                  <a:spLocks/>
                </p:cNvSpPr>
                <p:nvPr/>
              </p:nvSpPr>
              <p:spPr bwMode="auto">
                <a:xfrm>
                  <a:off x="2214" y="1253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01" name="Freeform 3895"/>
                <p:cNvSpPr>
                  <a:spLocks/>
                </p:cNvSpPr>
                <p:nvPr/>
              </p:nvSpPr>
              <p:spPr bwMode="auto">
                <a:xfrm>
                  <a:off x="2229" y="125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02" name="Freeform 3896"/>
                <p:cNvSpPr>
                  <a:spLocks/>
                </p:cNvSpPr>
                <p:nvPr/>
              </p:nvSpPr>
              <p:spPr bwMode="auto">
                <a:xfrm>
                  <a:off x="2208" y="125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03" name="Freeform 3897"/>
                <p:cNvSpPr>
                  <a:spLocks/>
                </p:cNvSpPr>
                <p:nvPr/>
              </p:nvSpPr>
              <p:spPr bwMode="auto">
                <a:xfrm>
                  <a:off x="2218" y="1251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04" name="Freeform 3898"/>
                <p:cNvSpPr>
                  <a:spLocks/>
                </p:cNvSpPr>
                <p:nvPr/>
              </p:nvSpPr>
              <p:spPr bwMode="auto">
                <a:xfrm>
                  <a:off x="2246" y="1250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05" name="Freeform 3899"/>
                <p:cNvSpPr>
                  <a:spLocks/>
                </p:cNvSpPr>
                <p:nvPr/>
              </p:nvSpPr>
              <p:spPr bwMode="auto">
                <a:xfrm>
                  <a:off x="2249" y="1250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06" name="Freeform 3900"/>
                <p:cNvSpPr>
                  <a:spLocks/>
                </p:cNvSpPr>
                <p:nvPr/>
              </p:nvSpPr>
              <p:spPr bwMode="auto">
                <a:xfrm>
                  <a:off x="2243" y="1249"/>
                  <a:ext cx="5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07" name="Freeform 3901"/>
                <p:cNvSpPr>
                  <a:spLocks/>
                </p:cNvSpPr>
                <p:nvPr/>
              </p:nvSpPr>
              <p:spPr bwMode="auto">
                <a:xfrm>
                  <a:off x="2229" y="1249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08" name="Freeform 3902"/>
                <p:cNvSpPr>
                  <a:spLocks/>
                </p:cNvSpPr>
                <p:nvPr/>
              </p:nvSpPr>
              <p:spPr bwMode="auto">
                <a:xfrm>
                  <a:off x="2219" y="1249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09" name="Freeform 3903"/>
                <p:cNvSpPr>
                  <a:spLocks/>
                </p:cNvSpPr>
                <p:nvPr/>
              </p:nvSpPr>
              <p:spPr bwMode="auto">
                <a:xfrm>
                  <a:off x="2237" y="1249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10" name="Freeform 3904"/>
                <p:cNvSpPr>
                  <a:spLocks/>
                </p:cNvSpPr>
                <p:nvPr/>
              </p:nvSpPr>
              <p:spPr bwMode="auto">
                <a:xfrm>
                  <a:off x="2226" y="1249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11" name="Freeform 3905"/>
                <p:cNvSpPr>
                  <a:spLocks/>
                </p:cNvSpPr>
                <p:nvPr/>
              </p:nvSpPr>
              <p:spPr bwMode="auto">
                <a:xfrm>
                  <a:off x="2236" y="124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12" name="Freeform 3906"/>
                <p:cNvSpPr>
                  <a:spLocks/>
                </p:cNvSpPr>
                <p:nvPr/>
              </p:nvSpPr>
              <p:spPr bwMode="auto">
                <a:xfrm>
                  <a:off x="2205" y="1247"/>
                  <a:ext cx="4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13" name="Freeform 3907"/>
                <p:cNvSpPr>
                  <a:spLocks/>
                </p:cNvSpPr>
                <p:nvPr/>
              </p:nvSpPr>
              <p:spPr bwMode="auto">
                <a:xfrm>
                  <a:off x="2207" y="1247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14" name="Freeform 3908"/>
                <p:cNvSpPr>
                  <a:spLocks/>
                </p:cNvSpPr>
                <p:nvPr/>
              </p:nvSpPr>
              <p:spPr bwMode="auto">
                <a:xfrm>
                  <a:off x="2236" y="1247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15" name="Freeform 3909"/>
                <p:cNvSpPr>
                  <a:spLocks/>
                </p:cNvSpPr>
                <p:nvPr/>
              </p:nvSpPr>
              <p:spPr bwMode="auto">
                <a:xfrm>
                  <a:off x="2219" y="1247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16" name="Freeform 3910"/>
                <p:cNvSpPr>
                  <a:spLocks/>
                </p:cNvSpPr>
                <p:nvPr/>
              </p:nvSpPr>
              <p:spPr bwMode="auto">
                <a:xfrm>
                  <a:off x="2203" y="1247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17" name="Freeform 3911"/>
                <p:cNvSpPr>
                  <a:spLocks/>
                </p:cNvSpPr>
                <p:nvPr/>
              </p:nvSpPr>
              <p:spPr bwMode="auto">
                <a:xfrm>
                  <a:off x="2204" y="1246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18" name="Freeform 3912"/>
                <p:cNvSpPr>
                  <a:spLocks/>
                </p:cNvSpPr>
                <p:nvPr/>
              </p:nvSpPr>
              <p:spPr bwMode="auto">
                <a:xfrm>
                  <a:off x="2221" y="1245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19" name="Freeform 3913"/>
                <p:cNvSpPr>
                  <a:spLocks/>
                </p:cNvSpPr>
                <p:nvPr/>
              </p:nvSpPr>
              <p:spPr bwMode="auto">
                <a:xfrm>
                  <a:off x="2242" y="124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20" name="Freeform 3914"/>
                <p:cNvSpPr>
                  <a:spLocks/>
                </p:cNvSpPr>
                <p:nvPr/>
              </p:nvSpPr>
              <p:spPr bwMode="auto">
                <a:xfrm>
                  <a:off x="2221" y="1244"/>
                  <a:ext cx="4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21" name="Freeform 3915"/>
                <p:cNvSpPr>
                  <a:spLocks/>
                </p:cNvSpPr>
                <p:nvPr/>
              </p:nvSpPr>
              <p:spPr bwMode="auto">
                <a:xfrm>
                  <a:off x="2205" y="1244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22" name="Freeform 3916"/>
                <p:cNvSpPr>
                  <a:spLocks/>
                </p:cNvSpPr>
                <p:nvPr/>
              </p:nvSpPr>
              <p:spPr bwMode="auto">
                <a:xfrm>
                  <a:off x="2244" y="124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23" name="Freeform 3917"/>
                <p:cNvSpPr>
                  <a:spLocks/>
                </p:cNvSpPr>
                <p:nvPr/>
              </p:nvSpPr>
              <p:spPr bwMode="auto">
                <a:xfrm>
                  <a:off x="2207" y="1243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24" name="Freeform 3918"/>
                <p:cNvSpPr>
                  <a:spLocks/>
                </p:cNvSpPr>
                <p:nvPr/>
              </p:nvSpPr>
              <p:spPr bwMode="auto">
                <a:xfrm>
                  <a:off x="2233" y="1242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25" name="Freeform 3919"/>
                <p:cNvSpPr>
                  <a:spLocks/>
                </p:cNvSpPr>
                <p:nvPr/>
              </p:nvSpPr>
              <p:spPr bwMode="auto">
                <a:xfrm>
                  <a:off x="2212" y="124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26" name="Freeform 3920"/>
                <p:cNvSpPr>
                  <a:spLocks/>
                </p:cNvSpPr>
                <p:nvPr/>
              </p:nvSpPr>
              <p:spPr bwMode="auto">
                <a:xfrm>
                  <a:off x="2247" y="1242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27" name="Freeform 3921"/>
                <p:cNvSpPr>
                  <a:spLocks/>
                </p:cNvSpPr>
                <p:nvPr/>
              </p:nvSpPr>
              <p:spPr bwMode="auto">
                <a:xfrm>
                  <a:off x="2224" y="1241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28" name="Freeform 3922"/>
                <p:cNvSpPr>
                  <a:spLocks/>
                </p:cNvSpPr>
                <p:nvPr/>
              </p:nvSpPr>
              <p:spPr bwMode="auto">
                <a:xfrm>
                  <a:off x="2237" y="124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29" name="Freeform 3923"/>
                <p:cNvSpPr>
                  <a:spLocks/>
                </p:cNvSpPr>
                <p:nvPr/>
              </p:nvSpPr>
              <p:spPr bwMode="auto">
                <a:xfrm>
                  <a:off x="2249" y="1240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30" name="Freeform 3924"/>
                <p:cNvSpPr>
                  <a:spLocks/>
                </p:cNvSpPr>
                <p:nvPr/>
              </p:nvSpPr>
              <p:spPr bwMode="auto">
                <a:xfrm>
                  <a:off x="2210" y="1238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31" name="Freeform 3925"/>
                <p:cNvSpPr>
                  <a:spLocks/>
                </p:cNvSpPr>
                <p:nvPr/>
              </p:nvSpPr>
              <p:spPr bwMode="auto">
                <a:xfrm>
                  <a:off x="2208" y="1238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32" name="Freeform 3926"/>
                <p:cNvSpPr>
                  <a:spLocks/>
                </p:cNvSpPr>
                <p:nvPr/>
              </p:nvSpPr>
              <p:spPr bwMode="auto">
                <a:xfrm>
                  <a:off x="2234" y="1237"/>
                  <a:ext cx="5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33" name="Freeform 3927"/>
                <p:cNvSpPr>
                  <a:spLocks/>
                </p:cNvSpPr>
                <p:nvPr/>
              </p:nvSpPr>
              <p:spPr bwMode="auto">
                <a:xfrm>
                  <a:off x="2223" y="1237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34" name="Freeform 3928"/>
                <p:cNvSpPr>
                  <a:spLocks/>
                </p:cNvSpPr>
                <p:nvPr/>
              </p:nvSpPr>
              <p:spPr bwMode="auto">
                <a:xfrm>
                  <a:off x="2247" y="1236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35" name="Freeform 3929"/>
                <p:cNvSpPr>
                  <a:spLocks/>
                </p:cNvSpPr>
                <p:nvPr/>
              </p:nvSpPr>
              <p:spPr bwMode="auto">
                <a:xfrm>
                  <a:off x="2212" y="1236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36" name="Freeform 3930"/>
                <p:cNvSpPr>
                  <a:spLocks/>
                </p:cNvSpPr>
                <p:nvPr/>
              </p:nvSpPr>
              <p:spPr bwMode="auto">
                <a:xfrm>
                  <a:off x="2236" y="123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37" name="Freeform 3931"/>
                <p:cNvSpPr>
                  <a:spLocks/>
                </p:cNvSpPr>
                <p:nvPr/>
              </p:nvSpPr>
              <p:spPr bwMode="auto">
                <a:xfrm>
                  <a:off x="2203" y="123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38" name="Freeform 3932"/>
                <p:cNvSpPr>
                  <a:spLocks/>
                </p:cNvSpPr>
                <p:nvPr/>
              </p:nvSpPr>
              <p:spPr bwMode="auto">
                <a:xfrm>
                  <a:off x="2217" y="1235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39" name="Freeform 3933"/>
                <p:cNvSpPr>
                  <a:spLocks/>
                </p:cNvSpPr>
                <p:nvPr/>
              </p:nvSpPr>
              <p:spPr bwMode="auto">
                <a:xfrm>
                  <a:off x="2199" y="123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40" name="Freeform 3934"/>
                <p:cNvSpPr>
                  <a:spLocks/>
                </p:cNvSpPr>
                <p:nvPr/>
              </p:nvSpPr>
              <p:spPr bwMode="auto">
                <a:xfrm>
                  <a:off x="2217" y="1235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41" name="Freeform 3935"/>
                <p:cNvSpPr>
                  <a:spLocks/>
                </p:cNvSpPr>
                <p:nvPr/>
              </p:nvSpPr>
              <p:spPr bwMode="auto">
                <a:xfrm>
                  <a:off x="2238" y="1234"/>
                  <a:ext cx="4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42" name="Freeform 3936"/>
                <p:cNvSpPr>
                  <a:spLocks/>
                </p:cNvSpPr>
                <p:nvPr/>
              </p:nvSpPr>
              <p:spPr bwMode="auto">
                <a:xfrm>
                  <a:off x="2241" y="1234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43" name="Freeform 3937"/>
                <p:cNvSpPr>
                  <a:spLocks/>
                </p:cNvSpPr>
                <p:nvPr/>
              </p:nvSpPr>
              <p:spPr bwMode="auto">
                <a:xfrm>
                  <a:off x="2217" y="1233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44" name="Freeform 3938"/>
                <p:cNvSpPr>
                  <a:spLocks/>
                </p:cNvSpPr>
                <p:nvPr/>
              </p:nvSpPr>
              <p:spPr bwMode="auto">
                <a:xfrm>
                  <a:off x="2220" y="1233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45" name="Freeform 3939"/>
                <p:cNvSpPr>
                  <a:spLocks/>
                </p:cNvSpPr>
                <p:nvPr/>
              </p:nvSpPr>
              <p:spPr bwMode="auto">
                <a:xfrm>
                  <a:off x="2199" y="1233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46" name="Freeform 3940"/>
                <p:cNvSpPr>
                  <a:spLocks/>
                </p:cNvSpPr>
                <p:nvPr/>
              </p:nvSpPr>
              <p:spPr bwMode="auto">
                <a:xfrm>
                  <a:off x="2220" y="1232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47" name="Freeform 3941"/>
                <p:cNvSpPr>
                  <a:spLocks/>
                </p:cNvSpPr>
                <p:nvPr/>
              </p:nvSpPr>
              <p:spPr bwMode="auto">
                <a:xfrm>
                  <a:off x="2200" y="1231"/>
                  <a:ext cx="4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48" name="Freeform 3942"/>
                <p:cNvSpPr>
                  <a:spLocks/>
                </p:cNvSpPr>
                <p:nvPr/>
              </p:nvSpPr>
              <p:spPr bwMode="auto">
                <a:xfrm>
                  <a:off x="2248" y="123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49" name="Freeform 3943"/>
                <p:cNvSpPr>
                  <a:spLocks/>
                </p:cNvSpPr>
                <p:nvPr/>
              </p:nvSpPr>
              <p:spPr bwMode="auto">
                <a:xfrm>
                  <a:off x="2208" y="1230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50" name="Freeform 3944"/>
                <p:cNvSpPr>
                  <a:spLocks/>
                </p:cNvSpPr>
                <p:nvPr/>
              </p:nvSpPr>
              <p:spPr bwMode="auto">
                <a:xfrm>
                  <a:off x="2245" y="1229"/>
                  <a:ext cx="4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51" name="Freeform 3945"/>
                <p:cNvSpPr>
                  <a:spLocks/>
                </p:cNvSpPr>
                <p:nvPr/>
              </p:nvSpPr>
              <p:spPr bwMode="auto">
                <a:xfrm>
                  <a:off x="2209" y="1229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52" name="Freeform 3946"/>
                <p:cNvSpPr>
                  <a:spLocks/>
                </p:cNvSpPr>
                <p:nvPr/>
              </p:nvSpPr>
              <p:spPr bwMode="auto">
                <a:xfrm>
                  <a:off x="2222" y="122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53" name="Freeform 3947"/>
                <p:cNvSpPr>
                  <a:spLocks/>
                </p:cNvSpPr>
                <p:nvPr/>
              </p:nvSpPr>
              <p:spPr bwMode="auto">
                <a:xfrm>
                  <a:off x="2235" y="122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54" name="Freeform 3948"/>
                <p:cNvSpPr>
                  <a:spLocks/>
                </p:cNvSpPr>
                <p:nvPr/>
              </p:nvSpPr>
              <p:spPr bwMode="auto">
                <a:xfrm>
                  <a:off x="2219" y="122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55" name="Freeform 3949"/>
                <p:cNvSpPr>
                  <a:spLocks/>
                </p:cNvSpPr>
                <p:nvPr/>
              </p:nvSpPr>
              <p:spPr bwMode="auto">
                <a:xfrm>
                  <a:off x="2249" y="122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56" name="Freeform 3950"/>
                <p:cNvSpPr>
                  <a:spLocks/>
                </p:cNvSpPr>
                <p:nvPr/>
              </p:nvSpPr>
              <p:spPr bwMode="auto">
                <a:xfrm>
                  <a:off x="2227" y="122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57" name="Freeform 3951"/>
                <p:cNvSpPr>
                  <a:spLocks/>
                </p:cNvSpPr>
                <p:nvPr/>
              </p:nvSpPr>
              <p:spPr bwMode="auto">
                <a:xfrm>
                  <a:off x="2241" y="1228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58" name="Freeform 3952"/>
                <p:cNvSpPr>
                  <a:spLocks/>
                </p:cNvSpPr>
                <p:nvPr/>
              </p:nvSpPr>
              <p:spPr bwMode="auto">
                <a:xfrm>
                  <a:off x="2210" y="1228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59" name="Freeform 3953"/>
                <p:cNvSpPr>
                  <a:spLocks/>
                </p:cNvSpPr>
                <p:nvPr/>
              </p:nvSpPr>
              <p:spPr bwMode="auto">
                <a:xfrm>
                  <a:off x="2202" y="1227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60" name="Freeform 3954"/>
                <p:cNvSpPr>
                  <a:spLocks/>
                </p:cNvSpPr>
                <p:nvPr/>
              </p:nvSpPr>
              <p:spPr bwMode="auto">
                <a:xfrm>
                  <a:off x="2213" y="122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61" name="Freeform 3955"/>
                <p:cNvSpPr>
                  <a:spLocks/>
                </p:cNvSpPr>
                <p:nvPr/>
              </p:nvSpPr>
              <p:spPr bwMode="auto">
                <a:xfrm>
                  <a:off x="2245" y="1226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62" name="Freeform 3956"/>
                <p:cNvSpPr>
                  <a:spLocks/>
                </p:cNvSpPr>
                <p:nvPr/>
              </p:nvSpPr>
              <p:spPr bwMode="auto">
                <a:xfrm>
                  <a:off x="2214" y="122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63" name="Freeform 3957"/>
                <p:cNvSpPr>
                  <a:spLocks/>
                </p:cNvSpPr>
                <p:nvPr/>
              </p:nvSpPr>
              <p:spPr bwMode="auto">
                <a:xfrm>
                  <a:off x="2230" y="1225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64" name="Freeform 3958"/>
                <p:cNvSpPr>
                  <a:spLocks/>
                </p:cNvSpPr>
                <p:nvPr/>
              </p:nvSpPr>
              <p:spPr bwMode="auto">
                <a:xfrm>
                  <a:off x="2214" y="1225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65" name="Freeform 3959"/>
                <p:cNvSpPr>
                  <a:spLocks/>
                </p:cNvSpPr>
                <p:nvPr/>
              </p:nvSpPr>
              <p:spPr bwMode="auto">
                <a:xfrm>
                  <a:off x="2228" y="1224"/>
                  <a:ext cx="4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66" name="Freeform 3960"/>
                <p:cNvSpPr>
                  <a:spLocks/>
                </p:cNvSpPr>
                <p:nvPr/>
              </p:nvSpPr>
              <p:spPr bwMode="auto">
                <a:xfrm>
                  <a:off x="2227" y="1224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67" name="Freeform 3961"/>
                <p:cNvSpPr>
                  <a:spLocks/>
                </p:cNvSpPr>
                <p:nvPr/>
              </p:nvSpPr>
              <p:spPr bwMode="auto">
                <a:xfrm>
                  <a:off x="2228" y="1224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68" name="Freeform 3962"/>
                <p:cNvSpPr>
                  <a:spLocks/>
                </p:cNvSpPr>
                <p:nvPr/>
              </p:nvSpPr>
              <p:spPr bwMode="auto">
                <a:xfrm>
                  <a:off x="2248" y="122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69" name="Freeform 3963"/>
                <p:cNvSpPr>
                  <a:spLocks/>
                </p:cNvSpPr>
                <p:nvPr/>
              </p:nvSpPr>
              <p:spPr bwMode="auto">
                <a:xfrm>
                  <a:off x="2235" y="122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70" name="Freeform 3964"/>
                <p:cNvSpPr>
                  <a:spLocks/>
                </p:cNvSpPr>
                <p:nvPr/>
              </p:nvSpPr>
              <p:spPr bwMode="auto">
                <a:xfrm>
                  <a:off x="2212" y="1223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71" name="Freeform 3965"/>
                <p:cNvSpPr>
                  <a:spLocks/>
                </p:cNvSpPr>
                <p:nvPr/>
              </p:nvSpPr>
              <p:spPr bwMode="auto">
                <a:xfrm>
                  <a:off x="2225" y="1223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72" name="Freeform 3966"/>
                <p:cNvSpPr>
                  <a:spLocks/>
                </p:cNvSpPr>
                <p:nvPr/>
              </p:nvSpPr>
              <p:spPr bwMode="auto">
                <a:xfrm>
                  <a:off x="2227" y="1223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73" name="Freeform 3967"/>
                <p:cNvSpPr>
                  <a:spLocks/>
                </p:cNvSpPr>
                <p:nvPr/>
              </p:nvSpPr>
              <p:spPr bwMode="auto">
                <a:xfrm>
                  <a:off x="2225" y="1222"/>
                  <a:ext cx="5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74" name="Freeform 3968"/>
                <p:cNvSpPr>
                  <a:spLocks/>
                </p:cNvSpPr>
                <p:nvPr/>
              </p:nvSpPr>
              <p:spPr bwMode="auto">
                <a:xfrm>
                  <a:off x="2240" y="1222"/>
                  <a:ext cx="5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75" name="Freeform 3969"/>
                <p:cNvSpPr>
                  <a:spLocks/>
                </p:cNvSpPr>
                <p:nvPr/>
              </p:nvSpPr>
              <p:spPr bwMode="auto">
                <a:xfrm>
                  <a:off x="2208" y="122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76" name="Freeform 3970"/>
                <p:cNvSpPr>
                  <a:spLocks/>
                </p:cNvSpPr>
                <p:nvPr/>
              </p:nvSpPr>
              <p:spPr bwMode="auto">
                <a:xfrm>
                  <a:off x="2215" y="122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77" name="Freeform 3971"/>
                <p:cNvSpPr>
                  <a:spLocks/>
                </p:cNvSpPr>
                <p:nvPr/>
              </p:nvSpPr>
              <p:spPr bwMode="auto">
                <a:xfrm>
                  <a:off x="2230" y="122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78" name="Freeform 3972"/>
                <p:cNvSpPr>
                  <a:spLocks/>
                </p:cNvSpPr>
                <p:nvPr/>
              </p:nvSpPr>
              <p:spPr bwMode="auto">
                <a:xfrm>
                  <a:off x="2221" y="122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79" name="Freeform 3973"/>
                <p:cNvSpPr>
                  <a:spLocks/>
                </p:cNvSpPr>
                <p:nvPr/>
              </p:nvSpPr>
              <p:spPr bwMode="auto">
                <a:xfrm>
                  <a:off x="2235" y="1220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80" name="Freeform 3974"/>
                <p:cNvSpPr>
                  <a:spLocks/>
                </p:cNvSpPr>
                <p:nvPr/>
              </p:nvSpPr>
              <p:spPr bwMode="auto">
                <a:xfrm>
                  <a:off x="2244" y="1220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81" name="Freeform 3975"/>
                <p:cNvSpPr>
                  <a:spLocks/>
                </p:cNvSpPr>
                <p:nvPr/>
              </p:nvSpPr>
              <p:spPr bwMode="auto">
                <a:xfrm>
                  <a:off x="2246" y="1220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82" name="Freeform 3976"/>
                <p:cNvSpPr>
                  <a:spLocks/>
                </p:cNvSpPr>
                <p:nvPr/>
              </p:nvSpPr>
              <p:spPr bwMode="auto">
                <a:xfrm>
                  <a:off x="2200" y="1220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83" name="Freeform 3977"/>
                <p:cNvSpPr>
                  <a:spLocks/>
                </p:cNvSpPr>
                <p:nvPr/>
              </p:nvSpPr>
              <p:spPr bwMode="auto">
                <a:xfrm>
                  <a:off x="2221" y="1219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84" name="Freeform 3978"/>
                <p:cNvSpPr>
                  <a:spLocks/>
                </p:cNvSpPr>
                <p:nvPr/>
              </p:nvSpPr>
              <p:spPr bwMode="auto">
                <a:xfrm>
                  <a:off x="2207" y="121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85" name="Freeform 3979"/>
                <p:cNvSpPr>
                  <a:spLocks/>
                </p:cNvSpPr>
                <p:nvPr/>
              </p:nvSpPr>
              <p:spPr bwMode="auto">
                <a:xfrm>
                  <a:off x="2220" y="121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86" name="Freeform 3980"/>
                <p:cNvSpPr>
                  <a:spLocks/>
                </p:cNvSpPr>
                <p:nvPr/>
              </p:nvSpPr>
              <p:spPr bwMode="auto">
                <a:xfrm>
                  <a:off x="2234" y="1217"/>
                  <a:ext cx="5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87" name="Freeform 3981"/>
                <p:cNvSpPr>
                  <a:spLocks/>
                </p:cNvSpPr>
                <p:nvPr/>
              </p:nvSpPr>
              <p:spPr bwMode="auto">
                <a:xfrm>
                  <a:off x="2245" y="1216"/>
                  <a:ext cx="5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88" name="Freeform 3982"/>
                <p:cNvSpPr>
                  <a:spLocks/>
                </p:cNvSpPr>
                <p:nvPr/>
              </p:nvSpPr>
              <p:spPr bwMode="auto">
                <a:xfrm>
                  <a:off x="2249" y="121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89" name="Freeform 3983"/>
                <p:cNvSpPr>
                  <a:spLocks/>
                </p:cNvSpPr>
                <p:nvPr/>
              </p:nvSpPr>
              <p:spPr bwMode="auto">
                <a:xfrm>
                  <a:off x="2208" y="1216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90" name="Freeform 3984"/>
                <p:cNvSpPr>
                  <a:spLocks/>
                </p:cNvSpPr>
                <p:nvPr/>
              </p:nvSpPr>
              <p:spPr bwMode="auto">
                <a:xfrm>
                  <a:off x="2238" y="1216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91" name="Freeform 3985"/>
                <p:cNvSpPr>
                  <a:spLocks/>
                </p:cNvSpPr>
                <p:nvPr/>
              </p:nvSpPr>
              <p:spPr bwMode="auto">
                <a:xfrm>
                  <a:off x="2230" y="1215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92" name="Freeform 3986"/>
                <p:cNvSpPr>
                  <a:spLocks/>
                </p:cNvSpPr>
                <p:nvPr/>
              </p:nvSpPr>
              <p:spPr bwMode="auto">
                <a:xfrm>
                  <a:off x="2206" y="121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93" name="Freeform 3987"/>
                <p:cNvSpPr>
                  <a:spLocks/>
                </p:cNvSpPr>
                <p:nvPr/>
              </p:nvSpPr>
              <p:spPr bwMode="auto">
                <a:xfrm>
                  <a:off x="2248" y="1214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94" name="Freeform 3988"/>
                <p:cNvSpPr>
                  <a:spLocks/>
                </p:cNvSpPr>
                <p:nvPr/>
              </p:nvSpPr>
              <p:spPr bwMode="auto">
                <a:xfrm>
                  <a:off x="2231" y="1214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95" name="Freeform 3989"/>
                <p:cNvSpPr>
                  <a:spLocks/>
                </p:cNvSpPr>
                <p:nvPr/>
              </p:nvSpPr>
              <p:spPr bwMode="auto">
                <a:xfrm>
                  <a:off x="2224" y="1213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96" name="Freeform 3990"/>
                <p:cNvSpPr>
                  <a:spLocks/>
                </p:cNvSpPr>
                <p:nvPr/>
              </p:nvSpPr>
              <p:spPr bwMode="auto">
                <a:xfrm>
                  <a:off x="2239" y="1213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97" name="Freeform 3991"/>
                <p:cNvSpPr>
                  <a:spLocks/>
                </p:cNvSpPr>
                <p:nvPr/>
              </p:nvSpPr>
              <p:spPr bwMode="auto">
                <a:xfrm>
                  <a:off x="2230" y="1212"/>
                  <a:ext cx="4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98" name="Freeform 3992"/>
                <p:cNvSpPr>
                  <a:spLocks/>
                </p:cNvSpPr>
                <p:nvPr/>
              </p:nvSpPr>
              <p:spPr bwMode="auto">
                <a:xfrm>
                  <a:off x="2228" y="121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399" name="Freeform 3993"/>
                <p:cNvSpPr>
                  <a:spLocks/>
                </p:cNvSpPr>
                <p:nvPr/>
              </p:nvSpPr>
              <p:spPr bwMode="auto">
                <a:xfrm>
                  <a:off x="2241" y="1212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00" name="Freeform 3994"/>
                <p:cNvSpPr>
                  <a:spLocks/>
                </p:cNvSpPr>
                <p:nvPr/>
              </p:nvSpPr>
              <p:spPr bwMode="auto">
                <a:xfrm>
                  <a:off x="2234" y="121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01" name="Freeform 3995"/>
                <p:cNvSpPr>
                  <a:spLocks/>
                </p:cNvSpPr>
                <p:nvPr/>
              </p:nvSpPr>
              <p:spPr bwMode="auto">
                <a:xfrm>
                  <a:off x="2203" y="121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02" name="Freeform 3996"/>
                <p:cNvSpPr>
                  <a:spLocks/>
                </p:cNvSpPr>
                <p:nvPr/>
              </p:nvSpPr>
              <p:spPr bwMode="auto">
                <a:xfrm>
                  <a:off x="2242" y="1210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03" name="Freeform 3997"/>
                <p:cNvSpPr>
                  <a:spLocks/>
                </p:cNvSpPr>
                <p:nvPr/>
              </p:nvSpPr>
              <p:spPr bwMode="auto">
                <a:xfrm>
                  <a:off x="2237" y="1210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04" name="Freeform 3998"/>
                <p:cNvSpPr>
                  <a:spLocks/>
                </p:cNvSpPr>
                <p:nvPr/>
              </p:nvSpPr>
              <p:spPr bwMode="auto">
                <a:xfrm>
                  <a:off x="2210" y="1208"/>
                  <a:ext cx="4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05" name="Freeform 3999"/>
                <p:cNvSpPr>
                  <a:spLocks/>
                </p:cNvSpPr>
                <p:nvPr/>
              </p:nvSpPr>
              <p:spPr bwMode="auto">
                <a:xfrm>
                  <a:off x="2205" y="120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06" name="Freeform 4000"/>
                <p:cNvSpPr>
                  <a:spLocks/>
                </p:cNvSpPr>
                <p:nvPr/>
              </p:nvSpPr>
              <p:spPr bwMode="auto">
                <a:xfrm>
                  <a:off x="2227" y="120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07" name="Freeform 4001"/>
                <p:cNvSpPr>
                  <a:spLocks/>
                </p:cNvSpPr>
                <p:nvPr/>
              </p:nvSpPr>
              <p:spPr bwMode="auto">
                <a:xfrm>
                  <a:off x="2212" y="1206"/>
                  <a:ext cx="4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40" y="8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08" name="Freeform 4002"/>
                <p:cNvSpPr>
                  <a:spLocks/>
                </p:cNvSpPr>
                <p:nvPr/>
              </p:nvSpPr>
              <p:spPr bwMode="auto">
                <a:xfrm>
                  <a:off x="2227" y="1205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09" name="Freeform 4003"/>
                <p:cNvSpPr>
                  <a:spLocks/>
                </p:cNvSpPr>
                <p:nvPr/>
              </p:nvSpPr>
              <p:spPr bwMode="auto">
                <a:xfrm>
                  <a:off x="2207" y="1204"/>
                  <a:ext cx="4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10" name="Freeform 4004"/>
                <p:cNvSpPr>
                  <a:spLocks/>
                </p:cNvSpPr>
                <p:nvPr/>
              </p:nvSpPr>
              <p:spPr bwMode="auto">
                <a:xfrm>
                  <a:off x="2240" y="1204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11" name="Freeform 4005"/>
                <p:cNvSpPr>
                  <a:spLocks/>
                </p:cNvSpPr>
                <p:nvPr/>
              </p:nvSpPr>
              <p:spPr bwMode="auto">
                <a:xfrm>
                  <a:off x="2212" y="120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12" name="Freeform 4006"/>
                <p:cNvSpPr>
                  <a:spLocks/>
                </p:cNvSpPr>
                <p:nvPr/>
              </p:nvSpPr>
              <p:spPr bwMode="auto">
                <a:xfrm>
                  <a:off x="2228" y="120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13" name="Freeform 4007"/>
                <p:cNvSpPr>
                  <a:spLocks/>
                </p:cNvSpPr>
                <p:nvPr/>
              </p:nvSpPr>
              <p:spPr bwMode="auto">
                <a:xfrm>
                  <a:off x="2207" y="1203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14" name="Freeform 4008"/>
                <p:cNvSpPr>
                  <a:spLocks/>
                </p:cNvSpPr>
                <p:nvPr/>
              </p:nvSpPr>
              <p:spPr bwMode="auto">
                <a:xfrm>
                  <a:off x="2250" y="120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15" name="Freeform 4009"/>
                <p:cNvSpPr>
                  <a:spLocks/>
                </p:cNvSpPr>
                <p:nvPr/>
              </p:nvSpPr>
              <p:spPr bwMode="auto">
                <a:xfrm>
                  <a:off x="2230" y="1201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16" name="Freeform 4010"/>
                <p:cNvSpPr>
                  <a:spLocks/>
                </p:cNvSpPr>
                <p:nvPr/>
              </p:nvSpPr>
              <p:spPr bwMode="auto">
                <a:xfrm>
                  <a:off x="2242" y="1201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17" name="Freeform 4011"/>
                <p:cNvSpPr>
                  <a:spLocks/>
                </p:cNvSpPr>
                <p:nvPr/>
              </p:nvSpPr>
              <p:spPr bwMode="auto">
                <a:xfrm>
                  <a:off x="2219" y="1200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18" name="Freeform 4012"/>
                <p:cNvSpPr>
                  <a:spLocks/>
                </p:cNvSpPr>
                <p:nvPr/>
              </p:nvSpPr>
              <p:spPr bwMode="auto">
                <a:xfrm>
                  <a:off x="2200" y="1200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19" name="Freeform 4013"/>
                <p:cNvSpPr>
                  <a:spLocks/>
                </p:cNvSpPr>
                <p:nvPr/>
              </p:nvSpPr>
              <p:spPr bwMode="auto">
                <a:xfrm>
                  <a:off x="2224" y="1198"/>
                  <a:ext cx="4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20" name="Freeform 4014"/>
                <p:cNvSpPr>
                  <a:spLocks/>
                </p:cNvSpPr>
                <p:nvPr/>
              </p:nvSpPr>
              <p:spPr bwMode="auto">
                <a:xfrm>
                  <a:off x="2203" y="1198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21" name="Freeform 4015"/>
                <p:cNvSpPr>
                  <a:spLocks/>
                </p:cNvSpPr>
                <p:nvPr/>
              </p:nvSpPr>
              <p:spPr bwMode="auto">
                <a:xfrm>
                  <a:off x="2200" y="1197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22" name="Freeform 4016"/>
                <p:cNvSpPr>
                  <a:spLocks/>
                </p:cNvSpPr>
                <p:nvPr/>
              </p:nvSpPr>
              <p:spPr bwMode="auto">
                <a:xfrm>
                  <a:off x="2227" y="119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23" name="Freeform 4017"/>
                <p:cNvSpPr>
                  <a:spLocks/>
                </p:cNvSpPr>
                <p:nvPr/>
              </p:nvSpPr>
              <p:spPr bwMode="auto">
                <a:xfrm>
                  <a:off x="2236" y="1197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24" name="Freeform 4018"/>
                <p:cNvSpPr>
                  <a:spLocks/>
                </p:cNvSpPr>
                <p:nvPr/>
              </p:nvSpPr>
              <p:spPr bwMode="auto">
                <a:xfrm>
                  <a:off x="2202" y="1197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25" name="Freeform 4019"/>
                <p:cNvSpPr>
                  <a:spLocks/>
                </p:cNvSpPr>
                <p:nvPr/>
              </p:nvSpPr>
              <p:spPr bwMode="auto">
                <a:xfrm>
                  <a:off x="2210" y="1196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26" name="Freeform 4020"/>
                <p:cNvSpPr>
                  <a:spLocks/>
                </p:cNvSpPr>
                <p:nvPr/>
              </p:nvSpPr>
              <p:spPr bwMode="auto">
                <a:xfrm>
                  <a:off x="2228" y="1195"/>
                  <a:ext cx="5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27" name="Freeform 4021"/>
                <p:cNvSpPr>
                  <a:spLocks/>
                </p:cNvSpPr>
                <p:nvPr/>
              </p:nvSpPr>
              <p:spPr bwMode="auto">
                <a:xfrm>
                  <a:off x="2203" y="119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28" name="Freeform 4022"/>
                <p:cNvSpPr>
                  <a:spLocks/>
                </p:cNvSpPr>
                <p:nvPr/>
              </p:nvSpPr>
              <p:spPr bwMode="auto">
                <a:xfrm>
                  <a:off x="2241" y="119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29" name="Freeform 4023"/>
                <p:cNvSpPr>
                  <a:spLocks/>
                </p:cNvSpPr>
                <p:nvPr/>
              </p:nvSpPr>
              <p:spPr bwMode="auto">
                <a:xfrm>
                  <a:off x="2212" y="1194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30" name="Freeform 4024"/>
                <p:cNvSpPr>
                  <a:spLocks/>
                </p:cNvSpPr>
                <p:nvPr/>
              </p:nvSpPr>
              <p:spPr bwMode="auto">
                <a:xfrm>
                  <a:off x="2233" y="1193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31" name="Freeform 4025"/>
                <p:cNvSpPr>
                  <a:spLocks/>
                </p:cNvSpPr>
                <p:nvPr/>
              </p:nvSpPr>
              <p:spPr bwMode="auto">
                <a:xfrm>
                  <a:off x="2233" y="119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32" name="Freeform 4026"/>
                <p:cNvSpPr>
                  <a:spLocks/>
                </p:cNvSpPr>
                <p:nvPr/>
              </p:nvSpPr>
              <p:spPr bwMode="auto">
                <a:xfrm>
                  <a:off x="2208" y="119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33" name="Freeform 4027"/>
                <p:cNvSpPr>
                  <a:spLocks/>
                </p:cNvSpPr>
                <p:nvPr/>
              </p:nvSpPr>
              <p:spPr bwMode="auto">
                <a:xfrm>
                  <a:off x="2221" y="1189"/>
                  <a:ext cx="4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34" name="Freeform 4028"/>
                <p:cNvSpPr>
                  <a:spLocks/>
                </p:cNvSpPr>
                <p:nvPr/>
              </p:nvSpPr>
              <p:spPr bwMode="auto">
                <a:xfrm>
                  <a:off x="2208" y="118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35" name="Freeform 4029"/>
                <p:cNvSpPr>
                  <a:spLocks/>
                </p:cNvSpPr>
                <p:nvPr/>
              </p:nvSpPr>
              <p:spPr bwMode="auto">
                <a:xfrm>
                  <a:off x="2205" y="1189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36" name="Freeform 4030"/>
                <p:cNvSpPr>
                  <a:spLocks/>
                </p:cNvSpPr>
                <p:nvPr/>
              </p:nvSpPr>
              <p:spPr bwMode="auto">
                <a:xfrm>
                  <a:off x="2234" y="118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37" name="Freeform 4031"/>
                <p:cNvSpPr>
                  <a:spLocks/>
                </p:cNvSpPr>
                <p:nvPr/>
              </p:nvSpPr>
              <p:spPr bwMode="auto">
                <a:xfrm>
                  <a:off x="2226" y="1187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38" name="Freeform 4032"/>
                <p:cNvSpPr>
                  <a:spLocks/>
                </p:cNvSpPr>
                <p:nvPr/>
              </p:nvSpPr>
              <p:spPr bwMode="auto">
                <a:xfrm>
                  <a:off x="2244" y="1186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39" name="Freeform 4033"/>
                <p:cNvSpPr>
                  <a:spLocks/>
                </p:cNvSpPr>
                <p:nvPr/>
              </p:nvSpPr>
              <p:spPr bwMode="auto">
                <a:xfrm>
                  <a:off x="2221" y="1186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40" name="Freeform 4034"/>
                <p:cNvSpPr>
                  <a:spLocks/>
                </p:cNvSpPr>
                <p:nvPr/>
              </p:nvSpPr>
              <p:spPr bwMode="auto">
                <a:xfrm>
                  <a:off x="2222" y="1183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41" name="Freeform 4035"/>
                <p:cNvSpPr>
                  <a:spLocks/>
                </p:cNvSpPr>
                <p:nvPr/>
              </p:nvSpPr>
              <p:spPr bwMode="auto">
                <a:xfrm>
                  <a:off x="2247" y="1183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42" name="Freeform 4036"/>
                <p:cNvSpPr>
                  <a:spLocks/>
                </p:cNvSpPr>
                <p:nvPr/>
              </p:nvSpPr>
              <p:spPr bwMode="auto">
                <a:xfrm>
                  <a:off x="2220" y="1183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43" name="Freeform 4037"/>
                <p:cNvSpPr>
                  <a:spLocks/>
                </p:cNvSpPr>
                <p:nvPr/>
              </p:nvSpPr>
              <p:spPr bwMode="auto">
                <a:xfrm>
                  <a:off x="2241" y="1183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44" name="Freeform 4038"/>
                <p:cNvSpPr>
                  <a:spLocks/>
                </p:cNvSpPr>
                <p:nvPr/>
              </p:nvSpPr>
              <p:spPr bwMode="auto">
                <a:xfrm>
                  <a:off x="2231" y="1183"/>
                  <a:ext cx="5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45" name="Freeform 4039"/>
                <p:cNvSpPr>
                  <a:spLocks/>
                </p:cNvSpPr>
                <p:nvPr/>
              </p:nvSpPr>
              <p:spPr bwMode="auto">
                <a:xfrm>
                  <a:off x="2230" y="118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46" name="Freeform 4040"/>
                <p:cNvSpPr>
                  <a:spLocks/>
                </p:cNvSpPr>
                <p:nvPr/>
              </p:nvSpPr>
              <p:spPr bwMode="auto">
                <a:xfrm>
                  <a:off x="2212" y="1182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47" name="Freeform 4041"/>
                <p:cNvSpPr>
                  <a:spLocks/>
                </p:cNvSpPr>
                <p:nvPr/>
              </p:nvSpPr>
              <p:spPr bwMode="auto">
                <a:xfrm>
                  <a:off x="2223" y="1181"/>
                  <a:ext cx="4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48" name="Freeform 4042"/>
                <p:cNvSpPr>
                  <a:spLocks/>
                </p:cNvSpPr>
                <p:nvPr/>
              </p:nvSpPr>
              <p:spPr bwMode="auto">
                <a:xfrm>
                  <a:off x="2230" y="1181"/>
                  <a:ext cx="5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49" name="Freeform 4043"/>
                <p:cNvSpPr>
                  <a:spLocks/>
                </p:cNvSpPr>
                <p:nvPr/>
              </p:nvSpPr>
              <p:spPr bwMode="auto">
                <a:xfrm>
                  <a:off x="2238" y="1181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50" name="Freeform 4044"/>
                <p:cNvSpPr>
                  <a:spLocks/>
                </p:cNvSpPr>
                <p:nvPr/>
              </p:nvSpPr>
              <p:spPr bwMode="auto">
                <a:xfrm>
                  <a:off x="2200" y="1181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51" name="Freeform 4045"/>
                <p:cNvSpPr>
                  <a:spLocks/>
                </p:cNvSpPr>
                <p:nvPr/>
              </p:nvSpPr>
              <p:spPr bwMode="auto">
                <a:xfrm>
                  <a:off x="2224" y="1181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52" name="Freeform 4046"/>
                <p:cNvSpPr>
                  <a:spLocks/>
                </p:cNvSpPr>
                <p:nvPr/>
              </p:nvSpPr>
              <p:spPr bwMode="auto">
                <a:xfrm>
                  <a:off x="2241" y="1180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53" name="Freeform 4047"/>
                <p:cNvSpPr>
                  <a:spLocks/>
                </p:cNvSpPr>
                <p:nvPr/>
              </p:nvSpPr>
              <p:spPr bwMode="auto">
                <a:xfrm>
                  <a:off x="2244" y="1180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54" name="Freeform 4048"/>
                <p:cNvSpPr>
                  <a:spLocks/>
                </p:cNvSpPr>
                <p:nvPr/>
              </p:nvSpPr>
              <p:spPr bwMode="auto">
                <a:xfrm>
                  <a:off x="2224" y="1179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55" name="Freeform 4049"/>
                <p:cNvSpPr>
                  <a:spLocks/>
                </p:cNvSpPr>
                <p:nvPr/>
              </p:nvSpPr>
              <p:spPr bwMode="auto">
                <a:xfrm>
                  <a:off x="2237" y="1179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56" name="Freeform 4050"/>
                <p:cNvSpPr>
                  <a:spLocks/>
                </p:cNvSpPr>
                <p:nvPr/>
              </p:nvSpPr>
              <p:spPr bwMode="auto">
                <a:xfrm>
                  <a:off x="2209" y="1179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57" name="Freeform 4051"/>
                <p:cNvSpPr>
                  <a:spLocks/>
                </p:cNvSpPr>
                <p:nvPr/>
              </p:nvSpPr>
              <p:spPr bwMode="auto">
                <a:xfrm>
                  <a:off x="2203" y="1179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58" name="Freeform 4052"/>
                <p:cNvSpPr>
                  <a:spLocks/>
                </p:cNvSpPr>
                <p:nvPr/>
              </p:nvSpPr>
              <p:spPr bwMode="auto">
                <a:xfrm>
                  <a:off x="2201" y="1179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59" name="Freeform 4053"/>
                <p:cNvSpPr>
                  <a:spLocks/>
                </p:cNvSpPr>
                <p:nvPr/>
              </p:nvSpPr>
              <p:spPr bwMode="auto">
                <a:xfrm>
                  <a:off x="2205" y="1178"/>
                  <a:ext cx="4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60" name="Freeform 4054"/>
                <p:cNvSpPr>
                  <a:spLocks/>
                </p:cNvSpPr>
                <p:nvPr/>
              </p:nvSpPr>
              <p:spPr bwMode="auto">
                <a:xfrm>
                  <a:off x="2226" y="1178"/>
                  <a:ext cx="4" cy="6"/>
                </a:xfrm>
                <a:custGeom>
                  <a:avLst/>
                  <a:gdLst>
                    <a:gd name="T0" fmla="*/ 40 w 40"/>
                    <a:gd name="T1" fmla="*/ 20 h 40"/>
                    <a:gd name="T2" fmla="*/ 40 w 40"/>
                    <a:gd name="T3" fmla="*/ 20 h 40"/>
                    <a:gd name="T4" fmla="*/ 20 w 40"/>
                    <a:gd name="T5" fmla="*/ 40 h 40"/>
                    <a:gd name="T6" fmla="*/ 0 w 40"/>
                    <a:gd name="T7" fmla="*/ 20 h 40"/>
                    <a:gd name="T8" fmla="*/ 20 w 40"/>
                    <a:gd name="T9" fmla="*/ 0 h 40"/>
                    <a:gd name="T10" fmla="*/ 40 w 40"/>
                    <a:gd name="T11" fmla="*/ 20 h 40"/>
                    <a:gd name="T12" fmla="*/ 40 w 40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40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61" name="Freeform 4055"/>
                <p:cNvSpPr>
                  <a:spLocks/>
                </p:cNvSpPr>
                <p:nvPr/>
              </p:nvSpPr>
              <p:spPr bwMode="auto">
                <a:xfrm>
                  <a:off x="2214" y="117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62" name="Freeform 4056"/>
                <p:cNvSpPr>
                  <a:spLocks/>
                </p:cNvSpPr>
                <p:nvPr/>
              </p:nvSpPr>
              <p:spPr bwMode="auto">
                <a:xfrm>
                  <a:off x="2211" y="117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463" name="Freeform 4057"/>
                <p:cNvSpPr>
                  <a:spLocks/>
                </p:cNvSpPr>
                <p:nvPr/>
              </p:nvSpPr>
              <p:spPr bwMode="auto">
                <a:xfrm>
                  <a:off x="2218" y="1174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50" name="Group 4259"/>
              <p:cNvGrpSpPr>
                <a:grpSpLocks/>
              </p:cNvGrpSpPr>
              <p:nvPr/>
            </p:nvGrpSpPr>
            <p:grpSpPr bwMode="auto">
              <a:xfrm>
                <a:off x="3490913" y="1592263"/>
                <a:ext cx="87313" cy="280987"/>
                <a:chOff x="2199" y="1003"/>
                <a:chExt cx="55" cy="177"/>
              </a:xfrm>
            </p:grpSpPr>
            <p:sp>
              <p:nvSpPr>
                <p:cNvPr id="64" name="Freeform 4059"/>
                <p:cNvSpPr>
                  <a:spLocks/>
                </p:cNvSpPr>
                <p:nvPr/>
              </p:nvSpPr>
              <p:spPr bwMode="auto">
                <a:xfrm>
                  <a:off x="2240" y="1174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5" name="Freeform 4060"/>
                <p:cNvSpPr>
                  <a:spLocks/>
                </p:cNvSpPr>
                <p:nvPr/>
              </p:nvSpPr>
              <p:spPr bwMode="auto">
                <a:xfrm>
                  <a:off x="2200" y="1173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6" name="Freeform 4061"/>
                <p:cNvSpPr>
                  <a:spLocks/>
                </p:cNvSpPr>
                <p:nvPr/>
              </p:nvSpPr>
              <p:spPr bwMode="auto">
                <a:xfrm>
                  <a:off x="2236" y="1172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7" name="Freeform 4062"/>
                <p:cNvSpPr>
                  <a:spLocks/>
                </p:cNvSpPr>
                <p:nvPr/>
              </p:nvSpPr>
              <p:spPr bwMode="auto">
                <a:xfrm>
                  <a:off x="2204" y="117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8" name="Freeform 4063"/>
                <p:cNvSpPr>
                  <a:spLocks/>
                </p:cNvSpPr>
                <p:nvPr/>
              </p:nvSpPr>
              <p:spPr bwMode="auto">
                <a:xfrm>
                  <a:off x="2228" y="1171"/>
                  <a:ext cx="4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69" name="Freeform 4064"/>
                <p:cNvSpPr>
                  <a:spLocks/>
                </p:cNvSpPr>
                <p:nvPr/>
              </p:nvSpPr>
              <p:spPr bwMode="auto">
                <a:xfrm>
                  <a:off x="2226" y="1171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0" name="Freeform 4065"/>
                <p:cNvSpPr>
                  <a:spLocks/>
                </p:cNvSpPr>
                <p:nvPr/>
              </p:nvSpPr>
              <p:spPr bwMode="auto">
                <a:xfrm>
                  <a:off x="2211" y="1170"/>
                  <a:ext cx="4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1" name="Freeform 4066"/>
                <p:cNvSpPr>
                  <a:spLocks/>
                </p:cNvSpPr>
                <p:nvPr/>
              </p:nvSpPr>
              <p:spPr bwMode="auto">
                <a:xfrm>
                  <a:off x="2214" y="1170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2" name="Freeform 4067"/>
                <p:cNvSpPr>
                  <a:spLocks/>
                </p:cNvSpPr>
                <p:nvPr/>
              </p:nvSpPr>
              <p:spPr bwMode="auto">
                <a:xfrm>
                  <a:off x="2248" y="1169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3" name="Freeform 4068"/>
                <p:cNvSpPr>
                  <a:spLocks/>
                </p:cNvSpPr>
                <p:nvPr/>
              </p:nvSpPr>
              <p:spPr bwMode="auto">
                <a:xfrm>
                  <a:off x="2219" y="1168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4" name="Freeform 4069"/>
                <p:cNvSpPr>
                  <a:spLocks/>
                </p:cNvSpPr>
                <p:nvPr/>
              </p:nvSpPr>
              <p:spPr bwMode="auto">
                <a:xfrm>
                  <a:off x="2248" y="1168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5" name="Freeform 4070"/>
                <p:cNvSpPr>
                  <a:spLocks/>
                </p:cNvSpPr>
                <p:nvPr/>
              </p:nvSpPr>
              <p:spPr bwMode="auto">
                <a:xfrm>
                  <a:off x="2227" y="116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" name="Freeform 4071"/>
                <p:cNvSpPr>
                  <a:spLocks/>
                </p:cNvSpPr>
                <p:nvPr/>
              </p:nvSpPr>
              <p:spPr bwMode="auto">
                <a:xfrm>
                  <a:off x="2204" y="1167"/>
                  <a:ext cx="4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7" name="Freeform 4072"/>
                <p:cNvSpPr>
                  <a:spLocks/>
                </p:cNvSpPr>
                <p:nvPr/>
              </p:nvSpPr>
              <p:spPr bwMode="auto">
                <a:xfrm>
                  <a:off x="2200" y="116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8" name="Freeform 4073"/>
                <p:cNvSpPr>
                  <a:spLocks/>
                </p:cNvSpPr>
                <p:nvPr/>
              </p:nvSpPr>
              <p:spPr bwMode="auto">
                <a:xfrm>
                  <a:off x="2219" y="116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9" name="Freeform 4074"/>
                <p:cNvSpPr>
                  <a:spLocks/>
                </p:cNvSpPr>
                <p:nvPr/>
              </p:nvSpPr>
              <p:spPr bwMode="auto">
                <a:xfrm>
                  <a:off x="2212" y="1166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80" name="Freeform 4075"/>
                <p:cNvSpPr>
                  <a:spLocks/>
                </p:cNvSpPr>
                <p:nvPr/>
              </p:nvSpPr>
              <p:spPr bwMode="auto">
                <a:xfrm>
                  <a:off x="2209" y="116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81" name="Freeform 4076"/>
                <p:cNvSpPr>
                  <a:spLocks/>
                </p:cNvSpPr>
                <p:nvPr/>
              </p:nvSpPr>
              <p:spPr bwMode="auto">
                <a:xfrm>
                  <a:off x="2232" y="1165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82" name="Freeform 4077"/>
                <p:cNvSpPr>
                  <a:spLocks/>
                </p:cNvSpPr>
                <p:nvPr/>
              </p:nvSpPr>
              <p:spPr bwMode="auto">
                <a:xfrm>
                  <a:off x="2245" y="1165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83" name="Freeform 4078"/>
                <p:cNvSpPr>
                  <a:spLocks/>
                </p:cNvSpPr>
                <p:nvPr/>
              </p:nvSpPr>
              <p:spPr bwMode="auto">
                <a:xfrm>
                  <a:off x="2199" y="116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84" name="Freeform 4079"/>
                <p:cNvSpPr>
                  <a:spLocks/>
                </p:cNvSpPr>
                <p:nvPr/>
              </p:nvSpPr>
              <p:spPr bwMode="auto">
                <a:xfrm>
                  <a:off x="2199" y="1163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85" name="Freeform 4080"/>
                <p:cNvSpPr>
                  <a:spLocks/>
                </p:cNvSpPr>
                <p:nvPr/>
              </p:nvSpPr>
              <p:spPr bwMode="auto">
                <a:xfrm>
                  <a:off x="2208" y="116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86" name="Freeform 4081"/>
                <p:cNvSpPr>
                  <a:spLocks/>
                </p:cNvSpPr>
                <p:nvPr/>
              </p:nvSpPr>
              <p:spPr bwMode="auto">
                <a:xfrm>
                  <a:off x="2209" y="1160"/>
                  <a:ext cx="5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87" name="Freeform 4082"/>
                <p:cNvSpPr>
                  <a:spLocks/>
                </p:cNvSpPr>
                <p:nvPr/>
              </p:nvSpPr>
              <p:spPr bwMode="auto">
                <a:xfrm>
                  <a:off x="2228" y="1160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88" name="Freeform 4083"/>
                <p:cNvSpPr>
                  <a:spLocks/>
                </p:cNvSpPr>
                <p:nvPr/>
              </p:nvSpPr>
              <p:spPr bwMode="auto">
                <a:xfrm>
                  <a:off x="2234" y="1160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89" name="Freeform 4084"/>
                <p:cNvSpPr>
                  <a:spLocks/>
                </p:cNvSpPr>
                <p:nvPr/>
              </p:nvSpPr>
              <p:spPr bwMode="auto">
                <a:xfrm>
                  <a:off x="2239" y="1160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90" name="Freeform 4085"/>
                <p:cNvSpPr>
                  <a:spLocks/>
                </p:cNvSpPr>
                <p:nvPr/>
              </p:nvSpPr>
              <p:spPr bwMode="auto">
                <a:xfrm>
                  <a:off x="2204" y="1159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91" name="Freeform 4086"/>
                <p:cNvSpPr>
                  <a:spLocks/>
                </p:cNvSpPr>
                <p:nvPr/>
              </p:nvSpPr>
              <p:spPr bwMode="auto">
                <a:xfrm>
                  <a:off x="2226" y="1159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92" name="Freeform 4087"/>
                <p:cNvSpPr>
                  <a:spLocks/>
                </p:cNvSpPr>
                <p:nvPr/>
              </p:nvSpPr>
              <p:spPr bwMode="auto">
                <a:xfrm>
                  <a:off x="2213" y="1158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93" name="Freeform 4088"/>
                <p:cNvSpPr>
                  <a:spLocks/>
                </p:cNvSpPr>
                <p:nvPr/>
              </p:nvSpPr>
              <p:spPr bwMode="auto">
                <a:xfrm>
                  <a:off x="2248" y="1158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94" name="Freeform 4089"/>
                <p:cNvSpPr>
                  <a:spLocks/>
                </p:cNvSpPr>
                <p:nvPr/>
              </p:nvSpPr>
              <p:spPr bwMode="auto">
                <a:xfrm>
                  <a:off x="2231" y="1156"/>
                  <a:ext cx="4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95" name="Freeform 4090"/>
                <p:cNvSpPr>
                  <a:spLocks/>
                </p:cNvSpPr>
                <p:nvPr/>
              </p:nvSpPr>
              <p:spPr bwMode="auto">
                <a:xfrm>
                  <a:off x="2203" y="1156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96" name="Freeform 4091"/>
                <p:cNvSpPr>
                  <a:spLocks/>
                </p:cNvSpPr>
                <p:nvPr/>
              </p:nvSpPr>
              <p:spPr bwMode="auto">
                <a:xfrm>
                  <a:off x="2215" y="1155"/>
                  <a:ext cx="4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40" y="8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97" name="Freeform 4092"/>
                <p:cNvSpPr>
                  <a:spLocks/>
                </p:cNvSpPr>
                <p:nvPr/>
              </p:nvSpPr>
              <p:spPr bwMode="auto">
                <a:xfrm>
                  <a:off x="2211" y="1154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98" name="Freeform 4093"/>
                <p:cNvSpPr>
                  <a:spLocks/>
                </p:cNvSpPr>
                <p:nvPr/>
              </p:nvSpPr>
              <p:spPr bwMode="auto">
                <a:xfrm>
                  <a:off x="2249" y="115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99" name="Freeform 4094"/>
                <p:cNvSpPr>
                  <a:spLocks/>
                </p:cNvSpPr>
                <p:nvPr/>
              </p:nvSpPr>
              <p:spPr bwMode="auto">
                <a:xfrm>
                  <a:off x="2226" y="1153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00" name="Freeform 4095"/>
                <p:cNvSpPr>
                  <a:spLocks/>
                </p:cNvSpPr>
                <p:nvPr/>
              </p:nvSpPr>
              <p:spPr bwMode="auto">
                <a:xfrm>
                  <a:off x="2221" y="1151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01" name="Freeform 4096"/>
                <p:cNvSpPr>
                  <a:spLocks/>
                </p:cNvSpPr>
                <p:nvPr/>
              </p:nvSpPr>
              <p:spPr bwMode="auto">
                <a:xfrm>
                  <a:off x="2222" y="1151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02" name="Freeform 4097"/>
                <p:cNvSpPr>
                  <a:spLocks/>
                </p:cNvSpPr>
                <p:nvPr/>
              </p:nvSpPr>
              <p:spPr bwMode="auto">
                <a:xfrm>
                  <a:off x="2236" y="1149"/>
                  <a:ext cx="4" cy="7"/>
                </a:xfrm>
                <a:custGeom>
                  <a:avLst/>
                  <a:gdLst>
                    <a:gd name="T0" fmla="*/ 40 w 40"/>
                    <a:gd name="T1" fmla="*/ 20 h 40"/>
                    <a:gd name="T2" fmla="*/ 40 w 40"/>
                    <a:gd name="T3" fmla="*/ 20 h 40"/>
                    <a:gd name="T4" fmla="*/ 20 w 40"/>
                    <a:gd name="T5" fmla="*/ 40 h 40"/>
                    <a:gd name="T6" fmla="*/ 0 w 40"/>
                    <a:gd name="T7" fmla="*/ 20 h 40"/>
                    <a:gd name="T8" fmla="*/ 20 w 40"/>
                    <a:gd name="T9" fmla="*/ 0 h 40"/>
                    <a:gd name="T10" fmla="*/ 40 w 40"/>
                    <a:gd name="T11" fmla="*/ 20 h 40"/>
                    <a:gd name="T12" fmla="*/ 40 w 40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40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03" name="Freeform 4098"/>
                <p:cNvSpPr>
                  <a:spLocks/>
                </p:cNvSpPr>
                <p:nvPr/>
              </p:nvSpPr>
              <p:spPr bwMode="auto">
                <a:xfrm>
                  <a:off x="2244" y="114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04" name="Freeform 4099"/>
                <p:cNvSpPr>
                  <a:spLocks/>
                </p:cNvSpPr>
                <p:nvPr/>
              </p:nvSpPr>
              <p:spPr bwMode="auto">
                <a:xfrm>
                  <a:off x="2210" y="1149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05" name="Freeform 4100"/>
                <p:cNvSpPr>
                  <a:spLocks/>
                </p:cNvSpPr>
                <p:nvPr/>
              </p:nvSpPr>
              <p:spPr bwMode="auto">
                <a:xfrm>
                  <a:off x="2225" y="1148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06" name="Freeform 4101"/>
                <p:cNvSpPr>
                  <a:spLocks/>
                </p:cNvSpPr>
                <p:nvPr/>
              </p:nvSpPr>
              <p:spPr bwMode="auto">
                <a:xfrm>
                  <a:off x="2223" y="114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07" name="Freeform 4102"/>
                <p:cNvSpPr>
                  <a:spLocks/>
                </p:cNvSpPr>
                <p:nvPr/>
              </p:nvSpPr>
              <p:spPr bwMode="auto">
                <a:xfrm>
                  <a:off x="2229" y="1148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08" name="Freeform 4103"/>
                <p:cNvSpPr>
                  <a:spLocks/>
                </p:cNvSpPr>
                <p:nvPr/>
              </p:nvSpPr>
              <p:spPr bwMode="auto">
                <a:xfrm>
                  <a:off x="2227" y="114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09" name="Freeform 4104"/>
                <p:cNvSpPr>
                  <a:spLocks/>
                </p:cNvSpPr>
                <p:nvPr/>
              </p:nvSpPr>
              <p:spPr bwMode="auto">
                <a:xfrm>
                  <a:off x="2211" y="114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10" name="Freeform 4105"/>
                <p:cNvSpPr>
                  <a:spLocks/>
                </p:cNvSpPr>
                <p:nvPr/>
              </p:nvSpPr>
              <p:spPr bwMode="auto">
                <a:xfrm>
                  <a:off x="2220" y="1147"/>
                  <a:ext cx="5" cy="7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11" name="Freeform 4106"/>
                <p:cNvSpPr>
                  <a:spLocks/>
                </p:cNvSpPr>
                <p:nvPr/>
              </p:nvSpPr>
              <p:spPr bwMode="auto">
                <a:xfrm>
                  <a:off x="2245" y="1147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12" name="Freeform 4107"/>
                <p:cNvSpPr>
                  <a:spLocks/>
                </p:cNvSpPr>
                <p:nvPr/>
              </p:nvSpPr>
              <p:spPr bwMode="auto">
                <a:xfrm>
                  <a:off x="2232" y="114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13" name="Freeform 4108"/>
                <p:cNvSpPr>
                  <a:spLocks/>
                </p:cNvSpPr>
                <p:nvPr/>
              </p:nvSpPr>
              <p:spPr bwMode="auto">
                <a:xfrm>
                  <a:off x="2200" y="1146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14" name="Freeform 4109"/>
                <p:cNvSpPr>
                  <a:spLocks/>
                </p:cNvSpPr>
                <p:nvPr/>
              </p:nvSpPr>
              <p:spPr bwMode="auto">
                <a:xfrm>
                  <a:off x="2222" y="114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15" name="Freeform 4110"/>
                <p:cNvSpPr>
                  <a:spLocks/>
                </p:cNvSpPr>
                <p:nvPr/>
              </p:nvSpPr>
              <p:spPr bwMode="auto">
                <a:xfrm>
                  <a:off x="2243" y="1145"/>
                  <a:ext cx="4" cy="7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16" name="Freeform 4111"/>
                <p:cNvSpPr>
                  <a:spLocks/>
                </p:cNvSpPr>
                <p:nvPr/>
              </p:nvSpPr>
              <p:spPr bwMode="auto">
                <a:xfrm>
                  <a:off x="2214" y="114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17" name="Freeform 4112"/>
                <p:cNvSpPr>
                  <a:spLocks/>
                </p:cNvSpPr>
                <p:nvPr/>
              </p:nvSpPr>
              <p:spPr bwMode="auto">
                <a:xfrm>
                  <a:off x="2233" y="1144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18" name="Freeform 4113"/>
                <p:cNvSpPr>
                  <a:spLocks/>
                </p:cNvSpPr>
                <p:nvPr/>
              </p:nvSpPr>
              <p:spPr bwMode="auto">
                <a:xfrm>
                  <a:off x="2226" y="1144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19" name="Freeform 4114"/>
                <p:cNvSpPr>
                  <a:spLocks/>
                </p:cNvSpPr>
                <p:nvPr/>
              </p:nvSpPr>
              <p:spPr bwMode="auto">
                <a:xfrm>
                  <a:off x="2239" y="1144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20" name="Freeform 4115"/>
                <p:cNvSpPr>
                  <a:spLocks/>
                </p:cNvSpPr>
                <p:nvPr/>
              </p:nvSpPr>
              <p:spPr bwMode="auto">
                <a:xfrm>
                  <a:off x="2217" y="1143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21" name="Freeform 4116"/>
                <p:cNvSpPr>
                  <a:spLocks/>
                </p:cNvSpPr>
                <p:nvPr/>
              </p:nvSpPr>
              <p:spPr bwMode="auto">
                <a:xfrm>
                  <a:off x="2202" y="1141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22" name="Freeform 4117"/>
                <p:cNvSpPr>
                  <a:spLocks/>
                </p:cNvSpPr>
                <p:nvPr/>
              </p:nvSpPr>
              <p:spPr bwMode="auto">
                <a:xfrm>
                  <a:off x="2199" y="1140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23" name="Freeform 4118"/>
                <p:cNvSpPr>
                  <a:spLocks/>
                </p:cNvSpPr>
                <p:nvPr/>
              </p:nvSpPr>
              <p:spPr bwMode="auto">
                <a:xfrm>
                  <a:off x="2212" y="1139"/>
                  <a:ext cx="5" cy="7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24" name="Freeform 4119"/>
                <p:cNvSpPr>
                  <a:spLocks/>
                </p:cNvSpPr>
                <p:nvPr/>
              </p:nvSpPr>
              <p:spPr bwMode="auto">
                <a:xfrm>
                  <a:off x="2246" y="1139"/>
                  <a:ext cx="5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25" name="Freeform 4120"/>
                <p:cNvSpPr>
                  <a:spLocks/>
                </p:cNvSpPr>
                <p:nvPr/>
              </p:nvSpPr>
              <p:spPr bwMode="auto">
                <a:xfrm>
                  <a:off x="2222" y="113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26" name="Freeform 4121"/>
                <p:cNvSpPr>
                  <a:spLocks/>
                </p:cNvSpPr>
                <p:nvPr/>
              </p:nvSpPr>
              <p:spPr bwMode="auto">
                <a:xfrm>
                  <a:off x="2218" y="1138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27" name="Freeform 4122"/>
                <p:cNvSpPr>
                  <a:spLocks/>
                </p:cNvSpPr>
                <p:nvPr/>
              </p:nvSpPr>
              <p:spPr bwMode="auto">
                <a:xfrm>
                  <a:off x="2215" y="1138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28" name="Freeform 4123"/>
                <p:cNvSpPr>
                  <a:spLocks/>
                </p:cNvSpPr>
                <p:nvPr/>
              </p:nvSpPr>
              <p:spPr bwMode="auto">
                <a:xfrm>
                  <a:off x="2223" y="113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29" name="Freeform 4124"/>
                <p:cNvSpPr>
                  <a:spLocks/>
                </p:cNvSpPr>
                <p:nvPr/>
              </p:nvSpPr>
              <p:spPr bwMode="auto">
                <a:xfrm>
                  <a:off x="2199" y="1138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30" name="Freeform 4125"/>
                <p:cNvSpPr>
                  <a:spLocks/>
                </p:cNvSpPr>
                <p:nvPr/>
              </p:nvSpPr>
              <p:spPr bwMode="auto">
                <a:xfrm>
                  <a:off x="2229" y="1137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31" name="Freeform 4126"/>
                <p:cNvSpPr>
                  <a:spLocks/>
                </p:cNvSpPr>
                <p:nvPr/>
              </p:nvSpPr>
              <p:spPr bwMode="auto">
                <a:xfrm>
                  <a:off x="2224" y="1136"/>
                  <a:ext cx="4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32" name="Freeform 4127"/>
                <p:cNvSpPr>
                  <a:spLocks/>
                </p:cNvSpPr>
                <p:nvPr/>
              </p:nvSpPr>
              <p:spPr bwMode="auto">
                <a:xfrm>
                  <a:off x="2239" y="1136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33" name="Freeform 4128"/>
                <p:cNvSpPr>
                  <a:spLocks/>
                </p:cNvSpPr>
                <p:nvPr/>
              </p:nvSpPr>
              <p:spPr bwMode="auto">
                <a:xfrm>
                  <a:off x="2222" y="113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34" name="Freeform 4129"/>
                <p:cNvSpPr>
                  <a:spLocks/>
                </p:cNvSpPr>
                <p:nvPr/>
              </p:nvSpPr>
              <p:spPr bwMode="auto">
                <a:xfrm>
                  <a:off x="2228" y="1135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35" name="Freeform 4130"/>
                <p:cNvSpPr>
                  <a:spLocks/>
                </p:cNvSpPr>
                <p:nvPr/>
              </p:nvSpPr>
              <p:spPr bwMode="auto">
                <a:xfrm>
                  <a:off x="2241" y="1135"/>
                  <a:ext cx="5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36" name="Freeform 4131"/>
                <p:cNvSpPr>
                  <a:spLocks/>
                </p:cNvSpPr>
                <p:nvPr/>
              </p:nvSpPr>
              <p:spPr bwMode="auto">
                <a:xfrm>
                  <a:off x="2204" y="1134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37" name="Freeform 4132"/>
                <p:cNvSpPr>
                  <a:spLocks/>
                </p:cNvSpPr>
                <p:nvPr/>
              </p:nvSpPr>
              <p:spPr bwMode="auto">
                <a:xfrm>
                  <a:off x="2245" y="1134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38" name="Freeform 4133"/>
                <p:cNvSpPr>
                  <a:spLocks/>
                </p:cNvSpPr>
                <p:nvPr/>
              </p:nvSpPr>
              <p:spPr bwMode="auto">
                <a:xfrm>
                  <a:off x="2217" y="1133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39" name="Freeform 4134"/>
                <p:cNvSpPr>
                  <a:spLocks/>
                </p:cNvSpPr>
                <p:nvPr/>
              </p:nvSpPr>
              <p:spPr bwMode="auto">
                <a:xfrm>
                  <a:off x="2206" y="113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40" name="Freeform 4135"/>
                <p:cNvSpPr>
                  <a:spLocks/>
                </p:cNvSpPr>
                <p:nvPr/>
              </p:nvSpPr>
              <p:spPr bwMode="auto">
                <a:xfrm>
                  <a:off x="2210" y="1131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41" name="Freeform 4136"/>
                <p:cNvSpPr>
                  <a:spLocks/>
                </p:cNvSpPr>
                <p:nvPr/>
              </p:nvSpPr>
              <p:spPr bwMode="auto">
                <a:xfrm>
                  <a:off x="2216" y="1130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42" name="Freeform 4137"/>
                <p:cNvSpPr>
                  <a:spLocks/>
                </p:cNvSpPr>
                <p:nvPr/>
              </p:nvSpPr>
              <p:spPr bwMode="auto">
                <a:xfrm>
                  <a:off x="2234" y="1130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43" name="Freeform 4138"/>
                <p:cNvSpPr>
                  <a:spLocks/>
                </p:cNvSpPr>
                <p:nvPr/>
              </p:nvSpPr>
              <p:spPr bwMode="auto">
                <a:xfrm>
                  <a:off x="2213" y="1128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44" name="Freeform 4139"/>
                <p:cNvSpPr>
                  <a:spLocks/>
                </p:cNvSpPr>
                <p:nvPr/>
              </p:nvSpPr>
              <p:spPr bwMode="auto">
                <a:xfrm>
                  <a:off x="2231" y="1127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45" name="Freeform 4140"/>
                <p:cNvSpPr>
                  <a:spLocks/>
                </p:cNvSpPr>
                <p:nvPr/>
              </p:nvSpPr>
              <p:spPr bwMode="auto">
                <a:xfrm>
                  <a:off x="2226" y="112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46" name="Freeform 4141"/>
                <p:cNvSpPr>
                  <a:spLocks/>
                </p:cNvSpPr>
                <p:nvPr/>
              </p:nvSpPr>
              <p:spPr bwMode="auto">
                <a:xfrm>
                  <a:off x="2212" y="1127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47" name="Freeform 4142"/>
                <p:cNvSpPr>
                  <a:spLocks/>
                </p:cNvSpPr>
                <p:nvPr/>
              </p:nvSpPr>
              <p:spPr bwMode="auto">
                <a:xfrm>
                  <a:off x="2231" y="112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48" name="Freeform 4143"/>
                <p:cNvSpPr>
                  <a:spLocks/>
                </p:cNvSpPr>
                <p:nvPr/>
              </p:nvSpPr>
              <p:spPr bwMode="auto">
                <a:xfrm>
                  <a:off x="2247" y="1126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49" name="Freeform 4144"/>
                <p:cNvSpPr>
                  <a:spLocks/>
                </p:cNvSpPr>
                <p:nvPr/>
              </p:nvSpPr>
              <p:spPr bwMode="auto">
                <a:xfrm>
                  <a:off x="2200" y="1126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50" name="Freeform 4145"/>
                <p:cNvSpPr>
                  <a:spLocks/>
                </p:cNvSpPr>
                <p:nvPr/>
              </p:nvSpPr>
              <p:spPr bwMode="auto">
                <a:xfrm>
                  <a:off x="2206" y="1126"/>
                  <a:ext cx="5" cy="6"/>
                </a:xfrm>
                <a:custGeom>
                  <a:avLst/>
                  <a:gdLst>
                    <a:gd name="T0" fmla="*/ 40 w 40"/>
                    <a:gd name="T1" fmla="*/ 20 h 40"/>
                    <a:gd name="T2" fmla="*/ 40 w 40"/>
                    <a:gd name="T3" fmla="*/ 20 h 40"/>
                    <a:gd name="T4" fmla="*/ 20 w 40"/>
                    <a:gd name="T5" fmla="*/ 40 h 40"/>
                    <a:gd name="T6" fmla="*/ 0 w 40"/>
                    <a:gd name="T7" fmla="*/ 20 h 40"/>
                    <a:gd name="T8" fmla="*/ 20 w 40"/>
                    <a:gd name="T9" fmla="*/ 0 h 40"/>
                    <a:gd name="T10" fmla="*/ 40 w 40"/>
                    <a:gd name="T11" fmla="*/ 20 h 40"/>
                    <a:gd name="T12" fmla="*/ 40 w 40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40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51" name="Freeform 4146"/>
                <p:cNvSpPr>
                  <a:spLocks/>
                </p:cNvSpPr>
                <p:nvPr/>
              </p:nvSpPr>
              <p:spPr bwMode="auto">
                <a:xfrm>
                  <a:off x="2230" y="1126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52" name="Freeform 4147"/>
                <p:cNvSpPr>
                  <a:spLocks/>
                </p:cNvSpPr>
                <p:nvPr/>
              </p:nvSpPr>
              <p:spPr bwMode="auto">
                <a:xfrm>
                  <a:off x="2221" y="1126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53" name="Freeform 4148"/>
                <p:cNvSpPr>
                  <a:spLocks/>
                </p:cNvSpPr>
                <p:nvPr/>
              </p:nvSpPr>
              <p:spPr bwMode="auto">
                <a:xfrm>
                  <a:off x="2224" y="1125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54" name="Freeform 4149"/>
                <p:cNvSpPr>
                  <a:spLocks/>
                </p:cNvSpPr>
                <p:nvPr/>
              </p:nvSpPr>
              <p:spPr bwMode="auto">
                <a:xfrm>
                  <a:off x="2241" y="1125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55" name="Freeform 4150"/>
                <p:cNvSpPr>
                  <a:spLocks/>
                </p:cNvSpPr>
                <p:nvPr/>
              </p:nvSpPr>
              <p:spPr bwMode="auto">
                <a:xfrm>
                  <a:off x="2207" y="1124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56" name="Freeform 4151"/>
                <p:cNvSpPr>
                  <a:spLocks/>
                </p:cNvSpPr>
                <p:nvPr/>
              </p:nvSpPr>
              <p:spPr bwMode="auto">
                <a:xfrm>
                  <a:off x="2211" y="1124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57" name="Freeform 4152"/>
                <p:cNvSpPr>
                  <a:spLocks/>
                </p:cNvSpPr>
                <p:nvPr/>
              </p:nvSpPr>
              <p:spPr bwMode="auto">
                <a:xfrm>
                  <a:off x="2230" y="1124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58" name="Freeform 4153"/>
                <p:cNvSpPr>
                  <a:spLocks/>
                </p:cNvSpPr>
                <p:nvPr/>
              </p:nvSpPr>
              <p:spPr bwMode="auto">
                <a:xfrm>
                  <a:off x="2226" y="1123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59" name="Freeform 4154"/>
                <p:cNvSpPr>
                  <a:spLocks/>
                </p:cNvSpPr>
                <p:nvPr/>
              </p:nvSpPr>
              <p:spPr bwMode="auto">
                <a:xfrm>
                  <a:off x="2212" y="1122"/>
                  <a:ext cx="4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60" name="Freeform 4155"/>
                <p:cNvSpPr>
                  <a:spLocks/>
                </p:cNvSpPr>
                <p:nvPr/>
              </p:nvSpPr>
              <p:spPr bwMode="auto">
                <a:xfrm>
                  <a:off x="2201" y="1122"/>
                  <a:ext cx="5" cy="7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61" name="Freeform 4156"/>
                <p:cNvSpPr>
                  <a:spLocks/>
                </p:cNvSpPr>
                <p:nvPr/>
              </p:nvSpPr>
              <p:spPr bwMode="auto">
                <a:xfrm>
                  <a:off x="2200" y="112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62" name="Freeform 4157"/>
                <p:cNvSpPr>
                  <a:spLocks/>
                </p:cNvSpPr>
                <p:nvPr/>
              </p:nvSpPr>
              <p:spPr bwMode="auto">
                <a:xfrm>
                  <a:off x="2210" y="1120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63" name="Freeform 4158"/>
                <p:cNvSpPr>
                  <a:spLocks/>
                </p:cNvSpPr>
                <p:nvPr/>
              </p:nvSpPr>
              <p:spPr bwMode="auto">
                <a:xfrm>
                  <a:off x="2233" y="1120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64" name="Freeform 4159"/>
                <p:cNvSpPr>
                  <a:spLocks/>
                </p:cNvSpPr>
                <p:nvPr/>
              </p:nvSpPr>
              <p:spPr bwMode="auto">
                <a:xfrm>
                  <a:off x="2225" y="1119"/>
                  <a:ext cx="5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65" name="Freeform 4160"/>
                <p:cNvSpPr>
                  <a:spLocks/>
                </p:cNvSpPr>
                <p:nvPr/>
              </p:nvSpPr>
              <p:spPr bwMode="auto">
                <a:xfrm>
                  <a:off x="2226" y="1118"/>
                  <a:ext cx="4" cy="7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40" y="8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66" name="Freeform 4161"/>
                <p:cNvSpPr>
                  <a:spLocks/>
                </p:cNvSpPr>
                <p:nvPr/>
              </p:nvSpPr>
              <p:spPr bwMode="auto">
                <a:xfrm>
                  <a:off x="2220" y="111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67" name="Freeform 4162"/>
                <p:cNvSpPr>
                  <a:spLocks/>
                </p:cNvSpPr>
                <p:nvPr/>
              </p:nvSpPr>
              <p:spPr bwMode="auto">
                <a:xfrm>
                  <a:off x="2226" y="1117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68" name="Freeform 4163"/>
                <p:cNvSpPr>
                  <a:spLocks/>
                </p:cNvSpPr>
                <p:nvPr/>
              </p:nvSpPr>
              <p:spPr bwMode="auto">
                <a:xfrm>
                  <a:off x="2208" y="111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69" name="Freeform 4164"/>
                <p:cNvSpPr>
                  <a:spLocks/>
                </p:cNvSpPr>
                <p:nvPr/>
              </p:nvSpPr>
              <p:spPr bwMode="auto">
                <a:xfrm>
                  <a:off x="2213" y="1117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70" name="Freeform 4165"/>
                <p:cNvSpPr>
                  <a:spLocks/>
                </p:cNvSpPr>
                <p:nvPr/>
              </p:nvSpPr>
              <p:spPr bwMode="auto">
                <a:xfrm>
                  <a:off x="2234" y="1115"/>
                  <a:ext cx="5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71" name="Freeform 4166"/>
                <p:cNvSpPr>
                  <a:spLocks/>
                </p:cNvSpPr>
                <p:nvPr/>
              </p:nvSpPr>
              <p:spPr bwMode="auto">
                <a:xfrm>
                  <a:off x="2217" y="1114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72" name="Freeform 4167"/>
                <p:cNvSpPr>
                  <a:spLocks/>
                </p:cNvSpPr>
                <p:nvPr/>
              </p:nvSpPr>
              <p:spPr bwMode="auto">
                <a:xfrm>
                  <a:off x="2237" y="1114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73" name="Freeform 4168"/>
                <p:cNvSpPr>
                  <a:spLocks/>
                </p:cNvSpPr>
                <p:nvPr/>
              </p:nvSpPr>
              <p:spPr bwMode="auto">
                <a:xfrm>
                  <a:off x="2249" y="111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74" name="Freeform 4169"/>
                <p:cNvSpPr>
                  <a:spLocks/>
                </p:cNvSpPr>
                <p:nvPr/>
              </p:nvSpPr>
              <p:spPr bwMode="auto">
                <a:xfrm>
                  <a:off x="2206" y="111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75" name="Freeform 4170"/>
                <p:cNvSpPr>
                  <a:spLocks/>
                </p:cNvSpPr>
                <p:nvPr/>
              </p:nvSpPr>
              <p:spPr bwMode="auto">
                <a:xfrm>
                  <a:off x="2225" y="1113"/>
                  <a:ext cx="5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76" name="Freeform 4171"/>
                <p:cNvSpPr>
                  <a:spLocks/>
                </p:cNvSpPr>
                <p:nvPr/>
              </p:nvSpPr>
              <p:spPr bwMode="auto">
                <a:xfrm>
                  <a:off x="2205" y="1113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77" name="Freeform 4172"/>
                <p:cNvSpPr>
                  <a:spLocks/>
                </p:cNvSpPr>
                <p:nvPr/>
              </p:nvSpPr>
              <p:spPr bwMode="auto">
                <a:xfrm>
                  <a:off x="2232" y="1111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78" name="Freeform 4173"/>
                <p:cNvSpPr>
                  <a:spLocks/>
                </p:cNvSpPr>
                <p:nvPr/>
              </p:nvSpPr>
              <p:spPr bwMode="auto">
                <a:xfrm>
                  <a:off x="2249" y="111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79" name="Freeform 4174"/>
                <p:cNvSpPr>
                  <a:spLocks/>
                </p:cNvSpPr>
                <p:nvPr/>
              </p:nvSpPr>
              <p:spPr bwMode="auto">
                <a:xfrm>
                  <a:off x="2232" y="1110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80" name="Freeform 4175"/>
                <p:cNvSpPr>
                  <a:spLocks/>
                </p:cNvSpPr>
                <p:nvPr/>
              </p:nvSpPr>
              <p:spPr bwMode="auto">
                <a:xfrm>
                  <a:off x="2228" y="1109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81" name="Freeform 4176"/>
                <p:cNvSpPr>
                  <a:spLocks/>
                </p:cNvSpPr>
                <p:nvPr/>
              </p:nvSpPr>
              <p:spPr bwMode="auto">
                <a:xfrm>
                  <a:off x="2217" y="110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82" name="Freeform 4177"/>
                <p:cNvSpPr>
                  <a:spLocks/>
                </p:cNvSpPr>
                <p:nvPr/>
              </p:nvSpPr>
              <p:spPr bwMode="auto">
                <a:xfrm>
                  <a:off x="2230" y="1109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83" name="Freeform 4178"/>
                <p:cNvSpPr>
                  <a:spLocks/>
                </p:cNvSpPr>
                <p:nvPr/>
              </p:nvSpPr>
              <p:spPr bwMode="auto">
                <a:xfrm>
                  <a:off x="2226" y="1108"/>
                  <a:ext cx="5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84" name="Freeform 4179"/>
                <p:cNvSpPr>
                  <a:spLocks/>
                </p:cNvSpPr>
                <p:nvPr/>
              </p:nvSpPr>
              <p:spPr bwMode="auto">
                <a:xfrm>
                  <a:off x="2228" y="1108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85" name="Freeform 4180"/>
                <p:cNvSpPr>
                  <a:spLocks/>
                </p:cNvSpPr>
                <p:nvPr/>
              </p:nvSpPr>
              <p:spPr bwMode="auto">
                <a:xfrm>
                  <a:off x="2236" y="110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86" name="Freeform 4181"/>
                <p:cNvSpPr>
                  <a:spLocks/>
                </p:cNvSpPr>
                <p:nvPr/>
              </p:nvSpPr>
              <p:spPr bwMode="auto">
                <a:xfrm>
                  <a:off x="2201" y="110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87" name="Freeform 4182"/>
                <p:cNvSpPr>
                  <a:spLocks/>
                </p:cNvSpPr>
                <p:nvPr/>
              </p:nvSpPr>
              <p:spPr bwMode="auto">
                <a:xfrm>
                  <a:off x="2231" y="110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88" name="Freeform 4183"/>
                <p:cNvSpPr>
                  <a:spLocks/>
                </p:cNvSpPr>
                <p:nvPr/>
              </p:nvSpPr>
              <p:spPr bwMode="auto">
                <a:xfrm>
                  <a:off x="2200" y="110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89" name="Freeform 4184"/>
                <p:cNvSpPr>
                  <a:spLocks/>
                </p:cNvSpPr>
                <p:nvPr/>
              </p:nvSpPr>
              <p:spPr bwMode="auto">
                <a:xfrm>
                  <a:off x="2218" y="1102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90" name="Freeform 4185"/>
                <p:cNvSpPr>
                  <a:spLocks/>
                </p:cNvSpPr>
                <p:nvPr/>
              </p:nvSpPr>
              <p:spPr bwMode="auto">
                <a:xfrm>
                  <a:off x="2212" y="1102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91" name="Freeform 4186"/>
                <p:cNvSpPr>
                  <a:spLocks/>
                </p:cNvSpPr>
                <p:nvPr/>
              </p:nvSpPr>
              <p:spPr bwMode="auto">
                <a:xfrm>
                  <a:off x="2241" y="1101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92" name="Freeform 4187"/>
                <p:cNvSpPr>
                  <a:spLocks/>
                </p:cNvSpPr>
                <p:nvPr/>
              </p:nvSpPr>
              <p:spPr bwMode="auto">
                <a:xfrm>
                  <a:off x="2215" y="1100"/>
                  <a:ext cx="5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93" name="Freeform 4188"/>
                <p:cNvSpPr>
                  <a:spLocks/>
                </p:cNvSpPr>
                <p:nvPr/>
              </p:nvSpPr>
              <p:spPr bwMode="auto">
                <a:xfrm>
                  <a:off x="2206" y="1100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94" name="Freeform 4189"/>
                <p:cNvSpPr>
                  <a:spLocks/>
                </p:cNvSpPr>
                <p:nvPr/>
              </p:nvSpPr>
              <p:spPr bwMode="auto">
                <a:xfrm>
                  <a:off x="2213" y="1099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95" name="Freeform 4190"/>
                <p:cNvSpPr>
                  <a:spLocks/>
                </p:cNvSpPr>
                <p:nvPr/>
              </p:nvSpPr>
              <p:spPr bwMode="auto">
                <a:xfrm>
                  <a:off x="2200" y="1098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96" name="Freeform 4191"/>
                <p:cNvSpPr>
                  <a:spLocks/>
                </p:cNvSpPr>
                <p:nvPr/>
              </p:nvSpPr>
              <p:spPr bwMode="auto">
                <a:xfrm>
                  <a:off x="2238" y="109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97" name="Freeform 4192"/>
                <p:cNvSpPr>
                  <a:spLocks/>
                </p:cNvSpPr>
                <p:nvPr/>
              </p:nvSpPr>
              <p:spPr bwMode="auto">
                <a:xfrm>
                  <a:off x="2221" y="1096"/>
                  <a:ext cx="4" cy="7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98" name="Freeform 4193"/>
                <p:cNvSpPr>
                  <a:spLocks/>
                </p:cNvSpPr>
                <p:nvPr/>
              </p:nvSpPr>
              <p:spPr bwMode="auto">
                <a:xfrm>
                  <a:off x="2240" y="1096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199" name="Freeform 4194"/>
                <p:cNvSpPr>
                  <a:spLocks/>
                </p:cNvSpPr>
                <p:nvPr/>
              </p:nvSpPr>
              <p:spPr bwMode="auto">
                <a:xfrm>
                  <a:off x="2243" y="109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00" name="Freeform 4195"/>
                <p:cNvSpPr>
                  <a:spLocks/>
                </p:cNvSpPr>
                <p:nvPr/>
              </p:nvSpPr>
              <p:spPr bwMode="auto">
                <a:xfrm>
                  <a:off x="2235" y="1094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01" name="Freeform 4196"/>
                <p:cNvSpPr>
                  <a:spLocks/>
                </p:cNvSpPr>
                <p:nvPr/>
              </p:nvSpPr>
              <p:spPr bwMode="auto">
                <a:xfrm>
                  <a:off x="2222" y="1094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02" name="Freeform 4197"/>
                <p:cNvSpPr>
                  <a:spLocks/>
                </p:cNvSpPr>
                <p:nvPr/>
              </p:nvSpPr>
              <p:spPr bwMode="auto">
                <a:xfrm>
                  <a:off x="2232" y="1094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03" name="Freeform 4198"/>
                <p:cNvSpPr>
                  <a:spLocks/>
                </p:cNvSpPr>
                <p:nvPr/>
              </p:nvSpPr>
              <p:spPr bwMode="auto">
                <a:xfrm>
                  <a:off x="2222" y="109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04" name="Freeform 4199"/>
                <p:cNvSpPr>
                  <a:spLocks/>
                </p:cNvSpPr>
                <p:nvPr/>
              </p:nvSpPr>
              <p:spPr bwMode="auto">
                <a:xfrm>
                  <a:off x="2249" y="1093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05" name="Freeform 4200"/>
                <p:cNvSpPr>
                  <a:spLocks/>
                </p:cNvSpPr>
                <p:nvPr/>
              </p:nvSpPr>
              <p:spPr bwMode="auto">
                <a:xfrm>
                  <a:off x="2220" y="1090"/>
                  <a:ext cx="5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06" name="Freeform 4201"/>
                <p:cNvSpPr>
                  <a:spLocks/>
                </p:cNvSpPr>
                <p:nvPr/>
              </p:nvSpPr>
              <p:spPr bwMode="auto">
                <a:xfrm>
                  <a:off x="2231" y="1090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07" name="Freeform 4202"/>
                <p:cNvSpPr>
                  <a:spLocks/>
                </p:cNvSpPr>
                <p:nvPr/>
              </p:nvSpPr>
              <p:spPr bwMode="auto">
                <a:xfrm>
                  <a:off x="2211" y="1088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08" name="Freeform 4203"/>
                <p:cNvSpPr>
                  <a:spLocks/>
                </p:cNvSpPr>
                <p:nvPr/>
              </p:nvSpPr>
              <p:spPr bwMode="auto">
                <a:xfrm>
                  <a:off x="2245" y="1086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09" name="Freeform 4204"/>
                <p:cNvSpPr>
                  <a:spLocks/>
                </p:cNvSpPr>
                <p:nvPr/>
              </p:nvSpPr>
              <p:spPr bwMode="auto">
                <a:xfrm>
                  <a:off x="2221" y="1085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10" name="Freeform 4205"/>
                <p:cNvSpPr>
                  <a:spLocks/>
                </p:cNvSpPr>
                <p:nvPr/>
              </p:nvSpPr>
              <p:spPr bwMode="auto">
                <a:xfrm>
                  <a:off x="2220" y="1084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11" name="Freeform 4206"/>
                <p:cNvSpPr>
                  <a:spLocks/>
                </p:cNvSpPr>
                <p:nvPr/>
              </p:nvSpPr>
              <p:spPr bwMode="auto">
                <a:xfrm>
                  <a:off x="2200" y="1083"/>
                  <a:ext cx="4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12" name="Freeform 4207"/>
                <p:cNvSpPr>
                  <a:spLocks/>
                </p:cNvSpPr>
                <p:nvPr/>
              </p:nvSpPr>
              <p:spPr bwMode="auto">
                <a:xfrm>
                  <a:off x="2217" y="1083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13" name="Freeform 4208"/>
                <p:cNvSpPr>
                  <a:spLocks/>
                </p:cNvSpPr>
                <p:nvPr/>
              </p:nvSpPr>
              <p:spPr bwMode="auto">
                <a:xfrm>
                  <a:off x="2206" y="1082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14" name="Freeform 4209"/>
                <p:cNvSpPr>
                  <a:spLocks/>
                </p:cNvSpPr>
                <p:nvPr/>
              </p:nvSpPr>
              <p:spPr bwMode="auto">
                <a:xfrm>
                  <a:off x="2236" y="1081"/>
                  <a:ext cx="5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15" name="Freeform 4210"/>
                <p:cNvSpPr>
                  <a:spLocks/>
                </p:cNvSpPr>
                <p:nvPr/>
              </p:nvSpPr>
              <p:spPr bwMode="auto">
                <a:xfrm>
                  <a:off x="2199" y="108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16" name="Freeform 4211"/>
                <p:cNvSpPr>
                  <a:spLocks/>
                </p:cNvSpPr>
                <p:nvPr/>
              </p:nvSpPr>
              <p:spPr bwMode="auto">
                <a:xfrm>
                  <a:off x="2250" y="1080"/>
                  <a:ext cx="4" cy="7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40" y="8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17" name="Freeform 4212"/>
                <p:cNvSpPr>
                  <a:spLocks/>
                </p:cNvSpPr>
                <p:nvPr/>
              </p:nvSpPr>
              <p:spPr bwMode="auto">
                <a:xfrm>
                  <a:off x="2239" y="1080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18" name="Freeform 4213"/>
                <p:cNvSpPr>
                  <a:spLocks/>
                </p:cNvSpPr>
                <p:nvPr/>
              </p:nvSpPr>
              <p:spPr bwMode="auto">
                <a:xfrm>
                  <a:off x="2225" y="107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19" name="Freeform 4214"/>
                <p:cNvSpPr>
                  <a:spLocks/>
                </p:cNvSpPr>
                <p:nvPr/>
              </p:nvSpPr>
              <p:spPr bwMode="auto">
                <a:xfrm>
                  <a:off x="2202" y="1078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20" name="Freeform 4215"/>
                <p:cNvSpPr>
                  <a:spLocks/>
                </p:cNvSpPr>
                <p:nvPr/>
              </p:nvSpPr>
              <p:spPr bwMode="auto">
                <a:xfrm>
                  <a:off x="2219" y="1076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21" name="Freeform 4216"/>
                <p:cNvSpPr>
                  <a:spLocks/>
                </p:cNvSpPr>
                <p:nvPr/>
              </p:nvSpPr>
              <p:spPr bwMode="auto">
                <a:xfrm>
                  <a:off x="2215" y="1076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22" name="Freeform 4217"/>
                <p:cNvSpPr>
                  <a:spLocks/>
                </p:cNvSpPr>
                <p:nvPr/>
              </p:nvSpPr>
              <p:spPr bwMode="auto">
                <a:xfrm>
                  <a:off x="2200" y="107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23" name="Freeform 4218"/>
                <p:cNvSpPr>
                  <a:spLocks/>
                </p:cNvSpPr>
                <p:nvPr/>
              </p:nvSpPr>
              <p:spPr bwMode="auto">
                <a:xfrm>
                  <a:off x="2245" y="1075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24" name="Freeform 4219"/>
                <p:cNvSpPr>
                  <a:spLocks/>
                </p:cNvSpPr>
                <p:nvPr/>
              </p:nvSpPr>
              <p:spPr bwMode="auto">
                <a:xfrm>
                  <a:off x="2207" y="1073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25" name="Freeform 4220"/>
                <p:cNvSpPr>
                  <a:spLocks/>
                </p:cNvSpPr>
                <p:nvPr/>
              </p:nvSpPr>
              <p:spPr bwMode="auto">
                <a:xfrm>
                  <a:off x="2217" y="1071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26" name="Freeform 4221"/>
                <p:cNvSpPr>
                  <a:spLocks/>
                </p:cNvSpPr>
                <p:nvPr/>
              </p:nvSpPr>
              <p:spPr bwMode="auto">
                <a:xfrm>
                  <a:off x="2213" y="1071"/>
                  <a:ext cx="5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27" name="Freeform 4222"/>
                <p:cNvSpPr>
                  <a:spLocks/>
                </p:cNvSpPr>
                <p:nvPr/>
              </p:nvSpPr>
              <p:spPr bwMode="auto">
                <a:xfrm>
                  <a:off x="2240" y="1071"/>
                  <a:ext cx="4" cy="6"/>
                </a:xfrm>
                <a:custGeom>
                  <a:avLst/>
                  <a:gdLst>
                    <a:gd name="T0" fmla="*/ 40 w 40"/>
                    <a:gd name="T1" fmla="*/ 20 h 39"/>
                    <a:gd name="T2" fmla="*/ 40 w 40"/>
                    <a:gd name="T3" fmla="*/ 20 h 39"/>
                    <a:gd name="T4" fmla="*/ 20 w 40"/>
                    <a:gd name="T5" fmla="*/ 39 h 39"/>
                    <a:gd name="T6" fmla="*/ 0 w 40"/>
                    <a:gd name="T7" fmla="*/ 20 h 39"/>
                    <a:gd name="T8" fmla="*/ 20 w 40"/>
                    <a:gd name="T9" fmla="*/ 0 h 39"/>
                    <a:gd name="T10" fmla="*/ 40 w 40"/>
                    <a:gd name="T11" fmla="*/ 20 h 39"/>
                    <a:gd name="T12" fmla="*/ 40 w 40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20"/>
                      </a:moveTo>
                      <a:lnTo>
                        <a:pt x="40" y="20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20"/>
                      </a:cubicBezTo>
                      <a:lnTo>
                        <a:pt x="40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28" name="Freeform 4223"/>
                <p:cNvSpPr>
                  <a:spLocks/>
                </p:cNvSpPr>
                <p:nvPr/>
              </p:nvSpPr>
              <p:spPr bwMode="auto">
                <a:xfrm>
                  <a:off x="2211" y="1069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29" name="Freeform 4224"/>
                <p:cNvSpPr>
                  <a:spLocks/>
                </p:cNvSpPr>
                <p:nvPr/>
              </p:nvSpPr>
              <p:spPr bwMode="auto">
                <a:xfrm>
                  <a:off x="2235" y="1069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30" name="Freeform 4225"/>
                <p:cNvSpPr>
                  <a:spLocks/>
                </p:cNvSpPr>
                <p:nvPr/>
              </p:nvSpPr>
              <p:spPr bwMode="auto">
                <a:xfrm>
                  <a:off x="2209" y="1068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31" name="Freeform 4226"/>
                <p:cNvSpPr>
                  <a:spLocks/>
                </p:cNvSpPr>
                <p:nvPr/>
              </p:nvSpPr>
              <p:spPr bwMode="auto">
                <a:xfrm>
                  <a:off x="2217" y="1068"/>
                  <a:ext cx="4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20 w 39"/>
                    <a:gd name="T5" fmla="*/ 40 h 40"/>
                    <a:gd name="T6" fmla="*/ 0 w 39"/>
                    <a:gd name="T7" fmla="*/ 20 h 40"/>
                    <a:gd name="T8" fmla="*/ 20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40"/>
                        <a:pt x="20" y="40"/>
                      </a:cubicBezTo>
                      <a:cubicBezTo>
                        <a:pt x="9" y="40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32" name="Freeform 4227"/>
                <p:cNvSpPr>
                  <a:spLocks/>
                </p:cNvSpPr>
                <p:nvPr/>
              </p:nvSpPr>
              <p:spPr bwMode="auto">
                <a:xfrm>
                  <a:off x="2229" y="1068"/>
                  <a:ext cx="4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40" y="9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33" name="Freeform 4228"/>
                <p:cNvSpPr>
                  <a:spLocks/>
                </p:cNvSpPr>
                <p:nvPr/>
              </p:nvSpPr>
              <p:spPr bwMode="auto">
                <a:xfrm>
                  <a:off x="2216" y="1063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34" name="Freeform 4229"/>
                <p:cNvSpPr>
                  <a:spLocks/>
                </p:cNvSpPr>
                <p:nvPr/>
              </p:nvSpPr>
              <p:spPr bwMode="auto">
                <a:xfrm>
                  <a:off x="2233" y="1063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35" name="Freeform 4230"/>
                <p:cNvSpPr>
                  <a:spLocks/>
                </p:cNvSpPr>
                <p:nvPr/>
              </p:nvSpPr>
              <p:spPr bwMode="auto">
                <a:xfrm>
                  <a:off x="2223" y="1062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36" name="Freeform 4231"/>
                <p:cNvSpPr>
                  <a:spLocks/>
                </p:cNvSpPr>
                <p:nvPr/>
              </p:nvSpPr>
              <p:spPr bwMode="auto">
                <a:xfrm>
                  <a:off x="2221" y="1061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37" name="Freeform 4232"/>
                <p:cNvSpPr>
                  <a:spLocks/>
                </p:cNvSpPr>
                <p:nvPr/>
              </p:nvSpPr>
              <p:spPr bwMode="auto">
                <a:xfrm>
                  <a:off x="2226" y="1059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38" name="Freeform 4233"/>
                <p:cNvSpPr>
                  <a:spLocks/>
                </p:cNvSpPr>
                <p:nvPr/>
              </p:nvSpPr>
              <p:spPr bwMode="auto">
                <a:xfrm>
                  <a:off x="2246" y="1059"/>
                  <a:ext cx="5" cy="6"/>
                </a:xfrm>
                <a:custGeom>
                  <a:avLst/>
                  <a:gdLst>
                    <a:gd name="T0" fmla="*/ 39 w 39"/>
                    <a:gd name="T1" fmla="*/ 20 h 40"/>
                    <a:gd name="T2" fmla="*/ 39 w 39"/>
                    <a:gd name="T3" fmla="*/ 20 h 40"/>
                    <a:gd name="T4" fmla="*/ 19 w 39"/>
                    <a:gd name="T5" fmla="*/ 40 h 40"/>
                    <a:gd name="T6" fmla="*/ 0 w 39"/>
                    <a:gd name="T7" fmla="*/ 20 h 40"/>
                    <a:gd name="T8" fmla="*/ 19 w 39"/>
                    <a:gd name="T9" fmla="*/ 0 h 40"/>
                    <a:gd name="T10" fmla="*/ 39 w 39"/>
                    <a:gd name="T11" fmla="*/ 20 h 40"/>
                    <a:gd name="T12" fmla="*/ 39 w 39"/>
                    <a:gd name="T13" fmla="*/ 2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40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40"/>
                        <a:pt x="19" y="40"/>
                      </a:cubicBezTo>
                      <a:cubicBezTo>
                        <a:pt x="8" y="40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39" name="Freeform 4234"/>
                <p:cNvSpPr>
                  <a:spLocks/>
                </p:cNvSpPr>
                <p:nvPr/>
              </p:nvSpPr>
              <p:spPr bwMode="auto">
                <a:xfrm>
                  <a:off x="2240" y="1057"/>
                  <a:ext cx="5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40" name="Freeform 4235"/>
                <p:cNvSpPr>
                  <a:spLocks/>
                </p:cNvSpPr>
                <p:nvPr/>
              </p:nvSpPr>
              <p:spPr bwMode="auto">
                <a:xfrm>
                  <a:off x="2223" y="1055"/>
                  <a:ext cx="5" cy="6"/>
                </a:xfrm>
                <a:custGeom>
                  <a:avLst/>
                  <a:gdLst>
                    <a:gd name="T0" fmla="*/ 40 w 40"/>
                    <a:gd name="T1" fmla="*/ 19 h 39"/>
                    <a:gd name="T2" fmla="*/ 40 w 40"/>
                    <a:gd name="T3" fmla="*/ 19 h 39"/>
                    <a:gd name="T4" fmla="*/ 20 w 40"/>
                    <a:gd name="T5" fmla="*/ 39 h 39"/>
                    <a:gd name="T6" fmla="*/ 0 w 40"/>
                    <a:gd name="T7" fmla="*/ 19 h 39"/>
                    <a:gd name="T8" fmla="*/ 20 w 40"/>
                    <a:gd name="T9" fmla="*/ 0 h 39"/>
                    <a:gd name="T10" fmla="*/ 40 w 40"/>
                    <a:gd name="T11" fmla="*/ 19 h 39"/>
                    <a:gd name="T12" fmla="*/ 40 w 40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9">
                      <a:moveTo>
                        <a:pt x="40" y="19"/>
                      </a:moveTo>
                      <a:lnTo>
                        <a:pt x="40" y="19"/>
                      </a:lnTo>
                      <a:cubicBezTo>
                        <a:pt x="40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40" y="8"/>
                        <a:pt x="40" y="19"/>
                      </a:cubicBezTo>
                      <a:lnTo>
                        <a:pt x="40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41" name="Freeform 4236"/>
                <p:cNvSpPr>
                  <a:spLocks/>
                </p:cNvSpPr>
                <p:nvPr/>
              </p:nvSpPr>
              <p:spPr bwMode="auto">
                <a:xfrm>
                  <a:off x="2212" y="1054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42" name="Freeform 4237"/>
                <p:cNvSpPr>
                  <a:spLocks/>
                </p:cNvSpPr>
                <p:nvPr/>
              </p:nvSpPr>
              <p:spPr bwMode="auto">
                <a:xfrm>
                  <a:off x="2224" y="1053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43" name="Freeform 4238"/>
                <p:cNvSpPr>
                  <a:spLocks/>
                </p:cNvSpPr>
                <p:nvPr/>
              </p:nvSpPr>
              <p:spPr bwMode="auto">
                <a:xfrm>
                  <a:off x="2217" y="105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44" name="Freeform 4239"/>
                <p:cNvSpPr>
                  <a:spLocks/>
                </p:cNvSpPr>
                <p:nvPr/>
              </p:nvSpPr>
              <p:spPr bwMode="auto">
                <a:xfrm>
                  <a:off x="2242" y="1048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1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20" y="0"/>
                      </a:cubicBezTo>
                      <a:cubicBezTo>
                        <a:pt x="31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45" name="Freeform 4240"/>
                <p:cNvSpPr>
                  <a:spLocks/>
                </p:cNvSpPr>
                <p:nvPr/>
              </p:nvSpPr>
              <p:spPr bwMode="auto">
                <a:xfrm>
                  <a:off x="2199" y="1047"/>
                  <a:ext cx="5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46" name="Freeform 4241"/>
                <p:cNvSpPr>
                  <a:spLocks/>
                </p:cNvSpPr>
                <p:nvPr/>
              </p:nvSpPr>
              <p:spPr bwMode="auto">
                <a:xfrm>
                  <a:off x="2231" y="1047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47" name="Freeform 4242"/>
                <p:cNvSpPr>
                  <a:spLocks/>
                </p:cNvSpPr>
                <p:nvPr/>
              </p:nvSpPr>
              <p:spPr bwMode="auto">
                <a:xfrm>
                  <a:off x="2233" y="104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48" name="Freeform 4243"/>
                <p:cNvSpPr>
                  <a:spLocks/>
                </p:cNvSpPr>
                <p:nvPr/>
              </p:nvSpPr>
              <p:spPr bwMode="auto">
                <a:xfrm>
                  <a:off x="2210" y="1045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49" name="Freeform 4244"/>
                <p:cNvSpPr>
                  <a:spLocks/>
                </p:cNvSpPr>
                <p:nvPr/>
              </p:nvSpPr>
              <p:spPr bwMode="auto">
                <a:xfrm>
                  <a:off x="2229" y="1044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50" name="Freeform 4245"/>
                <p:cNvSpPr>
                  <a:spLocks/>
                </p:cNvSpPr>
                <p:nvPr/>
              </p:nvSpPr>
              <p:spPr bwMode="auto">
                <a:xfrm>
                  <a:off x="2230" y="1040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51" name="Freeform 4246"/>
                <p:cNvSpPr>
                  <a:spLocks/>
                </p:cNvSpPr>
                <p:nvPr/>
              </p:nvSpPr>
              <p:spPr bwMode="auto">
                <a:xfrm>
                  <a:off x="2200" y="1040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8" y="39"/>
                        <a:pt x="0" y="31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52" name="Freeform 4247"/>
                <p:cNvSpPr>
                  <a:spLocks/>
                </p:cNvSpPr>
                <p:nvPr/>
              </p:nvSpPr>
              <p:spPr bwMode="auto">
                <a:xfrm>
                  <a:off x="2214" y="1039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0" y="39"/>
                        <a:pt x="19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53" name="Freeform 4248"/>
                <p:cNvSpPr>
                  <a:spLocks/>
                </p:cNvSpPr>
                <p:nvPr/>
              </p:nvSpPr>
              <p:spPr bwMode="auto">
                <a:xfrm>
                  <a:off x="2238" y="1037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54" name="Freeform 4249"/>
                <p:cNvSpPr>
                  <a:spLocks/>
                </p:cNvSpPr>
                <p:nvPr/>
              </p:nvSpPr>
              <p:spPr bwMode="auto">
                <a:xfrm>
                  <a:off x="2227" y="1036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55" name="Freeform 4250"/>
                <p:cNvSpPr>
                  <a:spLocks/>
                </p:cNvSpPr>
                <p:nvPr/>
              </p:nvSpPr>
              <p:spPr bwMode="auto">
                <a:xfrm>
                  <a:off x="2224" y="1034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56" name="Freeform 4251"/>
                <p:cNvSpPr>
                  <a:spLocks/>
                </p:cNvSpPr>
                <p:nvPr/>
              </p:nvSpPr>
              <p:spPr bwMode="auto">
                <a:xfrm>
                  <a:off x="2208" y="1031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57" name="Freeform 4252"/>
                <p:cNvSpPr>
                  <a:spLocks/>
                </p:cNvSpPr>
                <p:nvPr/>
              </p:nvSpPr>
              <p:spPr bwMode="auto">
                <a:xfrm>
                  <a:off x="2243" y="1024"/>
                  <a:ext cx="4" cy="7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20 w 39"/>
                    <a:gd name="T5" fmla="*/ 39 h 39"/>
                    <a:gd name="T6" fmla="*/ 0 w 39"/>
                    <a:gd name="T7" fmla="*/ 20 h 39"/>
                    <a:gd name="T8" fmla="*/ 20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1"/>
                        <a:pt x="31" y="39"/>
                        <a:pt x="20" y="39"/>
                      </a:cubicBezTo>
                      <a:cubicBezTo>
                        <a:pt x="9" y="39"/>
                        <a:pt x="0" y="31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1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58" name="Freeform 4253"/>
                <p:cNvSpPr>
                  <a:spLocks/>
                </p:cNvSpPr>
                <p:nvPr/>
              </p:nvSpPr>
              <p:spPr bwMode="auto">
                <a:xfrm>
                  <a:off x="2233" y="1017"/>
                  <a:ext cx="5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59" name="Freeform 4254"/>
                <p:cNvSpPr>
                  <a:spLocks/>
                </p:cNvSpPr>
                <p:nvPr/>
              </p:nvSpPr>
              <p:spPr bwMode="auto">
                <a:xfrm>
                  <a:off x="2201" y="1014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20 w 39"/>
                    <a:gd name="T5" fmla="*/ 39 h 39"/>
                    <a:gd name="T6" fmla="*/ 0 w 39"/>
                    <a:gd name="T7" fmla="*/ 19 h 39"/>
                    <a:gd name="T8" fmla="*/ 20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20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30" y="0"/>
                        <a:pt x="39" y="9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60" name="Freeform 4255"/>
                <p:cNvSpPr>
                  <a:spLocks/>
                </p:cNvSpPr>
                <p:nvPr/>
              </p:nvSpPr>
              <p:spPr bwMode="auto">
                <a:xfrm>
                  <a:off x="2203" y="101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61" name="Freeform 4256"/>
                <p:cNvSpPr>
                  <a:spLocks/>
                </p:cNvSpPr>
                <p:nvPr/>
              </p:nvSpPr>
              <p:spPr bwMode="auto">
                <a:xfrm>
                  <a:off x="2211" y="1012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19"/>
                      </a:cubicBezTo>
                      <a:cubicBezTo>
                        <a:pt x="0" y="8"/>
                        <a:pt x="8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62" name="Freeform 4257"/>
                <p:cNvSpPr>
                  <a:spLocks/>
                </p:cNvSpPr>
                <p:nvPr/>
              </p:nvSpPr>
              <p:spPr bwMode="auto">
                <a:xfrm>
                  <a:off x="2240" y="1009"/>
                  <a:ext cx="4" cy="6"/>
                </a:xfrm>
                <a:custGeom>
                  <a:avLst/>
                  <a:gdLst>
                    <a:gd name="T0" fmla="*/ 39 w 39"/>
                    <a:gd name="T1" fmla="*/ 19 h 39"/>
                    <a:gd name="T2" fmla="*/ 39 w 39"/>
                    <a:gd name="T3" fmla="*/ 19 h 39"/>
                    <a:gd name="T4" fmla="*/ 19 w 39"/>
                    <a:gd name="T5" fmla="*/ 39 h 39"/>
                    <a:gd name="T6" fmla="*/ 0 w 39"/>
                    <a:gd name="T7" fmla="*/ 19 h 39"/>
                    <a:gd name="T8" fmla="*/ 19 w 39"/>
                    <a:gd name="T9" fmla="*/ 0 h 39"/>
                    <a:gd name="T10" fmla="*/ 39 w 39"/>
                    <a:gd name="T11" fmla="*/ 19 h 39"/>
                    <a:gd name="T12" fmla="*/ 39 w 39"/>
                    <a:gd name="T13" fmla="*/ 1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19"/>
                      </a:moveTo>
                      <a:lnTo>
                        <a:pt x="39" y="19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9" y="39"/>
                        <a:pt x="0" y="30"/>
                        <a:pt x="0" y="19"/>
                      </a:cubicBezTo>
                      <a:cubicBezTo>
                        <a:pt x="0" y="8"/>
                        <a:pt x="9" y="0"/>
                        <a:pt x="19" y="0"/>
                      </a:cubicBezTo>
                      <a:cubicBezTo>
                        <a:pt x="30" y="0"/>
                        <a:pt x="39" y="8"/>
                        <a:pt x="39" y="19"/>
                      </a:cubicBezTo>
                      <a:lnTo>
                        <a:pt x="39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263" name="Freeform 4258"/>
                <p:cNvSpPr>
                  <a:spLocks/>
                </p:cNvSpPr>
                <p:nvPr/>
              </p:nvSpPr>
              <p:spPr bwMode="auto">
                <a:xfrm>
                  <a:off x="2248" y="1003"/>
                  <a:ext cx="4" cy="6"/>
                </a:xfrm>
                <a:custGeom>
                  <a:avLst/>
                  <a:gdLst>
                    <a:gd name="T0" fmla="*/ 39 w 39"/>
                    <a:gd name="T1" fmla="*/ 20 h 39"/>
                    <a:gd name="T2" fmla="*/ 39 w 39"/>
                    <a:gd name="T3" fmla="*/ 20 h 39"/>
                    <a:gd name="T4" fmla="*/ 19 w 39"/>
                    <a:gd name="T5" fmla="*/ 39 h 39"/>
                    <a:gd name="T6" fmla="*/ 0 w 39"/>
                    <a:gd name="T7" fmla="*/ 20 h 39"/>
                    <a:gd name="T8" fmla="*/ 19 w 39"/>
                    <a:gd name="T9" fmla="*/ 0 h 39"/>
                    <a:gd name="T10" fmla="*/ 39 w 39"/>
                    <a:gd name="T11" fmla="*/ 20 h 39"/>
                    <a:gd name="T12" fmla="*/ 39 w 39"/>
                    <a:gd name="T13" fmla="*/ 2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9">
                      <a:moveTo>
                        <a:pt x="39" y="20"/>
                      </a:moveTo>
                      <a:lnTo>
                        <a:pt x="39" y="20"/>
                      </a:lnTo>
                      <a:cubicBezTo>
                        <a:pt x="39" y="30"/>
                        <a:pt x="30" y="39"/>
                        <a:pt x="19" y="39"/>
                      </a:cubicBezTo>
                      <a:cubicBezTo>
                        <a:pt x="8" y="39"/>
                        <a:pt x="0" y="3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ubicBezTo>
                        <a:pt x="30" y="0"/>
                        <a:pt x="39" y="9"/>
                        <a:pt x="39" y="20"/>
                      </a:cubicBezTo>
                      <a:lnTo>
                        <a:pt x="39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</p:grpSp>
          <p:sp>
            <p:nvSpPr>
              <p:cNvPr id="51" name="Freeform 4260"/>
              <p:cNvSpPr>
                <a:spLocks/>
              </p:cNvSpPr>
              <p:nvPr/>
            </p:nvSpPr>
            <p:spPr bwMode="auto">
              <a:xfrm>
                <a:off x="3551238" y="1590675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0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2" name="Freeform 4261"/>
              <p:cNvSpPr>
                <a:spLocks/>
              </p:cNvSpPr>
              <p:nvPr/>
            </p:nvSpPr>
            <p:spPr bwMode="auto">
              <a:xfrm>
                <a:off x="3508375" y="1582738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3" name="Freeform 4262"/>
              <p:cNvSpPr>
                <a:spLocks/>
              </p:cNvSpPr>
              <p:nvPr/>
            </p:nvSpPr>
            <p:spPr bwMode="auto">
              <a:xfrm>
                <a:off x="3508375" y="1562100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4" name="Freeform 4263"/>
              <p:cNvSpPr>
                <a:spLocks/>
              </p:cNvSpPr>
              <p:nvPr/>
            </p:nvSpPr>
            <p:spPr bwMode="auto">
              <a:xfrm>
                <a:off x="3549650" y="1552575"/>
                <a:ext cx="7938" cy="9525"/>
              </a:xfrm>
              <a:custGeom>
                <a:avLst/>
                <a:gdLst>
                  <a:gd name="T0" fmla="*/ 40 w 40"/>
                  <a:gd name="T1" fmla="*/ 19 h 39"/>
                  <a:gd name="T2" fmla="*/ 40 w 40"/>
                  <a:gd name="T3" fmla="*/ 19 h 39"/>
                  <a:gd name="T4" fmla="*/ 20 w 40"/>
                  <a:gd name="T5" fmla="*/ 39 h 39"/>
                  <a:gd name="T6" fmla="*/ 0 w 40"/>
                  <a:gd name="T7" fmla="*/ 19 h 39"/>
                  <a:gd name="T8" fmla="*/ 20 w 40"/>
                  <a:gd name="T9" fmla="*/ 0 h 39"/>
                  <a:gd name="T10" fmla="*/ 40 w 40"/>
                  <a:gd name="T11" fmla="*/ 19 h 39"/>
                  <a:gd name="T12" fmla="*/ 40 w 40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9">
                    <a:moveTo>
                      <a:pt x="40" y="19"/>
                    </a:moveTo>
                    <a:lnTo>
                      <a:pt x="40" y="19"/>
                    </a:lnTo>
                    <a:cubicBezTo>
                      <a:pt x="40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1" y="0"/>
                      <a:pt x="40" y="8"/>
                      <a:pt x="40" y="19"/>
                    </a:cubicBezTo>
                    <a:lnTo>
                      <a:pt x="4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5" name="Freeform 4264"/>
              <p:cNvSpPr>
                <a:spLocks/>
              </p:cNvSpPr>
              <p:nvPr/>
            </p:nvSpPr>
            <p:spPr bwMode="auto">
              <a:xfrm>
                <a:off x="3495675" y="1524000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6" name="Freeform 4265"/>
              <p:cNvSpPr>
                <a:spLocks/>
              </p:cNvSpPr>
              <p:nvPr/>
            </p:nvSpPr>
            <p:spPr bwMode="auto">
              <a:xfrm>
                <a:off x="3559175" y="1520825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7" name="Freeform 4266"/>
              <p:cNvSpPr>
                <a:spLocks/>
              </p:cNvSpPr>
              <p:nvPr/>
            </p:nvSpPr>
            <p:spPr bwMode="auto">
              <a:xfrm>
                <a:off x="3497263" y="1490663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8" name="Freeform 4267"/>
              <p:cNvSpPr>
                <a:spLocks/>
              </p:cNvSpPr>
              <p:nvPr/>
            </p:nvSpPr>
            <p:spPr bwMode="auto">
              <a:xfrm>
                <a:off x="3525838" y="1468438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59" name="Freeform 4268"/>
              <p:cNvSpPr>
                <a:spLocks/>
              </p:cNvSpPr>
              <p:nvPr/>
            </p:nvSpPr>
            <p:spPr bwMode="auto">
              <a:xfrm>
                <a:off x="3513138" y="1465263"/>
                <a:ext cx="7938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19 w 39"/>
                  <a:gd name="T5" fmla="*/ 39 h 39"/>
                  <a:gd name="T6" fmla="*/ 0 w 39"/>
                  <a:gd name="T7" fmla="*/ 19 h 39"/>
                  <a:gd name="T8" fmla="*/ 19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0" name="Freeform 4269"/>
              <p:cNvSpPr>
                <a:spLocks/>
              </p:cNvSpPr>
              <p:nvPr/>
            </p:nvSpPr>
            <p:spPr bwMode="auto">
              <a:xfrm>
                <a:off x="3489325" y="1462088"/>
                <a:ext cx="7938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20 w 39"/>
                  <a:gd name="T5" fmla="*/ 39 h 39"/>
                  <a:gd name="T6" fmla="*/ 0 w 39"/>
                  <a:gd name="T7" fmla="*/ 20 h 39"/>
                  <a:gd name="T8" fmla="*/ 20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1" y="39"/>
                      <a:pt x="20" y="39"/>
                    </a:cubicBezTo>
                    <a:cubicBezTo>
                      <a:pt x="9" y="39"/>
                      <a:pt x="0" y="3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1" name="Freeform 4270"/>
              <p:cNvSpPr>
                <a:spLocks/>
              </p:cNvSpPr>
              <p:nvPr/>
            </p:nvSpPr>
            <p:spPr bwMode="auto">
              <a:xfrm>
                <a:off x="3503613" y="1406525"/>
                <a:ext cx="6350" cy="11112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2" name="Freeform 4271"/>
              <p:cNvSpPr>
                <a:spLocks/>
              </p:cNvSpPr>
              <p:nvPr/>
            </p:nvSpPr>
            <p:spPr bwMode="auto">
              <a:xfrm>
                <a:off x="3557588" y="1355725"/>
                <a:ext cx="6350" cy="9525"/>
              </a:xfrm>
              <a:custGeom>
                <a:avLst/>
                <a:gdLst>
                  <a:gd name="T0" fmla="*/ 39 w 39"/>
                  <a:gd name="T1" fmla="*/ 19 h 39"/>
                  <a:gd name="T2" fmla="*/ 39 w 39"/>
                  <a:gd name="T3" fmla="*/ 19 h 39"/>
                  <a:gd name="T4" fmla="*/ 20 w 39"/>
                  <a:gd name="T5" fmla="*/ 39 h 39"/>
                  <a:gd name="T6" fmla="*/ 0 w 39"/>
                  <a:gd name="T7" fmla="*/ 19 h 39"/>
                  <a:gd name="T8" fmla="*/ 20 w 39"/>
                  <a:gd name="T9" fmla="*/ 0 h 39"/>
                  <a:gd name="T10" fmla="*/ 39 w 39"/>
                  <a:gd name="T11" fmla="*/ 19 h 39"/>
                  <a:gd name="T12" fmla="*/ 39 w 39"/>
                  <a:gd name="T13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19"/>
                    </a:moveTo>
                    <a:lnTo>
                      <a:pt x="39" y="19"/>
                    </a:lnTo>
                    <a:cubicBezTo>
                      <a:pt x="39" y="30"/>
                      <a:pt x="30" y="39"/>
                      <a:pt x="20" y="39"/>
                    </a:cubicBezTo>
                    <a:cubicBezTo>
                      <a:pt x="9" y="39"/>
                      <a:pt x="0" y="30"/>
                      <a:pt x="0" y="19"/>
                    </a:cubicBezTo>
                    <a:cubicBezTo>
                      <a:pt x="0" y="8"/>
                      <a:pt x="9" y="0"/>
                      <a:pt x="20" y="0"/>
                    </a:cubicBezTo>
                    <a:cubicBezTo>
                      <a:pt x="30" y="0"/>
                      <a:pt x="39" y="8"/>
                      <a:pt x="39" y="19"/>
                    </a:cubicBezTo>
                    <a:lnTo>
                      <a:pt x="39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3" name="Freeform 4272"/>
              <p:cNvSpPr>
                <a:spLocks/>
              </p:cNvSpPr>
              <p:nvPr/>
            </p:nvSpPr>
            <p:spPr bwMode="auto">
              <a:xfrm>
                <a:off x="3565525" y="1303338"/>
                <a:ext cx="6350" cy="9525"/>
              </a:xfrm>
              <a:custGeom>
                <a:avLst/>
                <a:gdLst>
                  <a:gd name="T0" fmla="*/ 39 w 39"/>
                  <a:gd name="T1" fmla="*/ 20 h 39"/>
                  <a:gd name="T2" fmla="*/ 39 w 39"/>
                  <a:gd name="T3" fmla="*/ 20 h 39"/>
                  <a:gd name="T4" fmla="*/ 19 w 39"/>
                  <a:gd name="T5" fmla="*/ 39 h 39"/>
                  <a:gd name="T6" fmla="*/ 0 w 39"/>
                  <a:gd name="T7" fmla="*/ 20 h 39"/>
                  <a:gd name="T8" fmla="*/ 19 w 39"/>
                  <a:gd name="T9" fmla="*/ 0 h 39"/>
                  <a:gd name="T10" fmla="*/ 39 w 39"/>
                  <a:gd name="T11" fmla="*/ 20 h 39"/>
                  <a:gd name="T12" fmla="*/ 39 w 39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9">
                    <a:moveTo>
                      <a:pt x="39" y="20"/>
                    </a:moveTo>
                    <a:lnTo>
                      <a:pt x="39" y="20"/>
                    </a:lnTo>
                    <a:cubicBezTo>
                      <a:pt x="39" y="31"/>
                      <a:pt x="30" y="39"/>
                      <a:pt x="19" y="39"/>
                    </a:cubicBezTo>
                    <a:cubicBezTo>
                      <a:pt x="9" y="39"/>
                      <a:pt x="0" y="31"/>
                      <a:pt x="0" y="20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</p:grpSp>
      <p:grpSp>
        <p:nvGrpSpPr>
          <p:cNvPr id="753" name="グループ化 752"/>
          <p:cNvGrpSpPr/>
          <p:nvPr/>
        </p:nvGrpSpPr>
        <p:grpSpPr>
          <a:xfrm>
            <a:off x="4921500" y="1768522"/>
            <a:ext cx="2283495" cy="2083282"/>
            <a:chOff x="1624118" y="2387359"/>
            <a:chExt cx="2283495" cy="2083282"/>
          </a:xfrm>
        </p:grpSpPr>
        <p:grpSp>
          <p:nvGrpSpPr>
            <p:cNvPr id="754" name="グループ化 753"/>
            <p:cNvGrpSpPr/>
            <p:nvPr/>
          </p:nvGrpSpPr>
          <p:grpSpPr>
            <a:xfrm>
              <a:off x="1624118" y="2387359"/>
              <a:ext cx="2283495" cy="2083282"/>
              <a:chOff x="497834" y="2384845"/>
              <a:chExt cx="2283495" cy="2083282"/>
            </a:xfrm>
          </p:grpSpPr>
          <p:grpSp>
            <p:nvGrpSpPr>
              <p:cNvPr id="756" name="グループ化 755"/>
              <p:cNvGrpSpPr/>
              <p:nvPr/>
            </p:nvGrpSpPr>
            <p:grpSpPr>
              <a:xfrm>
                <a:off x="497834" y="2384845"/>
                <a:ext cx="2283495" cy="2083282"/>
                <a:chOff x="900000" y="326075"/>
                <a:chExt cx="2283495" cy="2083282"/>
              </a:xfrm>
            </p:grpSpPr>
            <p:sp>
              <p:nvSpPr>
                <p:cNvPr id="764" name="正方形/長方形 763"/>
                <p:cNvSpPr/>
                <p:nvPr/>
              </p:nvSpPr>
              <p:spPr>
                <a:xfrm>
                  <a:off x="1365950" y="544538"/>
                  <a:ext cx="1633225" cy="1439064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cxnSp>
              <p:nvCxnSpPr>
                <p:cNvPr id="765" name="直線コネクタ 764"/>
                <p:cNvCxnSpPr/>
                <p:nvPr/>
              </p:nvCxnSpPr>
              <p:spPr>
                <a:xfrm>
                  <a:off x="1297137" y="1984669"/>
                  <a:ext cx="7154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6" name="直線コネクタ 765"/>
                <p:cNvCxnSpPr/>
                <p:nvPr/>
              </p:nvCxnSpPr>
              <p:spPr>
                <a:xfrm>
                  <a:off x="1297137" y="543442"/>
                  <a:ext cx="7154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7" name="直線コネクタ 766"/>
                <p:cNvCxnSpPr/>
                <p:nvPr/>
              </p:nvCxnSpPr>
              <p:spPr>
                <a:xfrm>
                  <a:off x="1297137" y="1696781"/>
                  <a:ext cx="7154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8" name="直線コネクタ 767"/>
                <p:cNvCxnSpPr/>
                <p:nvPr/>
              </p:nvCxnSpPr>
              <p:spPr>
                <a:xfrm>
                  <a:off x="1297137" y="1408199"/>
                  <a:ext cx="7154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9" name="直線コネクタ 768"/>
                <p:cNvCxnSpPr/>
                <p:nvPr/>
              </p:nvCxnSpPr>
              <p:spPr>
                <a:xfrm>
                  <a:off x="1297137" y="1119618"/>
                  <a:ext cx="7154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0" name="直線コネクタ 769"/>
                <p:cNvCxnSpPr/>
                <p:nvPr/>
              </p:nvCxnSpPr>
              <p:spPr>
                <a:xfrm>
                  <a:off x="1297137" y="831037"/>
                  <a:ext cx="71542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1" name="直線コネクタ 770"/>
                <p:cNvCxnSpPr/>
                <p:nvPr/>
              </p:nvCxnSpPr>
              <p:spPr>
                <a:xfrm>
                  <a:off x="1367031" y="1984211"/>
                  <a:ext cx="0" cy="7477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2" name="直線コネクタ 771"/>
                <p:cNvCxnSpPr/>
                <p:nvPr/>
              </p:nvCxnSpPr>
              <p:spPr>
                <a:xfrm>
                  <a:off x="3000187" y="1984211"/>
                  <a:ext cx="0" cy="7477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3" name="直線コネクタ 772"/>
                <p:cNvCxnSpPr/>
                <p:nvPr/>
              </p:nvCxnSpPr>
              <p:spPr>
                <a:xfrm>
                  <a:off x="1639674" y="1984211"/>
                  <a:ext cx="0" cy="7477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" name="直線コネクタ 773"/>
                <p:cNvCxnSpPr/>
                <p:nvPr/>
              </p:nvCxnSpPr>
              <p:spPr>
                <a:xfrm>
                  <a:off x="1911777" y="1984211"/>
                  <a:ext cx="0" cy="7477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" name="直線コネクタ 774"/>
                <p:cNvCxnSpPr/>
                <p:nvPr/>
              </p:nvCxnSpPr>
              <p:spPr>
                <a:xfrm>
                  <a:off x="2183880" y="1984211"/>
                  <a:ext cx="0" cy="7477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" name="直線コネクタ 775"/>
                <p:cNvCxnSpPr/>
                <p:nvPr/>
              </p:nvCxnSpPr>
              <p:spPr>
                <a:xfrm>
                  <a:off x="2728085" y="1984211"/>
                  <a:ext cx="0" cy="7477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" name="直線コネクタ 776"/>
                <p:cNvCxnSpPr/>
                <p:nvPr/>
              </p:nvCxnSpPr>
              <p:spPr>
                <a:xfrm>
                  <a:off x="2455982" y="1984211"/>
                  <a:ext cx="0" cy="7477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78" name="テキスト ボックス 777"/>
                <p:cNvSpPr txBox="1"/>
                <p:nvPr/>
              </p:nvSpPr>
              <p:spPr>
                <a:xfrm>
                  <a:off x="1026835" y="440836"/>
                  <a:ext cx="328936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1.0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9" name="テキスト ボックス 778"/>
                <p:cNvSpPr txBox="1"/>
                <p:nvPr/>
              </p:nvSpPr>
              <p:spPr>
                <a:xfrm>
                  <a:off x="1026835" y="726584"/>
                  <a:ext cx="328936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0.8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0" name="テキスト ボックス 779"/>
                <p:cNvSpPr txBox="1"/>
                <p:nvPr/>
              </p:nvSpPr>
              <p:spPr>
                <a:xfrm>
                  <a:off x="1026835" y="1017099"/>
                  <a:ext cx="328936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0.6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1" name="テキスト ボックス 780"/>
                <p:cNvSpPr txBox="1"/>
                <p:nvPr/>
              </p:nvSpPr>
              <p:spPr>
                <a:xfrm>
                  <a:off x="1026835" y="1302849"/>
                  <a:ext cx="328936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0.4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2" name="テキスト ボックス 781"/>
                <p:cNvSpPr txBox="1"/>
                <p:nvPr/>
              </p:nvSpPr>
              <p:spPr>
                <a:xfrm>
                  <a:off x="1026835" y="1598127"/>
                  <a:ext cx="328936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0.2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3" name="テキスト ボックス 782"/>
                <p:cNvSpPr txBox="1"/>
                <p:nvPr/>
              </p:nvSpPr>
              <p:spPr>
                <a:xfrm>
                  <a:off x="1113397" y="1888638"/>
                  <a:ext cx="242374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4" name="テキスト ボックス 783"/>
                <p:cNvSpPr txBox="1"/>
                <p:nvPr/>
              </p:nvSpPr>
              <p:spPr>
                <a:xfrm rot="16200000">
                  <a:off x="460937" y="1193313"/>
                  <a:ext cx="1093569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Overall survival rate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5" name="テキスト ボックス 784"/>
                <p:cNvSpPr txBox="1"/>
                <p:nvPr/>
              </p:nvSpPr>
              <p:spPr>
                <a:xfrm>
                  <a:off x="1251507" y="2036569"/>
                  <a:ext cx="242374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0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6" name="テキスト ボックス 785"/>
                <p:cNvSpPr txBox="1"/>
                <p:nvPr/>
              </p:nvSpPr>
              <p:spPr>
                <a:xfrm>
                  <a:off x="1488503" y="2036569"/>
                  <a:ext cx="300082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20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7" name="テキスト ボックス 786"/>
                <p:cNvSpPr txBox="1"/>
                <p:nvPr/>
              </p:nvSpPr>
              <p:spPr>
                <a:xfrm>
                  <a:off x="2304446" y="2036569"/>
                  <a:ext cx="300082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80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8" name="テキスト ボックス 787"/>
                <p:cNvSpPr txBox="1"/>
                <p:nvPr/>
              </p:nvSpPr>
              <p:spPr>
                <a:xfrm>
                  <a:off x="2825705" y="2036569"/>
                  <a:ext cx="357790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120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9" name="テキスト ボックス 788"/>
                <p:cNvSpPr txBox="1"/>
                <p:nvPr/>
              </p:nvSpPr>
              <p:spPr>
                <a:xfrm>
                  <a:off x="2498424" y="2193913"/>
                  <a:ext cx="522900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months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0" name="テキスト ボックス 789"/>
                <p:cNvSpPr txBox="1"/>
                <p:nvPr/>
              </p:nvSpPr>
              <p:spPr>
                <a:xfrm>
                  <a:off x="1368428" y="326075"/>
                  <a:ext cx="715260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miR-30c-5p</a:t>
                  </a:r>
                  <a:endParaRPr lang="ja-JP" altLang="en-US" sz="800" i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1" name="テキスト ボックス 790"/>
                <p:cNvSpPr txBox="1"/>
                <p:nvPr/>
              </p:nvSpPr>
              <p:spPr>
                <a:xfrm>
                  <a:off x="1853397" y="1276689"/>
                  <a:ext cx="1194559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rgbClr val="0000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Low expression group</a:t>
                  </a:r>
                </a:p>
                <a:p>
                  <a:pPr algn="ctr"/>
                  <a:r>
                    <a:rPr lang="en-US" altLang="ja-JP" sz="800" dirty="0">
                      <a:solidFill>
                        <a:srgbClr val="0000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</a:t>
                  </a:r>
                  <a:r>
                    <a:rPr lang="ja-JP" altLang="en-US" sz="800" dirty="0">
                      <a:solidFill>
                        <a:srgbClr val="0000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altLang="ja-JP" sz="800" i="1" dirty="0">
                      <a:solidFill>
                        <a:srgbClr val="0000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</a:t>
                  </a:r>
                  <a:r>
                    <a:rPr lang="en-US" altLang="ja-JP" sz="800" dirty="0">
                      <a:solidFill>
                        <a:srgbClr val="0000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= 494)</a:t>
                  </a:r>
                  <a:endParaRPr lang="ja-JP" altLang="en-US" sz="8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2" name="テキスト ボックス 791"/>
                <p:cNvSpPr txBox="1"/>
                <p:nvPr/>
              </p:nvSpPr>
              <p:spPr>
                <a:xfrm>
                  <a:off x="1367719" y="919106"/>
                  <a:ext cx="121700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High expression group</a:t>
                  </a:r>
                </a:p>
                <a:p>
                  <a:pPr algn="ctr"/>
                  <a:r>
                    <a:rPr lang="en-US" altLang="ja-JP" sz="800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 </a:t>
                  </a:r>
                  <a:r>
                    <a:rPr lang="en-US" altLang="ja-JP" sz="800" i="1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</a:t>
                  </a:r>
                  <a:r>
                    <a:rPr lang="en-US" altLang="ja-JP" sz="800" dirty="0">
                      <a:solidFill>
                        <a:srgbClr val="FF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= 494)</a:t>
                  </a:r>
                  <a:endParaRPr lang="ja-JP" altLang="en-US" sz="8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3" name="テキスト ボックス 792"/>
                <p:cNvSpPr txBox="1"/>
                <p:nvPr/>
              </p:nvSpPr>
              <p:spPr>
                <a:xfrm>
                  <a:off x="1757912" y="2036569"/>
                  <a:ext cx="300082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40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4" name="テキスト ボックス 793"/>
                <p:cNvSpPr txBox="1"/>
                <p:nvPr/>
              </p:nvSpPr>
              <p:spPr>
                <a:xfrm>
                  <a:off x="2035991" y="2036569"/>
                  <a:ext cx="300082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60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5" name="テキスト ボックス 794"/>
                <p:cNvSpPr txBox="1"/>
                <p:nvPr/>
              </p:nvSpPr>
              <p:spPr>
                <a:xfrm>
                  <a:off x="2552187" y="2036569"/>
                  <a:ext cx="357790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</a:t>
                  </a:r>
                  <a:endParaRPr lang="ja-JP" alt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757" name="グループ化 756"/>
              <p:cNvGrpSpPr/>
              <p:nvPr/>
            </p:nvGrpSpPr>
            <p:grpSpPr>
              <a:xfrm>
                <a:off x="964142" y="2619904"/>
                <a:ext cx="1624013" cy="665163"/>
                <a:chOff x="4230688" y="935038"/>
                <a:chExt cx="1666875" cy="665163"/>
              </a:xfrm>
            </p:grpSpPr>
            <p:sp>
              <p:nvSpPr>
                <p:cNvPr id="758" name="Freeform 295"/>
                <p:cNvSpPr>
                  <a:spLocks/>
                </p:cNvSpPr>
                <p:nvPr/>
              </p:nvSpPr>
              <p:spPr bwMode="auto">
                <a:xfrm>
                  <a:off x="4230688" y="935038"/>
                  <a:ext cx="539750" cy="184150"/>
                </a:xfrm>
                <a:custGeom>
                  <a:avLst/>
                  <a:gdLst>
                    <a:gd name="T0" fmla="*/ 1 w 1534"/>
                    <a:gd name="T1" fmla="*/ 0 h 396"/>
                    <a:gd name="T2" fmla="*/ 48 w 1534"/>
                    <a:gd name="T3" fmla="*/ 0 h 396"/>
                    <a:gd name="T4" fmla="*/ 98 w 1534"/>
                    <a:gd name="T5" fmla="*/ 0 h 396"/>
                    <a:gd name="T6" fmla="*/ 129 w 1534"/>
                    <a:gd name="T7" fmla="*/ 0 h 396"/>
                    <a:gd name="T8" fmla="*/ 224 w 1534"/>
                    <a:gd name="T9" fmla="*/ 6 h 396"/>
                    <a:gd name="T10" fmla="*/ 250 w 1534"/>
                    <a:gd name="T11" fmla="*/ 20 h 396"/>
                    <a:gd name="T12" fmla="*/ 276 w 1534"/>
                    <a:gd name="T13" fmla="*/ 27 h 396"/>
                    <a:gd name="T14" fmla="*/ 351 w 1534"/>
                    <a:gd name="T15" fmla="*/ 34 h 396"/>
                    <a:gd name="T16" fmla="*/ 373 w 1534"/>
                    <a:gd name="T17" fmla="*/ 41 h 396"/>
                    <a:gd name="T18" fmla="*/ 411 w 1534"/>
                    <a:gd name="T19" fmla="*/ 41 h 396"/>
                    <a:gd name="T20" fmla="*/ 449 w 1534"/>
                    <a:gd name="T21" fmla="*/ 48 h 396"/>
                    <a:gd name="T22" fmla="*/ 481 w 1534"/>
                    <a:gd name="T23" fmla="*/ 62 h 396"/>
                    <a:gd name="T24" fmla="*/ 502 w 1534"/>
                    <a:gd name="T25" fmla="*/ 70 h 396"/>
                    <a:gd name="T26" fmla="*/ 540 w 1534"/>
                    <a:gd name="T27" fmla="*/ 70 h 396"/>
                    <a:gd name="T28" fmla="*/ 572 w 1534"/>
                    <a:gd name="T29" fmla="*/ 78 h 396"/>
                    <a:gd name="T30" fmla="*/ 626 w 1534"/>
                    <a:gd name="T31" fmla="*/ 78 h 396"/>
                    <a:gd name="T32" fmla="*/ 668 w 1534"/>
                    <a:gd name="T33" fmla="*/ 86 h 396"/>
                    <a:gd name="T34" fmla="*/ 700 w 1534"/>
                    <a:gd name="T35" fmla="*/ 86 h 396"/>
                    <a:gd name="T36" fmla="*/ 742 w 1534"/>
                    <a:gd name="T37" fmla="*/ 86 h 396"/>
                    <a:gd name="T38" fmla="*/ 773 w 1534"/>
                    <a:gd name="T39" fmla="*/ 96 h 396"/>
                    <a:gd name="T40" fmla="*/ 796 w 1534"/>
                    <a:gd name="T41" fmla="*/ 106 h 396"/>
                    <a:gd name="T42" fmla="*/ 822 w 1534"/>
                    <a:gd name="T43" fmla="*/ 126 h 396"/>
                    <a:gd name="T44" fmla="*/ 862 w 1534"/>
                    <a:gd name="T45" fmla="*/ 126 h 396"/>
                    <a:gd name="T46" fmla="*/ 891 w 1534"/>
                    <a:gd name="T47" fmla="*/ 136 h 396"/>
                    <a:gd name="T48" fmla="*/ 928 w 1534"/>
                    <a:gd name="T49" fmla="*/ 136 h 396"/>
                    <a:gd name="T50" fmla="*/ 974 w 1534"/>
                    <a:gd name="T51" fmla="*/ 148 h 396"/>
                    <a:gd name="T52" fmla="*/ 1016 w 1534"/>
                    <a:gd name="T53" fmla="*/ 148 h 396"/>
                    <a:gd name="T54" fmla="*/ 1058 w 1534"/>
                    <a:gd name="T55" fmla="*/ 160 h 396"/>
                    <a:gd name="T56" fmla="*/ 1074 w 1534"/>
                    <a:gd name="T57" fmla="*/ 172 h 396"/>
                    <a:gd name="T58" fmla="*/ 1102 w 1534"/>
                    <a:gd name="T59" fmla="*/ 184 h 396"/>
                    <a:gd name="T60" fmla="*/ 1138 w 1534"/>
                    <a:gd name="T61" fmla="*/ 222 h 396"/>
                    <a:gd name="T62" fmla="*/ 1158 w 1534"/>
                    <a:gd name="T63" fmla="*/ 234 h 396"/>
                    <a:gd name="T64" fmla="*/ 1204 w 1534"/>
                    <a:gd name="T65" fmla="*/ 247 h 396"/>
                    <a:gd name="T66" fmla="*/ 1234 w 1534"/>
                    <a:gd name="T67" fmla="*/ 247 h 396"/>
                    <a:gd name="T68" fmla="*/ 1269 w 1534"/>
                    <a:gd name="T69" fmla="*/ 259 h 396"/>
                    <a:gd name="T70" fmla="*/ 1280 w 1534"/>
                    <a:gd name="T71" fmla="*/ 285 h 396"/>
                    <a:gd name="T72" fmla="*/ 1346 w 1534"/>
                    <a:gd name="T73" fmla="*/ 285 h 396"/>
                    <a:gd name="T74" fmla="*/ 1370 w 1534"/>
                    <a:gd name="T75" fmla="*/ 298 h 396"/>
                    <a:gd name="T76" fmla="*/ 1391 w 1534"/>
                    <a:gd name="T77" fmla="*/ 325 h 396"/>
                    <a:gd name="T78" fmla="*/ 1422 w 1534"/>
                    <a:gd name="T79" fmla="*/ 325 h 396"/>
                    <a:gd name="T80" fmla="*/ 1451 w 1534"/>
                    <a:gd name="T81" fmla="*/ 367 h 396"/>
                    <a:gd name="T82" fmla="*/ 1475 w 1534"/>
                    <a:gd name="T83" fmla="*/ 382 h 396"/>
                    <a:gd name="T84" fmla="*/ 1534 w 1534"/>
                    <a:gd name="T85" fmla="*/ 396 h 3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534" h="39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4" y="0"/>
                      </a:lnTo>
                      <a:lnTo>
                        <a:pt x="36" y="0"/>
                      </a:lnTo>
                      <a:lnTo>
                        <a:pt x="48" y="0"/>
                      </a:lnTo>
                      <a:lnTo>
                        <a:pt x="69" y="0"/>
                      </a:lnTo>
                      <a:lnTo>
                        <a:pt x="76" y="0"/>
                      </a:lnTo>
                      <a:lnTo>
                        <a:pt x="98" y="0"/>
                      </a:lnTo>
                      <a:lnTo>
                        <a:pt x="101" y="0"/>
                      </a:lnTo>
                      <a:lnTo>
                        <a:pt x="126" y="0"/>
                      </a:lnTo>
                      <a:lnTo>
                        <a:pt x="129" y="0"/>
                      </a:lnTo>
                      <a:lnTo>
                        <a:pt x="163" y="0"/>
                      </a:lnTo>
                      <a:lnTo>
                        <a:pt x="209" y="6"/>
                      </a:lnTo>
                      <a:lnTo>
                        <a:pt x="224" y="6"/>
                      </a:lnTo>
                      <a:lnTo>
                        <a:pt x="238" y="6"/>
                      </a:lnTo>
                      <a:lnTo>
                        <a:pt x="241" y="13"/>
                      </a:lnTo>
                      <a:lnTo>
                        <a:pt x="250" y="20"/>
                      </a:lnTo>
                      <a:lnTo>
                        <a:pt x="262" y="20"/>
                      </a:lnTo>
                      <a:lnTo>
                        <a:pt x="275" y="20"/>
                      </a:lnTo>
                      <a:lnTo>
                        <a:pt x="276" y="27"/>
                      </a:lnTo>
                      <a:lnTo>
                        <a:pt x="302" y="27"/>
                      </a:lnTo>
                      <a:lnTo>
                        <a:pt x="316" y="27"/>
                      </a:lnTo>
                      <a:lnTo>
                        <a:pt x="351" y="34"/>
                      </a:lnTo>
                      <a:lnTo>
                        <a:pt x="354" y="34"/>
                      </a:lnTo>
                      <a:lnTo>
                        <a:pt x="373" y="34"/>
                      </a:lnTo>
                      <a:lnTo>
                        <a:pt x="373" y="41"/>
                      </a:lnTo>
                      <a:lnTo>
                        <a:pt x="383" y="41"/>
                      </a:lnTo>
                      <a:lnTo>
                        <a:pt x="400" y="41"/>
                      </a:lnTo>
                      <a:lnTo>
                        <a:pt x="411" y="41"/>
                      </a:lnTo>
                      <a:lnTo>
                        <a:pt x="424" y="41"/>
                      </a:lnTo>
                      <a:lnTo>
                        <a:pt x="439" y="48"/>
                      </a:lnTo>
                      <a:lnTo>
                        <a:pt x="449" y="48"/>
                      </a:lnTo>
                      <a:lnTo>
                        <a:pt x="449" y="55"/>
                      </a:lnTo>
                      <a:lnTo>
                        <a:pt x="466" y="55"/>
                      </a:lnTo>
                      <a:lnTo>
                        <a:pt x="481" y="62"/>
                      </a:lnTo>
                      <a:lnTo>
                        <a:pt x="488" y="62"/>
                      </a:lnTo>
                      <a:lnTo>
                        <a:pt x="488" y="70"/>
                      </a:lnTo>
                      <a:lnTo>
                        <a:pt x="502" y="70"/>
                      </a:lnTo>
                      <a:lnTo>
                        <a:pt x="514" y="70"/>
                      </a:lnTo>
                      <a:lnTo>
                        <a:pt x="528" y="70"/>
                      </a:lnTo>
                      <a:lnTo>
                        <a:pt x="540" y="70"/>
                      </a:lnTo>
                      <a:lnTo>
                        <a:pt x="540" y="78"/>
                      </a:lnTo>
                      <a:lnTo>
                        <a:pt x="556" y="78"/>
                      </a:lnTo>
                      <a:lnTo>
                        <a:pt x="572" y="78"/>
                      </a:lnTo>
                      <a:lnTo>
                        <a:pt x="595" y="78"/>
                      </a:lnTo>
                      <a:lnTo>
                        <a:pt x="608" y="78"/>
                      </a:lnTo>
                      <a:lnTo>
                        <a:pt x="626" y="78"/>
                      </a:lnTo>
                      <a:lnTo>
                        <a:pt x="638" y="86"/>
                      </a:lnTo>
                      <a:lnTo>
                        <a:pt x="650" y="86"/>
                      </a:lnTo>
                      <a:lnTo>
                        <a:pt x="668" y="86"/>
                      </a:lnTo>
                      <a:lnTo>
                        <a:pt x="674" y="86"/>
                      </a:lnTo>
                      <a:lnTo>
                        <a:pt x="690" y="86"/>
                      </a:lnTo>
                      <a:lnTo>
                        <a:pt x="700" y="86"/>
                      </a:lnTo>
                      <a:lnTo>
                        <a:pt x="716" y="86"/>
                      </a:lnTo>
                      <a:lnTo>
                        <a:pt x="728" y="86"/>
                      </a:lnTo>
                      <a:lnTo>
                        <a:pt x="742" y="86"/>
                      </a:lnTo>
                      <a:lnTo>
                        <a:pt x="755" y="86"/>
                      </a:lnTo>
                      <a:lnTo>
                        <a:pt x="755" y="96"/>
                      </a:lnTo>
                      <a:lnTo>
                        <a:pt x="773" y="96"/>
                      </a:lnTo>
                      <a:lnTo>
                        <a:pt x="790" y="96"/>
                      </a:lnTo>
                      <a:lnTo>
                        <a:pt x="790" y="106"/>
                      </a:lnTo>
                      <a:lnTo>
                        <a:pt x="796" y="106"/>
                      </a:lnTo>
                      <a:lnTo>
                        <a:pt x="807" y="116"/>
                      </a:lnTo>
                      <a:lnTo>
                        <a:pt x="819" y="126"/>
                      </a:lnTo>
                      <a:lnTo>
                        <a:pt x="822" y="126"/>
                      </a:lnTo>
                      <a:lnTo>
                        <a:pt x="834" y="126"/>
                      </a:lnTo>
                      <a:lnTo>
                        <a:pt x="850" y="126"/>
                      </a:lnTo>
                      <a:lnTo>
                        <a:pt x="862" y="126"/>
                      </a:lnTo>
                      <a:lnTo>
                        <a:pt x="864" y="136"/>
                      </a:lnTo>
                      <a:lnTo>
                        <a:pt x="878" y="136"/>
                      </a:lnTo>
                      <a:lnTo>
                        <a:pt x="891" y="136"/>
                      </a:lnTo>
                      <a:lnTo>
                        <a:pt x="902" y="136"/>
                      </a:lnTo>
                      <a:lnTo>
                        <a:pt x="919" y="136"/>
                      </a:lnTo>
                      <a:lnTo>
                        <a:pt x="928" y="136"/>
                      </a:lnTo>
                      <a:lnTo>
                        <a:pt x="947" y="136"/>
                      </a:lnTo>
                      <a:lnTo>
                        <a:pt x="951" y="148"/>
                      </a:lnTo>
                      <a:lnTo>
                        <a:pt x="974" y="148"/>
                      </a:lnTo>
                      <a:lnTo>
                        <a:pt x="985" y="148"/>
                      </a:lnTo>
                      <a:lnTo>
                        <a:pt x="996" y="148"/>
                      </a:lnTo>
                      <a:lnTo>
                        <a:pt x="1016" y="148"/>
                      </a:lnTo>
                      <a:lnTo>
                        <a:pt x="1020" y="148"/>
                      </a:lnTo>
                      <a:lnTo>
                        <a:pt x="1048" y="148"/>
                      </a:lnTo>
                      <a:lnTo>
                        <a:pt x="1058" y="160"/>
                      </a:lnTo>
                      <a:lnTo>
                        <a:pt x="1069" y="160"/>
                      </a:lnTo>
                      <a:lnTo>
                        <a:pt x="1071" y="172"/>
                      </a:lnTo>
                      <a:lnTo>
                        <a:pt x="1074" y="172"/>
                      </a:lnTo>
                      <a:lnTo>
                        <a:pt x="1099" y="172"/>
                      </a:lnTo>
                      <a:lnTo>
                        <a:pt x="1102" y="172"/>
                      </a:lnTo>
                      <a:lnTo>
                        <a:pt x="1102" y="184"/>
                      </a:lnTo>
                      <a:lnTo>
                        <a:pt x="1103" y="197"/>
                      </a:lnTo>
                      <a:lnTo>
                        <a:pt x="1138" y="209"/>
                      </a:lnTo>
                      <a:lnTo>
                        <a:pt x="1138" y="222"/>
                      </a:lnTo>
                      <a:lnTo>
                        <a:pt x="1152" y="222"/>
                      </a:lnTo>
                      <a:lnTo>
                        <a:pt x="1152" y="234"/>
                      </a:lnTo>
                      <a:lnTo>
                        <a:pt x="1158" y="234"/>
                      </a:lnTo>
                      <a:lnTo>
                        <a:pt x="1158" y="247"/>
                      </a:lnTo>
                      <a:lnTo>
                        <a:pt x="1175" y="247"/>
                      </a:lnTo>
                      <a:lnTo>
                        <a:pt x="1204" y="247"/>
                      </a:lnTo>
                      <a:lnTo>
                        <a:pt x="1207" y="247"/>
                      </a:lnTo>
                      <a:lnTo>
                        <a:pt x="1232" y="247"/>
                      </a:lnTo>
                      <a:lnTo>
                        <a:pt x="1234" y="247"/>
                      </a:lnTo>
                      <a:lnTo>
                        <a:pt x="1234" y="259"/>
                      </a:lnTo>
                      <a:lnTo>
                        <a:pt x="1249" y="259"/>
                      </a:lnTo>
                      <a:lnTo>
                        <a:pt x="1269" y="259"/>
                      </a:lnTo>
                      <a:lnTo>
                        <a:pt x="1269" y="272"/>
                      </a:lnTo>
                      <a:lnTo>
                        <a:pt x="1278" y="272"/>
                      </a:lnTo>
                      <a:lnTo>
                        <a:pt x="1280" y="285"/>
                      </a:lnTo>
                      <a:lnTo>
                        <a:pt x="1288" y="285"/>
                      </a:lnTo>
                      <a:lnTo>
                        <a:pt x="1336" y="285"/>
                      </a:lnTo>
                      <a:lnTo>
                        <a:pt x="1346" y="285"/>
                      </a:lnTo>
                      <a:lnTo>
                        <a:pt x="1346" y="298"/>
                      </a:lnTo>
                      <a:lnTo>
                        <a:pt x="1354" y="298"/>
                      </a:lnTo>
                      <a:lnTo>
                        <a:pt x="1370" y="298"/>
                      </a:lnTo>
                      <a:lnTo>
                        <a:pt x="1370" y="312"/>
                      </a:lnTo>
                      <a:lnTo>
                        <a:pt x="1381" y="312"/>
                      </a:lnTo>
                      <a:lnTo>
                        <a:pt x="1391" y="325"/>
                      </a:lnTo>
                      <a:lnTo>
                        <a:pt x="1398" y="325"/>
                      </a:lnTo>
                      <a:lnTo>
                        <a:pt x="1410" y="325"/>
                      </a:lnTo>
                      <a:lnTo>
                        <a:pt x="1422" y="325"/>
                      </a:lnTo>
                      <a:lnTo>
                        <a:pt x="1448" y="325"/>
                      </a:lnTo>
                      <a:lnTo>
                        <a:pt x="1448" y="339"/>
                      </a:lnTo>
                      <a:lnTo>
                        <a:pt x="1451" y="367"/>
                      </a:lnTo>
                      <a:lnTo>
                        <a:pt x="1462" y="367"/>
                      </a:lnTo>
                      <a:lnTo>
                        <a:pt x="1471" y="382"/>
                      </a:lnTo>
                      <a:lnTo>
                        <a:pt x="1475" y="382"/>
                      </a:lnTo>
                      <a:lnTo>
                        <a:pt x="1492" y="382"/>
                      </a:lnTo>
                      <a:lnTo>
                        <a:pt x="1534" y="382"/>
                      </a:lnTo>
                      <a:lnTo>
                        <a:pt x="1534" y="396"/>
                      </a:lnTo>
                    </a:path>
                  </a:pathLst>
                </a:custGeom>
                <a:noFill/>
                <a:ln w="12700" cap="flat">
                  <a:solidFill>
                    <a:srgbClr val="0000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59" name="Freeform 296"/>
                <p:cNvSpPr>
                  <a:spLocks/>
                </p:cNvSpPr>
                <p:nvPr/>
              </p:nvSpPr>
              <p:spPr bwMode="auto">
                <a:xfrm>
                  <a:off x="4770438" y="1119188"/>
                  <a:ext cx="873125" cy="331788"/>
                </a:xfrm>
                <a:custGeom>
                  <a:avLst/>
                  <a:gdLst>
                    <a:gd name="T0" fmla="*/ 12 w 2488"/>
                    <a:gd name="T1" fmla="*/ 0 h 711"/>
                    <a:gd name="T2" fmla="*/ 48 w 2488"/>
                    <a:gd name="T3" fmla="*/ 15 h 711"/>
                    <a:gd name="T4" fmla="*/ 77 w 2488"/>
                    <a:gd name="T5" fmla="*/ 29 h 711"/>
                    <a:gd name="T6" fmla="*/ 114 w 2488"/>
                    <a:gd name="T7" fmla="*/ 44 h 711"/>
                    <a:gd name="T8" fmla="*/ 158 w 2488"/>
                    <a:gd name="T9" fmla="*/ 44 h 711"/>
                    <a:gd name="T10" fmla="*/ 196 w 2488"/>
                    <a:gd name="T11" fmla="*/ 44 h 711"/>
                    <a:gd name="T12" fmla="*/ 247 w 2488"/>
                    <a:gd name="T13" fmla="*/ 44 h 711"/>
                    <a:gd name="T14" fmla="*/ 324 w 2488"/>
                    <a:gd name="T15" fmla="*/ 61 h 711"/>
                    <a:gd name="T16" fmla="*/ 373 w 2488"/>
                    <a:gd name="T17" fmla="*/ 61 h 711"/>
                    <a:gd name="T18" fmla="*/ 414 w 2488"/>
                    <a:gd name="T19" fmla="*/ 79 h 711"/>
                    <a:gd name="T20" fmla="*/ 485 w 2488"/>
                    <a:gd name="T21" fmla="*/ 97 h 711"/>
                    <a:gd name="T22" fmla="*/ 530 w 2488"/>
                    <a:gd name="T23" fmla="*/ 97 h 711"/>
                    <a:gd name="T24" fmla="*/ 610 w 2488"/>
                    <a:gd name="T25" fmla="*/ 97 h 711"/>
                    <a:gd name="T26" fmla="*/ 650 w 2488"/>
                    <a:gd name="T27" fmla="*/ 116 h 711"/>
                    <a:gd name="T28" fmla="*/ 717 w 2488"/>
                    <a:gd name="T29" fmla="*/ 136 h 711"/>
                    <a:gd name="T30" fmla="*/ 755 w 2488"/>
                    <a:gd name="T31" fmla="*/ 136 h 711"/>
                    <a:gd name="T32" fmla="*/ 835 w 2488"/>
                    <a:gd name="T33" fmla="*/ 136 h 711"/>
                    <a:gd name="T34" fmla="*/ 850 w 2488"/>
                    <a:gd name="T35" fmla="*/ 178 h 711"/>
                    <a:gd name="T36" fmla="*/ 891 w 2488"/>
                    <a:gd name="T37" fmla="*/ 199 h 711"/>
                    <a:gd name="T38" fmla="*/ 935 w 2488"/>
                    <a:gd name="T39" fmla="*/ 221 h 711"/>
                    <a:gd name="T40" fmla="*/ 1020 w 2488"/>
                    <a:gd name="T41" fmla="*/ 243 h 711"/>
                    <a:gd name="T42" fmla="*/ 1085 w 2488"/>
                    <a:gd name="T43" fmla="*/ 243 h 711"/>
                    <a:gd name="T44" fmla="*/ 1110 w 2488"/>
                    <a:gd name="T45" fmla="*/ 266 h 711"/>
                    <a:gd name="T46" fmla="*/ 1159 w 2488"/>
                    <a:gd name="T47" fmla="*/ 266 h 711"/>
                    <a:gd name="T48" fmla="*/ 1245 w 2488"/>
                    <a:gd name="T49" fmla="*/ 266 h 711"/>
                    <a:gd name="T50" fmla="*/ 1316 w 2488"/>
                    <a:gd name="T51" fmla="*/ 266 h 711"/>
                    <a:gd name="T52" fmla="*/ 1388 w 2488"/>
                    <a:gd name="T53" fmla="*/ 266 h 711"/>
                    <a:gd name="T54" fmla="*/ 1451 w 2488"/>
                    <a:gd name="T55" fmla="*/ 293 h 711"/>
                    <a:gd name="T56" fmla="*/ 1503 w 2488"/>
                    <a:gd name="T57" fmla="*/ 293 h 711"/>
                    <a:gd name="T58" fmla="*/ 1542 w 2488"/>
                    <a:gd name="T59" fmla="*/ 323 h 711"/>
                    <a:gd name="T60" fmla="*/ 1656 w 2488"/>
                    <a:gd name="T61" fmla="*/ 323 h 711"/>
                    <a:gd name="T62" fmla="*/ 1678 w 2488"/>
                    <a:gd name="T63" fmla="*/ 356 h 711"/>
                    <a:gd name="T64" fmla="*/ 1702 w 2488"/>
                    <a:gd name="T65" fmla="*/ 390 h 711"/>
                    <a:gd name="T66" fmla="*/ 1761 w 2488"/>
                    <a:gd name="T67" fmla="*/ 390 h 711"/>
                    <a:gd name="T68" fmla="*/ 1838 w 2488"/>
                    <a:gd name="T69" fmla="*/ 427 h 711"/>
                    <a:gd name="T70" fmla="*/ 1955 w 2488"/>
                    <a:gd name="T71" fmla="*/ 427 h 711"/>
                    <a:gd name="T72" fmla="*/ 2022 w 2488"/>
                    <a:gd name="T73" fmla="*/ 470 h 711"/>
                    <a:gd name="T74" fmla="*/ 2101 w 2488"/>
                    <a:gd name="T75" fmla="*/ 514 h 711"/>
                    <a:gd name="T76" fmla="*/ 2156 w 2488"/>
                    <a:gd name="T77" fmla="*/ 514 h 711"/>
                    <a:gd name="T78" fmla="*/ 2185 w 2488"/>
                    <a:gd name="T79" fmla="*/ 569 h 711"/>
                    <a:gd name="T80" fmla="*/ 2349 w 2488"/>
                    <a:gd name="T81" fmla="*/ 569 h 711"/>
                    <a:gd name="T82" fmla="*/ 2471 w 2488"/>
                    <a:gd name="T83" fmla="*/ 569 h 711"/>
                    <a:gd name="T84" fmla="*/ 2488 w 2488"/>
                    <a:gd name="T85" fmla="*/ 711 h 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488" h="7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15" y="15"/>
                      </a:lnTo>
                      <a:lnTo>
                        <a:pt x="36" y="15"/>
                      </a:lnTo>
                      <a:lnTo>
                        <a:pt x="48" y="15"/>
                      </a:lnTo>
                      <a:lnTo>
                        <a:pt x="48" y="29"/>
                      </a:lnTo>
                      <a:lnTo>
                        <a:pt x="64" y="29"/>
                      </a:lnTo>
                      <a:lnTo>
                        <a:pt x="77" y="29"/>
                      </a:lnTo>
                      <a:lnTo>
                        <a:pt x="95" y="29"/>
                      </a:lnTo>
                      <a:lnTo>
                        <a:pt x="114" y="29"/>
                      </a:lnTo>
                      <a:lnTo>
                        <a:pt x="114" y="44"/>
                      </a:lnTo>
                      <a:lnTo>
                        <a:pt x="135" y="44"/>
                      </a:lnTo>
                      <a:lnTo>
                        <a:pt x="144" y="44"/>
                      </a:lnTo>
                      <a:lnTo>
                        <a:pt x="158" y="44"/>
                      </a:lnTo>
                      <a:lnTo>
                        <a:pt x="178" y="44"/>
                      </a:lnTo>
                      <a:lnTo>
                        <a:pt x="191" y="44"/>
                      </a:lnTo>
                      <a:lnTo>
                        <a:pt x="196" y="44"/>
                      </a:lnTo>
                      <a:lnTo>
                        <a:pt x="215" y="44"/>
                      </a:lnTo>
                      <a:lnTo>
                        <a:pt x="243" y="44"/>
                      </a:lnTo>
                      <a:lnTo>
                        <a:pt x="247" y="44"/>
                      </a:lnTo>
                      <a:lnTo>
                        <a:pt x="302" y="44"/>
                      </a:lnTo>
                      <a:lnTo>
                        <a:pt x="324" y="44"/>
                      </a:lnTo>
                      <a:lnTo>
                        <a:pt x="324" y="61"/>
                      </a:lnTo>
                      <a:lnTo>
                        <a:pt x="327" y="61"/>
                      </a:lnTo>
                      <a:lnTo>
                        <a:pt x="356" y="61"/>
                      </a:lnTo>
                      <a:lnTo>
                        <a:pt x="373" y="61"/>
                      </a:lnTo>
                      <a:lnTo>
                        <a:pt x="390" y="61"/>
                      </a:lnTo>
                      <a:lnTo>
                        <a:pt x="414" y="61"/>
                      </a:lnTo>
                      <a:lnTo>
                        <a:pt x="414" y="79"/>
                      </a:lnTo>
                      <a:lnTo>
                        <a:pt x="455" y="79"/>
                      </a:lnTo>
                      <a:lnTo>
                        <a:pt x="483" y="79"/>
                      </a:lnTo>
                      <a:lnTo>
                        <a:pt x="485" y="97"/>
                      </a:lnTo>
                      <a:lnTo>
                        <a:pt x="498" y="97"/>
                      </a:lnTo>
                      <a:lnTo>
                        <a:pt x="516" y="97"/>
                      </a:lnTo>
                      <a:lnTo>
                        <a:pt x="530" y="97"/>
                      </a:lnTo>
                      <a:lnTo>
                        <a:pt x="578" y="97"/>
                      </a:lnTo>
                      <a:lnTo>
                        <a:pt x="594" y="97"/>
                      </a:lnTo>
                      <a:lnTo>
                        <a:pt x="610" y="97"/>
                      </a:lnTo>
                      <a:lnTo>
                        <a:pt x="634" y="97"/>
                      </a:lnTo>
                      <a:lnTo>
                        <a:pt x="650" y="97"/>
                      </a:lnTo>
                      <a:lnTo>
                        <a:pt x="650" y="116"/>
                      </a:lnTo>
                      <a:lnTo>
                        <a:pt x="660" y="116"/>
                      </a:lnTo>
                      <a:lnTo>
                        <a:pt x="660" y="136"/>
                      </a:lnTo>
                      <a:lnTo>
                        <a:pt x="717" y="136"/>
                      </a:lnTo>
                      <a:lnTo>
                        <a:pt x="727" y="136"/>
                      </a:lnTo>
                      <a:lnTo>
                        <a:pt x="740" y="136"/>
                      </a:lnTo>
                      <a:lnTo>
                        <a:pt x="755" y="136"/>
                      </a:lnTo>
                      <a:lnTo>
                        <a:pt x="814" y="136"/>
                      </a:lnTo>
                      <a:lnTo>
                        <a:pt x="827" y="136"/>
                      </a:lnTo>
                      <a:lnTo>
                        <a:pt x="835" y="136"/>
                      </a:lnTo>
                      <a:lnTo>
                        <a:pt x="835" y="157"/>
                      </a:lnTo>
                      <a:lnTo>
                        <a:pt x="843" y="178"/>
                      </a:lnTo>
                      <a:lnTo>
                        <a:pt x="850" y="178"/>
                      </a:lnTo>
                      <a:lnTo>
                        <a:pt x="850" y="199"/>
                      </a:lnTo>
                      <a:lnTo>
                        <a:pt x="869" y="199"/>
                      </a:lnTo>
                      <a:lnTo>
                        <a:pt x="891" y="199"/>
                      </a:lnTo>
                      <a:lnTo>
                        <a:pt x="911" y="199"/>
                      </a:lnTo>
                      <a:lnTo>
                        <a:pt x="935" y="199"/>
                      </a:lnTo>
                      <a:lnTo>
                        <a:pt x="935" y="221"/>
                      </a:lnTo>
                      <a:lnTo>
                        <a:pt x="1009" y="221"/>
                      </a:lnTo>
                      <a:lnTo>
                        <a:pt x="1009" y="243"/>
                      </a:lnTo>
                      <a:lnTo>
                        <a:pt x="1020" y="243"/>
                      </a:lnTo>
                      <a:lnTo>
                        <a:pt x="1058" y="243"/>
                      </a:lnTo>
                      <a:lnTo>
                        <a:pt x="1067" y="243"/>
                      </a:lnTo>
                      <a:lnTo>
                        <a:pt x="1085" y="243"/>
                      </a:lnTo>
                      <a:lnTo>
                        <a:pt x="1092" y="243"/>
                      </a:lnTo>
                      <a:lnTo>
                        <a:pt x="1110" y="243"/>
                      </a:lnTo>
                      <a:lnTo>
                        <a:pt x="1110" y="266"/>
                      </a:lnTo>
                      <a:lnTo>
                        <a:pt x="1114" y="266"/>
                      </a:lnTo>
                      <a:lnTo>
                        <a:pt x="1152" y="266"/>
                      </a:lnTo>
                      <a:lnTo>
                        <a:pt x="1159" y="266"/>
                      </a:lnTo>
                      <a:lnTo>
                        <a:pt x="1169" y="266"/>
                      </a:lnTo>
                      <a:lnTo>
                        <a:pt x="1182" y="266"/>
                      </a:lnTo>
                      <a:lnTo>
                        <a:pt x="1245" y="266"/>
                      </a:lnTo>
                      <a:lnTo>
                        <a:pt x="1267" y="266"/>
                      </a:lnTo>
                      <a:lnTo>
                        <a:pt x="1299" y="266"/>
                      </a:lnTo>
                      <a:lnTo>
                        <a:pt x="1316" y="266"/>
                      </a:lnTo>
                      <a:lnTo>
                        <a:pt x="1330" y="266"/>
                      </a:lnTo>
                      <a:lnTo>
                        <a:pt x="1363" y="266"/>
                      </a:lnTo>
                      <a:lnTo>
                        <a:pt x="1388" y="266"/>
                      </a:lnTo>
                      <a:lnTo>
                        <a:pt x="1424" y="266"/>
                      </a:lnTo>
                      <a:lnTo>
                        <a:pt x="1451" y="266"/>
                      </a:lnTo>
                      <a:lnTo>
                        <a:pt x="1451" y="293"/>
                      </a:lnTo>
                      <a:lnTo>
                        <a:pt x="1461" y="293"/>
                      </a:lnTo>
                      <a:lnTo>
                        <a:pt x="1490" y="293"/>
                      </a:lnTo>
                      <a:lnTo>
                        <a:pt x="1503" y="293"/>
                      </a:lnTo>
                      <a:lnTo>
                        <a:pt x="1531" y="293"/>
                      </a:lnTo>
                      <a:lnTo>
                        <a:pt x="1542" y="293"/>
                      </a:lnTo>
                      <a:lnTo>
                        <a:pt x="1542" y="323"/>
                      </a:lnTo>
                      <a:lnTo>
                        <a:pt x="1584" y="323"/>
                      </a:lnTo>
                      <a:lnTo>
                        <a:pt x="1621" y="323"/>
                      </a:lnTo>
                      <a:lnTo>
                        <a:pt x="1656" y="323"/>
                      </a:lnTo>
                      <a:lnTo>
                        <a:pt x="1656" y="356"/>
                      </a:lnTo>
                      <a:lnTo>
                        <a:pt x="1663" y="356"/>
                      </a:lnTo>
                      <a:lnTo>
                        <a:pt x="1678" y="356"/>
                      </a:lnTo>
                      <a:lnTo>
                        <a:pt x="1688" y="356"/>
                      </a:lnTo>
                      <a:lnTo>
                        <a:pt x="1688" y="390"/>
                      </a:lnTo>
                      <a:lnTo>
                        <a:pt x="1702" y="390"/>
                      </a:lnTo>
                      <a:lnTo>
                        <a:pt x="1735" y="390"/>
                      </a:lnTo>
                      <a:lnTo>
                        <a:pt x="1743" y="390"/>
                      </a:lnTo>
                      <a:lnTo>
                        <a:pt x="1761" y="390"/>
                      </a:lnTo>
                      <a:lnTo>
                        <a:pt x="1761" y="427"/>
                      </a:lnTo>
                      <a:lnTo>
                        <a:pt x="1795" y="427"/>
                      </a:lnTo>
                      <a:lnTo>
                        <a:pt x="1838" y="427"/>
                      </a:lnTo>
                      <a:lnTo>
                        <a:pt x="1893" y="427"/>
                      </a:lnTo>
                      <a:lnTo>
                        <a:pt x="1942" y="427"/>
                      </a:lnTo>
                      <a:lnTo>
                        <a:pt x="1955" y="427"/>
                      </a:lnTo>
                      <a:lnTo>
                        <a:pt x="1996" y="427"/>
                      </a:lnTo>
                      <a:lnTo>
                        <a:pt x="2003" y="470"/>
                      </a:lnTo>
                      <a:lnTo>
                        <a:pt x="2022" y="470"/>
                      </a:lnTo>
                      <a:lnTo>
                        <a:pt x="2022" y="514"/>
                      </a:lnTo>
                      <a:lnTo>
                        <a:pt x="2056" y="514"/>
                      </a:lnTo>
                      <a:lnTo>
                        <a:pt x="2101" y="514"/>
                      </a:lnTo>
                      <a:lnTo>
                        <a:pt x="2122" y="514"/>
                      </a:lnTo>
                      <a:lnTo>
                        <a:pt x="2140" y="514"/>
                      </a:lnTo>
                      <a:lnTo>
                        <a:pt x="2156" y="514"/>
                      </a:lnTo>
                      <a:lnTo>
                        <a:pt x="2165" y="569"/>
                      </a:lnTo>
                      <a:lnTo>
                        <a:pt x="2178" y="569"/>
                      </a:lnTo>
                      <a:lnTo>
                        <a:pt x="2185" y="569"/>
                      </a:lnTo>
                      <a:lnTo>
                        <a:pt x="2265" y="569"/>
                      </a:lnTo>
                      <a:lnTo>
                        <a:pt x="2338" y="569"/>
                      </a:lnTo>
                      <a:lnTo>
                        <a:pt x="2349" y="569"/>
                      </a:lnTo>
                      <a:lnTo>
                        <a:pt x="2354" y="569"/>
                      </a:lnTo>
                      <a:lnTo>
                        <a:pt x="2449" y="569"/>
                      </a:lnTo>
                      <a:lnTo>
                        <a:pt x="2471" y="569"/>
                      </a:lnTo>
                      <a:lnTo>
                        <a:pt x="2471" y="640"/>
                      </a:lnTo>
                      <a:lnTo>
                        <a:pt x="2488" y="640"/>
                      </a:lnTo>
                      <a:lnTo>
                        <a:pt x="2488" y="711"/>
                      </a:lnTo>
                    </a:path>
                  </a:pathLst>
                </a:custGeom>
                <a:noFill/>
                <a:ln w="12700" cap="flat">
                  <a:solidFill>
                    <a:srgbClr val="0000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0" name="Freeform 297"/>
                <p:cNvSpPr>
                  <a:spLocks/>
                </p:cNvSpPr>
                <p:nvPr/>
              </p:nvSpPr>
              <p:spPr bwMode="auto">
                <a:xfrm>
                  <a:off x="5643563" y="1450975"/>
                  <a:ext cx="254000" cy="82550"/>
                </a:xfrm>
                <a:custGeom>
                  <a:avLst/>
                  <a:gdLst>
                    <a:gd name="T0" fmla="*/ 0 w 724"/>
                    <a:gd name="T1" fmla="*/ 0 h 177"/>
                    <a:gd name="T2" fmla="*/ 0 w 724"/>
                    <a:gd name="T3" fmla="*/ 0 h 177"/>
                    <a:gd name="T4" fmla="*/ 139 w 724"/>
                    <a:gd name="T5" fmla="*/ 0 h 177"/>
                    <a:gd name="T6" fmla="*/ 139 w 724"/>
                    <a:gd name="T7" fmla="*/ 71 h 177"/>
                    <a:gd name="T8" fmla="*/ 155 w 724"/>
                    <a:gd name="T9" fmla="*/ 71 h 177"/>
                    <a:gd name="T10" fmla="*/ 176 w 724"/>
                    <a:gd name="T11" fmla="*/ 71 h 177"/>
                    <a:gd name="T12" fmla="*/ 190 w 724"/>
                    <a:gd name="T13" fmla="*/ 71 h 177"/>
                    <a:gd name="T14" fmla="*/ 204 w 724"/>
                    <a:gd name="T15" fmla="*/ 71 h 177"/>
                    <a:gd name="T16" fmla="*/ 218 w 724"/>
                    <a:gd name="T17" fmla="*/ 71 h 177"/>
                    <a:gd name="T18" fmla="*/ 230 w 724"/>
                    <a:gd name="T19" fmla="*/ 71 h 177"/>
                    <a:gd name="T20" fmla="*/ 277 w 724"/>
                    <a:gd name="T21" fmla="*/ 71 h 177"/>
                    <a:gd name="T22" fmla="*/ 277 w 724"/>
                    <a:gd name="T23" fmla="*/ 177 h 177"/>
                    <a:gd name="T24" fmla="*/ 316 w 724"/>
                    <a:gd name="T25" fmla="*/ 177 h 177"/>
                    <a:gd name="T26" fmla="*/ 368 w 724"/>
                    <a:gd name="T27" fmla="*/ 177 h 177"/>
                    <a:gd name="T28" fmla="*/ 472 w 724"/>
                    <a:gd name="T29" fmla="*/ 177 h 177"/>
                    <a:gd name="T30" fmla="*/ 506 w 724"/>
                    <a:gd name="T31" fmla="*/ 177 h 177"/>
                    <a:gd name="T32" fmla="*/ 535 w 724"/>
                    <a:gd name="T33" fmla="*/ 177 h 177"/>
                    <a:gd name="T34" fmla="*/ 576 w 724"/>
                    <a:gd name="T35" fmla="*/ 177 h 177"/>
                    <a:gd name="T36" fmla="*/ 586 w 724"/>
                    <a:gd name="T37" fmla="*/ 177 h 177"/>
                    <a:gd name="T38" fmla="*/ 668 w 724"/>
                    <a:gd name="T39" fmla="*/ 177 h 177"/>
                    <a:gd name="T40" fmla="*/ 695 w 724"/>
                    <a:gd name="T41" fmla="*/ 177 h 177"/>
                    <a:gd name="T42" fmla="*/ 724 w 724"/>
                    <a:gd name="T43" fmla="*/ 177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24" h="17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39" y="0"/>
                      </a:lnTo>
                      <a:lnTo>
                        <a:pt x="139" y="71"/>
                      </a:lnTo>
                      <a:lnTo>
                        <a:pt x="155" y="71"/>
                      </a:lnTo>
                      <a:lnTo>
                        <a:pt x="176" y="71"/>
                      </a:lnTo>
                      <a:lnTo>
                        <a:pt x="190" y="71"/>
                      </a:lnTo>
                      <a:lnTo>
                        <a:pt x="204" y="71"/>
                      </a:lnTo>
                      <a:lnTo>
                        <a:pt x="218" y="71"/>
                      </a:lnTo>
                      <a:lnTo>
                        <a:pt x="230" y="71"/>
                      </a:lnTo>
                      <a:lnTo>
                        <a:pt x="277" y="71"/>
                      </a:lnTo>
                      <a:lnTo>
                        <a:pt x="277" y="177"/>
                      </a:lnTo>
                      <a:lnTo>
                        <a:pt x="316" y="177"/>
                      </a:lnTo>
                      <a:lnTo>
                        <a:pt x="368" y="177"/>
                      </a:lnTo>
                      <a:lnTo>
                        <a:pt x="472" y="177"/>
                      </a:lnTo>
                      <a:lnTo>
                        <a:pt x="506" y="177"/>
                      </a:lnTo>
                      <a:lnTo>
                        <a:pt x="535" y="177"/>
                      </a:lnTo>
                      <a:lnTo>
                        <a:pt x="576" y="177"/>
                      </a:lnTo>
                      <a:lnTo>
                        <a:pt x="586" y="177"/>
                      </a:lnTo>
                      <a:lnTo>
                        <a:pt x="668" y="177"/>
                      </a:lnTo>
                      <a:lnTo>
                        <a:pt x="695" y="177"/>
                      </a:lnTo>
                      <a:lnTo>
                        <a:pt x="724" y="177"/>
                      </a:lnTo>
                    </a:path>
                  </a:pathLst>
                </a:custGeom>
                <a:noFill/>
                <a:ln w="12700" cap="flat">
                  <a:solidFill>
                    <a:srgbClr val="0000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1" name="Freeform 298"/>
                <p:cNvSpPr>
                  <a:spLocks/>
                </p:cNvSpPr>
                <p:nvPr/>
              </p:nvSpPr>
              <p:spPr bwMode="auto">
                <a:xfrm>
                  <a:off x="4230688" y="935038"/>
                  <a:ext cx="584200" cy="127000"/>
                </a:xfrm>
                <a:custGeom>
                  <a:avLst/>
                  <a:gdLst>
                    <a:gd name="T0" fmla="*/ 7 w 1663"/>
                    <a:gd name="T1" fmla="*/ 0 h 273"/>
                    <a:gd name="T2" fmla="*/ 73 w 1663"/>
                    <a:gd name="T3" fmla="*/ 0 h 273"/>
                    <a:gd name="T4" fmla="*/ 118 w 1663"/>
                    <a:gd name="T5" fmla="*/ 0 h 273"/>
                    <a:gd name="T6" fmla="*/ 188 w 1663"/>
                    <a:gd name="T7" fmla="*/ 0 h 273"/>
                    <a:gd name="T8" fmla="*/ 238 w 1663"/>
                    <a:gd name="T9" fmla="*/ 14 h 273"/>
                    <a:gd name="T10" fmla="*/ 300 w 1663"/>
                    <a:gd name="T11" fmla="*/ 14 h 273"/>
                    <a:gd name="T12" fmla="*/ 335 w 1663"/>
                    <a:gd name="T13" fmla="*/ 29 h 273"/>
                    <a:gd name="T14" fmla="*/ 414 w 1663"/>
                    <a:gd name="T15" fmla="*/ 36 h 273"/>
                    <a:gd name="T16" fmla="*/ 426 w 1663"/>
                    <a:gd name="T17" fmla="*/ 51 h 273"/>
                    <a:gd name="T18" fmla="*/ 487 w 1663"/>
                    <a:gd name="T19" fmla="*/ 51 h 273"/>
                    <a:gd name="T20" fmla="*/ 526 w 1663"/>
                    <a:gd name="T21" fmla="*/ 66 h 273"/>
                    <a:gd name="T22" fmla="*/ 540 w 1663"/>
                    <a:gd name="T23" fmla="*/ 81 h 273"/>
                    <a:gd name="T24" fmla="*/ 581 w 1663"/>
                    <a:gd name="T25" fmla="*/ 81 h 273"/>
                    <a:gd name="T26" fmla="*/ 626 w 1663"/>
                    <a:gd name="T27" fmla="*/ 90 h 273"/>
                    <a:gd name="T28" fmla="*/ 661 w 1663"/>
                    <a:gd name="T29" fmla="*/ 90 h 273"/>
                    <a:gd name="T30" fmla="*/ 724 w 1663"/>
                    <a:gd name="T31" fmla="*/ 90 h 273"/>
                    <a:gd name="T32" fmla="*/ 741 w 1663"/>
                    <a:gd name="T33" fmla="*/ 99 h 273"/>
                    <a:gd name="T34" fmla="*/ 769 w 1663"/>
                    <a:gd name="T35" fmla="*/ 108 h 273"/>
                    <a:gd name="T36" fmla="*/ 804 w 1663"/>
                    <a:gd name="T37" fmla="*/ 117 h 273"/>
                    <a:gd name="T38" fmla="*/ 835 w 1663"/>
                    <a:gd name="T39" fmla="*/ 127 h 273"/>
                    <a:gd name="T40" fmla="*/ 862 w 1663"/>
                    <a:gd name="T41" fmla="*/ 137 h 273"/>
                    <a:gd name="T42" fmla="*/ 891 w 1663"/>
                    <a:gd name="T43" fmla="*/ 147 h 273"/>
                    <a:gd name="T44" fmla="*/ 935 w 1663"/>
                    <a:gd name="T45" fmla="*/ 147 h 273"/>
                    <a:gd name="T46" fmla="*/ 974 w 1663"/>
                    <a:gd name="T47" fmla="*/ 147 h 273"/>
                    <a:gd name="T48" fmla="*/ 1008 w 1663"/>
                    <a:gd name="T49" fmla="*/ 147 h 273"/>
                    <a:gd name="T50" fmla="*/ 1041 w 1663"/>
                    <a:gd name="T51" fmla="*/ 158 h 273"/>
                    <a:gd name="T52" fmla="*/ 1076 w 1663"/>
                    <a:gd name="T53" fmla="*/ 170 h 273"/>
                    <a:gd name="T54" fmla="*/ 1116 w 1663"/>
                    <a:gd name="T55" fmla="*/ 170 h 273"/>
                    <a:gd name="T56" fmla="*/ 1154 w 1663"/>
                    <a:gd name="T57" fmla="*/ 170 h 273"/>
                    <a:gd name="T58" fmla="*/ 1196 w 1663"/>
                    <a:gd name="T59" fmla="*/ 170 h 273"/>
                    <a:gd name="T60" fmla="*/ 1228 w 1663"/>
                    <a:gd name="T61" fmla="*/ 182 h 273"/>
                    <a:gd name="T62" fmla="*/ 1248 w 1663"/>
                    <a:gd name="T63" fmla="*/ 195 h 273"/>
                    <a:gd name="T64" fmla="*/ 1292 w 1663"/>
                    <a:gd name="T65" fmla="*/ 195 h 273"/>
                    <a:gd name="T66" fmla="*/ 1322 w 1663"/>
                    <a:gd name="T67" fmla="*/ 209 h 273"/>
                    <a:gd name="T68" fmla="*/ 1389 w 1663"/>
                    <a:gd name="T69" fmla="*/ 209 h 273"/>
                    <a:gd name="T70" fmla="*/ 1409 w 1663"/>
                    <a:gd name="T71" fmla="*/ 223 h 273"/>
                    <a:gd name="T72" fmla="*/ 1438 w 1663"/>
                    <a:gd name="T73" fmla="*/ 238 h 273"/>
                    <a:gd name="T74" fmla="*/ 1475 w 1663"/>
                    <a:gd name="T75" fmla="*/ 238 h 273"/>
                    <a:gd name="T76" fmla="*/ 1514 w 1663"/>
                    <a:gd name="T77" fmla="*/ 238 h 273"/>
                    <a:gd name="T78" fmla="*/ 1573 w 1663"/>
                    <a:gd name="T79" fmla="*/ 238 h 273"/>
                    <a:gd name="T80" fmla="*/ 1603 w 1663"/>
                    <a:gd name="T81" fmla="*/ 255 h 273"/>
                    <a:gd name="T82" fmla="*/ 1622 w 1663"/>
                    <a:gd name="T83" fmla="*/ 273 h 273"/>
                    <a:gd name="T84" fmla="*/ 1663 w 1663"/>
                    <a:gd name="T85" fmla="*/ 273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663" h="2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" y="0"/>
                      </a:lnTo>
                      <a:lnTo>
                        <a:pt x="22" y="0"/>
                      </a:lnTo>
                      <a:lnTo>
                        <a:pt x="34" y="0"/>
                      </a:lnTo>
                      <a:lnTo>
                        <a:pt x="73" y="0"/>
                      </a:lnTo>
                      <a:lnTo>
                        <a:pt x="90" y="0"/>
                      </a:lnTo>
                      <a:lnTo>
                        <a:pt x="106" y="0"/>
                      </a:lnTo>
                      <a:lnTo>
                        <a:pt x="118" y="0"/>
                      </a:lnTo>
                      <a:lnTo>
                        <a:pt x="137" y="0"/>
                      </a:lnTo>
                      <a:lnTo>
                        <a:pt x="165" y="0"/>
                      </a:lnTo>
                      <a:lnTo>
                        <a:pt x="188" y="0"/>
                      </a:lnTo>
                      <a:lnTo>
                        <a:pt x="222" y="0"/>
                      </a:lnTo>
                      <a:lnTo>
                        <a:pt x="224" y="14"/>
                      </a:lnTo>
                      <a:lnTo>
                        <a:pt x="238" y="14"/>
                      </a:lnTo>
                      <a:lnTo>
                        <a:pt x="261" y="14"/>
                      </a:lnTo>
                      <a:lnTo>
                        <a:pt x="295" y="14"/>
                      </a:lnTo>
                      <a:lnTo>
                        <a:pt x="300" y="14"/>
                      </a:lnTo>
                      <a:lnTo>
                        <a:pt x="314" y="14"/>
                      </a:lnTo>
                      <a:lnTo>
                        <a:pt x="335" y="21"/>
                      </a:lnTo>
                      <a:lnTo>
                        <a:pt x="335" y="29"/>
                      </a:lnTo>
                      <a:lnTo>
                        <a:pt x="358" y="29"/>
                      </a:lnTo>
                      <a:lnTo>
                        <a:pt x="383" y="36"/>
                      </a:lnTo>
                      <a:lnTo>
                        <a:pt x="414" y="36"/>
                      </a:lnTo>
                      <a:lnTo>
                        <a:pt x="414" y="43"/>
                      </a:lnTo>
                      <a:lnTo>
                        <a:pt x="425" y="43"/>
                      </a:lnTo>
                      <a:lnTo>
                        <a:pt x="426" y="51"/>
                      </a:lnTo>
                      <a:lnTo>
                        <a:pt x="460" y="51"/>
                      </a:lnTo>
                      <a:lnTo>
                        <a:pt x="476" y="51"/>
                      </a:lnTo>
                      <a:lnTo>
                        <a:pt x="487" y="51"/>
                      </a:lnTo>
                      <a:lnTo>
                        <a:pt x="508" y="51"/>
                      </a:lnTo>
                      <a:lnTo>
                        <a:pt x="512" y="66"/>
                      </a:lnTo>
                      <a:lnTo>
                        <a:pt x="526" y="66"/>
                      </a:lnTo>
                      <a:lnTo>
                        <a:pt x="528" y="66"/>
                      </a:lnTo>
                      <a:lnTo>
                        <a:pt x="540" y="74"/>
                      </a:lnTo>
                      <a:lnTo>
                        <a:pt x="540" y="81"/>
                      </a:lnTo>
                      <a:lnTo>
                        <a:pt x="554" y="81"/>
                      </a:lnTo>
                      <a:lnTo>
                        <a:pt x="578" y="81"/>
                      </a:lnTo>
                      <a:lnTo>
                        <a:pt x="581" y="81"/>
                      </a:lnTo>
                      <a:lnTo>
                        <a:pt x="594" y="81"/>
                      </a:lnTo>
                      <a:lnTo>
                        <a:pt x="616" y="90"/>
                      </a:lnTo>
                      <a:lnTo>
                        <a:pt x="626" y="90"/>
                      </a:lnTo>
                      <a:lnTo>
                        <a:pt x="637" y="90"/>
                      </a:lnTo>
                      <a:lnTo>
                        <a:pt x="647" y="90"/>
                      </a:lnTo>
                      <a:lnTo>
                        <a:pt x="661" y="90"/>
                      </a:lnTo>
                      <a:lnTo>
                        <a:pt x="676" y="90"/>
                      </a:lnTo>
                      <a:lnTo>
                        <a:pt x="700" y="90"/>
                      </a:lnTo>
                      <a:lnTo>
                        <a:pt x="724" y="90"/>
                      </a:lnTo>
                      <a:lnTo>
                        <a:pt x="727" y="90"/>
                      </a:lnTo>
                      <a:lnTo>
                        <a:pt x="735" y="99"/>
                      </a:lnTo>
                      <a:lnTo>
                        <a:pt x="741" y="99"/>
                      </a:lnTo>
                      <a:lnTo>
                        <a:pt x="755" y="99"/>
                      </a:lnTo>
                      <a:lnTo>
                        <a:pt x="768" y="99"/>
                      </a:lnTo>
                      <a:lnTo>
                        <a:pt x="769" y="108"/>
                      </a:lnTo>
                      <a:lnTo>
                        <a:pt x="783" y="108"/>
                      </a:lnTo>
                      <a:lnTo>
                        <a:pt x="783" y="117"/>
                      </a:lnTo>
                      <a:lnTo>
                        <a:pt x="804" y="117"/>
                      </a:lnTo>
                      <a:lnTo>
                        <a:pt x="807" y="127"/>
                      </a:lnTo>
                      <a:lnTo>
                        <a:pt x="821" y="127"/>
                      </a:lnTo>
                      <a:lnTo>
                        <a:pt x="835" y="127"/>
                      </a:lnTo>
                      <a:lnTo>
                        <a:pt x="852" y="127"/>
                      </a:lnTo>
                      <a:lnTo>
                        <a:pt x="859" y="137"/>
                      </a:lnTo>
                      <a:lnTo>
                        <a:pt x="862" y="137"/>
                      </a:lnTo>
                      <a:lnTo>
                        <a:pt x="862" y="147"/>
                      </a:lnTo>
                      <a:lnTo>
                        <a:pt x="876" y="147"/>
                      </a:lnTo>
                      <a:lnTo>
                        <a:pt x="891" y="147"/>
                      </a:lnTo>
                      <a:lnTo>
                        <a:pt x="902" y="147"/>
                      </a:lnTo>
                      <a:lnTo>
                        <a:pt x="915" y="147"/>
                      </a:lnTo>
                      <a:lnTo>
                        <a:pt x="935" y="147"/>
                      </a:lnTo>
                      <a:lnTo>
                        <a:pt x="947" y="147"/>
                      </a:lnTo>
                      <a:lnTo>
                        <a:pt x="954" y="147"/>
                      </a:lnTo>
                      <a:lnTo>
                        <a:pt x="974" y="147"/>
                      </a:lnTo>
                      <a:lnTo>
                        <a:pt x="986" y="147"/>
                      </a:lnTo>
                      <a:lnTo>
                        <a:pt x="1002" y="147"/>
                      </a:lnTo>
                      <a:lnTo>
                        <a:pt x="1008" y="147"/>
                      </a:lnTo>
                      <a:lnTo>
                        <a:pt x="1015" y="158"/>
                      </a:lnTo>
                      <a:lnTo>
                        <a:pt x="1020" y="158"/>
                      </a:lnTo>
                      <a:lnTo>
                        <a:pt x="1041" y="158"/>
                      </a:lnTo>
                      <a:lnTo>
                        <a:pt x="1048" y="158"/>
                      </a:lnTo>
                      <a:lnTo>
                        <a:pt x="1065" y="170"/>
                      </a:lnTo>
                      <a:lnTo>
                        <a:pt x="1076" y="170"/>
                      </a:lnTo>
                      <a:lnTo>
                        <a:pt x="1090" y="170"/>
                      </a:lnTo>
                      <a:lnTo>
                        <a:pt x="1102" y="170"/>
                      </a:lnTo>
                      <a:lnTo>
                        <a:pt x="1116" y="170"/>
                      </a:lnTo>
                      <a:lnTo>
                        <a:pt x="1131" y="170"/>
                      </a:lnTo>
                      <a:lnTo>
                        <a:pt x="1149" y="170"/>
                      </a:lnTo>
                      <a:lnTo>
                        <a:pt x="1154" y="170"/>
                      </a:lnTo>
                      <a:lnTo>
                        <a:pt x="1177" y="170"/>
                      </a:lnTo>
                      <a:lnTo>
                        <a:pt x="1189" y="170"/>
                      </a:lnTo>
                      <a:lnTo>
                        <a:pt x="1196" y="170"/>
                      </a:lnTo>
                      <a:lnTo>
                        <a:pt x="1207" y="170"/>
                      </a:lnTo>
                      <a:lnTo>
                        <a:pt x="1207" y="182"/>
                      </a:lnTo>
                      <a:lnTo>
                        <a:pt x="1228" y="182"/>
                      </a:lnTo>
                      <a:lnTo>
                        <a:pt x="1239" y="182"/>
                      </a:lnTo>
                      <a:lnTo>
                        <a:pt x="1239" y="195"/>
                      </a:lnTo>
                      <a:lnTo>
                        <a:pt x="1248" y="195"/>
                      </a:lnTo>
                      <a:lnTo>
                        <a:pt x="1262" y="195"/>
                      </a:lnTo>
                      <a:lnTo>
                        <a:pt x="1274" y="195"/>
                      </a:lnTo>
                      <a:lnTo>
                        <a:pt x="1292" y="195"/>
                      </a:lnTo>
                      <a:lnTo>
                        <a:pt x="1292" y="209"/>
                      </a:lnTo>
                      <a:lnTo>
                        <a:pt x="1306" y="209"/>
                      </a:lnTo>
                      <a:lnTo>
                        <a:pt x="1322" y="209"/>
                      </a:lnTo>
                      <a:lnTo>
                        <a:pt x="1354" y="209"/>
                      </a:lnTo>
                      <a:lnTo>
                        <a:pt x="1367" y="209"/>
                      </a:lnTo>
                      <a:lnTo>
                        <a:pt x="1389" y="209"/>
                      </a:lnTo>
                      <a:lnTo>
                        <a:pt x="1391" y="223"/>
                      </a:lnTo>
                      <a:lnTo>
                        <a:pt x="1398" y="223"/>
                      </a:lnTo>
                      <a:lnTo>
                        <a:pt x="1409" y="223"/>
                      </a:lnTo>
                      <a:lnTo>
                        <a:pt x="1409" y="238"/>
                      </a:lnTo>
                      <a:lnTo>
                        <a:pt x="1424" y="238"/>
                      </a:lnTo>
                      <a:lnTo>
                        <a:pt x="1438" y="238"/>
                      </a:lnTo>
                      <a:lnTo>
                        <a:pt x="1451" y="238"/>
                      </a:lnTo>
                      <a:lnTo>
                        <a:pt x="1464" y="238"/>
                      </a:lnTo>
                      <a:lnTo>
                        <a:pt x="1475" y="238"/>
                      </a:lnTo>
                      <a:lnTo>
                        <a:pt x="1490" y="238"/>
                      </a:lnTo>
                      <a:lnTo>
                        <a:pt x="1507" y="238"/>
                      </a:lnTo>
                      <a:lnTo>
                        <a:pt x="1514" y="238"/>
                      </a:lnTo>
                      <a:lnTo>
                        <a:pt x="1527" y="238"/>
                      </a:lnTo>
                      <a:lnTo>
                        <a:pt x="1542" y="238"/>
                      </a:lnTo>
                      <a:lnTo>
                        <a:pt x="1573" y="238"/>
                      </a:lnTo>
                      <a:lnTo>
                        <a:pt x="1590" y="238"/>
                      </a:lnTo>
                      <a:lnTo>
                        <a:pt x="1597" y="238"/>
                      </a:lnTo>
                      <a:lnTo>
                        <a:pt x="1603" y="255"/>
                      </a:lnTo>
                      <a:lnTo>
                        <a:pt x="1611" y="255"/>
                      </a:lnTo>
                      <a:lnTo>
                        <a:pt x="1611" y="273"/>
                      </a:lnTo>
                      <a:lnTo>
                        <a:pt x="1622" y="273"/>
                      </a:lnTo>
                      <a:lnTo>
                        <a:pt x="1635" y="273"/>
                      </a:lnTo>
                      <a:lnTo>
                        <a:pt x="1648" y="273"/>
                      </a:lnTo>
                      <a:lnTo>
                        <a:pt x="1663" y="273"/>
                      </a:lnTo>
                    </a:path>
                  </a:pathLst>
                </a:custGeom>
                <a:noFill/>
                <a:ln w="12700" cap="flat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2" name="Freeform 299"/>
                <p:cNvSpPr>
                  <a:spLocks/>
                </p:cNvSpPr>
                <p:nvPr/>
              </p:nvSpPr>
              <p:spPr bwMode="auto">
                <a:xfrm>
                  <a:off x="4814888" y="1062038"/>
                  <a:ext cx="1023937" cy="538163"/>
                </a:xfrm>
                <a:custGeom>
                  <a:avLst/>
                  <a:gdLst>
                    <a:gd name="T0" fmla="*/ 25 w 2915"/>
                    <a:gd name="T1" fmla="*/ 0 h 1155"/>
                    <a:gd name="T2" fmla="*/ 66 w 2915"/>
                    <a:gd name="T3" fmla="*/ 0 h 1155"/>
                    <a:gd name="T4" fmla="*/ 122 w 2915"/>
                    <a:gd name="T5" fmla="*/ 20 h 1155"/>
                    <a:gd name="T6" fmla="*/ 142 w 2915"/>
                    <a:gd name="T7" fmla="*/ 59 h 1155"/>
                    <a:gd name="T8" fmla="*/ 173 w 2915"/>
                    <a:gd name="T9" fmla="*/ 59 h 1155"/>
                    <a:gd name="T10" fmla="*/ 250 w 2915"/>
                    <a:gd name="T11" fmla="*/ 59 h 1155"/>
                    <a:gd name="T12" fmla="*/ 317 w 2915"/>
                    <a:gd name="T13" fmla="*/ 81 h 1155"/>
                    <a:gd name="T14" fmla="*/ 344 w 2915"/>
                    <a:gd name="T15" fmla="*/ 124 h 1155"/>
                    <a:gd name="T16" fmla="*/ 431 w 2915"/>
                    <a:gd name="T17" fmla="*/ 124 h 1155"/>
                    <a:gd name="T18" fmla="*/ 473 w 2915"/>
                    <a:gd name="T19" fmla="*/ 147 h 1155"/>
                    <a:gd name="T20" fmla="*/ 505 w 2915"/>
                    <a:gd name="T21" fmla="*/ 147 h 1155"/>
                    <a:gd name="T22" fmla="*/ 564 w 2915"/>
                    <a:gd name="T23" fmla="*/ 147 h 1155"/>
                    <a:gd name="T24" fmla="*/ 598 w 2915"/>
                    <a:gd name="T25" fmla="*/ 147 h 1155"/>
                    <a:gd name="T26" fmla="*/ 651 w 2915"/>
                    <a:gd name="T27" fmla="*/ 175 h 1155"/>
                    <a:gd name="T28" fmla="*/ 685 w 2915"/>
                    <a:gd name="T29" fmla="*/ 203 h 1155"/>
                    <a:gd name="T30" fmla="*/ 712 w 2915"/>
                    <a:gd name="T31" fmla="*/ 233 h 1155"/>
                    <a:gd name="T32" fmla="*/ 863 w 2915"/>
                    <a:gd name="T33" fmla="*/ 233 h 1155"/>
                    <a:gd name="T34" fmla="*/ 940 w 2915"/>
                    <a:gd name="T35" fmla="*/ 233 h 1155"/>
                    <a:gd name="T36" fmla="*/ 1003 w 2915"/>
                    <a:gd name="T37" fmla="*/ 233 h 1155"/>
                    <a:gd name="T38" fmla="*/ 1032 w 2915"/>
                    <a:gd name="T39" fmla="*/ 299 h 1155"/>
                    <a:gd name="T40" fmla="*/ 1053 w 2915"/>
                    <a:gd name="T41" fmla="*/ 333 h 1155"/>
                    <a:gd name="T42" fmla="*/ 1156 w 2915"/>
                    <a:gd name="T43" fmla="*/ 333 h 1155"/>
                    <a:gd name="T44" fmla="*/ 1211 w 2915"/>
                    <a:gd name="T45" fmla="*/ 369 h 1155"/>
                    <a:gd name="T46" fmla="*/ 1280 w 2915"/>
                    <a:gd name="T47" fmla="*/ 406 h 1155"/>
                    <a:gd name="T48" fmla="*/ 1434 w 2915"/>
                    <a:gd name="T49" fmla="*/ 406 h 1155"/>
                    <a:gd name="T50" fmla="*/ 1481 w 2915"/>
                    <a:gd name="T51" fmla="*/ 446 h 1155"/>
                    <a:gd name="T52" fmla="*/ 1548 w 2915"/>
                    <a:gd name="T53" fmla="*/ 446 h 1155"/>
                    <a:gd name="T54" fmla="*/ 1665 w 2915"/>
                    <a:gd name="T55" fmla="*/ 492 h 1155"/>
                    <a:gd name="T56" fmla="*/ 1729 w 2915"/>
                    <a:gd name="T57" fmla="*/ 540 h 1155"/>
                    <a:gd name="T58" fmla="*/ 1764 w 2915"/>
                    <a:gd name="T59" fmla="*/ 590 h 1155"/>
                    <a:gd name="T60" fmla="*/ 1822 w 2915"/>
                    <a:gd name="T61" fmla="*/ 642 h 1155"/>
                    <a:gd name="T62" fmla="*/ 1917 w 2915"/>
                    <a:gd name="T63" fmla="*/ 694 h 1155"/>
                    <a:gd name="T64" fmla="*/ 2031 w 2915"/>
                    <a:gd name="T65" fmla="*/ 747 h 1155"/>
                    <a:gd name="T66" fmla="*/ 2143 w 2915"/>
                    <a:gd name="T67" fmla="*/ 747 h 1155"/>
                    <a:gd name="T68" fmla="*/ 2215 w 2915"/>
                    <a:gd name="T69" fmla="*/ 808 h 1155"/>
                    <a:gd name="T70" fmla="*/ 2345 w 2915"/>
                    <a:gd name="T71" fmla="*/ 871 h 1155"/>
                    <a:gd name="T72" fmla="*/ 2481 w 2915"/>
                    <a:gd name="T73" fmla="*/ 871 h 1155"/>
                    <a:gd name="T74" fmla="*/ 2507 w 2915"/>
                    <a:gd name="T75" fmla="*/ 946 h 1155"/>
                    <a:gd name="T76" fmla="*/ 2596 w 2915"/>
                    <a:gd name="T77" fmla="*/ 946 h 1155"/>
                    <a:gd name="T78" fmla="*/ 2679 w 2915"/>
                    <a:gd name="T79" fmla="*/ 946 h 1155"/>
                    <a:gd name="T80" fmla="*/ 2761 w 2915"/>
                    <a:gd name="T81" fmla="*/ 946 h 1155"/>
                    <a:gd name="T82" fmla="*/ 2834 w 2915"/>
                    <a:gd name="T83" fmla="*/ 946 h 1155"/>
                    <a:gd name="T84" fmla="*/ 2915 w 2915"/>
                    <a:gd name="T85" fmla="*/ 1155 h 1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915" h="115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5" y="0"/>
                      </a:lnTo>
                      <a:lnTo>
                        <a:pt x="45" y="0"/>
                      </a:lnTo>
                      <a:lnTo>
                        <a:pt x="62" y="0"/>
                      </a:lnTo>
                      <a:lnTo>
                        <a:pt x="66" y="0"/>
                      </a:lnTo>
                      <a:lnTo>
                        <a:pt x="88" y="0"/>
                      </a:lnTo>
                      <a:lnTo>
                        <a:pt x="119" y="0"/>
                      </a:lnTo>
                      <a:lnTo>
                        <a:pt x="122" y="20"/>
                      </a:lnTo>
                      <a:lnTo>
                        <a:pt x="126" y="39"/>
                      </a:lnTo>
                      <a:lnTo>
                        <a:pt x="140" y="39"/>
                      </a:lnTo>
                      <a:lnTo>
                        <a:pt x="142" y="59"/>
                      </a:lnTo>
                      <a:lnTo>
                        <a:pt x="145" y="59"/>
                      </a:lnTo>
                      <a:lnTo>
                        <a:pt x="163" y="59"/>
                      </a:lnTo>
                      <a:lnTo>
                        <a:pt x="173" y="59"/>
                      </a:lnTo>
                      <a:lnTo>
                        <a:pt x="187" y="59"/>
                      </a:lnTo>
                      <a:lnTo>
                        <a:pt x="203" y="59"/>
                      </a:lnTo>
                      <a:lnTo>
                        <a:pt x="250" y="59"/>
                      </a:lnTo>
                      <a:lnTo>
                        <a:pt x="253" y="59"/>
                      </a:lnTo>
                      <a:lnTo>
                        <a:pt x="253" y="81"/>
                      </a:lnTo>
                      <a:lnTo>
                        <a:pt x="317" y="81"/>
                      </a:lnTo>
                      <a:lnTo>
                        <a:pt x="317" y="102"/>
                      </a:lnTo>
                      <a:lnTo>
                        <a:pt x="344" y="102"/>
                      </a:lnTo>
                      <a:lnTo>
                        <a:pt x="344" y="124"/>
                      </a:lnTo>
                      <a:lnTo>
                        <a:pt x="396" y="124"/>
                      </a:lnTo>
                      <a:lnTo>
                        <a:pt x="406" y="124"/>
                      </a:lnTo>
                      <a:lnTo>
                        <a:pt x="431" y="124"/>
                      </a:lnTo>
                      <a:lnTo>
                        <a:pt x="453" y="124"/>
                      </a:lnTo>
                      <a:lnTo>
                        <a:pt x="453" y="147"/>
                      </a:lnTo>
                      <a:lnTo>
                        <a:pt x="473" y="147"/>
                      </a:lnTo>
                      <a:lnTo>
                        <a:pt x="490" y="147"/>
                      </a:lnTo>
                      <a:lnTo>
                        <a:pt x="491" y="147"/>
                      </a:lnTo>
                      <a:lnTo>
                        <a:pt x="505" y="147"/>
                      </a:lnTo>
                      <a:lnTo>
                        <a:pt x="528" y="147"/>
                      </a:lnTo>
                      <a:lnTo>
                        <a:pt x="531" y="147"/>
                      </a:lnTo>
                      <a:lnTo>
                        <a:pt x="564" y="147"/>
                      </a:lnTo>
                      <a:lnTo>
                        <a:pt x="577" y="147"/>
                      </a:lnTo>
                      <a:lnTo>
                        <a:pt x="588" y="147"/>
                      </a:lnTo>
                      <a:lnTo>
                        <a:pt x="598" y="147"/>
                      </a:lnTo>
                      <a:lnTo>
                        <a:pt x="639" y="147"/>
                      </a:lnTo>
                      <a:lnTo>
                        <a:pt x="651" y="147"/>
                      </a:lnTo>
                      <a:lnTo>
                        <a:pt x="651" y="175"/>
                      </a:lnTo>
                      <a:lnTo>
                        <a:pt x="669" y="175"/>
                      </a:lnTo>
                      <a:lnTo>
                        <a:pt x="685" y="175"/>
                      </a:lnTo>
                      <a:lnTo>
                        <a:pt x="685" y="203"/>
                      </a:lnTo>
                      <a:lnTo>
                        <a:pt x="699" y="203"/>
                      </a:lnTo>
                      <a:lnTo>
                        <a:pt x="706" y="203"/>
                      </a:lnTo>
                      <a:lnTo>
                        <a:pt x="712" y="233"/>
                      </a:lnTo>
                      <a:lnTo>
                        <a:pt x="835" y="233"/>
                      </a:lnTo>
                      <a:lnTo>
                        <a:pt x="839" y="233"/>
                      </a:lnTo>
                      <a:lnTo>
                        <a:pt x="863" y="233"/>
                      </a:lnTo>
                      <a:lnTo>
                        <a:pt x="914" y="233"/>
                      </a:lnTo>
                      <a:lnTo>
                        <a:pt x="922" y="233"/>
                      </a:lnTo>
                      <a:lnTo>
                        <a:pt x="940" y="233"/>
                      </a:lnTo>
                      <a:lnTo>
                        <a:pt x="953" y="233"/>
                      </a:lnTo>
                      <a:lnTo>
                        <a:pt x="978" y="233"/>
                      </a:lnTo>
                      <a:lnTo>
                        <a:pt x="1003" y="233"/>
                      </a:lnTo>
                      <a:lnTo>
                        <a:pt x="1003" y="266"/>
                      </a:lnTo>
                      <a:lnTo>
                        <a:pt x="1032" y="266"/>
                      </a:lnTo>
                      <a:lnTo>
                        <a:pt x="1032" y="299"/>
                      </a:lnTo>
                      <a:lnTo>
                        <a:pt x="1039" y="299"/>
                      </a:lnTo>
                      <a:lnTo>
                        <a:pt x="1041" y="333"/>
                      </a:lnTo>
                      <a:lnTo>
                        <a:pt x="1053" y="333"/>
                      </a:lnTo>
                      <a:lnTo>
                        <a:pt x="1078" y="333"/>
                      </a:lnTo>
                      <a:lnTo>
                        <a:pt x="1105" y="333"/>
                      </a:lnTo>
                      <a:lnTo>
                        <a:pt x="1156" y="333"/>
                      </a:lnTo>
                      <a:lnTo>
                        <a:pt x="1156" y="369"/>
                      </a:lnTo>
                      <a:lnTo>
                        <a:pt x="1161" y="369"/>
                      </a:lnTo>
                      <a:lnTo>
                        <a:pt x="1211" y="369"/>
                      </a:lnTo>
                      <a:lnTo>
                        <a:pt x="1272" y="369"/>
                      </a:lnTo>
                      <a:lnTo>
                        <a:pt x="1280" y="369"/>
                      </a:lnTo>
                      <a:lnTo>
                        <a:pt x="1280" y="406"/>
                      </a:lnTo>
                      <a:lnTo>
                        <a:pt x="1318" y="406"/>
                      </a:lnTo>
                      <a:lnTo>
                        <a:pt x="1410" y="406"/>
                      </a:lnTo>
                      <a:lnTo>
                        <a:pt x="1434" y="406"/>
                      </a:lnTo>
                      <a:lnTo>
                        <a:pt x="1434" y="446"/>
                      </a:lnTo>
                      <a:lnTo>
                        <a:pt x="1468" y="446"/>
                      </a:lnTo>
                      <a:lnTo>
                        <a:pt x="1481" y="446"/>
                      </a:lnTo>
                      <a:lnTo>
                        <a:pt x="1502" y="446"/>
                      </a:lnTo>
                      <a:lnTo>
                        <a:pt x="1513" y="446"/>
                      </a:lnTo>
                      <a:lnTo>
                        <a:pt x="1548" y="446"/>
                      </a:lnTo>
                      <a:lnTo>
                        <a:pt x="1650" y="446"/>
                      </a:lnTo>
                      <a:lnTo>
                        <a:pt x="1650" y="492"/>
                      </a:lnTo>
                      <a:lnTo>
                        <a:pt x="1665" y="492"/>
                      </a:lnTo>
                      <a:lnTo>
                        <a:pt x="1667" y="540"/>
                      </a:lnTo>
                      <a:lnTo>
                        <a:pt x="1684" y="540"/>
                      </a:lnTo>
                      <a:lnTo>
                        <a:pt x="1729" y="540"/>
                      </a:lnTo>
                      <a:lnTo>
                        <a:pt x="1729" y="590"/>
                      </a:lnTo>
                      <a:lnTo>
                        <a:pt x="1742" y="590"/>
                      </a:lnTo>
                      <a:lnTo>
                        <a:pt x="1764" y="590"/>
                      </a:lnTo>
                      <a:lnTo>
                        <a:pt x="1802" y="590"/>
                      </a:lnTo>
                      <a:lnTo>
                        <a:pt x="1802" y="642"/>
                      </a:lnTo>
                      <a:lnTo>
                        <a:pt x="1822" y="642"/>
                      </a:lnTo>
                      <a:lnTo>
                        <a:pt x="1822" y="694"/>
                      </a:lnTo>
                      <a:lnTo>
                        <a:pt x="1864" y="694"/>
                      </a:lnTo>
                      <a:lnTo>
                        <a:pt x="1917" y="694"/>
                      </a:lnTo>
                      <a:lnTo>
                        <a:pt x="1917" y="747"/>
                      </a:lnTo>
                      <a:lnTo>
                        <a:pt x="2003" y="747"/>
                      </a:lnTo>
                      <a:lnTo>
                        <a:pt x="2031" y="747"/>
                      </a:lnTo>
                      <a:lnTo>
                        <a:pt x="2049" y="747"/>
                      </a:lnTo>
                      <a:lnTo>
                        <a:pt x="2119" y="747"/>
                      </a:lnTo>
                      <a:lnTo>
                        <a:pt x="2143" y="747"/>
                      </a:lnTo>
                      <a:lnTo>
                        <a:pt x="2143" y="808"/>
                      </a:lnTo>
                      <a:lnTo>
                        <a:pt x="2156" y="808"/>
                      </a:lnTo>
                      <a:lnTo>
                        <a:pt x="2215" y="808"/>
                      </a:lnTo>
                      <a:lnTo>
                        <a:pt x="2215" y="871"/>
                      </a:lnTo>
                      <a:lnTo>
                        <a:pt x="2285" y="871"/>
                      </a:lnTo>
                      <a:lnTo>
                        <a:pt x="2345" y="871"/>
                      </a:lnTo>
                      <a:lnTo>
                        <a:pt x="2362" y="871"/>
                      </a:lnTo>
                      <a:lnTo>
                        <a:pt x="2435" y="871"/>
                      </a:lnTo>
                      <a:lnTo>
                        <a:pt x="2481" y="871"/>
                      </a:lnTo>
                      <a:lnTo>
                        <a:pt x="2498" y="871"/>
                      </a:lnTo>
                      <a:lnTo>
                        <a:pt x="2498" y="946"/>
                      </a:lnTo>
                      <a:lnTo>
                        <a:pt x="2507" y="946"/>
                      </a:lnTo>
                      <a:lnTo>
                        <a:pt x="2532" y="946"/>
                      </a:lnTo>
                      <a:lnTo>
                        <a:pt x="2571" y="946"/>
                      </a:lnTo>
                      <a:lnTo>
                        <a:pt x="2596" y="946"/>
                      </a:lnTo>
                      <a:lnTo>
                        <a:pt x="2648" y="946"/>
                      </a:lnTo>
                      <a:lnTo>
                        <a:pt x="2671" y="946"/>
                      </a:lnTo>
                      <a:lnTo>
                        <a:pt x="2679" y="946"/>
                      </a:lnTo>
                      <a:lnTo>
                        <a:pt x="2705" y="946"/>
                      </a:lnTo>
                      <a:lnTo>
                        <a:pt x="2717" y="946"/>
                      </a:lnTo>
                      <a:lnTo>
                        <a:pt x="2761" y="946"/>
                      </a:lnTo>
                      <a:lnTo>
                        <a:pt x="2770" y="946"/>
                      </a:lnTo>
                      <a:lnTo>
                        <a:pt x="2789" y="946"/>
                      </a:lnTo>
                      <a:lnTo>
                        <a:pt x="2834" y="946"/>
                      </a:lnTo>
                      <a:lnTo>
                        <a:pt x="2895" y="946"/>
                      </a:lnTo>
                      <a:lnTo>
                        <a:pt x="2907" y="946"/>
                      </a:lnTo>
                      <a:lnTo>
                        <a:pt x="2915" y="1155"/>
                      </a:lnTo>
                    </a:path>
                  </a:pathLst>
                </a:custGeom>
                <a:noFill/>
                <a:ln w="12700" cap="flat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  <p:sp>
              <p:nvSpPr>
                <p:cNvPr id="763" name="Freeform 300"/>
                <p:cNvSpPr>
                  <a:spLocks/>
                </p:cNvSpPr>
                <p:nvPr/>
              </p:nvSpPr>
              <p:spPr bwMode="auto">
                <a:xfrm>
                  <a:off x="5838825" y="1600200"/>
                  <a:ext cx="58737" cy="0"/>
                </a:xfrm>
                <a:custGeom>
                  <a:avLst/>
                  <a:gdLst>
                    <a:gd name="T0" fmla="*/ 0 w 168"/>
                    <a:gd name="T1" fmla="*/ 0 w 168"/>
                    <a:gd name="T2" fmla="*/ 34 w 168"/>
                    <a:gd name="T3" fmla="*/ 48 w 168"/>
                    <a:gd name="T4" fmla="*/ 63 w 168"/>
                    <a:gd name="T5" fmla="*/ 76 w 168"/>
                    <a:gd name="T6" fmla="*/ 143 w 168"/>
                    <a:gd name="T7" fmla="*/ 168 w 168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  <a:cxn ang="0">
                      <a:pos x="T6" y="0"/>
                    </a:cxn>
                    <a:cxn ang="0">
                      <a:pos x="T7" y="0"/>
                    </a:cxn>
                  </a:cxnLst>
                  <a:rect l="0" t="0" r="r" b="b"/>
                  <a:pathLst>
                    <a:path w="16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4" y="0"/>
                      </a:lnTo>
                      <a:lnTo>
                        <a:pt x="48" y="0"/>
                      </a:lnTo>
                      <a:lnTo>
                        <a:pt x="63" y="0"/>
                      </a:lnTo>
                      <a:lnTo>
                        <a:pt x="76" y="0"/>
                      </a:lnTo>
                      <a:lnTo>
                        <a:pt x="143" y="0"/>
                      </a:lnTo>
                      <a:lnTo>
                        <a:pt x="168" y="0"/>
                      </a:lnTo>
                    </a:path>
                  </a:pathLst>
                </a:custGeom>
                <a:noFill/>
                <a:ln w="12700" cap="flat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ja-JP" altLang="en-US"/>
                </a:p>
              </p:txBody>
            </p:sp>
          </p:grpSp>
        </p:grpSp>
        <p:sp>
          <p:nvSpPr>
            <p:cNvPr id="755" name="テキスト ボックス 754">
              <a:extLst>
                <a:ext uri="{FF2B5EF4-FFF2-40B4-BE49-F238E27FC236}">
                  <a16:creationId xmlns:a16="http://schemas.microsoft.com/office/drawing/2014/main" id="{47C31F1B-BF5F-2E9D-ADC9-92AA88FAAEDB}"/>
                </a:ext>
              </a:extLst>
            </p:cNvPr>
            <p:cNvSpPr txBox="1"/>
            <p:nvPr/>
          </p:nvSpPr>
          <p:spPr>
            <a:xfrm>
              <a:off x="2221395" y="3749723"/>
              <a:ext cx="67678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 = 0.3195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96" name="テキスト ボックス 795"/>
          <p:cNvSpPr txBox="1"/>
          <p:nvPr/>
        </p:nvSpPr>
        <p:spPr>
          <a:xfrm>
            <a:off x="114300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S4</a:t>
            </a:r>
            <a:endParaRPr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147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40AB090-151B-9935-39BF-76B58D563867}"/>
              </a:ext>
            </a:extLst>
          </p:cNvPr>
          <p:cNvSpPr txBox="1"/>
          <p:nvPr/>
        </p:nvSpPr>
        <p:spPr>
          <a:xfrm>
            <a:off x="1142997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S5</a:t>
            </a:r>
            <a:endParaRPr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4" name="図 63">
            <a:extLst>
              <a:ext uri="{FF2B5EF4-FFF2-40B4-BE49-F238E27FC236}">
                <a16:creationId xmlns:a16="http://schemas.microsoft.com/office/drawing/2014/main" id="{02D7ED76-DF1D-1188-1671-195AA69A90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793698"/>
            <a:ext cx="7772400" cy="527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631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114300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Figure S6</a:t>
            </a:r>
            <a:endParaRPr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2" name="グループ化 111">
            <a:extLst>
              <a:ext uri="{FF2B5EF4-FFF2-40B4-BE49-F238E27FC236}">
                <a16:creationId xmlns:a16="http://schemas.microsoft.com/office/drawing/2014/main" id="{AB93AFAF-9F2D-5EB0-A0EC-2E7B290D5F1C}"/>
              </a:ext>
            </a:extLst>
          </p:cNvPr>
          <p:cNvGrpSpPr/>
          <p:nvPr/>
        </p:nvGrpSpPr>
        <p:grpSpPr>
          <a:xfrm>
            <a:off x="4103047" y="3907289"/>
            <a:ext cx="1725010" cy="2718049"/>
            <a:chOff x="756384" y="1482445"/>
            <a:chExt cx="1725010" cy="2718049"/>
          </a:xfrm>
        </p:grpSpPr>
        <p:sp>
          <p:nvSpPr>
            <p:cNvPr id="113" name="Line 465">
              <a:extLst>
                <a:ext uri="{FF2B5EF4-FFF2-40B4-BE49-F238E27FC236}">
                  <a16:creationId xmlns:a16="http://schemas.microsoft.com/office/drawing/2014/main" id="{A90E6910-6DB0-885D-59AB-C1E130A698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49828" y="1851145"/>
              <a:ext cx="0" cy="15840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ja-JP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Rectangle 175">
              <a:extLst>
                <a:ext uri="{FF2B5EF4-FFF2-40B4-BE49-F238E27FC236}">
                  <a16:creationId xmlns:a16="http://schemas.microsoft.com/office/drawing/2014/main" id="{CF237150-2A9F-8808-B321-8BA2B00A0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2165" y="3379915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Line 261">
              <a:extLst>
                <a:ext uri="{FF2B5EF4-FFF2-40B4-BE49-F238E27FC236}">
                  <a16:creationId xmlns:a16="http://schemas.microsoft.com/office/drawing/2014/main" id="{8EEE7302-3FFB-336F-B7F1-610B53FD9B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925" y="3191805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Line 263">
              <a:extLst>
                <a:ext uri="{FF2B5EF4-FFF2-40B4-BE49-F238E27FC236}">
                  <a16:creationId xmlns:a16="http://schemas.microsoft.com/office/drawing/2014/main" id="{670F9385-E898-577E-698C-18AB5FCDC0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925" y="2952093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Line 265">
              <a:extLst>
                <a:ext uri="{FF2B5EF4-FFF2-40B4-BE49-F238E27FC236}">
                  <a16:creationId xmlns:a16="http://schemas.microsoft.com/office/drawing/2014/main" id="{56A55C83-F452-E20B-2805-0AAA21AD4D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925" y="2712381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Line 267">
              <a:extLst>
                <a:ext uri="{FF2B5EF4-FFF2-40B4-BE49-F238E27FC236}">
                  <a16:creationId xmlns:a16="http://schemas.microsoft.com/office/drawing/2014/main" id="{E88E0356-1E90-6DC4-7109-475FE24AC1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925" y="2472669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Line 269">
              <a:extLst>
                <a:ext uri="{FF2B5EF4-FFF2-40B4-BE49-F238E27FC236}">
                  <a16:creationId xmlns:a16="http://schemas.microsoft.com/office/drawing/2014/main" id="{789BCAC0-B9D2-4887-EBF4-648C7905B9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925" y="2232957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Line 271">
              <a:extLst>
                <a:ext uri="{FF2B5EF4-FFF2-40B4-BE49-F238E27FC236}">
                  <a16:creationId xmlns:a16="http://schemas.microsoft.com/office/drawing/2014/main" id="{13FC34A0-E1D3-0AB5-EC03-7B2C6D7938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925" y="1997502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Rectangle 175">
              <a:extLst>
                <a:ext uri="{FF2B5EF4-FFF2-40B4-BE49-F238E27FC236}">
                  <a16:creationId xmlns:a16="http://schemas.microsoft.com/office/drawing/2014/main" id="{6C5EAD0D-BC8D-B5B2-C972-81A0C20F1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456" y="3139942"/>
              <a:ext cx="115417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Rectangle 177">
              <a:extLst>
                <a:ext uri="{FF2B5EF4-FFF2-40B4-BE49-F238E27FC236}">
                  <a16:creationId xmlns:a16="http://schemas.microsoft.com/office/drawing/2014/main" id="{06496D0B-8F60-03C7-0383-1E38C3CB1B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456" y="2899966"/>
              <a:ext cx="115417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Rectangle 179">
              <a:extLst>
                <a:ext uri="{FF2B5EF4-FFF2-40B4-BE49-F238E27FC236}">
                  <a16:creationId xmlns:a16="http://schemas.microsoft.com/office/drawing/2014/main" id="{BAFC06C6-88CD-F712-87F3-9D5AAE35E2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456" y="2659990"/>
              <a:ext cx="115417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Rectangle 181">
              <a:extLst>
                <a:ext uri="{FF2B5EF4-FFF2-40B4-BE49-F238E27FC236}">
                  <a16:creationId xmlns:a16="http://schemas.microsoft.com/office/drawing/2014/main" id="{579A6423-40FB-19F5-B165-18B563724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456" y="2420014"/>
              <a:ext cx="115417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Rectangle 183">
              <a:extLst>
                <a:ext uri="{FF2B5EF4-FFF2-40B4-BE49-F238E27FC236}">
                  <a16:creationId xmlns:a16="http://schemas.microsoft.com/office/drawing/2014/main" id="{3ED77E11-7B2E-9A9A-01C7-419E82935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749" y="2180038"/>
              <a:ext cx="17312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Rectangle 185">
              <a:extLst>
                <a:ext uri="{FF2B5EF4-FFF2-40B4-BE49-F238E27FC236}">
                  <a16:creationId xmlns:a16="http://schemas.microsoft.com/office/drawing/2014/main" id="{C3731388-14CE-AF4E-2192-122C23555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749" y="1940062"/>
              <a:ext cx="17312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Rectangle 185">
              <a:extLst>
                <a:ext uri="{FF2B5EF4-FFF2-40B4-BE49-F238E27FC236}">
                  <a16:creationId xmlns:a16="http://schemas.microsoft.com/office/drawing/2014/main" id="{62FE40E7-98D4-C731-7EBC-4B2B41281E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175" y="1766238"/>
              <a:ext cx="15869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(%)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テキスト ボックス 127">
              <a:extLst>
                <a:ext uri="{FF2B5EF4-FFF2-40B4-BE49-F238E27FC236}">
                  <a16:creationId xmlns:a16="http://schemas.microsoft.com/office/drawing/2014/main" id="{A67D5183-AFC7-568D-7D7C-9ECB0C35E13E}"/>
                </a:ext>
              </a:extLst>
            </p:cNvPr>
            <p:cNvSpPr txBox="1"/>
            <p:nvPr/>
          </p:nvSpPr>
          <p:spPr>
            <a:xfrm rot="16200000">
              <a:off x="331587" y="2445326"/>
              <a:ext cx="11881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Expression of TRIP13</a:t>
              </a:r>
            </a:p>
            <a:p>
              <a:pPr algn="ctr"/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(relative to mock)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テキスト ボックス 128">
              <a:extLst>
                <a:ext uri="{FF2B5EF4-FFF2-40B4-BE49-F238E27FC236}">
                  <a16:creationId xmlns:a16="http://schemas.microsoft.com/office/drawing/2014/main" id="{127A652D-ADF4-8D81-4BC5-E6FB16E847EC}"/>
                </a:ext>
              </a:extLst>
            </p:cNvPr>
            <p:cNvSpPr txBox="1"/>
            <p:nvPr/>
          </p:nvSpPr>
          <p:spPr>
            <a:xfrm rot="16200000">
              <a:off x="1286920" y="3501104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テキスト ボックス 129">
              <a:extLst>
                <a:ext uri="{FF2B5EF4-FFF2-40B4-BE49-F238E27FC236}">
                  <a16:creationId xmlns:a16="http://schemas.microsoft.com/office/drawing/2014/main" id="{3938FDBE-6AB2-9F38-B5E8-E2611D074403}"/>
                </a:ext>
              </a:extLst>
            </p:cNvPr>
            <p:cNvSpPr txBox="1"/>
            <p:nvPr/>
          </p:nvSpPr>
          <p:spPr>
            <a:xfrm rot="16200000">
              <a:off x="1518389" y="3533164"/>
              <a:ext cx="4940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テキスト ボックス 130">
              <a:extLst>
                <a:ext uri="{FF2B5EF4-FFF2-40B4-BE49-F238E27FC236}">
                  <a16:creationId xmlns:a16="http://schemas.microsoft.com/office/drawing/2014/main" id="{BAC83116-7168-374A-F067-550C3B887CAD}"/>
                </a:ext>
              </a:extLst>
            </p:cNvPr>
            <p:cNvSpPr txBox="1"/>
            <p:nvPr/>
          </p:nvSpPr>
          <p:spPr>
            <a:xfrm rot="16200000">
              <a:off x="1622235" y="3689457"/>
              <a:ext cx="80663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miR-30c-1-3p</a:t>
              </a:r>
              <a:endParaRPr lang="ja-JP" altLang="en-US" sz="8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テキスト ボックス 131">
              <a:extLst>
                <a:ext uri="{FF2B5EF4-FFF2-40B4-BE49-F238E27FC236}">
                  <a16:creationId xmlns:a16="http://schemas.microsoft.com/office/drawing/2014/main" id="{2609D4E3-4D3A-CFA8-5885-3A2DB6DDDB21}"/>
                </a:ext>
              </a:extLst>
            </p:cNvPr>
            <p:cNvSpPr txBox="1"/>
            <p:nvPr/>
          </p:nvSpPr>
          <p:spPr>
            <a:xfrm rot="16200000">
              <a:off x="1886279" y="3689457"/>
              <a:ext cx="80663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miR-30c-2-3p</a:t>
              </a:r>
              <a:endParaRPr lang="ja-JP" altLang="en-US" sz="8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テキスト ボックス 132">
              <a:extLst>
                <a:ext uri="{FF2B5EF4-FFF2-40B4-BE49-F238E27FC236}">
                  <a16:creationId xmlns:a16="http://schemas.microsoft.com/office/drawing/2014/main" id="{FC48BBB4-0F62-E611-0927-5E87D9AEF6B2}"/>
                </a:ext>
              </a:extLst>
            </p:cNvPr>
            <p:cNvSpPr txBox="1"/>
            <p:nvPr/>
          </p:nvSpPr>
          <p:spPr>
            <a:xfrm>
              <a:off x="1344516" y="1482445"/>
              <a:ext cx="80663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MDA-MB-157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Rectangle 142">
              <a:extLst>
                <a:ext uri="{FF2B5EF4-FFF2-40B4-BE49-F238E27FC236}">
                  <a16:creationId xmlns:a16="http://schemas.microsoft.com/office/drawing/2014/main" id="{59AA491E-BF81-CA65-2045-B4B93C88D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3200" y="2236163"/>
              <a:ext cx="199827" cy="11986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Rectangle 148">
              <a:extLst>
                <a:ext uri="{FF2B5EF4-FFF2-40B4-BE49-F238E27FC236}">
                  <a16:creationId xmlns:a16="http://schemas.microsoft.com/office/drawing/2014/main" id="{076D7156-5545-C9B2-9439-6F24C8F833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5804" y="2221542"/>
              <a:ext cx="188800" cy="12132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Rectangle 154">
              <a:extLst>
                <a:ext uri="{FF2B5EF4-FFF2-40B4-BE49-F238E27FC236}">
                  <a16:creationId xmlns:a16="http://schemas.microsoft.com/office/drawing/2014/main" id="{B2000CC7-B648-4B88-BA64-CF4FF1CFDC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6355" y="2504645"/>
              <a:ext cx="199826" cy="93018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Rectangle 69">
              <a:extLst>
                <a:ext uri="{FF2B5EF4-FFF2-40B4-BE49-F238E27FC236}">
                  <a16:creationId xmlns:a16="http://schemas.microsoft.com/office/drawing/2014/main" id="{6FA50A9B-8E40-9667-6CF9-E84E1164A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7931" y="2818956"/>
              <a:ext cx="199827" cy="61587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Line 481">
              <a:extLst>
                <a:ext uri="{FF2B5EF4-FFF2-40B4-BE49-F238E27FC236}">
                  <a16:creationId xmlns:a16="http://schemas.microsoft.com/office/drawing/2014/main" id="{6C16C300-BB55-C059-B3C5-E9C5A7271E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93394" y="3433073"/>
              <a:ext cx="1188000" cy="1753"/>
            </a:xfrm>
            <a:prstGeom prst="line">
              <a:avLst/>
            </a:pr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9" name="グループ化 138">
            <a:extLst>
              <a:ext uri="{FF2B5EF4-FFF2-40B4-BE49-F238E27FC236}">
                <a16:creationId xmlns:a16="http://schemas.microsoft.com/office/drawing/2014/main" id="{E73ADEF7-8E8B-D9DE-61C7-1E897D7E27BD}"/>
              </a:ext>
            </a:extLst>
          </p:cNvPr>
          <p:cNvGrpSpPr/>
          <p:nvPr/>
        </p:nvGrpSpPr>
        <p:grpSpPr>
          <a:xfrm>
            <a:off x="6155679" y="3907290"/>
            <a:ext cx="1725010" cy="2718049"/>
            <a:chOff x="756384" y="1482445"/>
            <a:chExt cx="1725010" cy="2718049"/>
          </a:xfrm>
        </p:grpSpPr>
        <p:sp>
          <p:nvSpPr>
            <p:cNvPr id="140" name="Line 465">
              <a:extLst>
                <a:ext uri="{FF2B5EF4-FFF2-40B4-BE49-F238E27FC236}">
                  <a16:creationId xmlns:a16="http://schemas.microsoft.com/office/drawing/2014/main" id="{2CA87102-1226-400D-6AB0-74836AA8F1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49828" y="1851145"/>
              <a:ext cx="0" cy="15840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ja-JP" altLang="en-US" sz="1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Rectangle 175">
              <a:extLst>
                <a:ext uri="{FF2B5EF4-FFF2-40B4-BE49-F238E27FC236}">
                  <a16:creationId xmlns:a16="http://schemas.microsoft.com/office/drawing/2014/main" id="{DEAFAAC2-BA79-0529-97A3-11623DDEBA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2165" y="3379915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Line 261">
              <a:extLst>
                <a:ext uri="{FF2B5EF4-FFF2-40B4-BE49-F238E27FC236}">
                  <a16:creationId xmlns:a16="http://schemas.microsoft.com/office/drawing/2014/main" id="{B54F447B-9A9C-E1FF-5843-3D405F5043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925" y="3191805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Line 263">
              <a:extLst>
                <a:ext uri="{FF2B5EF4-FFF2-40B4-BE49-F238E27FC236}">
                  <a16:creationId xmlns:a16="http://schemas.microsoft.com/office/drawing/2014/main" id="{EE97F3C9-14C0-9AF9-C867-7C2BFD243B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925" y="2952093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Line 265">
              <a:extLst>
                <a:ext uri="{FF2B5EF4-FFF2-40B4-BE49-F238E27FC236}">
                  <a16:creationId xmlns:a16="http://schemas.microsoft.com/office/drawing/2014/main" id="{574F4842-B118-A103-5FF4-A7FB352DEE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925" y="2712381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Line 267">
              <a:extLst>
                <a:ext uri="{FF2B5EF4-FFF2-40B4-BE49-F238E27FC236}">
                  <a16:creationId xmlns:a16="http://schemas.microsoft.com/office/drawing/2014/main" id="{8A7414AA-8658-7A57-A4BC-500C7863C5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925" y="2472669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Line 269">
              <a:extLst>
                <a:ext uri="{FF2B5EF4-FFF2-40B4-BE49-F238E27FC236}">
                  <a16:creationId xmlns:a16="http://schemas.microsoft.com/office/drawing/2014/main" id="{82F6C3E9-36B2-F917-00FB-E2396B3792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925" y="2232957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Line 271">
              <a:extLst>
                <a:ext uri="{FF2B5EF4-FFF2-40B4-BE49-F238E27FC236}">
                  <a16:creationId xmlns:a16="http://schemas.microsoft.com/office/drawing/2014/main" id="{AACC45AB-0054-95FB-4ACF-A06647CCCD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925" y="1997502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Rectangle 175">
              <a:extLst>
                <a:ext uri="{FF2B5EF4-FFF2-40B4-BE49-F238E27FC236}">
                  <a16:creationId xmlns:a16="http://schemas.microsoft.com/office/drawing/2014/main" id="{DA061E8F-8701-F22F-5084-70D3BCABF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456" y="3139942"/>
              <a:ext cx="115417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Rectangle 177">
              <a:extLst>
                <a:ext uri="{FF2B5EF4-FFF2-40B4-BE49-F238E27FC236}">
                  <a16:creationId xmlns:a16="http://schemas.microsoft.com/office/drawing/2014/main" id="{2FF50794-A775-F7F9-9543-D91468142C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456" y="2899966"/>
              <a:ext cx="115417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Rectangle 179">
              <a:extLst>
                <a:ext uri="{FF2B5EF4-FFF2-40B4-BE49-F238E27FC236}">
                  <a16:creationId xmlns:a16="http://schemas.microsoft.com/office/drawing/2014/main" id="{D156FEED-1559-85C2-52F0-FA0181E91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456" y="2659990"/>
              <a:ext cx="115417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Rectangle 181">
              <a:extLst>
                <a:ext uri="{FF2B5EF4-FFF2-40B4-BE49-F238E27FC236}">
                  <a16:creationId xmlns:a16="http://schemas.microsoft.com/office/drawing/2014/main" id="{2BA7D26F-488C-0D8E-9056-7065C8C52A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456" y="2420014"/>
              <a:ext cx="115417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Rectangle 183">
              <a:extLst>
                <a:ext uri="{FF2B5EF4-FFF2-40B4-BE49-F238E27FC236}">
                  <a16:creationId xmlns:a16="http://schemas.microsoft.com/office/drawing/2014/main" id="{FCE22921-E1F1-8FF4-BBCD-F7365FDE6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749" y="2180038"/>
              <a:ext cx="17312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Rectangle 185">
              <a:extLst>
                <a:ext uri="{FF2B5EF4-FFF2-40B4-BE49-F238E27FC236}">
                  <a16:creationId xmlns:a16="http://schemas.microsoft.com/office/drawing/2014/main" id="{8FF185CF-6F47-EAD9-5CD2-BCB7C82AC0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749" y="1940062"/>
              <a:ext cx="17312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Rectangle 185">
              <a:extLst>
                <a:ext uri="{FF2B5EF4-FFF2-40B4-BE49-F238E27FC236}">
                  <a16:creationId xmlns:a16="http://schemas.microsoft.com/office/drawing/2014/main" id="{1E6845F8-5EF9-3F87-A70F-A1280A2C6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175" y="1766238"/>
              <a:ext cx="15869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(%)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テキスト ボックス 154">
              <a:extLst>
                <a:ext uri="{FF2B5EF4-FFF2-40B4-BE49-F238E27FC236}">
                  <a16:creationId xmlns:a16="http://schemas.microsoft.com/office/drawing/2014/main" id="{037DFC10-688D-3A96-919A-6E65536F1691}"/>
                </a:ext>
              </a:extLst>
            </p:cNvPr>
            <p:cNvSpPr txBox="1"/>
            <p:nvPr/>
          </p:nvSpPr>
          <p:spPr>
            <a:xfrm rot="16200000">
              <a:off x="331587" y="2445326"/>
              <a:ext cx="11881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Expression of TRIP13</a:t>
              </a:r>
            </a:p>
            <a:p>
              <a:pPr algn="ctr"/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(relative to mock)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テキスト ボックス 155">
              <a:extLst>
                <a:ext uri="{FF2B5EF4-FFF2-40B4-BE49-F238E27FC236}">
                  <a16:creationId xmlns:a16="http://schemas.microsoft.com/office/drawing/2014/main" id="{2BA3F802-5579-8148-ABD7-2F45CC779071}"/>
                </a:ext>
              </a:extLst>
            </p:cNvPr>
            <p:cNvSpPr txBox="1"/>
            <p:nvPr/>
          </p:nvSpPr>
          <p:spPr>
            <a:xfrm rot="16200000">
              <a:off x="1286920" y="3501104"/>
              <a:ext cx="4299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テキスト ボックス 156">
              <a:extLst>
                <a:ext uri="{FF2B5EF4-FFF2-40B4-BE49-F238E27FC236}">
                  <a16:creationId xmlns:a16="http://schemas.microsoft.com/office/drawing/2014/main" id="{AE30AC91-BDE8-6439-B03C-C0E42CFCAC55}"/>
                </a:ext>
              </a:extLst>
            </p:cNvPr>
            <p:cNvSpPr txBox="1"/>
            <p:nvPr/>
          </p:nvSpPr>
          <p:spPr>
            <a:xfrm rot="16200000">
              <a:off x="1518389" y="3533164"/>
              <a:ext cx="4940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テキスト ボックス 157">
              <a:extLst>
                <a:ext uri="{FF2B5EF4-FFF2-40B4-BE49-F238E27FC236}">
                  <a16:creationId xmlns:a16="http://schemas.microsoft.com/office/drawing/2014/main" id="{380ACCEB-0917-4224-828B-B68BFE2F2DA0}"/>
                </a:ext>
              </a:extLst>
            </p:cNvPr>
            <p:cNvSpPr txBox="1"/>
            <p:nvPr/>
          </p:nvSpPr>
          <p:spPr>
            <a:xfrm rot="16200000">
              <a:off x="1622235" y="3689457"/>
              <a:ext cx="80663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miR-30c-1-3p</a:t>
              </a:r>
              <a:endParaRPr lang="ja-JP" altLang="en-US" sz="8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テキスト ボックス 158">
              <a:extLst>
                <a:ext uri="{FF2B5EF4-FFF2-40B4-BE49-F238E27FC236}">
                  <a16:creationId xmlns:a16="http://schemas.microsoft.com/office/drawing/2014/main" id="{636DF4C0-19E4-1FED-3EBF-A6E1C6B8CBCD}"/>
                </a:ext>
              </a:extLst>
            </p:cNvPr>
            <p:cNvSpPr txBox="1"/>
            <p:nvPr/>
          </p:nvSpPr>
          <p:spPr>
            <a:xfrm rot="16200000">
              <a:off x="1886279" y="3689457"/>
              <a:ext cx="80663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i="1" dirty="0">
                  <a:latin typeface="Arial" panose="020B0604020202020204" pitchFamily="34" charset="0"/>
                  <a:cs typeface="Arial" panose="020B0604020202020204" pitchFamily="34" charset="0"/>
                </a:rPr>
                <a:t>miR-30c-2-3p</a:t>
              </a:r>
              <a:endParaRPr lang="ja-JP" altLang="en-US" sz="8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テキスト ボックス 159">
              <a:extLst>
                <a:ext uri="{FF2B5EF4-FFF2-40B4-BE49-F238E27FC236}">
                  <a16:creationId xmlns:a16="http://schemas.microsoft.com/office/drawing/2014/main" id="{56A36E16-EA39-FADE-B9E0-FBABE630BF83}"/>
                </a:ext>
              </a:extLst>
            </p:cNvPr>
            <p:cNvSpPr txBox="1"/>
            <p:nvPr/>
          </p:nvSpPr>
          <p:spPr>
            <a:xfrm>
              <a:off x="1344516" y="1482445"/>
              <a:ext cx="80663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MDA-MB-231</a:t>
              </a:r>
              <a:endParaRPr lang="ja-JP" altLang="en-US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Rectangle 142">
              <a:extLst>
                <a:ext uri="{FF2B5EF4-FFF2-40B4-BE49-F238E27FC236}">
                  <a16:creationId xmlns:a16="http://schemas.microsoft.com/office/drawing/2014/main" id="{F9178900-9BCD-2D08-110C-BB27676341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3200" y="2229132"/>
              <a:ext cx="199827" cy="12056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Rectangle 148">
              <a:extLst>
                <a:ext uri="{FF2B5EF4-FFF2-40B4-BE49-F238E27FC236}">
                  <a16:creationId xmlns:a16="http://schemas.microsoft.com/office/drawing/2014/main" id="{B2A9D232-C62E-99EB-2B73-D91606FAB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5804" y="2258242"/>
              <a:ext cx="188800" cy="11765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Rectangle 154">
              <a:extLst>
                <a:ext uri="{FF2B5EF4-FFF2-40B4-BE49-F238E27FC236}">
                  <a16:creationId xmlns:a16="http://schemas.microsoft.com/office/drawing/2014/main" id="{24C6F41D-0992-9148-5AD7-10B838781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6355" y="3289654"/>
              <a:ext cx="199826" cy="14517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" name="Rectangle 69">
              <a:extLst>
                <a:ext uri="{FF2B5EF4-FFF2-40B4-BE49-F238E27FC236}">
                  <a16:creationId xmlns:a16="http://schemas.microsoft.com/office/drawing/2014/main" id="{146FCE39-FCAB-97A9-F105-49FF65242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7931" y="3274671"/>
              <a:ext cx="199827" cy="16015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Line 481">
              <a:extLst>
                <a:ext uri="{FF2B5EF4-FFF2-40B4-BE49-F238E27FC236}">
                  <a16:creationId xmlns:a16="http://schemas.microsoft.com/office/drawing/2014/main" id="{90EBCCA3-F7A9-5BA6-BD3B-77C46F6701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93394" y="3433073"/>
              <a:ext cx="1188000" cy="1753"/>
            </a:xfrm>
            <a:prstGeom prst="line">
              <a:avLst/>
            </a:pr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119DB0D5-E312-7110-AD98-5809ADFF3C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192" y="708715"/>
            <a:ext cx="8229616" cy="328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1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844466" y="1264120"/>
            <a:ext cx="6797831" cy="4632016"/>
            <a:chOff x="2520866" y="1587970"/>
            <a:chExt cx="6797831" cy="4632016"/>
          </a:xfrm>
        </p:grpSpPr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5F272D19-E458-5964-05EC-C946E1A320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0000"/>
            <a:stretch/>
          </p:blipFill>
          <p:spPr>
            <a:xfrm>
              <a:off x="3109761" y="1848462"/>
              <a:ext cx="1993900" cy="3543299"/>
            </a:xfrm>
            <a:prstGeom prst="rect">
              <a:avLst/>
            </a:prstGeom>
          </p:spPr>
        </p:pic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CDC4FA07-4705-576D-A878-9B1CD2EEFE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0000"/>
            <a:stretch/>
          </p:blipFill>
          <p:spPr>
            <a:xfrm>
              <a:off x="6746475" y="1855863"/>
              <a:ext cx="1993900" cy="3632191"/>
            </a:xfrm>
            <a:prstGeom prst="rect">
              <a:avLst/>
            </a:prstGeom>
          </p:spPr>
        </p:pic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1502904F-F01F-0B1A-9F9A-7F255B94080B}"/>
                </a:ext>
              </a:extLst>
            </p:cNvPr>
            <p:cNvSpPr txBox="1"/>
            <p:nvPr/>
          </p:nvSpPr>
          <p:spPr>
            <a:xfrm>
              <a:off x="3601959" y="5488054"/>
              <a:ext cx="338554" cy="475451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r"/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kumimoji="1" lang="ja-JP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4ED2D58-F95B-084B-C672-AE5908E36A9C}"/>
                </a:ext>
              </a:extLst>
            </p:cNvPr>
            <p:cNvSpPr txBox="1"/>
            <p:nvPr/>
          </p:nvSpPr>
          <p:spPr>
            <a:xfrm>
              <a:off x="3254341" y="5488054"/>
              <a:ext cx="338554" cy="398507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r"/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  <a:endParaRPr kumimoji="1" lang="ja-JP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38D00D16-CEDD-B3D3-7BC3-3A4E6394B486}"/>
                </a:ext>
              </a:extLst>
            </p:cNvPr>
            <p:cNvSpPr txBox="1"/>
            <p:nvPr/>
          </p:nvSpPr>
          <p:spPr>
            <a:xfrm>
              <a:off x="3943229" y="5488054"/>
              <a:ext cx="338554" cy="731932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r"/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  <a:r>
                <a:rPr kumimoji="1" lang="en-US" altLang="ja-JP" sz="1000" i="1" dirty="0">
                  <a:latin typeface="Arial" panose="020B0604020202020204" pitchFamily="34" charset="0"/>
                  <a:cs typeface="Arial" panose="020B0604020202020204" pitchFamily="34" charset="0"/>
                </a:rPr>
                <a:t>TRIP13</a:t>
              </a:r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kumimoji="1" lang="ja-JP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FDE49E07-52B3-6B7A-D569-01036B5E712A}"/>
                </a:ext>
              </a:extLst>
            </p:cNvPr>
            <p:cNvSpPr txBox="1"/>
            <p:nvPr/>
          </p:nvSpPr>
          <p:spPr>
            <a:xfrm>
              <a:off x="4264805" y="5488054"/>
              <a:ext cx="338554" cy="731932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r"/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  <a:r>
                <a:rPr kumimoji="1" lang="en-US" altLang="ja-JP" sz="1000" i="1" dirty="0">
                  <a:latin typeface="Arial" panose="020B0604020202020204" pitchFamily="34" charset="0"/>
                  <a:cs typeface="Arial" panose="020B0604020202020204" pitchFamily="34" charset="0"/>
                </a:rPr>
                <a:t>TRIP13</a:t>
              </a:r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-2</a:t>
              </a:r>
              <a:endParaRPr kumimoji="1" lang="ja-JP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B2A29FAD-CE8B-545A-BA95-722A9DEA0CC6}"/>
                </a:ext>
              </a:extLst>
            </p:cNvPr>
            <p:cNvSpPr txBox="1"/>
            <p:nvPr/>
          </p:nvSpPr>
          <p:spPr>
            <a:xfrm>
              <a:off x="7207697" y="5439029"/>
              <a:ext cx="338554" cy="475451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r"/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  <a:endParaRPr kumimoji="1" lang="ja-JP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B3A7F71C-18C1-E690-57C5-C28DD64501FE}"/>
                </a:ext>
              </a:extLst>
            </p:cNvPr>
            <p:cNvSpPr txBox="1"/>
            <p:nvPr/>
          </p:nvSpPr>
          <p:spPr>
            <a:xfrm>
              <a:off x="6860079" y="5439029"/>
              <a:ext cx="338554" cy="398507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r"/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mock</a:t>
              </a:r>
              <a:endParaRPr kumimoji="1" lang="ja-JP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BBAE5385-3284-FC7C-B1A4-B1386C2DCF69}"/>
                </a:ext>
              </a:extLst>
            </p:cNvPr>
            <p:cNvSpPr txBox="1"/>
            <p:nvPr/>
          </p:nvSpPr>
          <p:spPr>
            <a:xfrm>
              <a:off x="7548967" y="5439029"/>
              <a:ext cx="338554" cy="731932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r"/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  <a:r>
                <a:rPr kumimoji="1" lang="en-US" altLang="ja-JP" sz="1000" i="1" dirty="0">
                  <a:latin typeface="Arial" panose="020B0604020202020204" pitchFamily="34" charset="0"/>
                  <a:cs typeface="Arial" panose="020B0604020202020204" pitchFamily="34" charset="0"/>
                </a:rPr>
                <a:t>TRIP13</a:t>
              </a:r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kumimoji="1" lang="ja-JP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42FE792E-E96C-6D34-698E-697D9B6CE586}"/>
                </a:ext>
              </a:extLst>
            </p:cNvPr>
            <p:cNvSpPr txBox="1"/>
            <p:nvPr/>
          </p:nvSpPr>
          <p:spPr>
            <a:xfrm>
              <a:off x="7870543" y="5439029"/>
              <a:ext cx="338554" cy="731932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r"/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  <a:r>
                <a:rPr kumimoji="1" lang="en-US" altLang="ja-JP" sz="1000" i="1" dirty="0">
                  <a:latin typeface="Arial" panose="020B0604020202020204" pitchFamily="34" charset="0"/>
                  <a:cs typeface="Arial" panose="020B0604020202020204" pitchFamily="34" charset="0"/>
                </a:rPr>
                <a:t>TRIP13</a:t>
              </a:r>
              <a:r>
                <a:rPr kumimoji="1" lang="en-US" altLang="ja-JP" sz="1000" dirty="0">
                  <a:latin typeface="Arial" panose="020B0604020202020204" pitchFamily="34" charset="0"/>
                  <a:cs typeface="Arial" panose="020B0604020202020204" pitchFamily="34" charset="0"/>
                </a:rPr>
                <a:t>-2</a:t>
              </a:r>
              <a:endParaRPr kumimoji="1" lang="ja-JP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0DE4A323-4FA3-36F2-BC5B-29C37E80C9A6}"/>
                </a:ext>
              </a:extLst>
            </p:cNvPr>
            <p:cNvSpPr txBox="1"/>
            <p:nvPr/>
          </p:nvSpPr>
          <p:spPr>
            <a:xfrm>
              <a:off x="4752575" y="3599084"/>
              <a:ext cx="9923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TRIP13</a:t>
              </a:r>
            </a:p>
            <a:p>
              <a:pPr algn="ctr"/>
              <a:r>
                <a:rPr lang="ja-JP" altLang="en-US" sz="1200">
                  <a:latin typeface="Arial" panose="020B0604020202020204" pitchFamily="34" charset="0"/>
                  <a:cs typeface="Arial" panose="020B0604020202020204" pitchFamily="34" charset="0"/>
                </a:rPr>
                <a:t>◀</a:t>
              </a:r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49kDa</a:t>
              </a:r>
              <a:endParaRPr lang="ja-JP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D6926F8E-A1F1-53F8-C67A-636F78DFFBD5}"/>
                </a:ext>
              </a:extLst>
            </p:cNvPr>
            <p:cNvSpPr txBox="1"/>
            <p:nvPr/>
          </p:nvSpPr>
          <p:spPr>
            <a:xfrm>
              <a:off x="8497398" y="3682940"/>
              <a:ext cx="8212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β-</a:t>
              </a:r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  <a:p>
              <a:pPr algn="ctr"/>
              <a:r>
                <a:rPr lang="ja-JP" altLang="en-US" sz="1200">
                  <a:latin typeface="Arial" panose="020B0604020202020204" pitchFamily="34" charset="0"/>
                  <a:cs typeface="Arial" panose="020B0604020202020204" pitchFamily="34" charset="0"/>
                </a:rPr>
                <a:t>◀</a:t>
              </a:r>
              <a:r>
                <a:rPr lang="en-US" altLang="ja-JP" sz="1200" dirty="0">
                  <a:latin typeface="Arial" panose="020B0604020202020204" pitchFamily="34" charset="0"/>
                  <a:cs typeface="Arial" panose="020B0604020202020204" pitchFamily="34" charset="0"/>
                </a:rPr>
                <a:t>42kDa</a:t>
              </a:r>
              <a:endParaRPr lang="ja-JP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8EA3A5D1-1958-F38C-E43F-3C5911B37630}"/>
                </a:ext>
              </a:extLst>
            </p:cNvPr>
            <p:cNvSpPr txBox="1"/>
            <p:nvPr/>
          </p:nvSpPr>
          <p:spPr>
            <a:xfrm>
              <a:off x="3091596" y="1587970"/>
              <a:ext cx="12698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MDA-MB-231</a:t>
              </a:r>
              <a:endParaRPr kumimoji="1" lang="ja-JP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4236AA14-E604-501F-3722-8DBD269D7C0A}"/>
                </a:ext>
              </a:extLst>
            </p:cNvPr>
            <p:cNvSpPr txBox="1"/>
            <p:nvPr/>
          </p:nvSpPr>
          <p:spPr>
            <a:xfrm>
              <a:off x="6769921" y="1611359"/>
              <a:ext cx="12698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1400" dirty="0">
                  <a:latin typeface="Arial" panose="020B0604020202020204" pitchFamily="34" charset="0"/>
                  <a:cs typeface="Arial" panose="020B0604020202020204" pitchFamily="34" charset="0"/>
                </a:rPr>
                <a:t>MDA-MB-231</a:t>
              </a:r>
              <a:endParaRPr kumimoji="1" lang="ja-JP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3A79FF94-738F-6612-5E21-31FF0A19B42D}"/>
                </a:ext>
              </a:extLst>
            </p:cNvPr>
            <p:cNvGrpSpPr/>
            <p:nvPr/>
          </p:nvGrpSpPr>
          <p:grpSpPr>
            <a:xfrm>
              <a:off x="6342839" y="2567640"/>
              <a:ext cx="812910" cy="2609472"/>
              <a:chOff x="2208029" y="2461194"/>
              <a:chExt cx="812910" cy="2609472"/>
            </a:xfrm>
          </p:grpSpPr>
          <p:grpSp>
            <p:nvGrpSpPr>
              <p:cNvPr id="45" name="グループ化 44">
                <a:extLst>
                  <a:ext uri="{FF2B5EF4-FFF2-40B4-BE49-F238E27FC236}">
                    <a16:creationId xmlns:a16="http://schemas.microsoft.com/office/drawing/2014/main" id="{7F9A3425-7DD1-E431-2F81-F3A15AAB4675}"/>
                  </a:ext>
                </a:extLst>
              </p:cNvPr>
              <p:cNvGrpSpPr/>
              <p:nvPr/>
            </p:nvGrpSpPr>
            <p:grpSpPr>
              <a:xfrm>
                <a:off x="2208029" y="2703334"/>
                <a:ext cx="812910" cy="2367332"/>
                <a:chOff x="2208029" y="2703334"/>
                <a:chExt cx="812910" cy="2367332"/>
              </a:xfrm>
            </p:grpSpPr>
            <p:sp>
              <p:nvSpPr>
                <p:cNvPr id="47" name="テキスト ボックス 46">
                  <a:extLst>
                    <a:ext uri="{FF2B5EF4-FFF2-40B4-BE49-F238E27FC236}">
                      <a16:creationId xmlns:a16="http://schemas.microsoft.com/office/drawing/2014/main" id="{D1635D1F-97FE-C07B-FB5F-934367A43A26}"/>
                    </a:ext>
                  </a:extLst>
                </p:cNvPr>
                <p:cNvSpPr txBox="1"/>
                <p:nvPr/>
              </p:nvSpPr>
              <p:spPr>
                <a:xfrm>
                  <a:off x="2295372" y="4816750"/>
                  <a:ext cx="61884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050" dirty="0"/>
                    <a:t>15</a:t>
                  </a:r>
                  <a:endParaRPr kumimoji="1" lang="ja-JP" altLang="en-US" sz="1050"/>
                </a:p>
              </p:txBody>
            </p:sp>
            <p:sp>
              <p:nvSpPr>
                <p:cNvPr id="48" name="テキスト ボックス 47">
                  <a:extLst>
                    <a:ext uri="{FF2B5EF4-FFF2-40B4-BE49-F238E27FC236}">
                      <a16:creationId xmlns:a16="http://schemas.microsoft.com/office/drawing/2014/main" id="{B8882F49-2A8E-B6C2-B210-8B3774D1A476}"/>
                    </a:ext>
                  </a:extLst>
                </p:cNvPr>
                <p:cNvSpPr txBox="1"/>
                <p:nvPr/>
              </p:nvSpPr>
              <p:spPr>
                <a:xfrm>
                  <a:off x="2271237" y="4500755"/>
                  <a:ext cx="61884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050" dirty="0"/>
                    <a:t>20</a:t>
                  </a:r>
                  <a:endParaRPr kumimoji="1" lang="ja-JP" altLang="en-US" sz="1050"/>
                </a:p>
              </p:txBody>
            </p:sp>
            <p:sp>
              <p:nvSpPr>
                <p:cNvPr id="49" name="テキスト ボックス 48">
                  <a:extLst>
                    <a:ext uri="{FF2B5EF4-FFF2-40B4-BE49-F238E27FC236}">
                      <a16:creationId xmlns:a16="http://schemas.microsoft.com/office/drawing/2014/main" id="{8914DFBA-0761-D78F-69A1-152B18EFC33B}"/>
                    </a:ext>
                  </a:extLst>
                </p:cNvPr>
                <p:cNvSpPr txBox="1"/>
                <p:nvPr/>
              </p:nvSpPr>
              <p:spPr>
                <a:xfrm>
                  <a:off x="2271237" y="4271530"/>
                  <a:ext cx="61884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050" dirty="0"/>
                    <a:t>25</a:t>
                  </a:r>
                  <a:endParaRPr kumimoji="1" lang="ja-JP" altLang="en-US" sz="1050"/>
                </a:p>
              </p:txBody>
            </p:sp>
            <p:sp>
              <p:nvSpPr>
                <p:cNvPr id="50" name="テキスト ボックス 49">
                  <a:extLst>
                    <a:ext uri="{FF2B5EF4-FFF2-40B4-BE49-F238E27FC236}">
                      <a16:creationId xmlns:a16="http://schemas.microsoft.com/office/drawing/2014/main" id="{A02D662B-054E-31EA-C68E-39F26596DB16}"/>
                    </a:ext>
                  </a:extLst>
                </p:cNvPr>
                <p:cNvSpPr txBox="1"/>
                <p:nvPr/>
              </p:nvSpPr>
              <p:spPr>
                <a:xfrm>
                  <a:off x="2271237" y="3884660"/>
                  <a:ext cx="61884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050" dirty="0"/>
                    <a:t>37</a:t>
                  </a:r>
                  <a:endParaRPr kumimoji="1" lang="ja-JP" altLang="en-US" sz="1050"/>
                </a:p>
              </p:txBody>
            </p:sp>
            <p:sp>
              <p:nvSpPr>
                <p:cNvPr id="51" name="テキスト ボックス 50">
                  <a:extLst>
                    <a:ext uri="{FF2B5EF4-FFF2-40B4-BE49-F238E27FC236}">
                      <a16:creationId xmlns:a16="http://schemas.microsoft.com/office/drawing/2014/main" id="{C56F9556-ADDF-3336-0708-46E0798B13B9}"/>
                    </a:ext>
                  </a:extLst>
                </p:cNvPr>
                <p:cNvSpPr txBox="1"/>
                <p:nvPr/>
              </p:nvSpPr>
              <p:spPr>
                <a:xfrm>
                  <a:off x="2271237" y="3549283"/>
                  <a:ext cx="61884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1050" dirty="0"/>
                    <a:t>50</a:t>
                  </a:r>
                  <a:endParaRPr kumimoji="1" lang="ja-JP" altLang="en-US" sz="1050"/>
                </a:p>
              </p:txBody>
            </p:sp>
            <p:sp>
              <p:nvSpPr>
                <p:cNvPr id="52" name="テキスト ボックス 51">
                  <a:extLst>
                    <a:ext uri="{FF2B5EF4-FFF2-40B4-BE49-F238E27FC236}">
                      <a16:creationId xmlns:a16="http://schemas.microsoft.com/office/drawing/2014/main" id="{E3627B48-F013-CCC6-B7A1-646DD7622FE3}"/>
                    </a:ext>
                  </a:extLst>
                </p:cNvPr>
                <p:cNvSpPr txBox="1"/>
                <p:nvPr/>
              </p:nvSpPr>
              <p:spPr>
                <a:xfrm>
                  <a:off x="2271237" y="3246246"/>
                  <a:ext cx="61884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1050" dirty="0"/>
                    <a:t>75</a:t>
                  </a:r>
                  <a:endParaRPr kumimoji="1" lang="ja-JP" altLang="en-US" sz="1050"/>
                </a:p>
              </p:txBody>
            </p:sp>
            <p:sp>
              <p:nvSpPr>
                <p:cNvPr id="53" name="テキスト ボックス 52">
                  <a:extLst>
                    <a:ext uri="{FF2B5EF4-FFF2-40B4-BE49-F238E27FC236}">
                      <a16:creationId xmlns:a16="http://schemas.microsoft.com/office/drawing/2014/main" id="{B0960BC6-33BD-467E-C118-6C22B8104CE3}"/>
                    </a:ext>
                  </a:extLst>
                </p:cNvPr>
                <p:cNvSpPr txBox="1"/>
                <p:nvPr/>
              </p:nvSpPr>
              <p:spPr>
                <a:xfrm>
                  <a:off x="2208029" y="3002861"/>
                  <a:ext cx="793532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050" dirty="0"/>
                    <a:t>100</a:t>
                  </a:r>
                  <a:endParaRPr kumimoji="1" lang="ja-JP" altLang="en-US" sz="1050"/>
                </a:p>
              </p:txBody>
            </p:sp>
            <p:sp>
              <p:nvSpPr>
                <p:cNvPr id="54" name="テキスト ボックス 53">
                  <a:extLst>
                    <a:ext uri="{FF2B5EF4-FFF2-40B4-BE49-F238E27FC236}">
                      <a16:creationId xmlns:a16="http://schemas.microsoft.com/office/drawing/2014/main" id="{B10CC092-7510-534E-D3AE-30B4C5C71BBD}"/>
                    </a:ext>
                  </a:extLst>
                </p:cNvPr>
                <p:cNvSpPr txBox="1"/>
                <p:nvPr/>
              </p:nvSpPr>
              <p:spPr>
                <a:xfrm>
                  <a:off x="2227407" y="2703334"/>
                  <a:ext cx="793532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1050" dirty="0"/>
                    <a:t>150</a:t>
                  </a:r>
                  <a:endParaRPr kumimoji="1" lang="ja-JP" altLang="en-US" sz="1050"/>
                </a:p>
              </p:txBody>
            </p:sp>
          </p:grpSp>
          <p:sp>
            <p:nvSpPr>
              <p:cNvPr id="46" name="テキスト ボックス 45">
                <a:extLst>
                  <a:ext uri="{FF2B5EF4-FFF2-40B4-BE49-F238E27FC236}">
                    <a16:creationId xmlns:a16="http://schemas.microsoft.com/office/drawing/2014/main" id="{B6FAB5CC-C04A-FD68-51DC-03C92E800FB9}"/>
                  </a:ext>
                </a:extLst>
              </p:cNvPr>
              <p:cNvSpPr txBox="1"/>
              <p:nvPr/>
            </p:nvSpPr>
            <p:spPr>
              <a:xfrm>
                <a:off x="2227407" y="2461194"/>
                <a:ext cx="79353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/>
                  <a:t>200</a:t>
                </a:r>
                <a:endParaRPr kumimoji="1" lang="ja-JP" altLang="en-US" sz="1050"/>
              </a:p>
            </p:txBody>
          </p:sp>
        </p:grpSp>
        <p:grpSp>
          <p:nvGrpSpPr>
            <p:cNvPr id="55" name="グループ化 54">
              <a:extLst>
                <a:ext uri="{FF2B5EF4-FFF2-40B4-BE49-F238E27FC236}">
                  <a16:creationId xmlns:a16="http://schemas.microsoft.com/office/drawing/2014/main" id="{636FDF91-9013-6F62-1DA9-47BFA394EB54}"/>
                </a:ext>
              </a:extLst>
            </p:cNvPr>
            <p:cNvGrpSpPr/>
            <p:nvPr/>
          </p:nvGrpSpPr>
          <p:grpSpPr>
            <a:xfrm>
              <a:off x="2796958" y="2532023"/>
              <a:ext cx="812910" cy="2609472"/>
              <a:chOff x="2208029" y="2461194"/>
              <a:chExt cx="812910" cy="2609472"/>
            </a:xfrm>
          </p:grpSpPr>
          <p:grpSp>
            <p:nvGrpSpPr>
              <p:cNvPr id="56" name="グループ化 55">
                <a:extLst>
                  <a:ext uri="{FF2B5EF4-FFF2-40B4-BE49-F238E27FC236}">
                    <a16:creationId xmlns:a16="http://schemas.microsoft.com/office/drawing/2014/main" id="{A3A3E8FF-408F-9A1B-4689-32CB99451692}"/>
                  </a:ext>
                </a:extLst>
              </p:cNvPr>
              <p:cNvGrpSpPr/>
              <p:nvPr/>
            </p:nvGrpSpPr>
            <p:grpSpPr>
              <a:xfrm>
                <a:off x="2208029" y="2703334"/>
                <a:ext cx="812910" cy="2367332"/>
                <a:chOff x="2208029" y="2703334"/>
                <a:chExt cx="812910" cy="2367332"/>
              </a:xfrm>
            </p:grpSpPr>
            <p:sp>
              <p:nvSpPr>
                <p:cNvPr id="58" name="テキスト ボックス 57">
                  <a:extLst>
                    <a:ext uri="{FF2B5EF4-FFF2-40B4-BE49-F238E27FC236}">
                      <a16:creationId xmlns:a16="http://schemas.microsoft.com/office/drawing/2014/main" id="{05DBA686-A97B-A76D-40EC-432E828FC9F5}"/>
                    </a:ext>
                  </a:extLst>
                </p:cNvPr>
                <p:cNvSpPr txBox="1"/>
                <p:nvPr/>
              </p:nvSpPr>
              <p:spPr>
                <a:xfrm>
                  <a:off x="2295372" y="4816750"/>
                  <a:ext cx="61884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050" dirty="0"/>
                    <a:t>15</a:t>
                  </a:r>
                  <a:endParaRPr kumimoji="1" lang="ja-JP" altLang="en-US" sz="1050"/>
                </a:p>
              </p:txBody>
            </p:sp>
            <p:sp>
              <p:nvSpPr>
                <p:cNvPr id="59" name="テキスト ボックス 58">
                  <a:extLst>
                    <a:ext uri="{FF2B5EF4-FFF2-40B4-BE49-F238E27FC236}">
                      <a16:creationId xmlns:a16="http://schemas.microsoft.com/office/drawing/2014/main" id="{18BD44CF-10CB-1D8B-B54A-50C3A665C7FB}"/>
                    </a:ext>
                  </a:extLst>
                </p:cNvPr>
                <p:cNvSpPr txBox="1"/>
                <p:nvPr/>
              </p:nvSpPr>
              <p:spPr>
                <a:xfrm>
                  <a:off x="2271237" y="4500755"/>
                  <a:ext cx="61884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050" dirty="0"/>
                    <a:t>20</a:t>
                  </a:r>
                  <a:endParaRPr kumimoji="1" lang="ja-JP" altLang="en-US" sz="1050"/>
                </a:p>
              </p:txBody>
            </p:sp>
            <p:sp>
              <p:nvSpPr>
                <p:cNvPr id="60" name="テキスト ボックス 59">
                  <a:extLst>
                    <a:ext uri="{FF2B5EF4-FFF2-40B4-BE49-F238E27FC236}">
                      <a16:creationId xmlns:a16="http://schemas.microsoft.com/office/drawing/2014/main" id="{8400FAC0-49C2-8E63-7ED0-E4518536BB67}"/>
                    </a:ext>
                  </a:extLst>
                </p:cNvPr>
                <p:cNvSpPr txBox="1"/>
                <p:nvPr/>
              </p:nvSpPr>
              <p:spPr>
                <a:xfrm>
                  <a:off x="2271237" y="4271530"/>
                  <a:ext cx="61884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050" dirty="0"/>
                    <a:t>25</a:t>
                  </a:r>
                  <a:endParaRPr kumimoji="1" lang="ja-JP" altLang="en-US" sz="1050"/>
                </a:p>
              </p:txBody>
            </p:sp>
            <p:sp>
              <p:nvSpPr>
                <p:cNvPr id="61" name="テキスト ボックス 60">
                  <a:extLst>
                    <a:ext uri="{FF2B5EF4-FFF2-40B4-BE49-F238E27FC236}">
                      <a16:creationId xmlns:a16="http://schemas.microsoft.com/office/drawing/2014/main" id="{734A2EE8-F79E-0A82-F41F-46795A6B535F}"/>
                    </a:ext>
                  </a:extLst>
                </p:cNvPr>
                <p:cNvSpPr txBox="1"/>
                <p:nvPr/>
              </p:nvSpPr>
              <p:spPr>
                <a:xfrm>
                  <a:off x="2271237" y="3884660"/>
                  <a:ext cx="61884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050" dirty="0"/>
                    <a:t>37</a:t>
                  </a:r>
                  <a:endParaRPr kumimoji="1" lang="ja-JP" altLang="en-US" sz="1050"/>
                </a:p>
              </p:txBody>
            </p:sp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71919504-4E10-E8B1-A011-0BBE8FE3FDF9}"/>
                    </a:ext>
                  </a:extLst>
                </p:cNvPr>
                <p:cNvSpPr txBox="1"/>
                <p:nvPr/>
              </p:nvSpPr>
              <p:spPr>
                <a:xfrm>
                  <a:off x="2271237" y="3549283"/>
                  <a:ext cx="61884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1050" dirty="0"/>
                    <a:t>50</a:t>
                  </a:r>
                  <a:endParaRPr kumimoji="1" lang="ja-JP" altLang="en-US" sz="1050"/>
                </a:p>
              </p:txBody>
            </p:sp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A2CB5B3D-41FE-17F1-F4A7-FE485D3D6366}"/>
                    </a:ext>
                  </a:extLst>
                </p:cNvPr>
                <p:cNvSpPr txBox="1"/>
                <p:nvPr/>
              </p:nvSpPr>
              <p:spPr>
                <a:xfrm>
                  <a:off x="2271237" y="3246246"/>
                  <a:ext cx="61884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1050" dirty="0"/>
                    <a:t>75</a:t>
                  </a:r>
                  <a:endParaRPr kumimoji="1" lang="ja-JP" altLang="en-US" sz="1050"/>
                </a:p>
              </p:txBody>
            </p:sp>
            <p:sp>
              <p:nvSpPr>
                <p:cNvPr id="64" name="テキスト ボックス 63">
                  <a:extLst>
                    <a:ext uri="{FF2B5EF4-FFF2-40B4-BE49-F238E27FC236}">
                      <a16:creationId xmlns:a16="http://schemas.microsoft.com/office/drawing/2014/main" id="{DD74E73D-5FBD-93D9-ACB1-AE8B18248AD4}"/>
                    </a:ext>
                  </a:extLst>
                </p:cNvPr>
                <p:cNvSpPr txBox="1"/>
                <p:nvPr/>
              </p:nvSpPr>
              <p:spPr>
                <a:xfrm>
                  <a:off x="2208029" y="3002861"/>
                  <a:ext cx="793532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en-US" altLang="ja-JP" sz="1050" dirty="0"/>
                    <a:t>100</a:t>
                  </a:r>
                  <a:endParaRPr kumimoji="1" lang="ja-JP" altLang="en-US" sz="1050"/>
                </a:p>
              </p:txBody>
            </p:sp>
            <p:sp>
              <p:nvSpPr>
                <p:cNvPr id="65" name="テキスト ボックス 64">
                  <a:extLst>
                    <a:ext uri="{FF2B5EF4-FFF2-40B4-BE49-F238E27FC236}">
                      <a16:creationId xmlns:a16="http://schemas.microsoft.com/office/drawing/2014/main" id="{38725087-51A9-4753-6C52-AFB0065CB886}"/>
                    </a:ext>
                  </a:extLst>
                </p:cNvPr>
                <p:cNvSpPr txBox="1"/>
                <p:nvPr/>
              </p:nvSpPr>
              <p:spPr>
                <a:xfrm>
                  <a:off x="2227407" y="2703334"/>
                  <a:ext cx="793532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sz="1050" dirty="0"/>
                    <a:t>150</a:t>
                  </a:r>
                  <a:endParaRPr kumimoji="1" lang="ja-JP" altLang="en-US" sz="1050"/>
                </a:p>
              </p:txBody>
            </p:sp>
          </p:grpSp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B93A8D9E-1E35-D148-BF3F-66A4297FF1C2}"/>
                  </a:ext>
                </a:extLst>
              </p:cNvPr>
              <p:cNvSpPr txBox="1"/>
              <p:nvPr/>
            </p:nvSpPr>
            <p:spPr>
              <a:xfrm>
                <a:off x="2227407" y="2461194"/>
                <a:ext cx="79353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/>
                  <a:t>200</a:t>
                </a:r>
                <a:endParaRPr kumimoji="1" lang="ja-JP" altLang="en-US" sz="1050"/>
              </a:p>
            </p:txBody>
          </p:sp>
        </p:grpSp>
        <p:sp>
          <p:nvSpPr>
            <p:cNvPr id="66" name="テキスト ボックス 65">
              <a:extLst>
                <a:ext uri="{FF2B5EF4-FFF2-40B4-BE49-F238E27FC236}">
                  <a16:creationId xmlns:a16="http://schemas.microsoft.com/office/drawing/2014/main" id="{463DD69E-458B-85D9-4DFD-E6633C728A15}"/>
                </a:ext>
              </a:extLst>
            </p:cNvPr>
            <p:cNvSpPr txBox="1"/>
            <p:nvPr/>
          </p:nvSpPr>
          <p:spPr>
            <a:xfrm>
              <a:off x="2520866" y="2175840"/>
              <a:ext cx="79353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50" dirty="0" err="1"/>
                <a:t>kDa</a:t>
              </a:r>
              <a:endParaRPr kumimoji="1" lang="ja-JP" altLang="en-US" sz="1050"/>
            </a:p>
          </p:txBody>
        </p:sp>
        <p:sp>
          <p:nvSpPr>
            <p:cNvPr id="67" name="テキスト ボックス 66">
              <a:extLst>
                <a:ext uri="{FF2B5EF4-FFF2-40B4-BE49-F238E27FC236}">
                  <a16:creationId xmlns:a16="http://schemas.microsoft.com/office/drawing/2014/main" id="{0742A052-2C2C-D985-BFFE-78B4B73B6374}"/>
                </a:ext>
              </a:extLst>
            </p:cNvPr>
            <p:cNvSpPr txBox="1"/>
            <p:nvPr/>
          </p:nvSpPr>
          <p:spPr>
            <a:xfrm>
              <a:off x="6064514" y="2202496"/>
              <a:ext cx="79353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50" dirty="0" err="1"/>
                <a:t>kDa</a:t>
              </a:r>
              <a:endParaRPr kumimoji="1" lang="ja-JP" altLang="en-US" sz="1050"/>
            </a:p>
          </p:txBody>
        </p:sp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id="{5044828E-023A-27CE-D8D2-17F1D756E886}"/>
                </a:ext>
              </a:extLst>
            </p:cNvPr>
            <p:cNvSpPr txBox="1"/>
            <p:nvPr/>
          </p:nvSpPr>
          <p:spPr>
            <a:xfrm>
              <a:off x="3250915" y="5160651"/>
              <a:ext cx="135244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50" dirty="0"/>
                <a:t>100 : 156 : 31 : 39</a:t>
              </a:r>
              <a:endParaRPr kumimoji="1" lang="ja-JP" altLang="en-US" sz="1050"/>
            </a:p>
          </p:txBody>
        </p: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7131B068-A40F-01F8-6199-D26923B90124}"/>
                </a:ext>
              </a:extLst>
            </p:cNvPr>
            <p:cNvSpPr txBox="1"/>
            <p:nvPr/>
          </p:nvSpPr>
          <p:spPr>
            <a:xfrm>
              <a:off x="6847769" y="5194882"/>
              <a:ext cx="135244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50" dirty="0"/>
                <a:t>100 : 102 : 101 : 98</a:t>
              </a:r>
              <a:endParaRPr kumimoji="1" lang="ja-JP" altLang="en-US" sz="1050"/>
            </a:p>
          </p:txBody>
        </p:sp>
      </p:grpSp>
      <p:grpSp>
        <p:nvGrpSpPr>
          <p:cNvPr id="43" name="グループ化 42"/>
          <p:cNvGrpSpPr/>
          <p:nvPr/>
        </p:nvGrpSpPr>
        <p:grpSpPr>
          <a:xfrm>
            <a:off x="8109764" y="2653150"/>
            <a:ext cx="1725010" cy="2852300"/>
            <a:chOff x="3747314" y="576700"/>
            <a:chExt cx="1725010" cy="2852300"/>
          </a:xfrm>
        </p:grpSpPr>
        <p:grpSp>
          <p:nvGrpSpPr>
            <p:cNvPr id="70" name="グループ化 69">
              <a:extLst>
                <a:ext uri="{FF2B5EF4-FFF2-40B4-BE49-F238E27FC236}">
                  <a16:creationId xmlns:a16="http://schemas.microsoft.com/office/drawing/2014/main" id="{3A6E4BFA-60D1-7DC2-E7DE-0ABF0FB2220E}"/>
                </a:ext>
              </a:extLst>
            </p:cNvPr>
            <p:cNvGrpSpPr/>
            <p:nvPr/>
          </p:nvGrpSpPr>
          <p:grpSpPr>
            <a:xfrm>
              <a:off x="3747314" y="576700"/>
              <a:ext cx="1725010" cy="2852300"/>
              <a:chOff x="2850706" y="1231430"/>
              <a:chExt cx="1725010" cy="2852300"/>
            </a:xfrm>
          </p:grpSpPr>
          <p:sp>
            <p:nvSpPr>
              <p:cNvPr id="75" name="Line 465">
                <a:extLst>
                  <a:ext uri="{FF2B5EF4-FFF2-40B4-BE49-F238E27FC236}">
                    <a16:creationId xmlns:a16="http://schemas.microsoft.com/office/drawing/2014/main" id="{FFAA419F-45BE-C3C2-B567-6C9EAD9669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44149" y="1446873"/>
                <a:ext cx="5926" cy="19882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ja-JP" altLang="en-US" sz="1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6" name="Rectangle 175">
                <a:extLst>
                  <a:ext uri="{FF2B5EF4-FFF2-40B4-BE49-F238E27FC236}">
                    <a16:creationId xmlns:a16="http://schemas.microsoft.com/office/drawing/2014/main" id="{0E458C22-2544-F0D5-358B-DC03645360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6487" y="3379915"/>
                <a:ext cx="57708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ja-JP" sz="8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  <a:endParaRPr lang="ja-JP" altLang="ja-JP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Line 261">
                <a:extLst>
                  <a:ext uri="{FF2B5EF4-FFF2-40B4-BE49-F238E27FC236}">
                    <a16:creationId xmlns:a16="http://schemas.microsoft.com/office/drawing/2014/main" id="{65BCDA4F-455C-217C-A595-5C648E8138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91247" y="3191805"/>
                <a:ext cx="540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Line 263">
                <a:extLst>
                  <a:ext uri="{FF2B5EF4-FFF2-40B4-BE49-F238E27FC236}">
                    <a16:creationId xmlns:a16="http://schemas.microsoft.com/office/drawing/2014/main" id="{42E59B43-6E34-FF3F-37A9-CF1FDD47E3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91247" y="2952093"/>
                <a:ext cx="540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9" name="Line 265">
                <a:extLst>
                  <a:ext uri="{FF2B5EF4-FFF2-40B4-BE49-F238E27FC236}">
                    <a16:creationId xmlns:a16="http://schemas.microsoft.com/office/drawing/2014/main" id="{654ACBF7-C76D-DC57-5E0F-BD79F0A387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91247" y="2712381"/>
                <a:ext cx="540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0" name="Line 267">
                <a:extLst>
                  <a:ext uri="{FF2B5EF4-FFF2-40B4-BE49-F238E27FC236}">
                    <a16:creationId xmlns:a16="http://schemas.microsoft.com/office/drawing/2014/main" id="{22D4963D-AFE0-78BD-C848-510B2DC294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91247" y="2472669"/>
                <a:ext cx="540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Line 269">
                <a:extLst>
                  <a:ext uri="{FF2B5EF4-FFF2-40B4-BE49-F238E27FC236}">
                    <a16:creationId xmlns:a16="http://schemas.microsoft.com/office/drawing/2014/main" id="{99420476-E85B-D8A0-63F9-E7736BDB39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91247" y="2232957"/>
                <a:ext cx="540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Line 271">
                <a:extLst>
                  <a:ext uri="{FF2B5EF4-FFF2-40B4-BE49-F238E27FC236}">
                    <a16:creationId xmlns:a16="http://schemas.microsoft.com/office/drawing/2014/main" id="{3D51EBC2-11E3-6A10-1D88-D814729FFE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91247" y="1997502"/>
                <a:ext cx="540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Rectangle 175">
                <a:extLst>
                  <a:ext uri="{FF2B5EF4-FFF2-40B4-BE49-F238E27FC236}">
                    <a16:creationId xmlns:a16="http://schemas.microsoft.com/office/drawing/2014/main" id="{FA938D08-21D4-7EDF-B6AD-6FB7B62BE2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8778" y="3139942"/>
                <a:ext cx="115417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ja-JP" sz="8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  <a:endParaRPr lang="ja-JP" altLang="ja-JP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Rectangle 177">
                <a:extLst>
                  <a:ext uri="{FF2B5EF4-FFF2-40B4-BE49-F238E27FC236}">
                    <a16:creationId xmlns:a16="http://schemas.microsoft.com/office/drawing/2014/main" id="{65205C42-6741-7325-3B4D-D35ED43EDE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8778" y="2899966"/>
                <a:ext cx="115417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ja-JP" sz="8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  <a:endParaRPr lang="ja-JP" altLang="ja-JP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Rectangle 179">
                <a:extLst>
                  <a:ext uri="{FF2B5EF4-FFF2-40B4-BE49-F238E27FC236}">
                    <a16:creationId xmlns:a16="http://schemas.microsoft.com/office/drawing/2014/main" id="{A710129E-EB97-5249-61C9-53700E5EEA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8778" y="2659990"/>
                <a:ext cx="115417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ja-JP" sz="8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60</a:t>
                </a:r>
                <a:endParaRPr lang="ja-JP" altLang="ja-JP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Rectangle 181">
                <a:extLst>
                  <a:ext uri="{FF2B5EF4-FFF2-40B4-BE49-F238E27FC236}">
                    <a16:creationId xmlns:a16="http://schemas.microsoft.com/office/drawing/2014/main" id="{3FABD1E6-2CA8-26BA-2975-05AEB80F62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8778" y="2420014"/>
                <a:ext cx="115417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ja-JP" sz="8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80</a:t>
                </a:r>
                <a:endParaRPr lang="ja-JP" altLang="ja-JP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Rectangle 183">
                <a:extLst>
                  <a:ext uri="{FF2B5EF4-FFF2-40B4-BE49-F238E27FC236}">
                    <a16:creationId xmlns:a16="http://schemas.microsoft.com/office/drawing/2014/main" id="{66E7DFAB-6970-7FA5-CEE7-7C1473640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1071" y="2180038"/>
                <a:ext cx="173124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ja-JP" sz="8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  <a:endParaRPr lang="ja-JP" altLang="ja-JP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Rectangle 185">
                <a:extLst>
                  <a:ext uri="{FF2B5EF4-FFF2-40B4-BE49-F238E27FC236}">
                    <a16:creationId xmlns:a16="http://schemas.microsoft.com/office/drawing/2014/main" id="{385F4E51-B417-A7B9-86BE-E60F389313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1071" y="1940062"/>
                <a:ext cx="173124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ja-JP" sz="8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120</a:t>
                </a:r>
                <a:endParaRPr lang="ja-JP" altLang="ja-JP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Rectangle 185">
                <a:extLst>
                  <a:ext uri="{FF2B5EF4-FFF2-40B4-BE49-F238E27FC236}">
                    <a16:creationId xmlns:a16="http://schemas.microsoft.com/office/drawing/2014/main" id="{810B2979-957C-9BBD-7836-0074B4FB0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5497" y="1348609"/>
                <a:ext cx="158698" cy="123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ja-JP" sz="8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(%)</a:t>
                </a:r>
                <a:endParaRPr lang="ja-JP" altLang="ja-JP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DD6FC5B6-2364-56A1-50E0-112EE518EA8A}"/>
                  </a:ext>
                </a:extLst>
              </p:cNvPr>
              <p:cNvSpPr txBox="1"/>
              <p:nvPr/>
            </p:nvSpPr>
            <p:spPr>
              <a:xfrm rot="16200000">
                <a:off x="2445146" y="2445326"/>
                <a:ext cx="114967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Expression of </a:t>
                </a:r>
                <a:r>
                  <a:rPr lang="el-GR" altLang="ja-JP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β</a:t>
                </a:r>
                <a:r>
                  <a:rPr lang="en-US" altLang="ja-JP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-actin</a:t>
                </a:r>
              </a:p>
              <a:p>
                <a:pPr algn="ctr"/>
                <a:r>
                  <a:rPr lang="en-US" altLang="ja-JP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(relative to mock)</a:t>
                </a:r>
                <a:endParaRPr lang="ja-JP" alt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テキスト ボックス 90">
                <a:extLst>
                  <a:ext uri="{FF2B5EF4-FFF2-40B4-BE49-F238E27FC236}">
                    <a16:creationId xmlns:a16="http://schemas.microsoft.com/office/drawing/2014/main" id="{2D5B9588-C4E7-CC1B-C601-22541DFBB1DC}"/>
                  </a:ext>
                </a:extLst>
              </p:cNvPr>
              <p:cNvSpPr txBox="1"/>
              <p:nvPr/>
            </p:nvSpPr>
            <p:spPr>
              <a:xfrm rot="16200000">
                <a:off x="3393942" y="3501105"/>
                <a:ext cx="42992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mock</a:t>
                </a:r>
                <a:endParaRPr lang="ja-JP" alt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A90DA881-71B2-EC61-AFFB-C571B5E91938}"/>
                  </a:ext>
                </a:extLst>
              </p:cNvPr>
              <p:cNvSpPr txBox="1"/>
              <p:nvPr/>
            </p:nvSpPr>
            <p:spPr>
              <a:xfrm rot="16200000">
                <a:off x="3625411" y="3533165"/>
                <a:ext cx="49404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control</a:t>
                </a:r>
                <a:endParaRPr lang="ja-JP" alt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3" name="テキスト ボックス 92">
                <a:extLst>
                  <a:ext uri="{FF2B5EF4-FFF2-40B4-BE49-F238E27FC236}">
                    <a16:creationId xmlns:a16="http://schemas.microsoft.com/office/drawing/2014/main" id="{083A4D3B-6D07-6992-1268-44B9E9646FD4}"/>
                  </a:ext>
                </a:extLst>
              </p:cNvPr>
              <p:cNvSpPr txBox="1"/>
              <p:nvPr/>
            </p:nvSpPr>
            <p:spPr>
              <a:xfrm rot="16200000">
                <a:off x="3782958" y="3626393"/>
                <a:ext cx="69923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si</a:t>
                </a:r>
                <a:r>
                  <a:rPr lang="en-US" altLang="ja-JP" sz="8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TRIP13-</a:t>
                </a:r>
                <a:r>
                  <a:rPr lang="en-US" altLang="ja-JP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4" name="テキスト ボックス 93">
                <a:extLst>
                  <a:ext uri="{FF2B5EF4-FFF2-40B4-BE49-F238E27FC236}">
                    <a16:creationId xmlns:a16="http://schemas.microsoft.com/office/drawing/2014/main" id="{A8B2E757-21A6-724E-85FA-1917EC4E8698}"/>
                  </a:ext>
                </a:extLst>
              </p:cNvPr>
              <p:cNvSpPr txBox="1"/>
              <p:nvPr/>
            </p:nvSpPr>
            <p:spPr>
              <a:xfrm rot="16200000">
                <a:off x="4047001" y="3626393"/>
                <a:ext cx="69923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si</a:t>
                </a:r>
                <a:r>
                  <a:rPr lang="en-US" altLang="ja-JP" sz="8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TRIP13-</a:t>
                </a:r>
                <a:r>
                  <a:rPr lang="en-US" altLang="ja-JP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ja-JP" alt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テキスト ボックス 94">
                <a:extLst>
                  <a:ext uri="{FF2B5EF4-FFF2-40B4-BE49-F238E27FC236}">
                    <a16:creationId xmlns:a16="http://schemas.microsoft.com/office/drawing/2014/main" id="{96CFA932-833B-1530-4A10-460BF5381E9B}"/>
                  </a:ext>
                </a:extLst>
              </p:cNvPr>
              <p:cNvSpPr txBox="1"/>
              <p:nvPr/>
            </p:nvSpPr>
            <p:spPr>
              <a:xfrm>
                <a:off x="3438838" y="1231430"/>
                <a:ext cx="80663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800" dirty="0">
                    <a:latin typeface="Arial" panose="020B0604020202020204" pitchFamily="34" charset="0"/>
                    <a:cs typeface="Arial" panose="020B0604020202020204" pitchFamily="34" charset="0"/>
                  </a:rPr>
                  <a:t>MDA-MB-231</a:t>
                </a:r>
                <a:endParaRPr lang="ja-JP" altLang="en-US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Rectangle 142">
                <a:extLst>
                  <a:ext uri="{FF2B5EF4-FFF2-40B4-BE49-F238E27FC236}">
                    <a16:creationId xmlns:a16="http://schemas.microsoft.com/office/drawing/2014/main" id="{6DE6C5C7-6004-C979-ACFF-D3A526F5E5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14805" y="2231117"/>
                <a:ext cx="199827" cy="12033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Rectangle 148">
                <a:extLst>
                  <a:ext uri="{FF2B5EF4-FFF2-40B4-BE49-F238E27FC236}">
                    <a16:creationId xmlns:a16="http://schemas.microsoft.com/office/drawing/2014/main" id="{6D87BF3B-844C-3F82-113E-AD6FFB486A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0696" y="1735818"/>
                <a:ext cx="188800" cy="169928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tx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Rectangle 154">
                <a:extLst>
                  <a:ext uri="{FF2B5EF4-FFF2-40B4-BE49-F238E27FC236}">
                    <a16:creationId xmlns:a16="http://schemas.microsoft.com/office/drawing/2014/main" id="{EB2EAC01-702F-3727-3F52-326091608B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7960" y="2952093"/>
                <a:ext cx="199826" cy="48241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solidFill>
                  <a:schemeClr val="tx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Rectangle 69">
                <a:extLst>
                  <a:ext uri="{FF2B5EF4-FFF2-40B4-BE49-F238E27FC236}">
                    <a16:creationId xmlns:a16="http://schemas.microsoft.com/office/drawing/2014/main" id="{4F38C322-6235-295C-D4D6-DB7946C262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9536" y="2945209"/>
                <a:ext cx="199827" cy="48929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Line 481">
                <a:extLst>
                  <a:ext uri="{FF2B5EF4-FFF2-40B4-BE49-F238E27FC236}">
                    <a16:creationId xmlns:a16="http://schemas.microsoft.com/office/drawing/2014/main" id="{463D733B-C92F-941B-170F-F9A5A40B2A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87716" y="3432755"/>
                <a:ext cx="1188000" cy="1753"/>
              </a:xfrm>
              <a:prstGeom prst="line">
                <a:avLst/>
              </a:pr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ja-JP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1" name="Line 271">
              <a:extLst>
                <a:ext uri="{FF2B5EF4-FFF2-40B4-BE49-F238E27FC236}">
                  <a16:creationId xmlns:a16="http://schemas.microsoft.com/office/drawing/2014/main" id="{D77E5880-4B58-B099-BCD6-7AF3F25580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6057" y="1108254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Rectangle 185">
              <a:extLst>
                <a:ext uri="{FF2B5EF4-FFF2-40B4-BE49-F238E27FC236}">
                  <a16:creationId xmlns:a16="http://schemas.microsoft.com/office/drawing/2014/main" id="{6DFEEE8A-BF05-7552-BBA7-A337094733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5881" y="1050814"/>
              <a:ext cx="17312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Line 271">
              <a:extLst>
                <a:ext uri="{FF2B5EF4-FFF2-40B4-BE49-F238E27FC236}">
                  <a16:creationId xmlns:a16="http://schemas.microsoft.com/office/drawing/2014/main" id="{98093C75-7A07-45F1-45A3-4B9A8474E1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87538" y="886508"/>
              <a:ext cx="54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Rectangle 185">
              <a:extLst>
                <a:ext uri="{FF2B5EF4-FFF2-40B4-BE49-F238E27FC236}">
                  <a16:creationId xmlns:a16="http://schemas.microsoft.com/office/drawing/2014/main" id="{804F0A36-7FF6-CE1F-2251-F350006DA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362" y="829068"/>
              <a:ext cx="173124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  <a:ea typeface="ＭＳ Ｐゴシック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8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160</a:t>
              </a:r>
              <a:endParaRPr lang="ja-JP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1" name="テキスト ボックス 100"/>
          <p:cNvSpPr txBox="1"/>
          <p:nvPr/>
        </p:nvSpPr>
        <p:spPr>
          <a:xfrm>
            <a:off x="1143000" y="0"/>
            <a:ext cx="23823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latin typeface="Arial" panose="020B0604020202020204" pitchFamily="34" charset="0"/>
                <a:cs typeface="Arial" panose="020B0604020202020204" pitchFamily="34" charset="0"/>
              </a:rPr>
              <a:t>Supplemental </a:t>
            </a:r>
            <a:r>
              <a:rPr lang="en-US" altLang="ja-JP" sz="1600">
                <a:latin typeface="Arial" panose="020B0604020202020204" pitchFamily="34" charset="0"/>
                <a:cs typeface="Arial" panose="020B0604020202020204" pitchFamily="34" charset="0"/>
              </a:rPr>
              <a:t>Figure S7</a:t>
            </a:r>
            <a:endParaRPr lang="ja-JP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139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3903</TotalTime>
  <Words>321</Words>
  <Application>Microsoft Office PowerPoint</Application>
  <PresentationFormat>Widescreen</PresentationFormat>
  <Paragraphs>138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游ゴシック</vt:lpstr>
      <vt:lpstr>游ゴシック Light</vt:lpstr>
      <vt:lpstr>Arial</vt:lpstr>
      <vt:lpstr>Courier New</vt:lpstr>
      <vt:lpstr>Office テーマ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怜子 満枝</dc:creator>
  <cp:lastModifiedBy>MDPI</cp:lastModifiedBy>
  <cp:revision>11</cp:revision>
  <cp:lastPrinted>2023-06-20T04:54:21Z</cp:lastPrinted>
  <dcterms:created xsi:type="dcterms:W3CDTF">2023-06-19T09:05:03Z</dcterms:created>
  <dcterms:modified xsi:type="dcterms:W3CDTF">2023-08-21T00:45:51Z</dcterms:modified>
</cp:coreProperties>
</file>