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2"/>
  </p:notesMasterIdLst>
  <p:sldIdLst>
    <p:sldId id="269" r:id="rId2"/>
    <p:sldId id="256" r:id="rId3"/>
    <p:sldId id="273" r:id="rId4"/>
    <p:sldId id="274" r:id="rId5"/>
    <p:sldId id="270" r:id="rId6"/>
    <p:sldId id="267" r:id="rId7"/>
    <p:sldId id="268" r:id="rId8"/>
    <p:sldId id="272" r:id="rId9"/>
    <p:sldId id="275" r:id="rId10"/>
    <p:sldId id="276" r:id="rId11"/>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0493A8-4BD3-3142-85D6-631F68A8A924}" v="1" dt="2023-07-31T20:50:02.86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58"/>
    <p:restoredTop sz="95918"/>
  </p:normalViewPr>
  <p:slideViewPr>
    <p:cSldViewPr snapToGrid="0">
      <p:cViewPr varScale="1">
        <p:scale>
          <a:sx n="89" d="100"/>
          <a:sy n="89" d="100"/>
        </p:scale>
        <p:origin x="3952" y="1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C4CF3C-03F9-3443-B386-FD4BCE5FB3AE}" type="datetimeFigureOut">
              <a:rPr lang="en-US" smtClean="0"/>
              <a:t>9/15/23</a:t>
            </a:fld>
            <a:endParaRPr lang="en-US"/>
          </a:p>
        </p:txBody>
      </p:sp>
      <p:sp>
        <p:nvSpPr>
          <p:cNvPr id="4" name="Slide Image Placeholder 3"/>
          <p:cNvSpPr>
            <a:spLocks noGrp="1" noRot="1" noChangeAspect="1"/>
          </p:cNvSpPr>
          <p:nvPr>
            <p:ph type="sldImg" idx="2"/>
          </p:nvPr>
        </p:nvSpPr>
        <p:spPr>
          <a:xfrm>
            <a:off x="2271713" y="1143000"/>
            <a:ext cx="23145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C215BD-818E-2247-B99B-71386C319319}" type="slidenum">
              <a:rPr lang="en-US" smtClean="0"/>
              <a:t>‹#›</a:t>
            </a:fld>
            <a:endParaRPr lang="en-US"/>
          </a:p>
        </p:txBody>
      </p:sp>
    </p:spTree>
    <p:extLst>
      <p:ext uri="{BB962C8B-B14F-4D97-AF65-F5344CB8AC3E}">
        <p14:creationId xmlns:p14="http://schemas.microsoft.com/office/powerpoint/2010/main" val="1642474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4C215BD-818E-2247-B99B-71386C319319}" type="slidenum">
              <a:rPr lang="en-US" smtClean="0"/>
              <a:t>8</a:t>
            </a:fld>
            <a:endParaRPr lang="en-US"/>
          </a:p>
        </p:txBody>
      </p:sp>
    </p:spTree>
    <p:extLst>
      <p:ext uri="{BB962C8B-B14F-4D97-AF65-F5344CB8AC3E}">
        <p14:creationId xmlns:p14="http://schemas.microsoft.com/office/powerpoint/2010/main" val="42695976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73A75DB7-93CA-CA4A-90BF-F9DC9AEBD19E}"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4156708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792488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35093579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3A75DB7-93CA-CA4A-90BF-F9DC9AEBD19E}"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40947828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3A75DB7-93CA-CA4A-90BF-F9DC9AEBD19E}" type="datetimeFigureOut">
              <a:rPr lang="en-US" smtClean="0"/>
              <a:t>9/15/23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22358417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3A75DB7-93CA-CA4A-90BF-F9DC9AEBD19E}"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3905441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3A75DB7-93CA-CA4A-90BF-F9DC9AEBD19E}" type="datetimeFigureOut">
              <a:rPr lang="en-US" smtClean="0"/>
              <a:t>9/15/23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7772032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3A75DB7-93CA-CA4A-90BF-F9DC9AEBD19E}" type="datetimeFigureOut">
              <a:rPr lang="en-US" smtClean="0"/>
              <a:t>9/15/23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735971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A75DB7-93CA-CA4A-90BF-F9DC9AEBD19E}" type="datetimeFigureOut">
              <a:rPr lang="en-US" smtClean="0"/>
              <a:t>9/15/23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515749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3A75DB7-93CA-CA4A-90BF-F9DC9AEBD19E}"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2809734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3A75DB7-93CA-CA4A-90BF-F9DC9AEBD19E}" type="datetimeFigureOut">
              <a:rPr lang="en-US" smtClean="0"/>
              <a:t>9/15/23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DEC985E-E9FC-0F4C-9297-FE0DA40B612B}" type="slidenum">
              <a:rPr lang="en-US" smtClean="0"/>
              <a:t>‹#›</a:t>
            </a:fld>
            <a:endParaRPr lang="en-US"/>
          </a:p>
        </p:txBody>
      </p:sp>
    </p:spTree>
    <p:extLst>
      <p:ext uri="{BB962C8B-B14F-4D97-AF65-F5344CB8AC3E}">
        <p14:creationId xmlns:p14="http://schemas.microsoft.com/office/powerpoint/2010/main" val="1809591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73A75DB7-93CA-CA4A-90BF-F9DC9AEBD19E}" type="datetimeFigureOut">
              <a:rPr lang="en-US" smtClean="0"/>
              <a:t>9/15/23</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0DEC985E-E9FC-0F4C-9297-FE0DA40B612B}" type="slidenum">
              <a:rPr lang="en-US" smtClean="0"/>
              <a:t>‹#›</a:t>
            </a:fld>
            <a:endParaRPr lang="en-US"/>
          </a:p>
        </p:txBody>
      </p:sp>
    </p:spTree>
    <p:extLst>
      <p:ext uri="{BB962C8B-B14F-4D97-AF65-F5344CB8AC3E}">
        <p14:creationId xmlns:p14="http://schemas.microsoft.com/office/powerpoint/2010/main" val="34095184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4800600"/>
            <a:ext cx="6492806" cy="861774"/>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Schematic overview of ENCODE cell lines and their organ of origin. Name of cell lines are listed in the outermost circle, and color coded according to karyotype information in the ENCODE data (Immortalized healthy cell lines in green, tumor cell lines in pink, and cell lines lacking karyotype information, “Not specified”, in black). Cell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lines marked by an asterisk (*) indicates that cells were subjected to treatment. See information box on the left for further details. The illustration was created with </a:t>
            </a:r>
            <a:r>
              <a:rPr lang="en-US" sz="1000" dirty="0" err="1">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BioRender.com</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endParaRPr lang="en-US" sz="1000" dirty="0">
              <a:latin typeface="Palatino Linotype" panose="02040502050505030304" pitchFamily="18" charset="0"/>
            </a:endParaRPr>
          </a:p>
        </p:txBody>
      </p:sp>
      <p:pic>
        <p:nvPicPr>
          <p:cNvPr id="7" name="Picture 6" descr="A picture containing text, screenshot, design&#10;&#10;Description automatically generated">
            <a:extLst>
              <a:ext uri="{FF2B5EF4-FFF2-40B4-BE49-F238E27FC236}">
                <a16:creationId xmlns:a16="http://schemas.microsoft.com/office/drawing/2014/main" id="{5AB1A157-1E7C-5E38-D685-F312562DB381}"/>
              </a:ext>
            </a:extLst>
          </p:cNvPr>
          <p:cNvPicPr>
            <a:picLocks noChangeAspect="1"/>
          </p:cNvPicPr>
          <p:nvPr/>
        </p:nvPicPr>
        <p:blipFill>
          <a:blip r:embed="rId2"/>
          <a:stretch>
            <a:fillRect/>
          </a:stretch>
        </p:blipFill>
        <p:spPr>
          <a:xfrm>
            <a:off x="0" y="24245"/>
            <a:ext cx="6858000" cy="4800600"/>
          </a:xfrm>
          <a:prstGeom prst="rect">
            <a:avLst/>
          </a:prstGeom>
        </p:spPr>
      </p:pic>
    </p:spTree>
    <p:extLst>
      <p:ext uri="{BB962C8B-B14F-4D97-AF65-F5344CB8AC3E}">
        <p14:creationId xmlns:p14="http://schemas.microsoft.com/office/powerpoint/2010/main" val="2726231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293CFC-4B04-6CB4-B9B8-77240FEDADCC}"/>
              </a:ext>
            </a:extLst>
          </p:cNvPr>
          <p:cNvSpPr txBox="1"/>
          <p:nvPr/>
        </p:nvSpPr>
        <p:spPr>
          <a:xfrm>
            <a:off x="262269" y="6938594"/>
            <a:ext cx="6223591" cy="553998"/>
          </a:xfrm>
          <a:prstGeom prst="rect">
            <a:avLst/>
          </a:prstGeom>
          <a:noFill/>
        </p:spPr>
        <p:txBody>
          <a:bodyPr wrap="square">
            <a:spAutoFit/>
          </a:bodyPr>
          <a:lstStyle/>
          <a:p>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S10: Example of AUC results for five-fold cross validation. The AUC is listed from each fold as well as the average across all folds. </a:t>
            </a:r>
            <a:r>
              <a:rPr lang="en-US" sz="1000" dirty="0">
                <a:effectLst/>
                <a:latin typeface="Palatino Linotype" panose="02040502050505030304" pitchFamily="18" charset="0"/>
              </a:rPr>
              <a:t> Data were </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WGBS hepatocellular carcinoma plasma (n=30) and healthy controls (n=36)</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a:t>
            </a:r>
            <a:endParaRPr lang="en-US" sz="1000" dirty="0">
              <a:latin typeface="Palatino Linotype" panose="02040502050505030304" pitchFamily="18" charset="0"/>
            </a:endParaRPr>
          </a:p>
        </p:txBody>
      </p:sp>
      <p:pic>
        <p:nvPicPr>
          <p:cNvPr id="7" name="Picture 6">
            <a:extLst>
              <a:ext uri="{FF2B5EF4-FFF2-40B4-BE49-F238E27FC236}">
                <a16:creationId xmlns:a16="http://schemas.microsoft.com/office/drawing/2014/main" id="{53EB7CB0-EA3E-C2B3-7F6A-97766811FBE9}"/>
              </a:ext>
            </a:extLst>
          </p:cNvPr>
          <p:cNvPicPr>
            <a:picLocks noChangeAspect="1"/>
          </p:cNvPicPr>
          <p:nvPr/>
        </p:nvPicPr>
        <p:blipFill>
          <a:blip r:embed="rId2"/>
          <a:stretch>
            <a:fillRect/>
          </a:stretch>
        </p:blipFill>
        <p:spPr>
          <a:xfrm>
            <a:off x="725672" y="4204291"/>
            <a:ext cx="4725286" cy="2389190"/>
          </a:xfrm>
          <a:prstGeom prst="rect">
            <a:avLst/>
          </a:prstGeom>
        </p:spPr>
      </p:pic>
    </p:spTree>
    <p:extLst>
      <p:ext uri="{BB962C8B-B14F-4D97-AF65-F5344CB8AC3E}">
        <p14:creationId xmlns:p14="http://schemas.microsoft.com/office/powerpoint/2010/main" val="3762252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F9F14D-4D77-CA3A-05B9-1ABF3582225A}"/>
              </a:ext>
            </a:extLst>
          </p:cNvPr>
          <p:cNvPicPr>
            <a:picLocks noChangeAspect="1"/>
          </p:cNvPicPr>
          <p:nvPr/>
        </p:nvPicPr>
        <p:blipFill>
          <a:blip r:embed="rId2"/>
          <a:stretch>
            <a:fillRect/>
          </a:stretch>
        </p:blipFill>
        <p:spPr>
          <a:xfrm>
            <a:off x="1557338" y="3586163"/>
            <a:ext cx="3743325" cy="1971675"/>
          </a:xfrm>
          <a:prstGeom prst="rect">
            <a:avLst/>
          </a:prstGeom>
        </p:spPr>
      </p:pic>
      <p:sp>
        <p:nvSpPr>
          <p:cNvPr id="7" name="Rectangle 1">
            <a:extLst>
              <a:ext uri="{FF2B5EF4-FFF2-40B4-BE49-F238E27FC236}">
                <a16:creationId xmlns:a16="http://schemas.microsoft.com/office/drawing/2014/main" id="{1D0F866D-F766-981B-459E-C808AFC00F9F}"/>
              </a:ext>
            </a:extLst>
          </p:cNvPr>
          <p:cNvSpPr>
            <a:spLocks noChangeArrowheads="1"/>
          </p:cNvSpPr>
          <p:nvPr/>
        </p:nvSpPr>
        <p:spPr bwMode="auto">
          <a:xfrm>
            <a:off x="953237" y="6479164"/>
            <a:ext cx="5201292" cy="128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51435" tIns="25718" rIns="51435" bIns="25718" numCol="1" anchor="ctr" anchorCtr="0" compatLnSpc="1">
            <a:prstTxWarp prst="textNoShape">
              <a:avLst/>
            </a:prstTxWarp>
            <a:spAutoFit/>
          </a:bodyPr>
          <a:lstStyle/>
          <a:p>
            <a:pPr defTabSz="514350" eaLnBrk="0" fontAlgn="base" hangingPunct="0">
              <a:spcBef>
                <a:spcPct val="0"/>
              </a:spcBef>
              <a:spcAft>
                <a:spcPct val="0"/>
              </a:spcAft>
            </a:pPr>
            <a:r>
              <a:rPr lang="en-US" altLang="en-US" sz="10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Figure S2. </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DNA methylation status at </a:t>
            </a:r>
            <a:r>
              <a:rPr lang="en-US" altLang="en-US" sz="1000" i="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ZNF154</a:t>
            </a:r>
            <a:r>
              <a:rPr lang="en-US" altLang="en-US" sz="1000" baseline="-30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t>
            </a:r>
            <a:r>
              <a:rPr lang="en-US" altLang="en-US" sz="1000" i="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TLX1</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and </a:t>
            </a:r>
            <a:r>
              <a:rPr lang="en-US" altLang="en-US" sz="1000" i="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GALR1</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in cell lines.</a:t>
            </a:r>
            <a:r>
              <a:rPr lang="en-US" altLang="en-US" sz="10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Healthy (n=30),</a:t>
            </a:r>
            <a:r>
              <a:rPr lang="en-US" altLang="en-US" sz="1000" b="1"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 </a:t>
            </a:r>
            <a:r>
              <a:rPr lang="en-US" altLang="en-US" sz="1000" dirty="0">
                <a:solidFill>
                  <a:srgbClr val="000000"/>
                </a:solidFill>
                <a:latin typeface="Palatino Linotype" panose="02040502050505030304" pitchFamily="18" charset="0"/>
                <a:ea typeface="Times New Roman" panose="02020603050405020304" pitchFamily="18" charset="0"/>
                <a:cs typeface="Times New Roman" panose="02020603050405020304" pitchFamily="18" charset="0"/>
              </a:rPr>
              <a:t>tumor-derived (n=23), and not specified (n=9) cell lines are arrayed along the x-axis with corresponding methylation beta values plotted on the y-axis. Data were obtained from the ENCODE Consortium using the Illumina Infinium Human Methylation 450K Bead Array. The tumor or nontumor origin of cell lines was determined using karyotype analysis provided by the ENCODE Consortium [35]. The white line represents the density histogram of beta values, where bright yellow represents full methylation, dark blue equals no methylation and greens represents 50% methylation.</a:t>
            </a:r>
            <a:endParaRPr lang="en-US" altLang="en-US" sz="1000" dirty="0">
              <a:latin typeface="Palatino Linotype" panose="02040502050505030304" pitchFamily="18" charset="0"/>
            </a:endParaRPr>
          </a:p>
        </p:txBody>
      </p:sp>
    </p:spTree>
    <p:extLst>
      <p:ext uri="{BB962C8B-B14F-4D97-AF65-F5344CB8AC3E}">
        <p14:creationId xmlns:p14="http://schemas.microsoft.com/office/powerpoint/2010/main" val="321725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7133842"/>
            <a:ext cx="6492806" cy="707886"/>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S3.</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Receiver operating characteristic (ROC) curves showing classification performance of TCGA training cohorts. Each panel shows a tumor type (abbreviated as in Figure 1). TCGA data for each tumor and tissue type was split randomly in two over 5 iterations, and half of the samples were used for training the model. Different line types show the different iteration.  </a:t>
            </a:r>
            <a:endParaRPr lang="en-US" sz="1000" dirty="0">
              <a:latin typeface="Palatino Linotype" panose="02040502050505030304" pitchFamily="18" charset="0"/>
            </a:endParaRPr>
          </a:p>
        </p:txBody>
      </p:sp>
      <p:pic>
        <p:nvPicPr>
          <p:cNvPr id="4" name="Picture 3">
            <a:extLst>
              <a:ext uri="{FF2B5EF4-FFF2-40B4-BE49-F238E27FC236}">
                <a16:creationId xmlns:a16="http://schemas.microsoft.com/office/drawing/2014/main" id="{FAC0CAE0-3DAA-BAC3-0CAB-1417B8B9FD7E}"/>
              </a:ext>
            </a:extLst>
          </p:cNvPr>
          <p:cNvPicPr>
            <a:picLocks noChangeAspect="1"/>
          </p:cNvPicPr>
          <p:nvPr/>
        </p:nvPicPr>
        <p:blipFill>
          <a:blip r:embed="rId2"/>
          <a:stretch>
            <a:fillRect/>
          </a:stretch>
        </p:blipFill>
        <p:spPr>
          <a:xfrm>
            <a:off x="0" y="0"/>
            <a:ext cx="6858000" cy="7133842"/>
          </a:xfrm>
          <a:prstGeom prst="rect">
            <a:avLst/>
          </a:prstGeom>
        </p:spPr>
      </p:pic>
    </p:spTree>
    <p:extLst>
      <p:ext uri="{BB962C8B-B14F-4D97-AF65-F5344CB8AC3E}">
        <p14:creationId xmlns:p14="http://schemas.microsoft.com/office/powerpoint/2010/main" val="1803743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4958679"/>
            <a:ext cx="6492806" cy="707886"/>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Hypermethylation at the three methylation probes in TCGA (training) vs independent validation cohorts. Box plots of methylation beta values in (a) BRCA, (b) COAD, (c) LUAD, and (d) PRAD for each methylation probe. Tumor types are abbreviated as in Figure 1. The number of samples in each group is listed in Table 1 and 2. </a:t>
            </a:r>
          </a:p>
        </p:txBody>
      </p:sp>
      <p:pic>
        <p:nvPicPr>
          <p:cNvPr id="4" name="Picture 3" descr="A graph of different types of cancer&#10;&#10;Description automatically generated">
            <a:extLst>
              <a:ext uri="{FF2B5EF4-FFF2-40B4-BE49-F238E27FC236}">
                <a16:creationId xmlns:a16="http://schemas.microsoft.com/office/drawing/2014/main" id="{0E43939E-251C-8599-B4B0-55C4BC14C106}"/>
              </a:ext>
            </a:extLst>
          </p:cNvPr>
          <p:cNvPicPr>
            <a:picLocks noChangeAspect="1"/>
          </p:cNvPicPr>
          <p:nvPr/>
        </p:nvPicPr>
        <p:blipFill>
          <a:blip r:embed="rId2"/>
          <a:stretch>
            <a:fillRect/>
          </a:stretch>
        </p:blipFill>
        <p:spPr>
          <a:xfrm>
            <a:off x="0" y="112196"/>
            <a:ext cx="6858000" cy="4459804"/>
          </a:xfrm>
          <a:prstGeom prst="rect">
            <a:avLst/>
          </a:prstGeom>
        </p:spPr>
      </p:pic>
    </p:spTree>
    <p:extLst>
      <p:ext uri="{BB962C8B-B14F-4D97-AF65-F5344CB8AC3E}">
        <p14:creationId xmlns:p14="http://schemas.microsoft.com/office/powerpoint/2010/main" val="1965923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3320143"/>
            <a:ext cx="6492806" cy="1477328"/>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S5.</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Simulated dilution of tumor DNA at 1%  in a background of WBC DNA. (a) Sensitivity of detecting tumor samples with a </a:t>
            </a:r>
            <a:r>
              <a:rPr lang="en-US" sz="1000" dirty="0" err="1">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ctDNA</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concentration of 1%. Each bar represents a tumor type (grey bars). The pink bar shows performance when considering all tumor samples in one pool. Bar height shows the mean sensitivity (%) and dots represent performance of individual marker combinations. (c) Specificity in classification of peripheral white blood cell samples. Each bar represents an individual assay. Markers are abbreviated as G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T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and Z = </a:t>
            </a:r>
            <a:r>
              <a:rPr lang="en-US" sz="1000" i="1"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All tumor methylation data were obtained from The Cancer Genome Atlas, and data from peripheral whole blood cell samples were obtained from the GEO dataset GSE55763.</a:t>
            </a:r>
          </a:p>
          <a:p>
            <a:pPr algn="just"/>
            <a:endPar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endParaRPr>
          </a:p>
          <a:p>
            <a:pPr algn="just"/>
            <a:endPar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endParaRPr>
          </a:p>
        </p:txBody>
      </p:sp>
      <p:pic>
        <p:nvPicPr>
          <p:cNvPr id="5" name="Picture 4" descr="Chart&#10;&#10;Description automatically generated">
            <a:extLst>
              <a:ext uri="{FF2B5EF4-FFF2-40B4-BE49-F238E27FC236}">
                <a16:creationId xmlns:a16="http://schemas.microsoft.com/office/drawing/2014/main" id="{013DFC37-5FD3-96F8-44D4-4D0F67DE3FE2}"/>
              </a:ext>
            </a:extLst>
          </p:cNvPr>
          <p:cNvPicPr>
            <a:picLocks noChangeAspect="1"/>
          </p:cNvPicPr>
          <p:nvPr/>
        </p:nvPicPr>
        <p:blipFill>
          <a:blip r:embed="rId2"/>
          <a:stretch>
            <a:fillRect/>
          </a:stretch>
        </p:blipFill>
        <p:spPr>
          <a:xfrm>
            <a:off x="0" y="332246"/>
            <a:ext cx="6858000" cy="2840707"/>
          </a:xfrm>
          <a:prstGeom prst="rect">
            <a:avLst/>
          </a:prstGeom>
        </p:spPr>
      </p:pic>
    </p:spTree>
    <p:extLst>
      <p:ext uri="{BB962C8B-B14F-4D97-AF65-F5344CB8AC3E}">
        <p14:creationId xmlns:p14="http://schemas.microsoft.com/office/powerpoint/2010/main" val="69243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BD512A-C6F7-ADE8-F327-81CBEAF5243E}"/>
              </a:ext>
            </a:extLst>
          </p:cNvPr>
          <p:cNvSpPr txBox="1"/>
          <p:nvPr/>
        </p:nvSpPr>
        <p:spPr>
          <a:xfrm>
            <a:off x="0" y="3347633"/>
            <a:ext cx="6492806" cy="400110"/>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S6.</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Sensitivity in detection of all tumor samples at 10% dilution level, when specificity of each marker combination is set to 95%. Biomarkers are abbreviated as G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T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and Z =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effectLst/>
                <a:latin typeface="Palatino Linotype" panose="02040502050505030304" pitchFamily="18" charset="0"/>
              </a:rPr>
              <a:t> </a:t>
            </a:r>
            <a:endParaRPr lang="en-US" sz="1000" dirty="0">
              <a:latin typeface="Palatino Linotype" panose="02040502050505030304" pitchFamily="18" charset="0"/>
            </a:endParaRPr>
          </a:p>
        </p:txBody>
      </p:sp>
      <p:pic>
        <p:nvPicPr>
          <p:cNvPr id="5" name="Picture 4" descr="Chart, bar chart&#10;&#10;Description automatically generated">
            <a:extLst>
              <a:ext uri="{FF2B5EF4-FFF2-40B4-BE49-F238E27FC236}">
                <a16:creationId xmlns:a16="http://schemas.microsoft.com/office/drawing/2014/main" id="{74B9616B-ECD8-2213-A032-18F1C75B2028}"/>
              </a:ext>
            </a:extLst>
          </p:cNvPr>
          <p:cNvPicPr>
            <a:picLocks noChangeAspect="1"/>
          </p:cNvPicPr>
          <p:nvPr/>
        </p:nvPicPr>
        <p:blipFill>
          <a:blip r:embed="rId2"/>
          <a:stretch>
            <a:fillRect/>
          </a:stretch>
        </p:blipFill>
        <p:spPr>
          <a:xfrm>
            <a:off x="115276" y="348096"/>
            <a:ext cx="2448628" cy="2743200"/>
          </a:xfrm>
          <a:prstGeom prst="rect">
            <a:avLst/>
          </a:prstGeom>
        </p:spPr>
      </p:pic>
    </p:spTree>
    <p:extLst>
      <p:ext uri="{BB962C8B-B14F-4D97-AF65-F5344CB8AC3E}">
        <p14:creationId xmlns:p14="http://schemas.microsoft.com/office/powerpoint/2010/main" val="1054349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5E70F4-9411-36A7-9D40-1991A3E581D1}"/>
              </a:ext>
            </a:extLst>
          </p:cNvPr>
          <p:cNvSpPr txBox="1"/>
          <p:nvPr/>
        </p:nvSpPr>
        <p:spPr>
          <a:xfrm>
            <a:off x="86670" y="2695635"/>
            <a:ext cx="6492806" cy="1323439"/>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S7.</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Breast tumor identification using the three biomarkers for bisulfite amplicon sequencing (second batch of samples). Average CpG methylation level across amplicons generated by PCR amplification for (a)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ZNF154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(36 tumor, 8 normal samples), (b)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(40 tumor, 6 normal samples), and (c)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(37 tumor and 6 normal samples). Each dot represents a tissue sample, and methylation level is shown as a percentage. Solid grey lines represent the mean. The red dashed lines indicate the thresholds for classification of tumor samples (max methylation level in normal tissue). (d) Venn diagram showing the number of tumor samples correctly classified by each of the three methylation markers. Only samples with read counts above QC level for all three markers were included in this graph (n = 33).</a:t>
            </a:r>
            <a:r>
              <a:rPr lang="en-US" sz="1000" dirty="0">
                <a:effectLst/>
                <a:latin typeface="Palatino Linotype" panose="02040502050505030304" pitchFamily="18" charset="0"/>
              </a:rPr>
              <a:t> </a:t>
            </a:r>
            <a:endParaRPr lang="en-US" sz="1000" dirty="0">
              <a:latin typeface="Palatino Linotype" panose="02040502050505030304" pitchFamily="18" charset="0"/>
            </a:endParaRPr>
          </a:p>
        </p:txBody>
      </p:sp>
      <p:pic>
        <p:nvPicPr>
          <p:cNvPr id="5" name="Picture 4" descr="Chart&#10;&#10;Description automatically generated">
            <a:extLst>
              <a:ext uri="{FF2B5EF4-FFF2-40B4-BE49-F238E27FC236}">
                <a16:creationId xmlns:a16="http://schemas.microsoft.com/office/drawing/2014/main" id="{CE2BD106-37BD-E0D0-9AA8-4BB39F82B869}"/>
              </a:ext>
            </a:extLst>
          </p:cNvPr>
          <p:cNvPicPr>
            <a:picLocks noChangeAspect="1"/>
          </p:cNvPicPr>
          <p:nvPr/>
        </p:nvPicPr>
        <p:blipFill>
          <a:blip r:embed="rId2"/>
          <a:stretch>
            <a:fillRect/>
          </a:stretch>
        </p:blipFill>
        <p:spPr>
          <a:xfrm>
            <a:off x="0" y="436785"/>
            <a:ext cx="6858000" cy="2258850"/>
          </a:xfrm>
          <a:prstGeom prst="rect">
            <a:avLst/>
          </a:prstGeom>
        </p:spPr>
      </p:pic>
    </p:spTree>
    <p:extLst>
      <p:ext uri="{BB962C8B-B14F-4D97-AF65-F5344CB8AC3E}">
        <p14:creationId xmlns:p14="http://schemas.microsoft.com/office/powerpoint/2010/main" val="3603343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395E70F4-9411-36A7-9D40-1991A3E581D1}"/>
              </a:ext>
            </a:extLst>
          </p:cNvPr>
          <p:cNvSpPr txBox="1"/>
          <p:nvPr/>
        </p:nvSpPr>
        <p:spPr>
          <a:xfrm>
            <a:off x="182597" y="6604723"/>
            <a:ext cx="6492806" cy="1169551"/>
          </a:xfrm>
          <a:prstGeom prst="rect">
            <a:avLst/>
          </a:prstGeom>
          <a:noFill/>
        </p:spPr>
        <p:txBody>
          <a:bodyPr wrap="square">
            <a:spAutoFit/>
          </a:bodyPr>
          <a:lstStyle/>
          <a:p>
            <a:pPr algn="just"/>
            <a:r>
              <a:rPr lang="en-US" sz="1000" b="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S8.</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Comparing single CpG analysis with average methylation across multiple </a:t>
            </a:r>
            <a:r>
              <a:rPr lang="en-US" sz="1000" dirty="0" err="1">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CpGs</a:t>
            </a:r>
            <a:r>
              <a:rPr lang="en-US" sz="1000" dirty="0">
                <a:solidFill>
                  <a:srgbClr val="000000"/>
                </a:solidFill>
                <a:latin typeface="Palatino Linotype" panose="02040502050505030304" pitchFamily="18" charset="0"/>
                <a:ea typeface="SimSun" panose="02010600030101010101" pitchFamily="2" charset="-122"/>
                <a:cs typeface="Times New Roman" panose="02020603050405020304" pitchFamily="18" charset="0"/>
              </a:rPr>
              <a:t> in an amplicon. </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Breast tumor tissue and normal breast tissue was processed for DNA extraction, bisulfite conversion, PCR amplification and sequencing (Amplicon seq). The tables compare two types of analysis: 1. Only the information from a single CpG (beta value) is being considered or 2. The average methylation across all </a:t>
            </a:r>
            <a:r>
              <a:rPr lang="en-US" sz="1000" dirty="0" err="1">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CpGs</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within the amplified loci is used as input. The first column repeats the results shown in Table S6 for breast cancer and normal samples included in the TCGA data. The tables show results for each of the individual markers: (a)</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ZNF154</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(b)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TLX1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(c) </a:t>
            </a:r>
            <a:r>
              <a:rPr lang="en-US" sz="1000" i="1"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GALR1</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a:t>
            </a:r>
          </a:p>
        </p:txBody>
      </p:sp>
      <p:graphicFrame>
        <p:nvGraphicFramePr>
          <p:cNvPr id="2" name="Table 1">
            <a:extLst>
              <a:ext uri="{FF2B5EF4-FFF2-40B4-BE49-F238E27FC236}">
                <a16:creationId xmlns:a16="http://schemas.microsoft.com/office/drawing/2014/main" id="{147CE621-ED68-B2E2-0DDC-9FC77B07ACD7}"/>
              </a:ext>
            </a:extLst>
          </p:cNvPr>
          <p:cNvGraphicFramePr>
            <a:graphicFrameLocks noGrp="1"/>
          </p:cNvGraphicFramePr>
          <p:nvPr>
            <p:extLst>
              <p:ext uri="{D42A27DB-BD31-4B8C-83A1-F6EECF244321}">
                <p14:modId xmlns:p14="http://schemas.microsoft.com/office/powerpoint/2010/main" val="2197886319"/>
              </p:ext>
            </p:extLst>
          </p:nvPr>
        </p:nvGraphicFramePr>
        <p:xfrm>
          <a:off x="498866" y="453922"/>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algn="ct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39/8</a:t>
                      </a:r>
                    </a:p>
                  </a:txBody>
                  <a:tcPr anchor="ctr">
                    <a:solidFill>
                      <a:schemeClr val="bg2"/>
                    </a:solidFill>
                  </a:tcPr>
                </a:tc>
                <a:tc>
                  <a:txBody>
                    <a:bodyPr/>
                    <a:lstStyle/>
                    <a:p>
                      <a:pPr algn="ctr"/>
                      <a:r>
                        <a:rPr lang="en-US" sz="1200" dirty="0"/>
                        <a:t>39/8</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73%</a:t>
                      </a:r>
                    </a:p>
                  </a:txBody>
                  <a:tcPr anchor="ctr">
                    <a:solidFill>
                      <a:schemeClr val="accent4">
                        <a:lumMod val="20000"/>
                        <a:lumOff val="80000"/>
                      </a:schemeClr>
                    </a:solidFill>
                  </a:tcPr>
                </a:tc>
                <a:tc>
                  <a:txBody>
                    <a:bodyPr/>
                    <a:lstStyle/>
                    <a:p>
                      <a:pPr algn="ctr"/>
                      <a:r>
                        <a:rPr lang="en-US" sz="1200" dirty="0"/>
                        <a:t>79%</a:t>
                      </a:r>
                    </a:p>
                  </a:txBody>
                  <a:tcPr anchor="ctr">
                    <a:solidFill>
                      <a:schemeClr val="accent4">
                        <a:lumMod val="20000"/>
                        <a:lumOff val="80000"/>
                      </a:schemeClr>
                    </a:solidFill>
                  </a:tcPr>
                </a:tc>
                <a:tc>
                  <a:txBody>
                    <a:bodyPr/>
                    <a:lstStyle/>
                    <a:p>
                      <a:pPr algn="ctr"/>
                      <a:r>
                        <a:rPr lang="en-US" sz="1200" dirty="0"/>
                        <a:t>82%</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97%</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graphicFrame>
        <p:nvGraphicFramePr>
          <p:cNvPr id="3" name="Table 3">
            <a:extLst>
              <a:ext uri="{FF2B5EF4-FFF2-40B4-BE49-F238E27FC236}">
                <a16:creationId xmlns:a16="http://schemas.microsoft.com/office/drawing/2014/main" id="{8F14407B-335E-4A18-2761-1F9B43A99062}"/>
              </a:ext>
            </a:extLst>
          </p:cNvPr>
          <p:cNvGraphicFramePr>
            <a:graphicFrameLocks noGrp="1"/>
          </p:cNvGraphicFramePr>
          <p:nvPr>
            <p:extLst>
              <p:ext uri="{D42A27DB-BD31-4B8C-83A1-F6EECF244321}">
                <p14:modId xmlns:p14="http://schemas.microsoft.com/office/powerpoint/2010/main" val="594215563"/>
              </p:ext>
            </p:extLst>
          </p:nvPr>
        </p:nvGraphicFramePr>
        <p:xfrm>
          <a:off x="498866" y="2504189"/>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40/8</a:t>
                      </a:r>
                    </a:p>
                  </a:txBody>
                  <a:tcPr anchor="ctr">
                    <a:solidFill>
                      <a:schemeClr val="bg2"/>
                    </a:solidFill>
                  </a:tcPr>
                </a:tc>
                <a:tc>
                  <a:txBody>
                    <a:bodyPr/>
                    <a:lstStyle/>
                    <a:p>
                      <a:pPr algn="ctr"/>
                      <a:r>
                        <a:rPr lang="en-US" sz="1200" dirty="0"/>
                        <a:t>40/8</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84%</a:t>
                      </a:r>
                    </a:p>
                  </a:txBody>
                  <a:tcPr anchor="ctr">
                    <a:solidFill>
                      <a:schemeClr val="accent4">
                        <a:lumMod val="20000"/>
                        <a:lumOff val="80000"/>
                      </a:schemeClr>
                    </a:solidFill>
                  </a:tcPr>
                </a:tc>
                <a:tc>
                  <a:txBody>
                    <a:bodyPr/>
                    <a:lstStyle/>
                    <a:p>
                      <a:pPr algn="ctr"/>
                      <a:r>
                        <a:rPr lang="en-US" sz="1200" dirty="0"/>
                        <a:t>85%</a:t>
                      </a:r>
                    </a:p>
                  </a:txBody>
                  <a:tcPr anchor="ctr">
                    <a:solidFill>
                      <a:schemeClr val="accent4">
                        <a:lumMod val="20000"/>
                        <a:lumOff val="80000"/>
                      </a:schemeClr>
                    </a:solidFill>
                  </a:tcPr>
                </a:tc>
                <a:tc>
                  <a:txBody>
                    <a:bodyPr/>
                    <a:lstStyle/>
                    <a:p>
                      <a:pPr algn="ctr"/>
                      <a:r>
                        <a:rPr lang="en-US" sz="1200" dirty="0"/>
                        <a:t>90%</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92%</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graphicFrame>
        <p:nvGraphicFramePr>
          <p:cNvPr id="6" name="Table 3">
            <a:extLst>
              <a:ext uri="{FF2B5EF4-FFF2-40B4-BE49-F238E27FC236}">
                <a16:creationId xmlns:a16="http://schemas.microsoft.com/office/drawing/2014/main" id="{92EEDE2C-B24B-E4E6-C01A-BA3E8A2F8B53}"/>
              </a:ext>
            </a:extLst>
          </p:cNvPr>
          <p:cNvGraphicFramePr>
            <a:graphicFrameLocks noGrp="1"/>
          </p:cNvGraphicFramePr>
          <p:nvPr>
            <p:extLst>
              <p:ext uri="{D42A27DB-BD31-4B8C-83A1-F6EECF244321}">
                <p14:modId xmlns:p14="http://schemas.microsoft.com/office/powerpoint/2010/main" val="1466573929"/>
              </p:ext>
            </p:extLst>
          </p:nvPr>
        </p:nvGraphicFramePr>
        <p:xfrm>
          <a:off x="498866" y="4554456"/>
          <a:ext cx="5846381" cy="1814100"/>
        </p:xfrm>
        <a:graphic>
          <a:graphicData uri="http://schemas.openxmlformats.org/drawingml/2006/table">
            <a:tbl>
              <a:tblPr firstRow="1" bandRow="1">
                <a:tableStyleId>{5940675A-B579-460E-94D1-54222C63F5DA}</a:tableStyleId>
              </a:tblPr>
              <a:tblGrid>
                <a:gridCol w="1169276">
                  <a:extLst>
                    <a:ext uri="{9D8B030D-6E8A-4147-A177-3AD203B41FA5}">
                      <a16:colId xmlns:a16="http://schemas.microsoft.com/office/drawing/2014/main" val="1071779881"/>
                    </a:ext>
                  </a:extLst>
                </a:gridCol>
                <a:gridCol w="1559035">
                  <a:extLst>
                    <a:ext uri="{9D8B030D-6E8A-4147-A177-3AD203B41FA5}">
                      <a16:colId xmlns:a16="http://schemas.microsoft.com/office/drawing/2014/main" val="409885477"/>
                    </a:ext>
                  </a:extLst>
                </a:gridCol>
                <a:gridCol w="1559035">
                  <a:extLst>
                    <a:ext uri="{9D8B030D-6E8A-4147-A177-3AD203B41FA5}">
                      <a16:colId xmlns:a16="http://schemas.microsoft.com/office/drawing/2014/main" val="3085965012"/>
                    </a:ext>
                  </a:extLst>
                </a:gridCol>
                <a:gridCol w="1559035">
                  <a:extLst>
                    <a:ext uri="{9D8B030D-6E8A-4147-A177-3AD203B41FA5}">
                      <a16:colId xmlns:a16="http://schemas.microsoft.com/office/drawing/2014/main" val="862524361"/>
                    </a:ext>
                  </a:extLst>
                </a:gridCol>
              </a:tblGrid>
              <a:tr h="312690">
                <a:tc>
                  <a:txBody>
                    <a:bodyPr/>
                    <a:lstStyle/>
                    <a:p>
                      <a:pPr algn="ctr"/>
                      <a:r>
                        <a:rPr lang="en-US" sz="1200" b="1" dirty="0"/>
                        <a:t>Platform</a:t>
                      </a:r>
                    </a:p>
                  </a:txBody>
                  <a:tcPr anchor="ctr"/>
                </a:tc>
                <a:tc>
                  <a:txBody>
                    <a:bodyPr/>
                    <a:lstStyle/>
                    <a:p>
                      <a:pPr algn="ctr"/>
                      <a:r>
                        <a:rPr lang="en-US" sz="1200" dirty="0"/>
                        <a:t>Methylation array</a:t>
                      </a:r>
                    </a:p>
                  </a:txBody>
                  <a:tcPr anchor="ctr"/>
                </a:tc>
                <a:tc>
                  <a:txBody>
                    <a:bodyPr/>
                    <a:lstStyle/>
                    <a:p>
                      <a:pPr algn="ctr"/>
                      <a:r>
                        <a:rPr lang="en-US" sz="1200" dirty="0"/>
                        <a:t>Amplicon seq</a:t>
                      </a:r>
                    </a:p>
                  </a:txBody>
                  <a:tcPr anchor="ctr"/>
                </a:tc>
                <a:tc>
                  <a:txBody>
                    <a:bodyPr/>
                    <a:lstStyle/>
                    <a:p>
                      <a:pPr algn="ctr"/>
                      <a:r>
                        <a:rPr lang="en-US" sz="1200" dirty="0"/>
                        <a:t>Amplicon seq</a:t>
                      </a:r>
                    </a:p>
                  </a:txBody>
                  <a:tcPr anchor="ctr"/>
                </a:tc>
                <a:extLst>
                  <a:ext uri="{0D108BD9-81ED-4DB2-BD59-A6C34878D82A}">
                    <a16:rowId xmlns:a16="http://schemas.microsoft.com/office/drawing/2014/main" val="4101565687"/>
                  </a:ext>
                </a:extLst>
              </a:tr>
              <a:tr h="430043">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dirty="0"/>
                        <a:t>Input for analysis</a:t>
                      </a:r>
                    </a:p>
                  </a:txBody>
                  <a:tcPr anchor="ctr"/>
                </a:tc>
                <a:tc gridSpan="2">
                  <a:txBody>
                    <a:bodyPr/>
                    <a:lstStyle/>
                    <a:p>
                      <a:pPr algn="ctr"/>
                      <a:r>
                        <a:rPr lang="en-US" sz="1200" dirty="0"/>
                        <a:t>Single CpG</a:t>
                      </a:r>
                    </a:p>
                  </a:txBody>
                  <a:tcPr anchor="ctr"/>
                </a:tc>
                <a:tc hMerge="1">
                  <a:txBody>
                    <a:bodyPr/>
                    <a:lstStyle/>
                    <a:p>
                      <a:endParaRPr lang="en-US" sz="1200" dirty="0"/>
                    </a:p>
                  </a:txBody>
                  <a:tcPr/>
                </a:tc>
                <a:tc>
                  <a:txBody>
                    <a:bodyPr/>
                    <a:lstStyle/>
                    <a:p>
                      <a:pPr algn="ctr"/>
                      <a:r>
                        <a:rPr lang="en-US" sz="1200" dirty="0"/>
                        <a:t>Average methylation across locus</a:t>
                      </a:r>
                    </a:p>
                  </a:txBody>
                  <a:tcPr anchor="ctr"/>
                </a:tc>
                <a:extLst>
                  <a:ext uri="{0D108BD9-81ED-4DB2-BD59-A6C34878D82A}">
                    <a16:rowId xmlns:a16="http://schemas.microsoft.com/office/drawing/2014/main" val="274325349"/>
                  </a:ext>
                </a:extLst>
              </a:tr>
              <a:tr h="430043">
                <a:tc>
                  <a:txBody>
                    <a:bodyPr/>
                    <a:lstStyle/>
                    <a:p>
                      <a:pPr algn="ctr"/>
                      <a:r>
                        <a:rPr lang="en-US" sz="1200" dirty="0"/>
                        <a:t>No of samples</a:t>
                      </a:r>
                    </a:p>
                    <a:p>
                      <a:pPr algn="ctr"/>
                      <a:r>
                        <a:rPr lang="en-US" sz="1200" dirty="0"/>
                        <a:t>(tumor/normal)</a:t>
                      </a:r>
                    </a:p>
                  </a:txBody>
                  <a:tcPr anchor="ctr"/>
                </a:tc>
                <a:tc>
                  <a:txBody>
                    <a:bodyPr/>
                    <a:lstStyle/>
                    <a:p>
                      <a:pPr algn="ctr"/>
                      <a:r>
                        <a:rPr lang="en-US" sz="1200" dirty="0"/>
                        <a:t>676/96</a:t>
                      </a:r>
                    </a:p>
                  </a:txBody>
                  <a:tcPr anchor="ctr">
                    <a:solidFill>
                      <a:schemeClr val="bg2"/>
                    </a:solidFill>
                  </a:tcPr>
                </a:tc>
                <a:tc>
                  <a:txBody>
                    <a:bodyPr/>
                    <a:lstStyle/>
                    <a:p>
                      <a:pPr algn="ctr"/>
                      <a:r>
                        <a:rPr lang="en-US" sz="1200" dirty="0"/>
                        <a:t>38/7</a:t>
                      </a:r>
                    </a:p>
                  </a:txBody>
                  <a:tcPr anchor="ctr">
                    <a:solidFill>
                      <a:schemeClr val="bg2"/>
                    </a:solidFill>
                  </a:tcPr>
                </a:tc>
                <a:tc>
                  <a:txBody>
                    <a:bodyPr/>
                    <a:lstStyle/>
                    <a:p>
                      <a:pPr algn="ctr"/>
                      <a:r>
                        <a:rPr lang="en-US" sz="1200" dirty="0"/>
                        <a:t>38/7</a:t>
                      </a:r>
                    </a:p>
                  </a:txBody>
                  <a:tcPr anchor="ctr">
                    <a:solidFill>
                      <a:schemeClr val="bg2"/>
                    </a:solidFill>
                  </a:tcPr>
                </a:tc>
                <a:extLst>
                  <a:ext uri="{0D108BD9-81ED-4DB2-BD59-A6C34878D82A}">
                    <a16:rowId xmlns:a16="http://schemas.microsoft.com/office/drawing/2014/main" val="456955710"/>
                  </a:ext>
                </a:extLst>
              </a:tr>
              <a:tr h="312690">
                <a:tc>
                  <a:txBody>
                    <a:bodyPr/>
                    <a:lstStyle/>
                    <a:p>
                      <a:pPr algn="ctr"/>
                      <a:r>
                        <a:rPr lang="en-US" sz="1200" dirty="0"/>
                        <a:t>Sensitivity</a:t>
                      </a:r>
                    </a:p>
                  </a:txBody>
                  <a:tcPr anchor="ctr"/>
                </a:tc>
                <a:tc>
                  <a:txBody>
                    <a:bodyPr/>
                    <a:lstStyle/>
                    <a:p>
                      <a:pPr algn="ctr"/>
                      <a:r>
                        <a:rPr lang="en-US" sz="1200" dirty="0"/>
                        <a:t>84%</a:t>
                      </a:r>
                    </a:p>
                  </a:txBody>
                  <a:tcPr anchor="ctr">
                    <a:solidFill>
                      <a:schemeClr val="accent4">
                        <a:lumMod val="20000"/>
                        <a:lumOff val="80000"/>
                      </a:schemeClr>
                    </a:solidFill>
                  </a:tcPr>
                </a:tc>
                <a:tc>
                  <a:txBody>
                    <a:bodyPr/>
                    <a:lstStyle/>
                    <a:p>
                      <a:pPr algn="ctr"/>
                      <a:r>
                        <a:rPr lang="en-US" sz="1200" dirty="0"/>
                        <a:t>74%</a:t>
                      </a:r>
                    </a:p>
                  </a:txBody>
                  <a:tcPr anchor="ctr">
                    <a:solidFill>
                      <a:schemeClr val="accent4">
                        <a:lumMod val="20000"/>
                        <a:lumOff val="80000"/>
                      </a:schemeClr>
                    </a:solidFill>
                  </a:tcPr>
                </a:tc>
                <a:tc>
                  <a:txBody>
                    <a:bodyPr/>
                    <a:lstStyle/>
                    <a:p>
                      <a:pPr algn="ctr"/>
                      <a:r>
                        <a:rPr lang="en-US" sz="1200" dirty="0"/>
                        <a:t>95%</a:t>
                      </a:r>
                    </a:p>
                  </a:txBody>
                  <a:tcPr anchor="ctr">
                    <a:solidFill>
                      <a:schemeClr val="accent4">
                        <a:lumMod val="20000"/>
                        <a:lumOff val="80000"/>
                      </a:schemeClr>
                    </a:solidFill>
                  </a:tcPr>
                </a:tc>
                <a:extLst>
                  <a:ext uri="{0D108BD9-81ED-4DB2-BD59-A6C34878D82A}">
                    <a16:rowId xmlns:a16="http://schemas.microsoft.com/office/drawing/2014/main" val="2439313494"/>
                  </a:ext>
                </a:extLst>
              </a:tr>
              <a:tr h="258026">
                <a:tc>
                  <a:txBody>
                    <a:bodyPr/>
                    <a:lstStyle/>
                    <a:p>
                      <a:pPr algn="ctr"/>
                      <a:r>
                        <a:rPr lang="en-US" sz="1200" dirty="0"/>
                        <a:t>Specificity</a:t>
                      </a:r>
                    </a:p>
                  </a:txBody>
                  <a:tcPr anchor="ctr"/>
                </a:tc>
                <a:tc>
                  <a:txBody>
                    <a:bodyPr/>
                    <a:lstStyle/>
                    <a:p>
                      <a:pPr algn="ctr"/>
                      <a:r>
                        <a:rPr lang="en-US" sz="1200" dirty="0"/>
                        <a:t>95%</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tc>
                  <a:txBody>
                    <a:bodyPr/>
                    <a:lstStyle/>
                    <a:p>
                      <a:pPr algn="ctr"/>
                      <a:r>
                        <a:rPr lang="en-US" sz="1200" dirty="0"/>
                        <a:t>100%</a:t>
                      </a:r>
                    </a:p>
                  </a:txBody>
                  <a:tcPr anchor="ctr">
                    <a:solidFill>
                      <a:schemeClr val="accent6">
                        <a:lumMod val="20000"/>
                        <a:lumOff val="80000"/>
                      </a:schemeClr>
                    </a:solidFill>
                  </a:tcPr>
                </a:tc>
                <a:extLst>
                  <a:ext uri="{0D108BD9-81ED-4DB2-BD59-A6C34878D82A}">
                    <a16:rowId xmlns:a16="http://schemas.microsoft.com/office/drawing/2014/main" val="1130031905"/>
                  </a:ext>
                </a:extLst>
              </a:tr>
            </a:tbl>
          </a:graphicData>
        </a:graphic>
      </p:graphicFrame>
      <p:sp>
        <p:nvSpPr>
          <p:cNvPr id="7" name="TextBox 6">
            <a:extLst>
              <a:ext uri="{FF2B5EF4-FFF2-40B4-BE49-F238E27FC236}">
                <a16:creationId xmlns:a16="http://schemas.microsoft.com/office/drawing/2014/main" id="{229030F7-B69F-8C5B-2190-D61BD8DC8DC2}"/>
              </a:ext>
            </a:extLst>
          </p:cNvPr>
          <p:cNvSpPr txBox="1"/>
          <p:nvPr/>
        </p:nvSpPr>
        <p:spPr>
          <a:xfrm>
            <a:off x="66440" y="357480"/>
            <a:ext cx="478972" cy="307777"/>
          </a:xfrm>
          <a:prstGeom prst="rect">
            <a:avLst/>
          </a:prstGeom>
          <a:noFill/>
        </p:spPr>
        <p:txBody>
          <a:bodyPr wrap="square" rtlCol="0">
            <a:spAutoFit/>
          </a:bodyPr>
          <a:lstStyle/>
          <a:p>
            <a:r>
              <a:rPr lang="en-US" sz="1400" dirty="0"/>
              <a:t>(a)</a:t>
            </a:r>
          </a:p>
        </p:txBody>
      </p:sp>
      <p:sp>
        <p:nvSpPr>
          <p:cNvPr id="8" name="TextBox 7">
            <a:extLst>
              <a:ext uri="{FF2B5EF4-FFF2-40B4-BE49-F238E27FC236}">
                <a16:creationId xmlns:a16="http://schemas.microsoft.com/office/drawing/2014/main" id="{A5A92ED8-2008-723A-EC13-90CCEF65E0DA}"/>
              </a:ext>
            </a:extLst>
          </p:cNvPr>
          <p:cNvSpPr txBox="1"/>
          <p:nvPr/>
        </p:nvSpPr>
        <p:spPr>
          <a:xfrm>
            <a:off x="66440" y="2350300"/>
            <a:ext cx="478972" cy="307777"/>
          </a:xfrm>
          <a:prstGeom prst="rect">
            <a:avLst/>
          </a:prstGeom>
          <a:noFill/>
        </p:spPr>
        <p:txBody>
          <a:bodyPr wrap="square" rtlCol="0">
            <a:spAutoFit/>
          </a:bodyPr>
          <a:lstStyle/>
          <a:p>
            <a:r>
              <a:rPr lang="en-US" sz="1400" dirty="0"/>
              <a:t>(b)</a:t>
            </a:r>
          </a:p>
        </p:txBody>
      </p:sp>
      <p:sp>
        <p:nvSpPr>
          <p:cNvPr id="9" name="TextBox 8">
            <a:extLst>
              <a:ext uri="{FF2B5EF4-FFF2-40B4-BE49-F238E27FC236}">
                <a16:creationId xmlns:a16="http://schemas.microsoft.com/office/drawing/2014/main" id="{D80BC22D-8A41-C73C-6601-C0BA4A42AF35}"/>
              </a:ext>
            </a:extLst>
          </p:cNvPr>
          <p:cNvSpPr txBox="1"/>
          <p:nvPr/>
        </p:nvSpPr>
        <p:spPr>
          <a:xfrm>
            <a:off x="66440" y="4400567"/>
            <a:ext cx="478972" cy="307777"/>
          </a:xfrm>
          <a:prstGeom prst="rect">
            <a:avLst/>
          </a:prstGeom>
          <a:noFill/>
        </p:spPr>
        <p:txBody>
          <a:bodyPr wrap="square" rtlCol="0">
            <a:spAutoFit/>
          </a:bodyPr>
          <a:lstStyle/>
          <a:p>
            <a:r>
              <a:rPr lang="en-US" sz="1400" dirty="0"/>
              <a:t>(c)</a:t>
            </a:r>
          </a:p>
        </p:txBody>
      </p:sp>
    </p:spTree>
    <p:extLst>
      <p:ext uri="{BB962C8B-B14F-4D97-AF65-F5344CB8AC3E}">
        <p14:creationId xmlns:p14="http://schemas.microsoft.com/office/powerpoint/2010/main" val="1420429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62B93F-666D-7C4E-1EA0-7104B0C44BBD}"/>
              </a:ext>
            </a:extLst>
          </p:cNvPr>
          <p:cNvSpPr txBox="1"/>
          <p:nvPr/>
        </p:nvSpPr>
        <p:spPr>
          <a:xfrm>
            <a:off x="636814" y="7057936"/>
            <a:ext cx="5470072" cy="553998"/>
          </a:xfrm>
          <a:prstGeom prst="rect">
            <a:avLst/>
          </a:prstGeom>
          <a:noFill/>
        </p:spPr>
        <p:txBody>
          <a:bodyPr wrap="square">
            <a:spAutoFit/>
          </a:bodyPr>
          <a:lstStyle/>
          <a:p>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Figure S9: Heatmap illustrating the dual threshold of methylation density and epiallelic fraction, as reported for the </a:t>
            </a:r>
            <a:r>
              <a:rPr lang="en-US" sz="1000" dirty="0" err="1">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EpiClass</a:t>
            </a:r>
            <a:r>
              <a:rPr lang="en-US" sz="1000" dirty="0">
                <a:solidFill>
                  <a:srgbClr val="000000"/>
                </a:solidFill>
                <a:effectLst/>
                <a:latin typeface="Palatino Linotype" panose="02040502050505030304" pitchFamily="18" charset="0"/>
                <a:ea typeface="SimSun" panose="02010600030101010101" pitchFamily="2" charset="-122"/>
                <a:cs typeface="Times New Roman" panose="02020603050405020304" pitchFamily="18" charset="0"/>
              </a:rPr>
              <a:t> </a:t>
            </a:r>
            <a:r>
              <a:rPr lang="en-US" sz="1000" dirty="0">
                <a:effectLst/>
                <a:latin typeface="Palatino Linotype" panose="02040502050505030304" pitchFamily="18" charset="0"/>
              </a:rPr>
              <a:t> classifier. The color represents the value of TPR-FPR at each combination of methylation density and epiallelic fraction of reads.</a:t>
            </a:r>
            <a:endParaRPr lang="en-US" sz="1000" dirty="0">
              <a:latin typeface="Palatino Linotype" panose="02040502050505030304" pitchFamily="18" charset="0"/>
            </a:endParaRPr>
          </a:p>
        </p:txBody>
      </p:sp>
      <p:pic>
        <p:nvPicPr>
          <p:cNvPr id="5" name="Picture 4">
            <a:extLst>
              <a:ext uri="{FF2B5EF4-FFF2-40B4-BE49-F238E27FC236}">
                <a16:creationId xmlns:a16="http://schemas.microsoft.com/office/drawing/2014/main" id="{CCCBB03B-51AE-295A-CE12-560023A4561C}"/>
              </a:ext>
            </a:extLst>
          </p:cNvPr>
          <p:cNvPicPr>
            <a:picLocks noChangeAspect="1"/>
          </p:cNvPicPr>
          <p:nvPr/>
        </p:nvPicPr>
        <p:blipFill rotWithShape="1">
          <a:blip r:embed="rId2"/>
          <a:srcRect l="1379"/>
          <a:stretch/>
        </p:blipFill>
        <p:spPr>
          <a:xfrm>
            <a:off x="446566" y="2857500"/>
            <a:ext cx="6049483" cy="3429000"/>
          </a:xfrm>
          <a:prstGeom prst="rect">
            <a:avLst/>
          </a:prstGeom>
        </p:spPr>
      </p:pic>
    </p:spTree>
    <p:extLst>
      <p:ext uri="{BB962C8B-B14F-4D97-AF65-F5344CB8AC3E}">
        <p14:creationId xmlns:p14="http://schemas.microsoft.com/office/powerpoint/2010/main" val="5295458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4247</TotalTime>
  <Words>1052</Words>
  <Application>Microsoft Macintosh PowerPoint</Application>
  <PresentationFormat>On-screen Show (4:3)</PresentationFormat>
  <Paragraphs>74</Paragraphs>
  <Slides>10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Palatino Linotype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Bang-Christensen, Sara (NIH/NHGRI) [F]</dc:creator>
  <cp:lastModifiedBy>Elnitski, Laura (NIH/NHGRI) [E]</cp:lastModifiedBy>
  <cp:revision>17</cp:revision>
  <cp:lastPrinted>2022-10-07T13:21:13Z</cp:lastPrinted>
  <dcterms:created xsi:type="dcterms:W3CDTF">2022-05-06T19:30:00Z</dcterms:created>
  <dcterms:modified xsi:type="dcterms:W3CDTF">2023-09-15T20:41:55Z</dcterms:modified>
</cp:coreProperties>
</file>