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3" r:id="rId4"/>
    <p:sldId id="264" r:id="rId5"/>
    <p:sldId id="265" r:id="rId6"/>
    <p:sldId id="260" r:id="rId7"/>
  </p:sldIdLst>
  <p:sldSz cx="16256000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46" autoAdjust="0"/>
    <p:restoredTop sz="94660"/>
  </p:normalViewPr>
  <p:slideViewPr>
    <p:cSldViewPr snapToGrid="0">
      <p:cViewPr varScale="1">
        <p:scale>
          <a:sx n="72" d="100"/>
          <a:sy n="72" d="100"/>
        </p:scale>
        <p:origin x="37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FF80-9AA7-41E6-93F4-7ABBC240E6B8}" type="datetimeFigureOut">
              <a:rPr kumimoji="1" lang="ja-JP" altLang="en-US" smtClean="0"/>
              <a:t>2023/9/27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4FD3-F43B-4BE0-A612-A87628FCE6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9566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FF80-9AA7-41E6-93F4-7ABBC240E6B8}" type="datetimeFigureOut">
              <a:rPr kumimoji="1" lang="ja-JP" altLang="en-US" smtClean="0"/>
              <a:t>2023/9/27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4FD3-F43B-4BE0-A612-A87628FCE6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1609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33200" y="486834"/>
            <a:ext cx="3505200" cy="77491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486834"/>
            <a:ext cx="10312400" cy="77491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FF80-9AA7-41E6-93F4-7ABBC240E6B8}" type="datetimeFigureOut">
              <a:rPr kumimoji="1" lang="ja-JP" altLang="en-US" smtClean="0"/>
              <a:t>2023/9/27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4FD3-F43B-4BE0-A612-A87628FCE6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379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FF80-9AA7-41E6-93F4-7ABBC240E6B8}" type="datetimeFigureOut">
              <a:rPr kumimoji="1" lang="ja-JP" altLang="en-US" smtClean="0"/>
              <a:t>2023/9/27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4FD3-F43B-4BE0-A612-A87628FCE6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5637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133" y="2279652"/>
            <a:ext cx="140208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133" y="6119285"/>
            <a:ext cx="140208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FF80-9AA7-41E6-93F4-7ABBC240E6B8}" type="datetimeFigureOut">
              <a:rPr kumimoji="1" lang="ja-JP" altLang="en-US" smtClean="0"/>
              <a:t>2023/9/27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4FD3-F43B-4BE0-A612-A87628FCE6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6797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434167"/>
            <a:ext cx="690880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2434167"/>
            <a:ext cx="690880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FF80-9AA7-41E6-93F4-7ABBC240E6B8}" type="datetimeFigureOut">
              <a:rPr kumimoji="1" lang="ja-JP" altLang="en-US" smtClean="0"/>
              <a:t>2023/9/27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4FD3-F43B-4BE0-A612-A87628FCE6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4513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486834"/>
            <a:ext cx="14020800" cy="176741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718" y="2241551"/>
            <a:ext cx="6877049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718" y="3340100"/>
            <a:ext cx="6877049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29600" y="2241551"/>
            <a:ext cx="6910917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29600" y="3340100"/>
            <a:ext cx="6910917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FF80-9AA7-41E6-93F4-7ABBC240E6B8}" type="datetimeFigureOut">
              <a:rPr kumimoji="1" lang="ja-JP" altLang="en-US" smtClean="0"/>
              <a:t>2023/9/27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4FD3-F43B-4BE0-A612-A87628FCE6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1707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FF80-9AA7-41E6-93F4-7ABBC240E6B8}" type="datetimeFigureOut">
              <a:rPr kumimoji="1" lang="ja-JP" altLang="en-US" smtClean="0"/>
              <a:t>2023/9/27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4FD3-F43B-4BE0-A612-A87628FCE6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875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FF80-9AA7-41E6-93F4-7ABBC240E6B8}" type="datetimeFigureOut">
              <a:rPr kumimoji="1" lang="ja-JP" altLang="en-US" smtClean="0"/>
              <a:t>2023/9/27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4FD3-F43B-4BE0-A612-A87628FCE6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4221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8" y="609600"/>
            <a:ext cx="5242983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0917" y="1316567"/>
            <a:ext cx="8229600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8" y="2743200"/>
            <a:ext cx="5242983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FF80-9AA7-41E6-93F4-7ABBC240E6B8}" type="datetimeFigureOut">
              <a:rPr kumimoji="1" lang="ja-JP" altLang="en-US" smtClean="0"/>
              <a:t>2023/9/27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4FD3-F43B-4BE0-A612-A87628FCE6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303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8" y="609600"/>
            <a:ext cx="5242983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0917" y="1316567"/>
            <a:ext cx="8229600" cy="6498167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8" y="2743200"/>
            <a:ext cx="5242983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FF80-9AA7-41E6-93F4-7ABBC240E6B8}" type="datetimeFigureOut">
              <a:rPr kumimoji="1" lang="ja-JP" altLang="en-US" smtClean="0"/>
              <a:t>2023/9/27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4FD3-F43B-4BE0-A612-A87628FCE6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2362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600" y="486834"/>
            <a:ext cx="140208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600" y="2434167"/>
            <a:ext cx="140208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600" y="8475134"/>
            <a:ext cx="36576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FFF80-9AA7-41E6-93F4-7ABBC240E6B8}" type="datetimeFigureOut">
              <a:rPr kumimoji="1" lang="ja-JP" altLang="en-US" smtClean="0"/>
              <a:t>2023/9/27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4800" y="8475134"/>
            <a:ext cx="5486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0800" y="8475134"/>
            <a:ext cx="36576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74FD3-F43B-4BE0-A612-A87628FCE6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9278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kumimoji="1"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kumimoji="1"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319273" y="203248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ja-JP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S1</a:t>
            </a:r>
            <a:endParaRPr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811721" y="8209049"/>
            <a:ext cx="10632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S1.  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Levels of M2 macrophage signature (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) and TGF</a:t>
            </a:r>
            <a:r>
              <a:rPr lang="el-GR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-stromal signature (TBSS) (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) in association with </a:t>
            </a:r>
            <a:r>
              <a:rPr lang="en-US" altLang="ja-JP" sz="1400" i="1" dirty="0">
                <a:latin typeface="Arial" panose="020B0604020202020204" pitchFamily="34" charset="0"/>
                <a:cs typeface="Arial" panose="020B0604020202020204" pitchFamily="34" charset="0"/>
              </a:rPr>
              <a:t>TGFB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in MSI and MSS CRCs in TCGA dataset. **** </a:t>
            </a:r>
            <a:r>
              <a:rPr lang="en-US" altLang="ja-JP" sz="1400" i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&lt; 0.0001, </a:t>
            </a:r>
            <a:r>
              <a:rPr lang="en-US" altLang="ja-JP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n.s</a:t>
            </a:r>
            <a:r>
              <a:rPr lang="en-US" altLang="ja-JP" sz="14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400" i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&gt; 0.05.</a:t>
            </a:r>
            <a:endParaRPr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オブジェクト 1">
            <a:extLst>
              <a:ext uri="{FF2B5EF4-FFF2-40B4-BE49-F238E27FC236}">
                <a16:creationId xmlns:a16="http://schemas.microsoft.com/office/drawing/2014/main" id="{478AD5FF-2803-B8EF-8373-B5D2BCFDB9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4575942"/>
              </p:ext>
            </p:extLst>
          </p:nvPr>
        </p:nvGraphicFramePr>
        <p:xfrm>
          <a:off x="3214688" y="741363"/>
          <a:ext cx="9826625" cy="711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2" imgW="6485296" imgH="4699659" progId="Prism9.Document">
                  <p:embed/>
                </p:oleObj>
              </mc:Choice>
              <mc:Fallback>
                <p:oleObj name="Prism 9" r:id="rId2" imgW="6485296" imgH="4699659" progId="Prism9.Document">
                  <p:embed/>
                  <p:pic>
                    <p:nvPicPr>
                      <p:cNvPr id="2" name="オブジェクト 1">
                        <a:extLst>
                          <a:ext uri="{FF2B5EF4-FFF2-40B4-BE49-F238E27FC236}">
                            <a16:creationId xmlns:a16="http://schemas.microsoft.com/office/drawing/2014/main" id="{DFA34805-4C70-BD4B-5971-CA1A5F5D72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14688" y="741363"/>
                        <a:ext cx="9826625" cy="7115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8305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373205" y="23334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ja-JP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S2</a:t>
            </a:r>
            <a:endParaRPr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288926" y="7348892"/>
            <a:ext cx="73204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S2.  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Pairwise correlations between the expression of </a:t>
            </a:r>
            <a:r>
              <a:rPr lang="en-US" altLang="ja-JP" sz="1400" i="1" dirty="0">
                <a:latin typeface="Arial" panose="020B0604020202020204" pitchFamily="34" charset="0"/>
                <a:cs typeface="Arial" panose="020B0604020202020204" pitchFamily="34" charset="0"/>
              </a:rPr>
              <a:t>TGFB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, TGF</a:t>
            </a:r>
            <a:r>
              <a:rPr lang="el-GR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-stromal signature (TBSS), M2 macrophage signature and </a:t>
            </a:r>
            <a:r>
              <a:rPr lang="en-US" altLang="ja-JP" sz="1400" i="1" dirty="0">
                <a:latin typeface="Arial" panose="020B0604020202020204" pitchFamily="34" charset="0"/>
                <a:cs typeface="Arial" panose="020B0604020202020204" pitchFamily="34" charset="0"/>
              </a:rPr>
              <a:t>HAVCR2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, in six independent cohorts of CRC. Numbers in plot indicate Spearman’s coefficients. </a:t>
            </a:r>
            <a:r>
              <a:rPr lang="en-US" altLang="ja-JP" sz="1400" i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-values for all correlations &lt; 0.0001.</a:t>
            </a:r>
            <a:endParaRPr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493E2AC-3767-05F1-DCB4-D479D5A94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4197" y="1266097"/>
            <a:ext cx="8986889" cy="5028378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58B5B757-189F-CCCD-E126-2B238FF1F4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7525" y="5468537"/>
            <a:ext cx="2718277" cy="82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01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8A85338-3CBF-990B-86E0-4880C19428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382" y="780357"/>
            <a:ext cx="4534452" cy="256952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09A30417-BD77-6D56-FFB1-135542E0DA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961" y="780357"/>
            <a:ext cx="4534452" cy="256952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1FEDA26-3B47-F4A7-0741-CA80C5AC75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382" y="6325643"/>
            <a:ext cx="4534452" cy="256952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0A16181E-11A4-A00A-EC2E-17C8E3E1987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6"/>
          <a:stretch/>
        </p:blipFill>
        <p:spPr>
          <a:xfrm>
            <a:off x="2155961" y="6345429"/>
            <a:ext cx="4534452" cy="256952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B091716-C055-A47A-F6BC-461D88894DCA}"/>
              </a:ext>
            </a:extLst>
          </p:cNvPr>
          <p:cNvSpPr/>
          <p:nvPr/>
        </p:nvSpPr>
        <p:spPr>
          <a:xfrm>
            <a:off x="3749309" y="2091845"/>
            <a:ext cx="654422" cy="3708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BF69157-78D4-112C-559E-12C7C5CB40B2}"/>
              </a:ext>
            </a:extLst>
          </p:cNvPr>
          <p:cNvSpPr/>
          <p:nvPr/>
        </p:nvSpPr>
        <p:spPr>
          <a:xfrm>
            <a:off x="5321947" y="7366618"/>
            <a:ext cx="654422" cy="3708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90B413F1-3FA8-8C02-8662-887A30F6290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7"/>
          <a:stretch/>
        </p:blipFill>
        <p:spPr>
          <a:xfrm>
            <a:off x="2155961" y="3562892"/>
            <a:ext cx="4536000" cy="25695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2B1047D0-1F33-3295-B75C-BF2C0A204EA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7"/>
          <a:stretch/>
        </p:blipFill>
        <p:spPr>
          <a:xfrm>
            <a:off x="6894382" y="3562892"/>
            <a:ext cx="4536000" cy="25695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697D37D-85B3-5FEA-8042-ACC646D6261B}"/>
              </a:ext>
            </a:extLst>
          </p:cNvPr>
          <p:cNvSpPr/>
          <p:nvPr/>
        </p:nvSpPr>
        <p:spPr>
          <a:xfrm>
            <a:off x="3949343" y="5507867"/>
            <a:ext cx="654422" cy="3708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4FC34AB-54CC-86DE-934E-989B9782DF6D}"/>
              </a:ext>
            </a:extLst>
          </p:cNvPr>
          <p:cNvSpPr txBox="1"/>
          <p:nvPr/>
        </p:nvSpPr>
        <p:spPr>
          <a:xfrm>
            <a:off x="319273" y="203248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ja-JP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S3</a:t>
            </a:r>
            <a:endParaRPr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BCE4FAA0-BE02-1F10-5026-BF44FF9FF766}"/>
              </a:ext>
            </a:extLst>
          </p:cNvPr>
          <p:cNvSpPr/>
          <p:nvPr/>
        </p:nvSpPr>
        <p:spPr>
          <a:xfrm>
            <a:off x="4402243" y="776201"/>
            <a:ext cx="2486495" cy="2569523"/>
          </a:xfrm>
          <a:custGeom>
            <a:avLst/>
            <a:gdLst>
              <a:gd name="connsiteX0" fmla="*/ 0 w 2490651"/>
              <a:gd name="connsiteY0" fmla="*/ 0 h 2589310"/>
              <a:gd name="connsiteX1" fmla="*/ 2490651 w 2490651"/>
              <a:gd name="connsiteY1" fmla="*/ 0 h 2589310"/>
              <a:gd name="connsiteX2" fmla="*/ 2490651 w 2490651"/>
              <a:gd name="connsiteY2" fmla="*/ 2589310 h 2589310"/>
              <a:gd name="connsiteX3" fmla="*/ 0 w 2490651"/>
              <a:gd name="connsiteY3" fmla="*/ 2589310 h 2589310"/>
              <a:gd name="connsiteX4" fmla="*/ 0 w 2490651"/>
              <a:gd name="connsiteY4" fmla="*/ 0 h 2589310"/>
              <a:gd name="connsiteX0" fmla="*/ 0 w 2490651"/>
              <a:gd name="connsiteY0" fmla="*/ 0 h 2589310"/>
              <a:gd name="connsiteX1" fmla="*/ 2490651 w 2490651"/>
              <a:gd name="connsiteY1" fmla="*/ 0 h 2589310"/>
              <a:gd name="connsiteX2" fmla="*/ 2490651 w 2490651"/>
              <a:gd name="connsiteY2" fmla="*/ 2589310 h 2589310"/>
              <a:gd name="connsiteX3" fmla="*/ 8313 w 2490651"/>
              <a:gd name="connsiteY3" fmla="*/ 1687379 h 2589310"/>
              <a:gd name="connsiteX4" fmla="*/ 0 w 2490651"/>
              <a:gd name="connsiteY4" fmla="*/ 0 h 2589310"/>
              <a:gd name="connsiteX0" fmla="*/ 0 w 2494807"/>
              <a:gd name="connsiteY0" fmla="*/ 1309254 h 2589310"/>
              <a:gd name="connsiteX1" fmla="*/ 2494807 w 2494807"/>
              <a:gd name="connsiteY1" fmla="*/ 0 h 2589310"/>
              <a:gd name="connsiteX2" fmla="*/ 2494807 w 2494807"/>
              <a:gd name="connsiteY2" fmla="*/ 2589310 h 2589310"/>
              <a:gd name="connsiteX3" fmla="*/ 12469 w 2494807"/>
              <a:gd name="connsiteY3" fmla="*/ 1687379 h 2589310"/>
              <a:gd name="connsiteX4" fmla="*/ 0 w 2494807"/>
              <a:gd name="connsiteY4" fmla="*/ 1309254 h 2589310"/>
              <a:gd name="connsiteX0" fmla="*/ 0 w 2486495"/>
              <a:gd name="connsiteY0" fmla="*/ 1317567 h 2589310"/>
              <a:gd name="connsiteX1" fmla="*/ 2486495 w 2486495"/>
              <a:gd name="connsiteY1" fmla="*/ 0 h 2589310"/>
              <a:gd name="connsiteX2" fmla="*/ 2486495 w 2486495"/>
              <a:gd name="connsiteY2" fmla="*/ 2589310 h 2589310"/>
              <a:gd name="connsiteX3" fmla="*/ 4157 w 2486495"/>
              <a:gd name="connsiteY3" fmla="*/ 1687379 h 2589310"/>
              <a:gd name="connsiteX4" fmla="*/ 0 w 2486495"/>
              <a:gd name="connsiteY4" fmla="*/ 1317567 h 2589310"/>
              <a:gd name="connsiteX0" fmla="*/ 0 w 2486495"/>
              <a:gd name="connsiteY0" fmla="*/ 1328943 h 2589310"/>
              <a:gd name="connsiteX1" fmla="*/ 2486495 w 2486495"/>
              <a:gd name="connsiteY1" fmla="*/ 0 h 2589310"/>
              <a:gd name="connsiteX2" fmla="*/ 2486495 w 2486495"/>
              <a:gd name="connsiteY2" fmla="*/ 2589310 h 2589310"/>
              <a:gd name="connsiteX3" fmla="*/ 4157 w 2486495"/>
              <a:gd name="connsiteY3" fmla="*/ 1687379 h 2589310"/>
              <a:gd name="connsiteX4" fmla="*/ 0 w 2486495"/>
              <a:gd name="connsiteY4" fmla="*/ 1328943 h 2589310"/>
              <a:gd name="connsiteX0" fmla="*/ 0 w 2486495"/>
              <a:gd name="connsiteY0" fmla="*/ 1328943 h 2589310"/>
              <a:gd name="connsiteX1" fmla="*/ 2486495 w 2486495"/>
              <a:gd name="connsiteY1" fmla="*/ 0 h 2589310"/>
              <a:gd name="connsiteX2" fmla="*/ 2486495 w 2486495"/>
              <a:gd name="connsiteY2" fmla="*/ 2589310 h 2589310"/>
              <a:gd name="connsiteX3" fmla="*/ 4157 w 2486495"/>
              <a:gd name="connsiteY3" fmla="*/ 1707287 h 2589310"/>
              <a:gd name="connsiteX4" fmla="*/ 0 w 2486495"/>
              <a:gd name="connsiteY4" fmla="*/ 1328943 h 2589310"/>
              <a:gd name="connsiteX0" fmla="*/ 0 w 2486495"/>
              <a:gd name="connsiteY0" fmla="*/ 1328943 h 2589310"/>
              <a:gd name="connsiteX1" fmla="*/ 2486495 w 2486495"/>
              <a:gd name="connsiteY1" fmla="*/ 0 h 2589310"/>
              <a:gd name="connsiteX2" fmla="*/ 2486495 w 2486495"/>
              <a:gd name="connsiteY2" fmla="*/ 2589310 h 2589310"/>
              <a:gd name="connsiteX3" fmla="*/ 4157 w 2486495"/>
              <a:gd name="connsiteY3" fmla="*/ 1698755 h 2589310"/>
              <a:gd name="connsiteX4" fmla="*/ 0 w 2486495"/>
              <a:gd name="connsiteY4" fmla="*/ 1328943 h 2589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6495" h="2589310">
                <a:moveTo>
                  <a:pt x="0" y="1328943"/>
                </a:moveTo>
                <a:lnTo>
                  <a:pt x="2486495" y="0"/>
                </a:lnTo>
                <a:lnTo>
                  <a:pt x="2486495" y="2589310"/>
                </a:lnTo>
                <a:lnTo>
                  <a:pt x="4157" y="1698755"/>
                </a:lnTo>
                <a:cubicBezTo>
                  <a:pt x="2771" y="1575484"/>
                  <a:pt x="1386" y="1452214"/>
                  <a:pt x="0" y="1328943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1">
            <a:extLst>
              <a:ext uri="{FF2B5EF4-FFF2-40B4-BE49-F238E27FC236}">
                <a16:creationId xmlns:a16="http://schemas.microsoft.com/office/drawing/2014/main" id="{8E35E48B-AD2F-7BDE-20AD-BA2373147CB5}"/>
              </a:ext>
            </a:extLst>
          </p:cNvPr>
          <p:cNvSpPr/>
          <p:nvPr/>
        </p:nvSpPr>
        <p:spPr>
          <a:xfrm>
            <a:off x="4600665" y="3563948"/>
            <a:ext cx="2288073" cy="2569523"/>
          </a:xfrm>
          <a:custGeom>
            <a:avLst/>
            <a:gdLst>
              <a:gd name="connsiteX0" fmla="*/ 0 w 2490651"/>
              <a:gd name="connsiteY0" fmla="*/ 0 h 2589310"/>
              <a:gd name="connsiteX1" fmla="*/ 2490651 w 2490651"/>
              <a:gd name="connsiteY1" fmla="*/ 0 h 2589310"/>
              <a:gd name="connsiteX2" fmla="*/ 2490651 w 2490651"/>
              <a:gd name="connsiteY2" fmla="*/ 2589310 h 2589310"/>
              <a:gd name="connsiteX3" fmla="*/ 0 w 2490651"/>
              <a:gd name="connsiteY3" fmla="*/ 2589310 h 2589310"/>
              <a:gd name="connsiteX4" fmla="*/ 0 w 2490651"/>
              <a:gd name="connsiteY4" fmla="*/ 0 h 2589310"/>
              <a:gd name="connsiteX0" fmla="*/ 0 w 2490651"/>
              <a:gd name="connsiteY0" fmla="*/ 0 h 2589310"/>
              <a:gd name="connsiteX1" fmla="*/ 2490651 w 2490651"/>
              <a:gd name="connsiteY1" fmla="*/ 0 h 2589310"/>
              <a:gd name="connsiteX2" fmla="*/ 2490651 w 2490651"/>
              <a:gd name="connsiteY2" fmla="*/ 2589310 h 2589310"/>
              <a:gd name="connsiteX3" fmla="*/ 8313 w 2490651"/>
              <a:gd name="connsiteY3" fmla="*/ 1687379 h 2589310"/>
              <a:gd name="connsiteX4" fmla="*/ 0 w 2490651"/>
              <a:gd name="connsiteY4" fmla="*/ 0 h 2589310"/>
              <a:gd name="connsiteX0" fmla="*/ 0 w 2494807"/>
              <a:gd name="connsiteY0" fmla="*/ 1309254 h 2589310"/>
              <a:gd name="connsiteX1" fmla="*/ 2494807 w 2494807"/>
              <a:gd name="connsiteY1" fmla="*/ 0 h 2589310"/>
              <a:gd name="connsiteX2" fmla="*/ 2494807 w 2494807"/>
              <a:gd name="connsiteY2" fmla="*/ 2589310 h 2589310"/>
              <a:gd name="connsiteX3" fmla="*/ 12469 w 2494807"/>
              <a:gd name="connsiteY3" fmla="*/ 1687379 h 2589310"/>
              <a:gd name="connsiteX4" fmla="*/ 0 w 2494807"/>
              <a:gd name="connsiteY4" fmla="*/ 1309254 h 2589310"/>
              <a:gd name="connsiteX0" fmla="*/ 0 w 2486495"/>
              <a:gd name="connsiteY0" fmla="*/ 1317567 h 2589310"/>
              <a:gd name="connsiteX1" fmla="*/ 2486495 w 2486495"/>
              <a:gd name="connsiteY1" fmla="*/ 0 h 2589310"/>
              <a:gd name="connsiteX2" fmla="*/ 2486495 w 2486495"/>
              <a:gd name="connsiteY2" fmla="*/ 2589310 h 2589310"/>
              <a:gd name="connsiteX3" fmla="*/ 4157 w 2486495"/>
              <a:gd name="connsiteY3" fmla="*/ 1687379 h 2589310"/>
              <a:gd name="connsiteX4" fmla="*/ 0 w 2486495"/>
              <a:gd name="connsiteY4" fmla="*/ 1317567 h 2589310"/>
              <a:gd name="connsiteX0" fmla="*/ 0 w 2486495"/>
              <a:gd name="connsiteY0" fmla="*/ 1328943 h 2589310"/>
              <a:gd name="connsiteX1" fmla="*/ 2486495 w 2486495"/>
              <a:gd name="connsiteY1" fmla="*/ 0 h 2589310"/>
              <a:gd name="connsiteX2" fmla="*/ 2486495 w 2486495"/>
              <a:gd name="connsiteY2" fmla="*/ 2589310 h 2589310"/>
              <a:gd name="connsiteX3" fmla="*/ 4157 w 2486495"/>
              <a:gd name="connsiteY3" fmla="*/ 1687379 h 2589310"/>
              <a:gd name="connsiteX4" fmla="*/ 0 w 2486495"/>
              <a:gd name="connsiteY4" fmla="*/ 1328943 h 2589310"/>
              <a:gd name="connsiteX0" fmla="*/ 0 w 2486495"/>
              <a:gd name="connsiteY0" fmla="*/ 1328943 h 2589310"/>
              <a:gd name="connsiteX1" fmla="*/ 2486495 w 2486495"/>
              <a:gd name="connsiteY1" fmla="*/ 0 h 2589310"/>
              <a:gd name="connsiteX2" fmla="*/ 2486495 w 2486495"/>
              <a:gd name="connsiteY2" fmla="*/ 2589310 h 2589310"/>
              <a:gd name="connsiteX3" fmla="*/ 4157 w 2486495"/>
              <a:gd name="connsiteY3" fmla="*/ 1707287 h 2589310"/>
              <a:gd name="connsiteX4" fmla="*/ 0 w 2486495"/>
              <a:gd name="connsiteY4" fmla="*/ 1328943 h 2589310"/>
              <a:gd name="connsiteX0" fmla="*/ 0 w 2486495"/>
              <a:gd name="connsiteY0" fmla="*/ 1328943 h 2589310"/>
              <a:gd name="connsiteX1" fmla="*/ 2486495 w 2486495"/>
              <a:gd name="connsiteY1" fmla="*/ 0 h 2589310"/>
              <a:gd name="connsiteX2" fmla="*/ 2486495 w 2486495"/>
              <a:gd name="connsiteY2" fmla="*/ 2589310 h 2589310"/>
              <a:gd name="connsiteX3" fmla="*/ 4157 w 2486495"/>
              <a:gd name="connsiteY3" fmla="*/ 1698755 h 2589310"/>
              <a:gd name="connsiteX4" fmla="*/ 0 w 2486495"/>
              <a:gd name="connsiteY4" fmla="*/ 1328943 h 2589310"/>
              <a:gd name="connsiteX0" fmla="*/ 0 w 2486495"/>
              <a:gd name="connsiteY0" fmla="*/ 1328943 h 2589310"/>
              <a:gd name="connsiteX1" fmla="*/ 2486495 w 2486495"/>
              <a:gd name="connsiteY1" fmla="*/ 0 h 2589310"/>
              <a:gd name="connsiteX2" fmla="*/ 2486495 w 2486495"/>
              <a:gd name="connsiteY2" fmla="*/ 2589310 h 2589310"/>
              <a:gd name="connsiteX3" fmla="*/ 4157 w 2486495"/>
              <a:gd name="connsiteY3" fmla="*/ 2335956 h 2589310"/>
              <a:gd name="connsiteX4" fmla="*/ 0 w 2486495"/>
              <a:gd name="connsiteY4" fmla="*/ 1328943 h 2589310"/>
              <a:gd name="connsiteX0" fmla="*/ 0 w 2489868"/>
              <a:gd name="connsiteY0" fmla="*/ 1956772 h 2589310"/>
              <a:gd name="connsiteX1" fmla="*/ 2489868 w 2489868"/>
              <a:gd name="connsiteY1" fmla="*/ 0 h 2589310"/>
              <a:gd name="connsiteX2" fmla="*/ 2489868 w 2489868"/>
              <a:gd name="connsiteY2" fmla="*/ 2589310 h 2589310"/>
              <a:gd name="connsiteX3" fmla="*/ 7530 w 2489868"/>
              <a:gd name="connsiteY3" fmla="*/ 2335956 h 2589310"/>
              <a:gd name="connsiteX4" fmla="*/ 0 w 2489868"/>
              <a:gd name="connsiteY4" fmla="*/ 1956772 h 2589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9868" h="2589310">
                <a:moveTo>
                  <a:pt x="0" y="1956772"/>
                </a:moveTo>
                <a:lnTo>
                  <a:pt x="2489868" y="0"/>
                </a:lnTo>
                <a:lnTo>
                  <a:pt x="2489868" y="2589310"/>
                </a:lnTo>
                <a:lnTo>
                  <a:pt x="7530" y="2335956"/>
                </a:lnTo>
                <a:cubicBezTo>
                  <a:pt x="6144" y="2212685"/>
                  <a:pt x="1386" y="2080043"/>
                  <a:pt x="0" y="1956772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1">
            <a:extLst>
              <a:ext uri="{FF2B5EF4-FFF2-40B4-BE49-F238E27FC236}">
                <a16:creationId xmlns:a16="http://schemas.microsoft.com/office/drawing/2014/main" id="{5F39DF8D-74DE-9D1D-5E12-B216B7192207}"/>
              </a:ext>
            </a:extLst>
          </p:cNvPr>
          <p:cNvSpPr/>
          <p:nvPr/>
        </p:nvSpPr>
        <p:spPr>
          <a:xfrm>
            <a:off x="5980864" y="6323723"/>
            <a:ext cx="907873" cy="2569523"/>
          </a:xfrm>
          <a:custGeom>
            <a:avLst/>
            <a:gdLst>
              <a:gd name="connsiteX0" fmla="*/ 0 w 2490651"/>
              <a:gd name="connsiteY0" fmla="*/ 0 h 2589310"/>
              <a:gd name="connsiteX1" fmla="*/ 2490651 w 2490651"/>
              <a:gd name="connsiteY1" fmla="*/ 0 h 2589310"/>
              <a:gd name="connsiteX2" fmla="*/ 2490651 w 2490651"/>
              <a:gd name="connsiteY2" fmla="*/ 2589310 h 2589310"/>
              <a:gd name="connsiteX3" fmla="*/ 0 w 2490651"/>
              <a:gd name="connsiteY3" fmla="*/ 2589310 h 2589310"/>
              <a:gd name="connsiteX4" fmla="*/ 0 w 2490651"/>
              <a:gd name="connsiteY4" fmla="*/ 0 h 2589310"/>
              <a:gd name="connsiteX0" fmla="*/ 0 w 2490651"/>
              <a:gd name="connsiteY0" fmla="*/ 0 h 2589310"/>
              <a:gd name="connsiteX1" fmla="*/ 2490651 w 2490651"/>
              <a:gd name="connsiteY1" fmla="*/ 0 h 2589310"/>
              <a:gd name="connsiteX2" fmla="*/ 2490651 w 2490651"/>
              <a:gd name="connsiteY2" fmla="*/ 2589310 h 2589310"/>
              <a:gd name="connsiteX3" fmla="*/ 8313 w 2490651"/>
              <a:gd name="connsiteY3" fmla="*/ 1687379 h 2589310"/>
              <a:gd name="connsiteX4" fmla="*/ 0 w 2490651"/>
              <a:gd name="connsiteY4" fmla="*/ 0 h 2589310"/>
              <a:gd name="connsiteX0" fmla="*/ 0 w 2494807"/>
              <a:gd name="connsiteY0" fmla="*/ 1309254 h 2589310"/>
              <a:gd name="connsiteX1" fmla="*/ 2494807 w 2494807"/>
              <a:gd name="connsiteY1" fmla="*/ 0 h 2589310"/>
              <a:gd name="connsiteX2" fmla="*/ 2494807 w 2494807"/>
              <a:gd name="connsiteY2" fmla="*/ 2589310 h 2589310"/>
              <a:gd name="connsiteX3" fmla="*/ 12469 w 2494807"/>
              <a:gd name="connsiteY3" fmla="*/ 1687379 h 2589310"/>
              <a:gd name="connsiteX4" fmla="*/ 0 w 2494807"/>
              <a:gd name="connsiteY4" fmla="*/ 1309254 h 2589310"/>
              <a:gd name="connsiteX0" fmla="*/ 0 w 2486495"/>
              <a:gd name="connsiteY0" fmla="*/ 1317567 h 2589310"/>
              <a:gd name="connsiteX1" fmla="*/ 2486495 w 2486495"/>
              <a:gd name="connsiteY1" fmla="*/ 0 h 2589310"/>
              <a:gd name="connsiteX2" fmla="*/ 2486495 w 2486495"/>
              <a:gd name="connsiteY2" fmla="*/ 2589310 h 2589310"/>
              <a:gd name="connsiteX3" fmla="*/ 4157 w 2486495"/>
              <a:gd name="connsiteY3" fmla="*/ 1687379 h 2589310"/>
              <a:gd name="connsiteX4" fmla="*/ 0 w 2486495"/>
              <a:gd name="connsiteY4" fmla="*/ 1317567 h 2589310"/>
              <a:gd name="connsiteX0" fmla="*/ 0 w 2486495"/>
              <a:gd name="connsiteY0" fmla="*/ 1328943 h 2589310"/>
              <a:gd name="connsiteX1" fmla="*/ 2486495 w 2486495"/>
              <a:gd name="connsiteY1" fmla="*/ 0 h 2589310"/>
              <a:gd name="connsiteX2" fmla="*/ 2486495 w 2486495"/>
              <a:gd name="connsiteY2" fmla="*/ 2589310 h 2589310"/>
              <a:gd name="connsiteX3" fmla="*/ 4157 w 2486495"/>
              <a:gd name="connsiteY3" fmla="*/ 1687379 h 2589310"/>
              <a:gd name="connsiteX4" fmla="*/ 0 w 2486495"/>
              <a:gd name="connsiteY4" fmla="*/ 1328943 h 2589310"/>
              <a:gd name="connsiteX0" fmla="*/ 0 w 2486495"/>
              <a:gd name="connsiteY0" fmla="*/ 1328943 h 2589310"/>
              <a:gd name="connsiteX1" fmla="*/ 2486495 w 2486495"/>
              <a:gd name="connsiteY1" fmla="*/ 0 h 2589310"/>
              <a:gd name="connsiteX2" fmla="*/ 2486495 w 2486495"/>
              <a:gd name="connsiteY2" fmla="*/ 2589310 h 2589310"/>
              <a:gd name="connsiteX3" fmla="*/ 4157 w 2486495"/>
              <a:gd name="connsiteY3" fmla="*/ 1707287 h 2589310"/>
              <a:gd name="connsiteX4" fmla="*/ 0 w 2486495"/>
              <a:gd name="connsiteY4" fmla="*/ 1328943 h 2589310"/>
              <a:gd name="connsiteX0" fmla="*/ 0 w 2486495"/>
              <a:gd name="connsiteY0" fmla="*/ 1328943 h 2589310"/>
              <a:gd name="connsiteX1" fmla="*/ 2486495 w 2486495"/>
              <a:gd name="connsiteY1" fmla="*/ 0 h 2589310"/>
              <a:gd name="connsiteX2" fmla="*/ 2486495 w 2486495"/>
              <a:gd name="connsiteY2" fmla="*/ 2589310 h 2589310"/>
              <a:gd name="connsiteX3" fmla="*/ 4157 w 2486495"/>
              <a:gd name="connsiteY3" fmla="*/ 1698755 h 2589310"/>
              <a:gd name="connsiteX4" fmla="*/ 0 w 2486495"/>
              <a:gd name="connsiteY4" fmla="*/ 1328943 h 2589310"/>
              <a:gd name="connsiteX0" fmla="*/ 12493 w 2482429"/>
              <a:gd name="connsiteY0" fmla="*/ 1053429 h 2589310"/>
              <a:gd name="connsiteX1" fmla="*/ 2482429 w 2482429"/>
              <a:gd name="connsiteY1" fmla="*/ 0 h 2589310"/>
              <a:gd name="connsiteX2" fmla="*/ 2482429 w 2482429"/>
              <a:gd name="connsiteY2" fmla="*/ 2589310 h 2589310"/>
              <a:gd name="connsiteX3" fmla="*/ 91 w 2482429"/>
              <a:gd name="connsiteY3" fmla="*/ 1698755 h 2589310"/>
              <a:gd name="connsiteX4" fmla="*/ 12493 w 2482429"/>
              <a:gd name="connsiteY4" fmla="*/ 1053429 h 2589310"/>
              <a:gd name="connsiteX0" fmla="*/ 4309 w 2474245"/>
              <a:gd name="connsiteY0" fmla="*/ 1053429 h 2589310"/>
              <a:gd name="connsiteX1" fmla="*/ 2474245 w 2474245"/>
              <a:gd name="connsiteY1" fmla="*/ 0 h 2589310"/>
              <a:gd name="connsiteX2" fmla="*/ 2474245 w 2474245"/>
              <a:gd name="connsiteY2" fmla="*/ 2589310 h 2589310"/>
              <a:gd name="connsiteX3" fmla="*/ 185 w 2474245"/>
              <a:gd name="connsiteY3" fmla="*/ 1426303 h 2589310"/>
              <a:gd name="connsiteX4" fmla="*/ 4309 w 2474245"/>
              <a:gd name="connsiteY4" fmla="*/ 1053429 h 2589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245" h="2589310">
                <a:moveTo>
                  <a:pt x="4309" y="1053429"/>
                </a:moveTo>
                <a:lnTo>
                  <a:pt x="2474245" y="0"/>
                </a:lnTo>
                <a:lnTo>
                  <a:pt x="2474245" y="2589310"/>
                </a:lnTo>
                <a:lnTo>
                  <a:pt x="185" y="1426303"/>
                </a:lnTo>
                <a:cubicBezTo>
                  <a:pt x="-1201" y="1303032"/>
                  <a:pt x="5695" y="1176700"/>
                  <a:pt x="4309" y="105342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3E18D96-44A3-B69A-9714-DB85A8346D67}"/>
              </a:ext>
            </a:extLst>
          </p:cNvPr>
          <p:cNvSpPr txBox="1"/>
          <p:nvPr/>
        </p:nvSpPr>
        <p:spPr>
          <a:xfrm>
            <a:off x="2168121" y="5728917"/>
            <a:ext cx="6319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/>
              <a:t>500µm</a:t>
            </a:r>
            <a:endParaRPr kumimoji="1" lang="ja-JP" altLang="en-US" sz="1200" b="1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4235BE24-F891-0DCC-9D49-9380A668C9B4}"/>
              </a:ext>
            </a:extLst>
          </p:cNvPr>
          <p:cNvSpPr txBox="1"/>
          <p:nvPr/>
        </p:nvSpPr>
        <p:spPr>
          <a:xfrm>
            <a:off x="2168121" y="8515129"/>
            <a:ext cx="6319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/>
              <a:t>500µm</a:t>
            </a:r>
            <a:endParaRPr kumimoji="1" lang="ja-JP" altLang="en-US" sz="1200" b="1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1AC5C8C3-C1B2-A435-52C0-A3957FB72439}"/>
              </a:ext>
            </a:extLst>
          </p:cNvPr>
          <p:cNvSpPr txBox="1"/>
          <p:nvPr/>
        </p:nvSpPr>
        <p:spPr>
          <a:xfrm>
            <a:off x="2168121" y="2936476"/>
            <a:ext cx="6319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/>
              <a:t>500µm</a:t>
            </a:r>
            <a:endParaRPr kumimoji="1" lang="ja-JP" altLang="en-US" sz="1200" b="1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FF89DFE7-8BD1-1CB1-3546-B2854F30578B}"/>
              </a:ext>
            </a:extLst>
          </p:cNvPr>
          <p:cNvSpPr txBox="1"/>
          <p:nvPr/>
        </p:nvSpPr>
        <p:spPr>
          <a:xfrm>
            <a:off x="6906950" y="5728917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/>
              <a:t>50µm</a:t>
            </a:r>
            <a:endParaRPr kumimoji="1" lang="ja-JP" altLang="en-US" sz="1200" b="1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C5EF589D-3AFA-710C-F0D0-2EF95C735CE0}"/>
              </a:ext>
            </a:extLst>
          </p:cNvPr>
          <p:cNvSpPr txBox="1"/>
          <p:nvPr/>
        </p:nvSpPr>
        <p:spPr>
          <a:xfrm>
            <a:off x="6906950" y="8515129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/>
              <a:t>50µm</a:t>
            </a:r>
            <a:endParaRPr kumimoji="1" lang="ja-JP" altLang="en-US" sz="1200" b="1" dirty="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86BE7F0-A908-9592-7872-CA9D79048D0E}"/>
              </a:ext>
            </a:extLst>
          </p:cNvPr>
          <p:cNvSpPr txBox="1"/>
          <p:nvPr/>
        </p:nvSpPr>
        <p:spPr>
          <a:xfrm>
            <a:off x="6906950" y="2936476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/>
              <a:t>50µm</a:t>
            </a:r>
            <a:endParaRPr kumimoji="1" lang="ja-JP" altLang="en-US" sz="1200" b="1" dirty="0"/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519ACA6-F8CF-1BAD-7672-08B90B0B5248}"/>
              </a:ext>
            </a:extLst>
          </p:cNvPr>
          <p:cNvSpPr txBox="1"/>
          <p:nvPr/>
        </p:nvSpPr>
        <p:spPr>
          <a:xfrm>
            <a:off x="11632803" y="7156965"/>
            <a:ext cx="436919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S3.  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Representative images of immunohistochemistry for TIM-3 in CRC tissues. TIM-3 was found to be expressed mainly by immune cells with macrophage-like morphology in tumor center (upper panels), tumor invasive front (middle panels) and lymphoid structure in the tumor microenvironment (lower panels).</a:t>
            </a:r>
            <a:endParaRPr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5D677C8-8268-2D72-0282-290B11EC43F1}"/>
              </a:ext>
            </a:extLst>
          </p:cNvPr>
          <p:cNvSpPr txBox="1"/>
          <p:nvPr/>
        </p:nvSpPr>
        <p:spPr>
          <a:xfrm>
            <a:off x="1048442" y="867180"/>
            <a:ext cx="1022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Tumor center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61924DE-FCD4-2235-B02C-71D215F3A34F}"/>
              </a:ext>
            </a:extLst>
          </p:cNvPr>
          <p:cNvSpPr txBox="1"/>
          <p:nvPr/>
        </p:nvSpPr>
        <p:spPr>
          <a:xfrm>
            <a:off x="1004543" y="3701119"/>
            <a:ext cx="1110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Invasive front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5263262-0B2A-61AF-A8E9-6D90C654D09B}"/>
              </a:ext>
            </a:extLst>
          </p:cNvPr>
          <p:cNvSpPr txBox="1"/>
          <p:nvPr/>
        </p:nvSpPr>
        <p:spPr>
          <a:xfrm>
            <a:off x="876953" y="6517089"/>
            <a:ext cx="1365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Lymphoid structure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952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75925860-6594-F94C-E75B-12AAEA329B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321" y="4780289"/>
            <a:ext cx="4932769" cy="312408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9EA8DFD-684F-2A16-9EB5-0B0A2E20FA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321" y="848387"/>
            <a:ext cx="4932769" cy="312408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8C83A189-4789-B3EE-98DC-960562649D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00" y="4780288"/>
            <a:ext cx="4932769" cy="312408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721D0E4A-247F-BFB6-0A9E-A3074B9333C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00" y="848388"/>
            <a:ext cx="4932769" cy="312408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EC5570BC-361C-0326-B91D-024EDC5CB5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9342" y="848388"/>
            <a:ext cx="4932769" cy="3124087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20661564-8828-A6D9-0931-EC7D470C52C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9342" y="4780289"/>
            <a:ext cx="4932769" cy="3124087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844A788F-E3CB-4231-1D44-7C811AF1E3DA}"/>
              </a:ext>
            </a:extLst>
          </p:cNvPr>
          <p:cNvSpPr/>
          <p:nvPr/>
        </p:nvSpPr>
        <p:spPr>
          <a:xfrm>
            <a:off x="6852090" y="2508399"/>
            <a:ext cx="239787" cy="16131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528B9CA6-0875-8FCD-D38B-FBC81CE04279}"/>
              </a:ext>
            </a:extLst>
          </p:cNvPr>
          <p:cNvSpPr/>
          <p:nvPr/>
        </p:nvSpPr>
        <p:spPr>
          <a:xfrm>
            <a:off x="6829590" y="6444112"/>
            <a:ext cx="239787" cy="16131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AD37196F-90D0-8000-6FAD-8BEFEAD9D8CE}"/>
              </a:ext>
            </a:extLst>
          </p:cNvPr>
          <p:cNvSpPr/>
          <p:nvPr/>
        </p:nvSpPr>
        <p:spPr>
          <a:xfrm>
            <a:off x="9307806" y="2416857"/>
            <a:ext cx="239787" cy="161311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CC4370B2-6F6B-A82F-FE38-3C62578249F0}"/>
              </a:ext>
            </a:extLst>
          </p:cNvPr>
          <p:cNvSpPr/>
          <p:nvPr/>
        </p:nvSpPr>
        <p:spPr>
          <a:xfrm>
            <a:off x="9275837" y="6419048"/>
            <a:ext cx="239787" cy="161311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4D49292-8AEF-FC9F-556A-4BF7A0B545DF}"/>
              </a:ext>
            </a:extLst>
          </p:cNvPr>
          <p:cNvSpPr/>
          <p:nvPr/>
        </p:nvSpPr>
        <p:spPr>
          <a:xfrm>
            <a:off x="9547592" y="848387"/>
            <a:ext cx="1186809" cy="3124087"/>
          </a:xfrm>
          <a:custGeom>
            <a:avLst/>
            <a:gdLst>
              <a:gd name="connsiteX0" fmla="*/ 0 w 1211749"/>
              <a:gd name="connsiteY0" fmla="*/ 0 h 3124087"/>
              <a:gd name="connsiteX1" fmla="*/ 1211749 w 1211749"/>
              <a:gd name="connsiteY1" fmla="*/ 0 h 3124087"/>
              <a:gd name="connsiteX2" fmla="*/ 1211749 w 1211749"/>
              <a:gd name="connsiteY2" fmla="*/ 3124087 h 3124087"/>
              <a:gd name="connsiteX3" fmla="*/ 0 w 1211749"/>
              <a:gd name="connsiteY3" fmla="*/ 3124087 h 3124087"/>
              <a:gd name="connsiteX4" fmla="*/ 0 w 1211749"/>
              <a:gd name="connsiteY4" fmla="*/ 0 h 3124087"/>
              <a:gd name="connsiteX0" fmla="*/ 0 w 1222635"/>
              <a:gd name="connsiteY0" fmla="*/ 1545771 h 3124087"/>
              <a:gd name="connsiteX1" fmla="*/ 1222635 w 1222635"/>
              <a:gd name="connsiteY1" fmla="*/ 0 h 3124087"/>
              <a:gd name="connsiteX2" fmla="*/ 1222635 w 1222635"/>
              <a:gd name="connsiteY2" fmla="*/ 3124087 h 3124087"/>
              <a:gd name="connsiteX3" fmla="*/ 10886 w 1222635"/>
              <a:gd name="connsiteY3" fmla="*/ 3124087 h 3124087"/>
              <a:gd name="connsiteX4" fmla="*/ 0 w 1222635"/>
              <a:gd name="connsiteY4" fmla="*/ 1545771 h 3124087"/>
              <a:gd name="connsiteX0" fmla="*/ 11367 w 1234002"/>
              <a:gd name="connsiteY0" fmla="*/ 1545771 h 3124087"/>
              <a:gd name="connsiteX1" fmla="*/ 1234002 w 1234002"/>
              <a:gd name="connsiteY1" fmla="*/ 0 h 3124087"/>
              <a:gd name="connsiteX2" fmla="*/ 1234002 w 1234002"/>
              <a:gd name="connsiteY2" fmla="*/ 3124087 h 3124087"/>
              <a:gd name="connsiteX3" fmla="*/ 482 w 1234002"/>
              <a:gd name="connsiteY3" fmla="*/ 1796030 h 3124087"/>
              <a:gd name="connsiteX4" fmla="*/ 11367 w 1234002"/>
              <a:gd name="connsiteY4" fmla="*/ 1545771 h 3124087"/>
              <a:gd name="connsiteX0" fmla="*/ 0 w 1222635"/>
              <a:gd name="connsiteY0" fmla="*/ 1545771 h 3124087"/>
              <a:gd name="connsiteX1" fmla="*/ 1222635 w 1222635"/>
              <a:gd name="connsiteY1" fmla="*/ 0 h 3124087"/>
              <a:gd name="connsiteX2" fmla="*/ 1222635 w 1222635"/>
              <a:gd name="connsiteY2" fmla="*/ 3124087 h 3124087"/>
              <a:gd name="connsiteX3" fmla="*/ 5740 w 1222635"/>
              <a:gd name="connsiteY3" fmla="*/ 1721216 h 3124087"/>
              <a:gd name="connsiteX4" fmla="*/ 0 w 1222635"/>
              <a:gd name="connsiteY4" fmla="*/ 1545771 h 3124087"/>
              <a:gd name="connsiteX0" fmla="*/ 0 w 1222635"/>
              <a:gd name="connsiteY0" fmla="*/ 1545771 h 3124087"/>
              <a:gd name="connsiteX1" fmla="*/ 1222635 w 1222635"/>
              <a:gd name="connsiteY1" fmla="*/ 0 h 3124087"/>
              <a:gd name="connsiteX2" fmla="*/ 1222635 w 1222635"/>
              <a:gd name="connsiteY2" fmla="*/ 3124087 h 3124087"/>
              <a:gd name="connsiteX3" fmla="*/ 22366 w 1222635"/>
              <a:gd name="connsiteY3" fmla="*/ 1746154 h 3124087"/>
              <a:gd name="connsiteX4" fmla="*/ 0 w 1222635"/>
              <a:gd name="connsiteY4" fmla="*/ 1545771 h 3124087"/>
              <a:gd name="connsiteX0" fmla="*/ 3390 w 1226025"/>
              <a:gd name="connsiteY0" fmla="*/ 1545771 h 3124087"/>
              <a:gd name="connsiteX1" fmla="*/ 1226025 w 1226025"/>
              <a:gd name="connsiteY1" fmla="*/ 0 h 3124087"/>
              <a:gd name="connsiteX2" fmla="*/ 1226025 w 1226025"/>
              <a:gd name="connsiteY2" fmla="*/ 3124087 h 3124087"/>
              <a:gd name="connsiteX3" fmla="*/ 818 w 1226025"/>
              <a:gd name="connsiteY3" fmla="*/ 1746154 h 3124087"/>
              <a:gd name="connsiteX4" fmla="*/ 3390 w 1226025"/>
              <a:gd name="connsiteY4" fmla="*/ 1545771 h 3124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6025" h="3124087">
                <a:moveTo>
                  <a:pt x="3390" y="1545771"/>
                </a:moveTo>
                <a:lnTo>
                  <a:pt x="1226025" y="0"/>
                </a:lnTo>
                <a:lnTo>
                  <a:pt x="1226025" y="3124087"/>
                </a:lnTo>
                <a:lnTo>
                  <a:pt x="818" y="1746154"/>
                </a:lnTo>
                <a:cubicBezTo>
                  <a:pt x="-2811" y="1220049"/>
                  <a:pt x="7019" y="2071876"/>
                  <a:pt x="3390" y="1545771"/>
                </a:cubicBezTo>
                <a:close/>
              </a:path>
            </a:pathLst>
          </a:cu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9">
            <a:extLst>
              <a:ext uri="{FF2B5EF4-FFF2-40B4-BE49-F238E27FC236}">
                <a16:creationId xmlns:a16="http://schemas.microsoft.com/office/drawing/2014/main" id="{5BDA6604-F8B3-C571-A5DB-230CBBBBC8CE}"/>
              </a:ext>
            </a:extLst>
          </p:cNvPr>
          <p:cNvSpPr/>
          <p:nvPr/>
        </p:nvSpPr>
        <p:spPr>
          <a:xfrm>
            <a:off x="9515624" y="4780288"/>
            <a:ext cx="1218777" cy="3124087"/>
          </a:xfrm>
          <a:custGeom>
            <a:avLst/>
            <a:gdLst>
              <a:gd name="connsiteX0" fmla="*/ 0 w 1211749"/>
              <a:gd name="connsiteY0" fmla="*/ 0 h 3124087"/>
              <a:gd name="connsiteX1" fmla="*/ 1211749 w 1211749"/>
              <a:gd name="connsiteY1" fmla="*/ 0 h 3124087"/>
              <a:gd name="connsiteX2" fmla="*/ 1211749 w 1211749"/>
              <a:gd name="connsiteY2" fmla="*/ 3124087 h 3124087"/>
              <a:gd name="connsiteX3" fmla="*/ 0 w 1211749"/>
              <a:gd name="connsiteY3" fmla="*/ 3124087 h 3124087"/>
              <a:gd name="connsiteX4" fmla="*/ 0 w 1211749"/>
              <a:gd name="connsiteY4" fmla="*/ 0 h 3124087"/>
              <a:gd name="connsiteX0" fmla="*/ 0 w 1222635"/>
              <a:gd name="connsiteY0" fmla="*/ 1545771 h 3124087"/>
              <a:gd name="connsiteX1" fmla="*/ 1222635 w 1222635"/>
              <a:gd name="connsiteY1" fmla="*/ 0 h 3124087"/>
              <a:gd name="connsiteX2" fmla="*/ 1222635 w 1222635"/>
              <a:gd name="connsiteY2" fmla="*/ 3124087 h 3124087"/>
              <a:gd name="connsiteX3" fmla="*/ 10886 w 1222635"/>
              <a:gd name="connsiteY3" fmla="*/ 3124087 h 3124087"/>
              <a:gd name="connsiteX4" fmla="*/ 0 w 1222635"/>
              <a:gd name="connsiteY4" fmla="*/ 1545771 h 3124087"/>
              <a:gd name="connsiteX0" fmla="*/ 11367 w 1234002"/>
              <a:gd name="connsiteY0" fmla="*/ 1545771 h 3124087"/>
              <a:gd name="connsiteX1" fmla="*/ 1234002 w 1234002"/>
              <a:gd name="connsiteY1" fmla="*/ 0 h 3124087"/>
              <a:gd name="connsiteX2" fmla="*/ 1234002 w 1234002"/>
              <a:gd name="connsiteY2" fmla="*/ 3124087 h 3124087"/>
              <a:gd name="connsiteX3" fmla="*/ 482 w 1234002"/>
              <a:gd name="connsiteY3" fmla="*/ 1796030 h 3124087"/>
              <a:gd name="connsiteX4" fmla="*/ 11367 w 1234002"/>
              <a:gd name="connsiteY4" fmla="*/ 1545771 h 3124087"/>
              <a:gd name="connsiteX0" fmla="*/ 0 w 1222635"/>
              <a:gd name="connsiteY0" fmla="*/ 1545771 h 3124087"/>
              <a:gd name="connsiteX1" fmla="*/ 1222635 w 1222635"/>
              <a:gd name="connsiteY1" fmla="*/ 0 h 3124087"/>
              <a:gd name="connsiteX2" fmla="*/ 1222635 w 1222635"/>
              <a:gd name="connsiteY2" fmla="*/ 3124087 h 3124087"/>
              <a:gd name="connsiteX3" fmla="*/ 5740 w 1222635"/>
              <a:gd name="connsiteY3" fmla="*/ 1721216 h 3124087"/>
              <a:gd name="connsiteX4" fmla="*/ 0 w 1222635"/>
              <a:gd name="connsiteY4" fmla="*/ 1545771 h 3124087"/>
              <a:gd name="connsiteX0" fmla="*/ 0 w 1222635"/>
              <a:gd name="connsiteY0" fmla="*/ 1545771 h 3124087"/>
              <a:gd name="connsiteX1" fmla="*/ 1222635 w 1222635"/>
              <a:gd name="connsiteY1" fmla="*/ 0 h 3124087"/>
              <a:gd name="connsiteX2" fmla="*/ 1222635 w 1222635"/>
              <a:gd name="connsiteY2" fmla="*/ 3124087 h 3124087"/>
              <a:gd name="connsiteX3" fmla="*/ 22366 w 1222635"/>
              <a:gd name="connsiteY3" fmla="*/ 1746154 h 3124087"/>
              <a:gd name="connsiteX4" fmla="*/ 0 w 1222635"/>
              <a:gd name="connsiteY4" fmla="*/ 1545771 h 3124087"/>
              <a:gd name="connsiteX0" fmla="*/ 3390 w 1226025"/>
              <a:gd name="connsiteY0" fmla="*/ 1545771 h 3124087"/>
              <a:gd name="connsiteX1" fmla="*/ 1226025 w 1226025"/>
              <a:gd name="connsiteY1" fmla="*/ 0 h 3124087"/>
              <a:gd name="connsiteX2" fmla="*/ 1226025 w 1226025"/>
              <a:gd name="connsiteY2" fmla="*/ 3124087 h 3124087"/>
              <a:gd name="connsiteX3" fmla="*/ 818 w 1226025"/>
              <a:gd name="connsiteY3" fmla="*/ 1746154 h 3124087"/>
              <a:gd name="connsiteX4" fmla="*/ 3390 w 1226025"/>
              <a:gd name="connsiteY4" fmla="*/ 1545771 h 3124087"/>
              <a:gd name="connsiteX0" fmla="*/ 0 w 1222635"/>
              <a:gd name="connsiteY0" fmla="*/ 1545771 h 3124087"/>
              <a:gd name="connsiteX1" fmla="*/ 1222635 w 1222635"/>
              <a:gd name="connsiteY1" fmla="*/ 0 h 3124087"/>
              <a:gd name="connsiteX2" fmla="*/ 1222635 w 1222635"/>
              <a:gd name="connsiteY2" fmla="*/ 3124087 h 3124087"/>
              <a:gd name="connsiteX3" fmla="*/ 14053 w 1222635"/>
              <a:gd name="connsiteY3" fmla="*/ 1804343 h 3124087"/>
              <a:gd name="connsiteX4" fmla="*/ 0 w 1222635"/>
              <a:gd name="connsiteY4" fmla="*/ 1545771 h 3124087"/>
              <a:gd name="connsiteX0" fmla="*/ 3391 w 1209401"/>
              <a:gd name="connsiteY0" fmla="*/ 1612273 h 3124087"/>
              <a:gd name="connsiteX1" fmla="*/ 1209401 w 1209401"/>
              <a:gd name="connsiteY1" fmla="*/ 0 h 3124087"/>
              <a:gd name="connsiteX2" fmla="*/ 1209401 w 1209401"/>
              <a:gd name="connsiteY2" fmla="*/ 3124087 h 3124087"/>
              <a:gd name="connsiteX3" fmla="*/ 819 w 1209401"/>
              <a:gd name="connsiteY3" fmla="*/ 1804343 h 3124087"/>
              <a:gd name="connsiteX4" fmla="*/ 3391 w 1209401"/>
              <a:gd name="connsiteY4" fmla="*/ 1612273 h 3124087"/>
              <a:gd name="connsiteX0" fmla="*/ 0 w 1230948"/>
              <a:gd name="connsiteY0" fmla="*/ 1637211 h 3124087"/>
              <a:gd name="connsiteX1" fmla="*/ 1230948 w 1230948"/>
              <a:gd name="connsiteY1" fmla="*/ 0 h 3124087"/>
              <a:gd name="connsiteX2" fmla="*/ 1230948 w 1230948"/>
              <a:gd name="connsiteY2" fmla="*/ 3124087 h 3124087"/>
              <a:gd name="connsiteX3" fmla="*/ 22366 w 1230948"/>
              <a:gd name="connsiteY3" fmla="*/ 1804343 h 3124087"/>
              <a:gd name="connsiteX4" fmla="*/ 0 w 1230948"/>
              <a:gd name="connsiteY4" fmla="*/ 1637211 h 3124087"/>
              <a:gd name="connsiteX0" fmla="*/ 0 w 1222636"/>
              <a:gd name="connsiteY0" fmla="*/ 1637211 h 3124087"/>
              <a:gd name="connsiteX1" fmla="*/ 1222636 w 1222636"/>
              <a:gd name="connsiteY1" fmla="*/ 0 h 3124087"/>
              <a:gd name="connsiteX2" fmla="*/ 1222636 w 1222636"/>
              <a:gd name="connsiteY2" fmla="*/ 3124087 h 3124087"/>
              <a:gd name="connsiteX3" fmla="*/ 14054 w 1222636"/>
              <a:gd name="connsiteY3" fmla="*/ 1804343 h 3124087"/>
              <a:gd name="connsiteX4" fmla="*/ 0 w 1222636"/>
              <a:gd name="connsiteY4" fmla="*/ 1637211 h 3124087"/>
              <a:gd name="connsiteX0" fmla="*/ 11367 w 1234003"/>
              <a:gd name="connsiteY0" fmla="*/ 1637211 h 3124087"/>
              <a:gd name="connsiteX1" fmla="*/ 1234003 w 1234003"/>
              <a:gd name="connsiteY1" fmla="*/ 0 h 3124087"/>
              <a:gd name="connsiteX2" fmla="*/ 1234003 w 1234003"/>
              <a:gd name="connsiteY2" fmla="*/ 3124087 h 3124087"/>
              <a:gd name="connsiteX3" fmla="*/ 482 w 1234003"/>
              <a:gd name="connsiteY3" fmla="*/ 1804343 h 3124087"/>
              <a:gd name="connsiteX4" fmla="*/ 11367 w 1234003"/>
              <a:gd name="connsiteY4" fmla="*/ 1637211 h 3124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4003" h="3124087">
                <a:moveTo>
                  <a:pt x="11367" y="1637211"/>
                </a:moveTo>
                <a:lnTo>
                  <a:pt x="1234003" y="0"/>
                </a:lnTo>
                <a:lnTo>
                  <a:pt x="1234003" y="3124087"/>
                </a:lnTo>
                <a:lnTo>
                  <a:pt x="482" y="1804343"/>
                </a:lnTo>
                <a:cubicBezTo>
                  <a:pt x="-3147" y="1278238"/>
                  <a:pt x="14996" y="2163316"/>
                  <a:pt x="11367" y="1637211"/>
                </a:cubicBezTo>
                <a:close/>
              </a:path>
            </a:pathLst>
          </a:cu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9">
            <a:extLst>
              <a:ext uri="{FF2B5EF4-FFF2-40B4-BE49-F238E27FC236}">
                <a16:creationId xmlns:a16="http://schemas.microsoft.com/office/drawing/2014/main" id="{12E30378-0D10-FEEA-8AB5-82628792247C}"/>
              </a:ext>
            </a:extLst>
          </p:cNvPr>
          <p:cNvSpPr/>
          <p:nvPr/>
        </p:nvSpPr>
        <p:spPr>
          <a:xfrm flipH="1">
            <a:off x="5486970" y="848387"/>
            <a:ext cx="1365126" cy="3124087"/>
          </a:xfrm>
          <a:custGeom>
            <a:avLst/>
            <a:gdLst>
              <a:gd name="connsiteX0" fmla="*/ 0 w 1211749"/>
              <a:gd name="connsiteY0" fmla="*/ 0 h 3124087"/>
              <a:gd name="connsiteX1" fmla="*/ 1211749 w 1211749"/>
              <a:gd name="connsiteY1" fmla="*/ 0 h 3124087"/>
              <a:gd name="connsiteX2" fmla="*/ 1211749 w 1211749"/>
              <a:gd name="connsiteY2" fmla="*/ 3124087 h 3124087"/>
              <a:gd name="connsiteX3" fmla="*/ 0 w 1211749"/>
              <a:gd name="connsiteY3" fmla="*/ 3124087 h 3124087"/>
              <a:gd name="connsiteX4" fmla="*/ 0 w 1211749"/>
              <a:gd name="connsiteY4" fmla="*/ 0 h 3124087"/>
              <a:gd name="connsiteX0" fmla="*/ 0 w 1222635"/>
              <a:gd name="connsiteY0" fmla="*/ 1545771 h 3124087"/>
              <a:gd name="connsiteX1" fmla="*/ 1222635 w 1222635"/>
              <a:gd name="connsiteY1" fmla="*/ 0 h 3124087"/>
              <a:gd name="connsiteX2" fmla="*/ 1222635 w 1222635"/>
              <a:gd name="connsiteY2" fmla="*/ 3124087 h 3124087"/>
              <a:gd name="connsiteX3" fmla="*/ 10886 w 1222635"/>
              <a:gd name="connsiteY3" fmla="*/ 3124087 h 3124087"/>
              <a:gd name="connsiteX4" fmla="*/ 0 w 1222635"/>
              <a:gd name="connsiteY4" fmla="*/ 1545771 h 3124087"/>
              <a:gd name="connsiteX0" fmla="*/ 11367 w 1234002"/>
              <a:gd name="connsiteY0" fmla="*/ 1545771 h 3124087"/>
              <a:gd name="connsiteX1" fmla="*/ 1234002 w 1234002"/>
              <a:gd name="connsiteY1" fmla="*/ 0 h 3124087"/>
              <a:gd name="connsiteX2" fmla="*/ 1234002 w 1234002"/>
              <a:gd name="connsiteY2" fmla="*/ 3124087 h 3124087"/>
              <a:gd name="connsiteX3" fmla="*/ 482 w 1234002"/>
              <a:gd name="connsiteY3" fmla="*/ 1796030 h 3124087"/>
              <a:gd name="connsiteX4" fmla="*/ 11367 w 1234002"/>
              <a:gd name="connsiteY4" fmla="*/ 1545771 h 3124087"/>
              <a:gd name="connsiteX0" fmla="*/ 0 w 1222635"/>
              <a:gd name="connsiteY0" fmla="*/ 1545771 h 3124087"/>
              <a:gd name="connsiteX1" fmla="*/ 1222635 w 1222635"/>
              <a:gd name="connsiteY1" fmla="*/ 0 h 3124087"/>
              <a:gd name="connsiteX2" fmla="*/ 1222635 w 1222635"/>
              <a:gd name="connsiteY2" fmla="*/ 3124087 h 3124087"/>
              <a:gd name="connsiteX3" fmla="*/ 5740 w 1222635"/>
              <a:gd name="connsiteY3" fmla="*/ 1721216 h 3124087"/>
              <a:gd name="connsiteX4" fmla="*/ 0 w 1222635"/>
              <a:gd name="connsiteY4" fmla="*/ 1545771 h 3124087"/>
              <a:gd name="connsiteX0" fmla="*/ 0 w 1222635"/>
              <a:gd name="connsiteY0" fmla="*/ 1545771 h 3124087"/>
              <a:gd name="connsiteX1" fmla="*/ 1222635 w 1222635"/>
              <a:gd name="connsiteY1" fmla="*/ 0 h 3124087"/>
              <a:gd name="connsiteX2" fmla="*/ 1222635 w 1222635"/>
              <a:gd name="connsiteY2" fmla="*/ 3124087 h 3124087"/>
              <a:gd name="connsiteX3" fmla="*/ 22366 w 1222635"/>
              <a:gd name="connsiteY3" fmla="*/ 1746154 h 3124087"/>
              <a:gd name="connsiteX4" fmla="*/ 0 w 1222635"/>
              <a:gd name="connsiteY4" fmla="*/ 1545771 h 3124087"/>
              <a:gd name="connsiteX0" fmla="*/ 3390 w 1226025"/>
              <a:gd name="connsiteY0" fmla="*/ 1545771 h 3124087"/>
              <a:gd name="connsiteX1" fmla="*/ 1226025 w 1226025"/>
              <a:gd name="connsiteY1" fmla="*/ 0 h 3124087"/>
              <a:gd name="connsiteX2" fmla="*/ 1226025 w 1226025"/>
              <a:gd name="connsiteY2" fmla="*/ 3124087 h 3124087"/>
              <a:gd name="connsiteX3" fmla="*/ 818 w 1226025"/>
              <a:gd name="connsiteY3" fmla="*/ 1746154 h 3124087"/>
              <a:gd name="connsiteX4" fmla="*/ 3390 w 1226025"/>
              <a:gd name="connsiteY4" fmla="*/ 1545771 h 3124087"/>
              <a:gd name="connsiteX0" fmla="*/ 3390 w 1226025"/>
              <a:gd name="connsiteY0" fmla="*/ 1545771 h 3124087"/>
              <a:gd name="connsiteX1" fmla="*/ 1226025 w 1226025"/>
              <a:gd name="connsiteY1" fmla="*/ 0 h 3124087"/>
              <a:gd name="connsiteX2" fmla="*/ 1226025 w 1226025"/>
              <a:gd name="connsiteY2" fmla="*/ 3124087 h 3124087"/>
              <a:gd name="connsiteX3" fmla="*/ 818 w 1226025"/>
              <a:gd name="connsiteY3" fmla="*/ 1824531 h 3124087"/>
              <a:gd name="connsiteX4" fmla="*/ 3390 w 1226025"/>
              <a:gd name="connsiteY4" fmla="*/ 1545771 h 3124087"/>
              <a:gd name="connsiteX0" fmla="*/ 0 w 1230485"/>
              <a:gd name="connsiteY0" fmla="*/ 1624148 h 3124087"/>
              <a:gd name="connsiteX1" fmla="*/ 1230485 w 1230485"/>
              <a:gd name="connsiteY1" fmla="*/ 0 h 3124087"/>
              <a:gd name="connsiteX2" fmla="*/ 1230485 w 1230485"/>
              <a:gd name="connsiteY2" fmla="*/ 3124087 h 3124087"/>
              <a:gd name="connsiteX3" fmla="*/ 5278 w 1230485"/>
              <a:gd name="connsiteY3" fmla="*/ 1824531 h 3124087"/>
              <a:gd name="connsiteX4" fmla="*/ 0 w 1230485"/>
              <a:gd name="connsiteY4" fmla="*/ 1624148 h 3124087"/>
              <a:gd name="connsiteX0" fmla="*/ 0 w 1230485"/>
              <a:gd name="connsiteY0" fmla="*/ 1624148 h 3124087"/>
              <a:gd name="connsiteX1" fmla="*/ 1230485 w 1230485"/>
              <a:gd name="connsiteY1" fmla="*/ 0 h 3124087"/>
              <a:gd name="connsiteX2" fmla="*/ 1230485 w 1230485"/>
              <a:gd name="connsiteY2" fmla="*/ 3124087 h 3124087"/>
              <a:gd name="connsiteX3" fmla="*/ 5278 w 1230485"/>
              <a:gd name="connsiteY3" fmla="*/ 1824531 h 3124087"/>
              <a:gd name="connsiteX4" fmla="*/ 0 w 1230485"/>
              <a:gd name="connsiteY4" fmla="*/ 1624148 h 3124087"/>
              <a:gd name="connsiteX0" fmla="*/ 0 w 1230485"/>
              <a:gd name="connsiteY0" fmla="*/ 1667690 h 3124087"/>
              <a:gd name="connsiteX1" fmla="*/ 1230485 w 1230485"/>
              <a:gd name="connsiteY1" fmla="*/ 0 h 3124087"/>
              <a:gd name="connsiteX2" fmla="*/ 1230485 w 1230485"/>
              <a:gd name="connsiteY2" fmla="*/ 3124087 h 3124087"/>
              <a:gd name="connsiteX3" fmla="*/ 5278 w 1230485"/>
              <a:gd name="connsiteY3" fmla="*/ 1824531 h 3124087"/>
              <a:gd name="connsiteX4" fmla="*/ 0 w 1230485"/>
              <a:gd name="connsiteY4" fmla="*/ 1667690 h 3124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485" h="3124087">
                <a:moveTo>
                  <a:pt x="0" y="1667690"/>
                </a:moveTo>
                <a:lnTo>
                  <a:pt x="1230485" y="0"/>
                </a:lnTo>
                <a:lnTo>
                  <a:pt x="1230485" y="3124087"/>
                </a:lnTo>
                <a:lnTo>
                  <a:pt x="5278" y="1824531"/>
                </a:lnTo>
                <a:cubicBezTo>
                  <a:pt x="1649" y="1298426"/>
                  <a:pt x="3629" y="2193795"/>
                  <a:pt x="0" y="1667690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9">
            <a:extLst>
              <a:ext uri="{FF2B5EF4-FFF2-40B4-BE49-F238E27FC236}">
                <a16:creationId xmlns:a16="http://schemas.microsoft.com/office/drawing/2014/main" id="{CA90E48A-A728-EA11-04B6-74F883D8CD47}"/>
              </a:ext>
            </a:extLst>
          </p:cNvPr>
          <p:cNvSpPr/>
          <p:nvPr/>
        </p:nvSpPr>
        <p:spPr>
          <a:xfrm flipH="1">
            <a:off x="5483303" y="4780288"/>
            <a:ext cx="1346285" cy="3124087"/>
          </a:xfrm>
          <a:custGeom>
            <a:avLst/>
            <a:gdLst>
              <a:gd name="connsiteX0" fmla="*/ 0 w 1211749"/>
              <a:gd name="connsiteY0" fmla="*/ 0 h 3124087"/>
              <a:gd name="connsiteX1" fmla="*/ 1211749 w 1211749"/>
              <a:gd name="connsiteY1" fmla="*/ 0 h 3124087"/>
              <a:gd name="connsiteX2" fmla="*/ 1211749 w 1211749"/>
              <a:gd name="connsiteY2" fmla="*/ 3124087 h 3124087"/>
              <a:gd name="connsiteX3" fmla="*/ 0 w 1211749"/>
              <a:gd name="connsiteY3" fmla="*/ 3124087 h 3124087"/>
              <a:gd name="connsiteX4" fmla="*/ 0 w 1211749"/>
              <a:gd name="connsiteY4" fmla="*/ 0 h 3124087"/>
              <a:gd name="connsiteX0" fmla="*/ 0 w 1222635"/>
              <a:gd name="connsiteY0" fmla="*/ 1545771 h 3124087"/>
              <a:gd name="connsiteX1" fmla="*/ 1222635 w 1222635"/>
              <a:gd name="connsiteY1" fmla="*/ 0 h 3124087"/>
              <a:gd name="connsiteX2" fmla="*/ 1222635 w 1222635"/>
              <a:gd name="connsiteY2" fmla="*/ 3124087 h 3124087"/>
              <a:gd name="connsiteX3" fmla="*/ 10886 w 1222635"/>
              <a:gd name="connsiteY3" fmla="*/ 3124087 h 3124087"/>
              <a:gd name="connsiteX4" fmla="*/ 0 w 1222635"/>
              <a:gd name="connsiteY4" fmla="*/ 1545771 h 3124087"/>
              <a:gd name="connsiteX0" fmla="*/ 11367 w 1234002"/>
              <a:gd name="connsiteY0" fmla="*/ 1545771 h 3124087"/>
              <a:gd name="connsiteX1" fmla="*/ 1234002 w 1234002"/>
              <a:gd name="connsiteY1" fmla="*/ 0 h 3124087"/>
              <a:gd name="connsiteX2" fmla="*/ 1234002 w 1234002"/>
              <a:gd name="connsiteY2" fmla="*/ 3124087 h 3124087"/>
              <a:gd name="connsiteX3" fmla="*/ 482 w 1234002"/>
              <a:gd name="connsiteY3" fmla="*/ 1796030 h 3124087"/>
              <a:gd name="connsiteX4" fmla="*/ 11367 w 1234002"/>
              <a:gd name="connsiteY4" fmla="*/ 1545771 h 3124087"/>
              <a:gd name="connsiteX0" fmla="*/ 0 w 1222635"/>
              <a:gd name="connsiteY0" fmla="*/ 1545771 h 3124087"/>
              <a:gd name="connsiteX1" fmla="*/ 1222635 w 1222635"/>
              <a:gd name="connsiteY1" fmla="*/ 0 h 3124087"/>
              <a:gd name="connsiteX2" fmla="*/ 1222635 w 1222635"/>
              <a:gd name="connsiteY2" fmla="*/ 3124087 h 3124087"/>
              <a:gd name="connsiteX3" fmla="*/ 5740 w 1222635"/>
              <a:gd name="connsiteY3" fmla="*/ 1721216 h 3124087"/>
              <a:gd name="connsiteX4" fmla="*/ 0 w 1222635"/>
              <a:gd name="connsiteY4" fmla="*/ 1545771 h 3124087"/>
              <a:gd name="connsiteX0" fmla="*/ 0 w 1222635"/>
              <a:gd name="connsiteY0" fmla="*/ 1545771 h 3124087"/>
              <a:gd name="connsiteX1" fmla="*/ 1222635 w 1222635"/>
              <a:gd name="connsiteY1" fmla="*/ 0 h 3124087"/>
              <a:gd name="connsiteX2" fmla="*/ 1222635 w 1222635"/>
              <a:gd name="connsiteY2" fmla="*/ 3124087 h 3124087"/>
              <a:gd name="connsiteX3" fmla="*/ 22366 w 1222635"/>
              <a:gd name="connsiteY3" fmla="*/ 1746154 h 3124087"/>
              <a:gd name="connsiteX4" fmla="*/ 0 w 1222635"/>
              <a:gd name="connsiteY4" fmla="*/ 1545771 h 3124087"/>
              <a:gd name="connsiteX0" fmla="*/ 3390 w 1226025"/>
              <a:gd name="connsiteY0" fmla="*/ 1545771 h 3124087"/>
              <a:gd name="connsiteX1" fmla="*/ 1226025 w 1226025"/>
              <a:gd name="connsiteY1" fmla="*/ 0 h 3124087"/>
              <a:gd name="connsiteX2" fmla="*/ 1226025 w 1226025"/>
              <a:gd name="connsiteY2" fmla="*/ 3124087 h 3124087"/>
              <a:gd name="connsiteX3" fmla="*/ 818 w 1226025"/>
              <a:gd name="connsiteY3" fmla="*/ 1746154 h 3124087"/>
              <a:gd name="connsiteX4" fmla="*/ 3390 w 1226025"/>
              <a:gd name="connsiteY4" fmla="*/ 1545771 h 3124087"/>
              <a:gd name="connsiteX0" fmla="*/ 0 w 1222635"/>
              <a:gd name="connsiteY0" fmla="*/ 1545771 h 3124087"/>
              <a:gd name="connsiteX1" fmla="*/ 1222635 w 1222635"/>
              <a:gd name="connsiteY1" fmla="*/ 0 h 3124087"/>
              <a:gd name="connsiteX2" fmla="*/ 1222635 w 1222635"/>
              <a:gd name="connsiteY2" fmla="*/ 3124087 h 3124087"/>
              <a:gd name="connsiteX3" fmla="*/ 14053 w 1222635"/>
              <a:gd name="connsiteY3" fmla="*/ 1804343 h 3124087"/>
              <a:gd name="connsiteX4" fmla="*/ 0 w 1222635"/>
              <a:gd name="connsiteY4" fmla="*/ 1545771 h 3124087"/>
              <a:gd name="connsiteX0" fmla="*/ 3391 w 1209401"/>
              <a:gd name="connsiteY0" fmla="*/ 1612273 h 3124087"/>
              <a:gd name="connsiteX1" fmla="*/ 1209401 w 1209401"/>
              <a:gd name="connsiteY1" fmla="*/ 0 h 3124087"/>
              <a:gd name="connsiteX2" fmla="*/ 1209401 w 1209401"/>
              <a:gd name="connsiteY2" fmla="*/ 3124087 h 3124087"/>
              <a:gd name="connsiteX3" fmla="*/ 819 w 1209401"/>
              <a:gd name="connsiteY3" fmla="*/ 1804343 h 3124087"/>
              <a:gd name="connsiteX4" fmla="*/ 3391 w 1209401"/>
              <a:gd name="connsiteY4" fmla="*/ 1612273 h 3124087"/>
              <a:gd name="connsiteX0" fmla="*/ 0 w 1230948"/>
              <a:gd name="connsiteY0" fmla="*/ 1637211 h 3124087"/>
              <a:gd name="connsiteX1" fmla="*/ 1230948 w 1230948"/>
              <a:gd name="connsiteY1" fmla="*/ 0 h 3124087"/>
              <a:gd name="connsiteX2" fmla="*/ 1230948 w 1230948"/>
              <a:gd name="connsiteY2" fmla="*/ 3124087 h 3124087"/>
              <a:gd name="connsiteX3" fmla="*/ 22366 w 1230948"/>
              <a:gd name="connsiteY3" fmla="*/ 1804343 h 3124087"/>
              <a:gd name="connsiteX4" fmla="*/ 0 w 1230948"/>
              <a:gd name="connsiteY4" fmla="*/ 1637211 h 3124087"/>
              <a:gd name="connsiteX0" fmla="*/ 0 w 1222636"/>
              <a:gd name="connsiteY0" fmla="*/ 1637211 h 3124087"/>
              <a:gd name="connsiteX1" fmla="*/ 1222636 w 1222636"/>
              <a:gd name="connsiteY1" fmla="*/ 0 h 3124087"/>
              <a:gd name="connsiteX2" fmla="*/ 1222636 w 1222636"/>
              <a:gd name="connsiteY2" fmla="*/ 3124087 h 3124087"/>
              <a:gd name="connsiteX3" fmla="*/ 14054 w 1222636"/>
              <a:gd name="connsiteY3" fmla="*/ 1804343 h 3124087"/>
              <a:gd name="connsiteX4" fmla="*/ 0 w 1222636"/>
              <a:gd name="connsiteY4" fmla="*/ 1637211 h 3124087"/>
              <a:gd name="connsiteX0" fmla="*/ 11367 w 1234003"/>
              <a:gd name="connsiteY0" fmla="*/ 1637211 h 3124087"/>
              <a:gd name="connsiteX1" fmla="*/ 1234003 w 1234003"/>
              <a:gd name="connsiteY1" fmla="*/ 0 h 3124087"/>
              <a:gd name="connsiteX2" fmla="*/ 1234003 w 1234003"/>
              <a:gd name="connsiteY2" fmla="*/ 3124087 h 3124087"/>
              <a:gd name="connsiteX3" fmla="*/ 482 w 1234003"/>
              <a:gd name="connsiteY3" fmla="*/ 1804343 h 3124087"/>
              <a:gd name="connsiteX4" fmla="*/ 11367 w 1234003"/>
              <a:gd name="connsiteY4" fmla="*/ 1637211 h 3124087"/>
              <a:gd name="connsiteX0" fmla="*/ 11367 w 1234003"/>
              <a:gd name="connsiteY0" fmla="*/ 1637211 h 3124087"/>
              <a:gd name="connsiteX1" fmla="*/ 1234003 w 1234003"/>
              <a:gd name="connsiteY1" fmla="*/ 0 h 3124087"/>
              <a:gd name="connsiteX2" fmla="*/ 1234003 w 1234003"/>
              <a:gd name="connsiteY2" fmla="*/ 3124087 h 3124087"/>
              <a:gd name="connsiteX3" fmla="*/ 482 w 1234003"/>
              <a:gd name="connsiteY3" fmla="*/ 1804343 h 3124087"/>
              <a:gd name="connsiteX4" fmla="*/ 11367 w 1234003"/>
              <a:gd name="connsiteY4" fmla="*/ 1637211 h 3124087"/>
              <a:gd name="connsiteX0" fmla="*/ 11367 w 1234003"/>
              <a:gd name="connsiteY0" fmla="*/ 1663336 h 3124087"/>
              <a:gd name="connsiteX1" fmla="*/ 1234003 w 1234003"/>
              <a:gd name="connsiteY1" fmla="*/ 0 h 3124087"/>
              <a:gd name="connsiteX2" fmla="*/ 1234003 w 1234003"/>
              <a:gd name="connsiteY2" fmla="*/ 3124087 h 3124087"/>
              <a:gd name="connsiteX3" fmla="*/ 482 w 1234003"/>
              <a:gd name="connsiteY3" fmla="*/ 1804343 h 3124087"/>
              <a:gd name="connsiteX4" fmla="*/ 11367 w 1234003"/>
              <a:gd name="connsiteY4" fmla="*/ 1663336 h 3124087"/>
              <a:gd name="connsiteX0" fmla="*/ 526 w 1223162"/>
              <a:gd name="connsiteY0" fmla="*/ 1663336 h 3124087"/>
              <a:gd name="connsiteX1" fmla="*/ 1223162 w 1223162"/>
              <a:gd name="connsiteY1" fmla="*/ 0 h 3124087"/>
              <a:gd name="connsiteX2" fmla="*/ 1223162 w 1223162"/>
              <a:gd name="connsiteY2" fmla="*/ 3124087 h 3124087"/>
              <a:gd name="connsiteX3" fmla="*/ 1122 w 1223162"/>
              <a:gd name="connsiteY3" fmla="*/ 1810606 h 3124087"/>
              <a:gd name="connsiteX4" fmla="*/ 526 w 1223162"/>
              <a:gd name="connsiteY4" fmla="*/ 1663336 h 3124087"/>
              <a:gd name="connsiteX0" fmla="*/ 526 w 1223162"/>
              <a:gd name="connsiteY0" fmla="*/ 1669599 h 3124087"/>
              <a:gd name="connsiteX1" fmla="*/ 1223162 w 1223162"/>
              <a:gd name="connsiteY1" fmla="*/ 0 h 3124087"/>
              <a:gd name="connsiteX2" fmla="*/ 1223162 w 1223162"/>
              <a:gd name="connsiteY2" fmla="*/ 3124087 h 3124087"/>
              <a:gd name="connsiteX3" fmla="*/ 1122 w 1223162"/>
              <a:gd name="connsiteY3" fmla="*/ 1810606 h 3124087"/>
              <a:gd name="connsiteX4" fmla="*/ 526 w 1223162"/>
              <a:gd name="connsiteY4" fmla="*/ 1669599 h 3124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3162" h="3124087">
                <a:moveTo>
                  <a:pt x="526" y="1669599"/>
                </a:moveTo>
                <a:lnTo>
                  <a:pt x="1223162" y="0"/>
                </a:lnTo>
                <a:lnTo>
                  <a:pt x="1223162" y="3124087"/>
                </a:lnTo>
                <a:lnTo>
                  <a:pt x="1122" y="1810606"/>
                </a:lnTo>
                <a:cubicBezTo>
                  <a:pt x="-2507" y="1284501"/>
                  <a:pt x="4155" y="2195704"/>
                  <a:pt x="526" y="1669599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290BA7F-9B98-1126-4FB9-61444AA642F3}"/>
              </a:ext>
            </a:extLst>
          </p:cNvPr>
          <p:cNvSpPr txBox="1"/>
          <p:nvPr/>
        </p:nvSpPr>
        <p:spPr>
          <a:xfrm>
            <a:off x="308640" y="175538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ja-JP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S4</a:t>
            </a:r>
            <a:endParaRPr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E0445AD-AE23-0248-921A-BB92E007DD82}"/>
              </a:ext>
            </a:extLst>
          </p:cNvPr>
          <p:cNvSpPr txBox="1"/>
          <p:nvPr/>
        </p:nvSpPr>
        <p:spPr>
          <a:xfrm>
            <a:off x="3552371" y="848386"/>
            <a:ext cx="19021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VCAN</a:t>
            </a:r>
            <a:r>
              <a:rPr kumimoji="1" lang="en-US" altLang="ja-JP" sz="2000" b="1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High</a:t>
            </a:r>
            <a:r>
              <a:rPr kumimoji="1"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 area</a:t>
            </a:r>
            <a:endParaRPr kumimoji="1" lang="ja-JP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2480C3B-F620-D359-054C-1DBEF788CDE2}"/>
              </a:ext>
            </a:extLst>
          </p:cNvPr>
          <p:cNvSpPr txBox="1"/>
          <p:nvPr/>
        </p:nvSpPr>
        <p:spPr>
          <a:xfrm>
            <a:off x="13748258" y="848386"/>
            <a:ext cx="19495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VCAN</a:t>
            </a:r>
            <a:r>
              <a:rPr kumimoji="1" lang="en-US" altLang="ja-JP" sz="2000" b="1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Low</a:t>
            </a:r>
            <a:r>
              <a:rPr kumimoji="1" lang="en-US" altLang="ja-JP" sz="2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 area</a:t>
            </a:r>
            <a:endParaRPr kumimoji="1" lang="ja-JP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60A25ACA-541C-4B32-BFA9-5D0AD784653C}"/>
              </a:ext>
            </a:extLst>
          </p:cNvPr>
          <p:cNvSpPr txBox="1"/>
          <p:nvPr/>
        </p:nvSpPr>
        <p:spPr>
          <a:xfrm>
            <a:off x="7684647" y="4229133"/>
            <a:ext cx="987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TIM-3</a:t>
            </a:r>
            <a:endParaRPr kumimoji="1" lang="ja-JP" altLang="en-US" sz="2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6E269F9-5FED-19A4-9386-73AA5763D908}"/>
              </a:ext>
            </a:extLst>
          </p:cNvPr>
          <p:cNvSpPr txBox="1"/>
          <p:nvPr/>
        </p:nvSpPr>
        <p:spPr>
          <a:xfrm>
            <a:off x="579715" y="7476358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/>
              <a:t>50µm</a:t>
            </a:r>
            <a:endParaRPr kumimoji="1" lang="ja-JP" altLang="en-US" sz="1200" b="1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016C9D3-092B-C9BC-CEB5-952387066BBA}"/>
              </a:ext>
            </a:extLst>
          </p:cNvPr>
          <p:cNvSpPr txBox="1"/>
          <p:nvPr/>
        </p:nvSpPr>
        <p:spPr>
          <a:xfrm>
            <a:off x="5900468" y="3547872"/>
            <a:ext cx="6335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/>
              <a:t>2.5mm</a:t>
            </a:r>
            <a:endParaRPr kumimoji="1" lang="ja-JP" altLang="en-US" sz="1200" b="1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DB52559-DA1E-EF86-AEAE-13D5D73A1F4D}"/>
              </a:ext>
            </a:extLst>
          </p:cNvPr>
          <p:cNvSpPr txBox="1"/>
          <p:nvPr/>
        </p:nvSpPr>
        <p:spPr>
          <a:xfrm>
            <a:off x="579715" y="3547872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/>
              <a:t>50µm</a:t>
            </a:r>
            <a:endParaRPr kumimoji="1" lang="ja-JP" altLang="en-US" sz="1200" b="1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E07D45F-31B5-6DE2-4879-C8927B4CF9E5}"/>
              </a:ext>
            </a:extLst>
          </p:cNvPr>
          <p:cNvSpPr txBox="1"/>
          <p:nvPr/>
        </p:nvSpPr>
        <p:spPr>
          <a:xfrm>
            <a:off x="10818877" y="7476358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/>
              <a:t>50µm</a:t>
            </a:r>
            <a:endParaRPr kumimoji="1" lang="ja-JP" altLang="en-US" sz="1200" b="1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C1551FD-5B86-7623-B8DB-7303E6D5C0AA}"/>
              </a:ext>
            </a:extLst>
          </p:cNvPr>
          <p:cNvSpPr txBox="1"/>
          <p:nvPr/>
        </p:nvSpPr>
        <p:spPr>
          <a:xfrm>
            <a:off x="10818877" y="3547872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/>
              <a:t>50µm</a:t>
            </a:r>
            <a:endParaRPr kumimoji="1" lang="ja-JP" altLang="en-US" sz="1200" b="1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EF73A2C-624A-11B0-6F35-55C03F63D6F2}"/>
              </a:ext>
            </a:extLst>
          </p:cNvPr>
          <p:cNvSpPr txBox="1"/>
          <p:nvPr/>
        </p:nvSpPr>
        <p:spPr>
          <a:xfrm>
            <a:off x="5900467" y="7476358"/>
            <a:ext cx="6335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/>
              <a:t>2.5mm</a:t>
            </a:r>
            <a:endParaRPr kumimoji="1" lang="ja-JP" altLang="en-US" sz="1200" b="1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D8D96C7-322F-2F59-0BF3-50DFB75B8656}"/>
              </a:ext>
            </a:extLst>
          </p:cNvPr>
          <p:cNvSpPr txBox="1"/>
          <p:nvPr/>
        </p:nvSpPr>
        <p:spPr>
          <a:xfrm>
            <a:off x="417163" y="8269855"/>
            <a:ext cx="155227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S4. 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Heterogenous VCAN and TIM-3 staining. Using tumors with heterogenous VCAN staining pattern (n=24), stromal areas of each tumor were divided into those with strong VCAN staining (</a:t>
            </a:r>
            <a:r>
              <a:rPr lang="en-US" altLang="ja-JP" sz="1400" dirty="0" err="1">
                <a:latin typeface="Arial" panose="020B0604020202020204" pitchFamily="34" charset="0"/>
                <a:cs typeface="Arial" panose="020B0604020202020204" pitchFamily="34" charset="0"/>
              </a:rPr>
              <a:t>VCAN</a:t>
            </a:r>
            <a:r>
              <a:rPr lang="en-US" altLang="ja-JP" sz="1400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High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areas) and those with negative or moderate VCAN staining (</a:t>
            </a:r>
            <a:r>
              <a:rPr lang="en-US" altLang="ja-JP" sz="1400" dirty="0" err="1">
                <a:latin typeface="Arial" panose="020B0604020202020204" pitchFamily="34" charset="0"/>
                <a:cs typeface="Arial" panose="020B0604020202020204" pitchFamily="34" charset="0"/>
              </a:rPr>
              <a:t>VCAN</a:t>
            </a:r>
            <a:r>
              <a:rPr lang="en-US" altLang="ja-JP" sz="1400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Low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areas) (upper panels), and then TIM-3</a:t>
            </a:r>
            <a:r>
              <a:rPr lang="en-US" altLang="ja-JP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TIICs were evaluated in </a:t>
            </a:r>
            <a:r>
              <a:rPr lang="en-US" altLang="ja-JP" sz="1400" dirty="0" err="1">
                <a:latin typeface="Arial" panose="020B0604020202020204" pitchFamily="34" charset="0"/>
                <a:cs typeface="Arial" panose="020B0604020202020204" pitchFamily="34" charset="0"/>
              </a:rPr>
              <a:t>VCAN</a:t>
            </a:r>
            <a:r>
              <a:rPr lang="en-US" altLang="ja-JP" sz="1400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High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areas and </a:t>
            </a:r>
            <a:r>
              <a:rPr lang="en-US" altLang="ja-JP" sz="1400" dirty="0" err="1">
                <a:latin typeface="Arial" panose="020B0604020202020204" pitchFamily="34" charset="0"/>
                <a:cs typeface="Arial" panose="020B0604020202020204" pitchFamily="34" charset="0"/>
              </a:rPr>
              <a:t>VCAN</a:t>
            </a:r>
            <a:r>
              <a:rPr lang="en-US" altLang="ja-JP" sz="1400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Low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areas separately (lower panels).</a:t>
            </a:r>
            <a:endParaRPr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C342AAE-EC9C-9796-E267-97176FB0BFF8}"/>
              </a:ext>
            </a:extLst>
          </p:cNvPr>
          <p:cNvSpPr txBox="1"/>
          <p:nvPr/>
        </p:nvSpPr>
        <p:spPr>
          <a:xfrm>
            <a:off x="7585129" y="311570"/>
            <a:ext cx="1186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VCAN</a:t>
            </a:r>
            <a:endParaRPr kumimoji="1" lang="ja-JP" altLang="en-US" sz="2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59C36268-E37C-E7AB-12CC-AF86BEF1953E}"/>
              </a:ext>
            </a:extLst>
          </p:cNvPr>
          <p:cNvCxnSpPr>
            <a:cxnSpLocks/>
          </p:cNvCxnSpPr>
          <p:nvPr/>
        </p:nvCxnSpPr>
        <p:spPr>
          <a:xfrm>
            <a:off x="756356" y="732438"/>
            <a:ext cx="147207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70C40C75-D887-7C46-49F6-F4281BA5A258}"/>
              </a:ext>
            </a:extLst>
          </p:cNvPr>
          <p:cNvCxnSpPr>
            <a:cxnSpLocks/>
          </p:cNvCxnSpPr>
          <p:nvPr/>
        </p:nvCxnSpPr>
        <p:spPr>
          <a:xfrm>
            <a:off x="756356" y="4645325"/>
            <a:ext cx="147207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2302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4D3343C-31B9-7160-8843-1F821D4D9969}"/>
              </a:ext>
            </a:extLst>
          </p:cNvPr>
          <p:cNvSpPr txBox="1"/>
          <p:nvPr/>
        </p:nvSpPr>
        <p:spPr>
          <a:xfrm>
            <a:off x="4253186" y="1009476"/>
            <a:ext cx="313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6A35DFB-CEC4-08A6-19E7-0AA2AAC89A0A}"/>
              </a:ext>
            </a:extLst>
          </p:cNvPr>
          <p:cNvSpPr txBox="1"/>
          <p:nvPr/>
        </p:nvSpPr>
        <p:spPr>
          <a:xfrm>
            <a:off x="5423479" y="3519700"/>
            <a:ext cx="8210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CD163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6CC7BCC3-A8F2-CE0D-8D08-37D62A79FCA8}"/>
              </a:ext>
            </a:extLst>
          </p:cNvPr>
          <p:cNvCxnSpPr>
            <a:cxnSpLocks/>
          </p:cNvCxnSpPr>
          <p:nvPr/>
        </p:nvCxnSpPr>
        <p:spPr>
          <a:xfrm>
            <a:off x="5086284" y="3530213"/>
            <a:ext cx="158116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31714C5F-7293-6FC0-A673-E4BC024B8DFA}"/>
              </a:ext>
            </a:extLst>
          </p:cNvPr>
          <p:cNvCxnSpPr>
            <a:cxnSpLocks/>
          </p:cNvCxnSpPr>
          <p:nvPr/>
        </p:nvCxnSpPr>
        <p:spPr>
          <a:xfrm flipV="1">
            <a:off x="4697862" y="1528063"/>
            <a:ext cx="0" cy="15344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FA711B0-E7BB-53E3-1B76-65E65577E02A}"/>
              </a:ext>
            </a:extLst>
          </p:cNvPr>
          <p:cNvSpPr txBox="1"/>
          <p:nvPr/>
        </p:nvSpPr>
        <p:spPr>
          <a:xfrm rot="16200000">
            <a:off x="4096365" y="2219594"/>
            <a:ext cx="854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counts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3DCB0A9D-B49F-5DBC-3768-D4A7BD1A7F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62" r="50000" b="4418"/>
          <a:stretch/>
        </p:blipFill>
        <p:spPr>
          <a:xfrm>
            <a:off x="4724113" y="1317253"/>
            <a:ext cx="2119734" cy="2161970"/>
          </a:xfrm>
          <a:prstGeom prst="rect">
            <a:avLst/>
          </a:prstGeom>
        </p:spPr>
      </p:pic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B1C05F46-2C0E-B6E7-BCFB-AC62DE8F86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754102"/>
              </p:ext>
            </p:extLst>
          </p:nvPr>
        </p:nvGraphicFramePr>
        <p:xfrm>
          <a:off x="3976688" y="3886200"/>
          <a:ext cx="7851775" cy="350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3" imgW="5374477" imgH="2398424" progId="Prism9.Document">
                  <p:embed/>
                </p:oleObj>
              </mc:Choice>
              <mc:Fallback>
                <p:oleObj name="Prism 9" r:id="rId3" imgW="5374477" imgH="2398424" progId="Prism9.Document">
                  <p:embed/>
                  <p:pic>
                    <p:nvPicPr>
                      <p:cNvPr id="26" name="オブジェクト 25">
                        <a:extLst>
                          <a:ext uri="{FF2B5EF4-FFF2-40B4-BE49-F238E27FC236}">
                            <a16:creationId xmlns:a16="http://schemas.microsoft.com/office/drawing/2014/main" id="{72BDEA3F-951D-CEDF-27F2-72FF5FB26F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76688" y="3886200"/>
                        <a:ext cx="7851775" cy="350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936B3EF-56DA-4ECB-7F9A-4C40526ED1BC}"/>
              </a:ext>
            </a:extLst>
          </p:cNvPr>
          <p:cNvSpPr txBox="1"/>
          <p:nvPr/>
        </p:nvSpPr>
        <p:spPr>
          <a:xfrm>
            <a:off x="1614523" y="7549748"/>
            <a:ext cx="13258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S5.  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Generation of M2 and M1 macrophages.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, Representative histograms for CD163 on in vitro-generated M0 (dark grey) and M2 macrophages (orange).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, The expression levels of CD163 on M2 macrophages present as the mean ± </a:t>
            </a:r>
            <a:r>
              <a:rPr lang="en-US" altLang="ja-JP" sz="1400" dirty="0" err="1">
                <a:latin typeface="Arial" panose="020B0604020202020204" pitchFamily="34" charset="0"/>
                <a:cs typeface="Arial" panose="020B0604020202020204" pitchFamily="34" charset="0"/>
              </a:rPr>
              <a:t>s.e.m.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relative to those of M0 macrophages (n = 4). Mann–Whitney </a:t>
            </a:r>
            <a:r>
              <a:rPr lang="en-US" altLang="ja-JP" sz="1400" i="1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test. * </a:t>
            </a:r>
            <a:r>
              <a:rPr lang="en-US" altLang="ja-JP" sz="1400" i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&lt; 0.05.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, Representative histograms for CD86 on in vitro-generated M0 (dark grey) and M1 macrophages (pink).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, The expression levels of CD86 on M1 macrophages relative to those of M0 macrophages (n = 1). </a:t>
            </a:r>
            <a:endParaRPr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BD6510E-94F6-447F-AD65-A9C8BFE7C7BF}"/>
              </a:ext>
            </a:extLst>
          </p:cNvPr>
          <p:cNvSpPr txBox="1"/>
          <p:nvPr/>
        </p:nvSpPr>
        <p:spPr>
          <a:xfrm>
            <a:off x="305613" y="224487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ja-JP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S5</a:t>
            </a:r>
            <a:endParaRPr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3998C21-FFB8-8F2F-2B9D-68F9494C68ED}"/>
              </a:ext>
            </a:extLst>
          </p:cNvPr>
          <p:cNvSpPr txBox="1"/>
          <p:nvPr/>
        </p:nvSpPr>
        <p:spPr>
          <a:xfrm>
            <a:off x="4253186" y="4174930"/>
            <a:ext cx="313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9706F6D-77AB-BA12-9437-BF5B402993D8}"/>
              </a:ext>
            </a:extLst>
          </p:cNvPr>
          <p:cNvSpPr txBox="1"/>
          <p:nvPr/>
        </p:nvSpPr>
        <p:spPr>
          <a:xfrm>
            <a:off x="8235657" y="4174930"/>
            <a:ext cx="313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DDE7054B-F9E8-8AD2-3887-643CDFF5DA7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75" r="46922" b="5473"/>
          <a:stretch/>
        </p:blipFill>
        <p:spPr>
          <a:xfrm>
            <a:off x="8811843" y="1317253"/>
            <a:ext cx="2092141" cy="2133828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046B4FE-9E7F-8649-2F6D-BFA0FCDB644F}"/>
              </a:ext>
            </a:extLst>
          </p:cNvPr>
          <p:cNvSpPr txBox="1"/>
          <p:nvPr/>
        </p:nvSpPr>
        <p:spPr>
          <a:xfrm>
            <a:off x="9524894" y="3519700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CD86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44DAD1EE-AC50-51CF-4B83-4D42018B2B64}"/>
              </a:ext>
            </a:extLst>
          </p:cNvPr>
          <p:cNvCxnSpPr>
            <a:cxnSpLocks/>
          </p:cNvCxnSpPr>
          <p:nvPr/>
        </p:nvCxnSpPr>
        <p:spPr>
          <a:xfrm>
            <a:off x="9130792" y="3530213"/>
            <a:ext cx="158116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矢印コネクタ 20">
            <a:extLst>
              <a:ext uri="{FF2B5EF4-FFF2-40B4-BE49-F238E27FC236}">
                <a16:creationId xmlns:a16="http://schemas.microsoft.com/office/drawing/2014/main" id="{74D48F7F-9733-8703-64DA-18F7F5F30C18}"/>
              </a:ext>
            </a:extLst>
          </p:cNvPr>
          <p:cNvCxnSpPr>
            <a:cxnSpLocks/>
          </p:cNvCxnSpPr>
          <p:nvPr/>
        </p:nvCxnSpPr>
        <p:spPr>
          <a:xfrm flipV="1">
            <a:off x="8742370" y="1528063"/>
            <a:ext cx="0" cy="15344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3D00CF0F-365C-2A00-F309-173E17D555D2}"/>
              </a:ext>
            </a:extLst>
          </p:cNvPr>
          <p:cNvSpPr txBox="1"/>
          <p:nvPr/>
        </p:nvSpPr>
        <p:spPr>
          <a:xfrm rot="16200000">
            <a:off x="8140873" y="2219594"/>
            <a:ext cx="854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counts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FA725AE1-FC98-EBD0-F632-3ACF57702A82}"/>
              </a:ext>
            </a:extLst>
          </p:cNvPr>
          <p:cNvGrpSpPr/>
          <p:nvPr/>
        </p:nvGrpSpPr>
        <p:grpSpPr>
          <a:xfrm>
            <a:off x="10988121" y="1453875"/>
            <a:ext cx="781072" cy="697627"/>
            <a:chOff x="3184742" y="1609738"/>
            <a:chExt cx="781072" cy="697627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3FE6701B-28EC-ABE1-C045-8BDBEAE6799C}"/>
                </a:ext>
              </a:extLst>
            </p:cNvPr>
            <p:cNvSpPr/>
            <p:nvPr/>
          </p:nvSpPr>
          <p:spPr>
            <a:xfrm>
              <a:off x="3184742" y="1683459"/>
              <a:ext cx="100873" cy="1008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A1FA006A-BE93-CDB5-6FAD-D96876E83B75}"/>
                </a:ext>
              </a:extLst>
            </p:cNvPr>
            <p:cNvSpPr/>
            <p:nvPr/>
          </p:nvSpPr>
          <p:spPr>
            <a:xfrm>
              <a:off x="3184742" y="1909241"/>
              <a:ext cx="100873" cy="10087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CD86DAC6-96B9-D216-A46C-C2B88F77702D}"/>
                </a:ext>
              </a:extLst>
            </p:cNvPr>
            <p:cNvSpPr/>
            <p:nvPr/>
          </p:nvSpPr>
          <p:spPr>
            <a:xfrm>
              <a:off x="3184742" y="2112719"/>
              <a:ext cx="100873" cy="100873"/>
            </a:xfrm>
            <a:prstGeom prst="rect">
              <a:avLst/>
            </a:prstGeom>
            <a:solidFill>
              <a:srgbClr val="FF0000">
                <a:alpha val="25000"/>
              </a:srgbClr>
            </a:solidFill>
            <a:ln>
              <a:solidFill>
                <a:srgbClr val="FF0000">
                  <a:alpha val="2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A6014F10-4B86-3002-96D7-985E3108CA8E}"/>
                </a:ext>
              </a:extLst>
            </p:cNvPr>
            <p:cNvSpPr txBox="1"/>
            <p:nvPr/>
          </p:nvSpPr>
          <p:spPr>
            <a:xfrm>
              <a:off x="3285820" y="1609738"/>
              <a:ext cx="679994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200"/>
                </a:spcAft>
              </a:pPr>
              <a:r>
                <a:rPr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Isotype</a:t>
              </a:r>
            </a:p>
            <a:p>
              <a:pPr>
                <a:spcAft>
                  <a:spcPts val="200"/>
                </a:spcAft>
              </a:pPr>
              <a:r>
                <a:rPr kumimoji="1"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M0</a:t>
              </a:r>
            </a:p>
            <a:p>
              <a:pPr>
                <a:spcAft>
                  <a:spcPts val="200"/>
                </a:spcAft>
              </a:pPr>
              <a:r>
                <a:rPr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M1</a:t>
              </a:r>
              <a:endParaRPr kumimoji="1" lang="ja-JP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181558AB-78ED-A5A7-41FE-80A42380CFFD}"/>
              </a:ext>
            </a:extLst>
          </p:cNvPr>
          <p:cNvGrpSpPr/>
          <p:nvPr/>
        </p:nvGrpSpPr>
        <p:grpSpPr>
          <a:xfrm>
            <a:off x="6898625" y="1459860"/>
            <a:ext cx="769497" cy="697627"/>
            <a:chOff x="3184742" y="1609738"/>
            <a:chExt cx="769497" cy="697627"/>
          </a:xfrm>
        </p:grpSpPr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BDA27514-C88B-AFE5-E363-0E5B29191AB1}"/>
                </a:ext>
              </a:extLst>
            </p:cNvPr>
            <p:cNvSpPr/>
            <p:nvPr/>
          </p:nvSpPr>
          <p:spPr>
            <a:xfrm>
              <a:off x="3184742" y="1683459"/>
              <a:ext cx="100873" cy="1008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9BF94D4C-6F51-1813-C2D8-98270921EE2C}"/>
                </a:ext>
              </a:extLst>
            </p:cNvPr>
            <p:cNvSpPr/>
            <p:nvPr/>
          </p:nvSpPr>
          <p:spPr>
            <a:xfrm>
              <a:off x="3184742" y="1900598"/>
              <a:ext cx="100873" cy="10087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8C23F4E7-A2C2-59A0-552B-948BBA92CAB6}"/>
                </a:ext>
              </a:extLst>
            </p:cNvPr>
            <p:cNvSpPr/>
            <p:nvPr/>
          </p:nvSpPr>
          <p:spPr>
            <a:xfrm>
              <a:off x="3184742" y="2113001"/>
              <a:ext cx="100873" cy="10087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F52A5D43-8B1C-CECE-B9BB-749A1894546F}"/>
                </a:ext>
              </a:extLst>
            </p:cNvPr>
            <p:cNvSpPr txBox="1"/>
            <p:nvPr/>
          </p:nvSpPr>
          <p:spPr>
            <a:xfrm>
              <a:off x="3274245" y="1609738"/>
              <a:ext cx="679994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200"/>
                </a:spcAft>
              </a:pPr>
              <a:r>
                <a:rPr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Isotype</a:t>
              </a:r>
            </a:p>
            <a:p>
              <a:pPr>
                <a:spcAft>
                  <a:spcPts val="200"/>
                </a:spcAft>
              </a:pPr>
              <a:r>
                <a:rPr kumimoji="1"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M0</a:t>
              </a:r>
            </a:p>
            <a:p>
              <a:pPr>
                <a:spcAft>
                  <a:spcPts val="200"/>
                </a:spcAft>
              </a:pPr>
              <a:r>
                <a:rPr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M2</a:t>
              </a:r>
              <a:endParaRPr kumimoji="1" lang="ja-JP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D441656A-7A5A-DB5B-B135-FBEFABCA25E6}"/>
              </a:ext>
            </a:extLst>
          </p:cNvPr>
          <p:cNvSpPr txBox="1"/>
          <p:nvPr/>
        </p:nvSpPr>
        <p:spPr>
          <a:xfrm>
            <a:off x="8235657" y="1009476"/>
            <a:ext cx="313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989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図 27">
            <a:extLst>
              <a:ext uri="{FF2B5EF4-FFF2-40B4-BE49-F238E27FC236}">
                <a16:creationId xmlns:a16="http://schemas.microsoft.com/office/drawing/2014/main" id="{7EB2471A-092D-FB30-D9AA-C0D28AE66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976" y="745653"/>
            <a:ext cx="14187211" cy="3035359"/>
          </a:xfrm>
          <a:prstGeom prst="rect">
            <a:avLst/>
          </a:prstGeom>
        </p:spPr>
      </p:pic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F4668BF-9524-04B9-7600-FDAA976738CA}"/>
              </a:ext>
            </a:extLst>
          </p:cNvPr>
          <p:cNvSpPr txBox="1"/>
          <p:nvPr/>
        </p:nvSpPr>
        <p:spPr>
          <a:xfrm>
            <a:off x="305613" y="224487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ja-JP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S6</a:t>
            </a:r>
            <a:endParaRPr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オブジェクト 2">
            <a:extLst>
              <a:ext uri="{FF2B5EF4-FFF2-40B4-BE49-F238E27FC236}">
                <a16:creationId xmlns:a16="http://schemas.microsoft.com/office/drawing/2014/main" id="{F4D21235-51B2-737C-EF6B-C5C9D1FC3B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827216"/>
              </p:ext>
            </p:extLst>
          </p:nvPr>
        </p:nvGraphicFramePr>
        <p:xfrm>
          <a:off x="1047750" y="3795713"/>
          <a:ext cx="13893800" cy="443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3" imgW="9260184" imgH="2948806" progId="Prism9.Document">
                  <p:embed/>
                </p:oleObj>
              </mc:Choice>
              <mc:Fallback>
                <p:oleObj name="Prism 9" r:id="rId3" imgW="9260184" imgH="2948806" progId="Prism9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7750" y="3795713"/>
                        <a:ext cx="13893800" cy="4430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0E2C946-4CC7-02E4-634A-6846701056E4}"/>
              </a:ext>
            </a:extLst>
          </p:cNvPr>
          <p:cNvSpPr txBox="1"/>
          <p:nvPr/>
        </p:nvSpPr>
        <p:spPr>
          <a:xfrm>
            <a:off x="572205" y="71800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B119687-CC41-F6C2-4B31-B54301764459}"/>
              </a:ext>
            </a:extLst>
          </p:cNvPr>
          <p:cNvSpPr txBox="1"/>
          <p:nvPr/>
        </p:nvSpPr>
        <p:spPr>
          <a:xfrm>
            <a:off x="1322268" y="394809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B5DBC75-CD59-20B0-80DE-8039966C67C2}"/>
              </a:ext>
            </a:extLst>
          </p:cNvPr>
          <p:cNvSpPr txBox="1"/>
          <p:nvPr/>
        </p:nvSpPr>
        <p:spPr>
          <a:xfrm>
            <a:off x="4226716" y="3900218"/>
            <a:ext cx="325183" cy="370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5DB68D6-F686-8AB1-477E-3D88D38DF013}"/>
              </a:ext>
            </a:extLst>
          </p:cNvPr>
          <p:cNvSpPr txBox="1"/>
          <p:nvPr/>
        </p:nvSpPr>
        <p:spPr>
          <a:xfrm>
            <a:off x="7564825" y="3948902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3C547E0-5C8C-21DF-FB6E-66D2ED6FF461}"/>
              </a:ext>
            </a:extLst>
          </p:cNvPr>
          <p:cNvSpPr txBox="1"/>
          <p:nvPr/>
        </p:nvSpPr>
        <p:spPr>
          <a:xfrm>
            <a:off x="11327491" y="3947330"/>
            <a:ext cx="325183" cy="370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248C055-3E53-1DFF-0CA8-A3679B176F18}"/>
              </a:ext>
            </a:extLst>
          </p:cNvPr>
          <p:cNvSpPr txBox="1"/>
          <p:nvPr/>
        </p:nvSpPr>
        <p:spPr>
          <a:xfrm>
            <a:off x="305613" y="7965771"/>
            <a:ext cx="156647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S6. 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CD14</a:t>
            </a:r>
            <a:r>
              <a:rPr lang="en-US" altLang="ja-JP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monocytes, CD3</a:t>
            </a:r>
            <a:r>
              <a:rPr lang="en-US" altLang="ja-JP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CD4</a:t>
            </a:r>
            <a:r>
              <a:rPr lang="en-US" altLang="ja-JP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T-cells and CD3</a:t>
            </a:r>
            <a:r>
              <a:rPr lang="en-US" altLang="ja-JP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CD8</a:t>
            </a:r>
            <a:r>
              <a:rPr lang="en-US" altLang="ja-JP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T-cells from PBMCs.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A,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Gating strategy for flow cytometry of CD14</a:t>
            </a:r>
            <a:r>
              <a:rPr lang="en-US" altLang="ja-JP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monocytes, CD3</a:t>
            </a:r>
            <a:r>
              <a:rPr lang="en-US" altLang="ja-JP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CD4</a:t>
            </a:r>
            <a:r>
              <a:rPr lang="en-US" altLang="ja-JP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T-cells and CD3</a:t>
            </a:r>
            <a:r>
              <a:rPr lang="en-US" altLang="ja-JP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CD8</a:t>
            </a:r>
            <a:r>
              <a:rPr lang="en-US" altLang="ja-JP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T-cells from PBMCs.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C, 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TIM-3 expression on CD4</a:t>
            </a:r>
            <a:r>
              <a:rPr lang="en-US" altLang="ja-JP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T-cells (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) and CD8</a:t>
            </a:r>
            <a:r>
              <a:rPr lang="en-US" altLang="ja-JP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T-cells (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), treated with various concentrations of TGF</a:t>
            </a:r>
            <a:r>
              <a:rPr lang="el-GR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as indicated. TIM-3 levels on TGFβ-treated cells present as the mean ± </a:t>
            </a:r>
            <a:r>
              <a:rPr lang="en-US" altLang="ja-JP" sz="1400" dirty="0" err="1">
                <a:latin typeface="Arial" panose="020B0604020202020204" pitchFamily="34" charset="0"/>
                <a:cs typeface="Arial" panose="020B0604020202020204" pitchFamily="34" charset="0"/>
              </a:rPr>
              <a:t>s.e.m.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relative to those of controls (n = 4). Kruskal-Wallis test.  </a:t>
            </a:r>
            <a:r>
              <a:rPr lang="en-US" altLang="ja-JP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n.s</a:t>
            </a:r>
            <a:r>
              <a:rPr lang="en-US" altLang="ja-JP" sz="14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400" i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&gt; 0.05.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D 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 E, 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TIM-3 expression on IL-2-stimulated CD4</a:t>
            </a:r>
            <a:r>
              <a:rPr lang="en-US" altLang="ja-JP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T-cells (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) and CD8</a:t>
            </a:r>
            <a:r>
              <a:rPr lang="en-US" altLang="ja-JP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T-cells (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), treated with or without TGF</a:t>
            </a:r>
            <a:r>
              <a:rPr lang="el-GR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(10 ng/ml). TIM-3 levels on IL-2 and/or TGFβ-treated cells present as the mean ± s.e.m. relative to those of untreated cells (n = 5). Kruskal-Wallis test.  </a:t>
            </a:r>
            <a:r>
              <a:rPr lang="en-US" altLang="ja-JP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n.s</a:t>
            </a:r>
            <a:r>
              <a:rPr lang="en-US" altLang="ja-JP" sz="14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400" i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&gt; 0.05. </a:t>
            </a:r>
            <a:endParaRPr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9193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4792</TotalTime>
  <Words>574</Words>
  <Application>Microsoft Office PowerPoint</Application>
  <PresentationFormat>ユーザー設定</PresentationFormat>
  <Paragraphs>50</Paragraphs>
  <Slides>6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Office テーマ</vt:lpstr>
      <vt:lpstr>Prism 9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Okayama Hirokazu</dc:creator>
  <cp:lastModifiedBy>Hirokazu Okayama</cp:lastModifiedBy>
  <cp:revision>245</cp:revision>
  <dcterms:created xsi:type="dcterms:W3CDTF">2021-03-22T01:44:43Z</dcterms:created>
  <dcterms:modified xsi:type="dcterms:W3CDTF">2023-09-27T14:40:17Z</dcterms:modified>
</cp:coreProperties>
</file>