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322" r:id="rId5"/>
    <p:sldId id="342" r:id="rId6"/>
    <p:sldId id="344" r:id="rId7"/>
    <p:sldId id="321" r:id="rId8"/>
    <p:sldId id="300" r:id="rId9"/>
    <p:sldId id="341" r:id="rId10"/>
    <p:sldId id="345" r:id="rId11"/>
  </p:sldIdLst>
  <p:sldSz cx="12192000" cy="6858000"/>
  <p:notesSz cx="687546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59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9903" cy="502061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3955" y="0"/>
            <a:ext cx="2979903" cy="502061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89DEE6CE-E4E3-4A27-8887-31E384466DFF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500778"/>
            <a:ext cx="2979903" cy="502061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3955" y="9500778"/>
            <a:ext cx="2979903" cy="502061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98972921-33C1-4D52-98EB-65A3844250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490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9367" cy="501879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4506" y="1"/>
            <a:ext cx="2979367" cy="501879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A1B38F20-E80D-4107-AFD7-4CA2C2C1497A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0950"/>
            <a:ext cx="5999163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1" tIns="46141" rIns="92281" bIns="4614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547" y="4813866"/>
            <a:ext cx="5500370" cy="3938618"/>
          </a:xfrm>
          <a:prstGeom prst="rect">
            <a:avLst/>
          </a:prstGeom>
        </p:spPr>
        <p:txBody>
          <a:bodyPr vert="horz" lIns="92281" tIns="46141" rIns="92281" bIns="4614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500961"/>
            <a:ext cx="2979367" cy="501878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4506" y="9500961"/>
            <a:ext cx="2979367" cy="501878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0A117A48-593F-457E-ADF5-D82FC1A89B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61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19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42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121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85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345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313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892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5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6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27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28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C2730-543C-4923-A861-65E777EEE6E3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9E985-611F-4C84-83D7-6F6EAC9F17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18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20.emf"/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12" Type="http://schemas.openxmlformats.org/officeDocument/2006/relationships/image" Target="../media/image19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emf"/><Relationship Id="rId11" Type="http://schemas.openxmlformats.org/officeDocument/2006/relationships/image" Target="../media/image7.jpeg"/><Relationship Id="rId5" Type="http://schemas.openxmlformats.org/officeDocument/2006/relationships/image" Target="../media/image15.emf"/><Relationship Id="rId10" Type="http://schemas.openxmlformats.org/officeDocument/2006/relationships/image" Target="../media/image8.jpe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0" y="-270639"/>
            <a:ext cx="11999257" cy="7581975"/>
            <a:chOff x="-18455" y="-270639"/>
            <a:chExt cx="11999257" cy="7581975"/>
          </a:xfrm>
        </p:grpSpPr>
        <p:sp>
          <p:nvSpPr>
            <p:cNvPr id="20" name="TextBox 2">
              <a:extLst>
                <a:ext uri="{FF2B5EF4-FFF2-40B4-BE49-F238E27FC236}">
                  <a16:creationId xmlns:a16="http://schemas.microsoft.com/office/drawing/2014/main" id="{E3B3DAA4-7C5B-4DDB-B2A3-F7C13105A4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8455" y="-270639"/>
              <a:ext cx="26935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Supplementary Data </a:t>
              </a:r>
              <a:r>
                <a:rPr lang="en-GB" altLang="en-US" sz="1000" dirty="0" smtClean="0">
                  <a:cs typeface="Calibri" panose="020F0502020204030204" pitchFamily="34" charset="0"/>
                </a:rPr>
                <a:t>2</a:t>
              </a:r>
              <a:endParaRPr lang="en-GB" altLang="en-US" sz="1000" dirty="0" smtClean="0">
                <a:cs typeface="Calibri" panose="020F050202020403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b="1" dirty="0" smtClean="0">
                  <a:cs typeface="Calibri" panose="020F0502020204030204" pitchFamily="34" charset="0"/>
                </a:rPr>
                <a:t>A673</a:t>
              </a:r>
              <a:endParaRPr lang="en-GB" altLang="en-US" sz="1000" b="1" dirty="0">
                <a:cs typeface="Calibri" panose="020F0502020204030204" pitchFamily="34" charset="0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2302005" y="36072"/>
              <a:ext cx="3868551" cy="2366681"/>
              <a:chOff x="2757357" y="492984"/>
              <a:chExt cx="3868551" cy="2366681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7E2AD4E-4C53-43B0-938D-FBB75475A2B7}"/>
                  </a:ext>
                </a:extLst>
              </p:cNvPr>
              <p:cNvGrpSpPr/>
              <p:nvPr/>
            </p:nvGrpSpPr>
            <p:grpSpPr>
              <a:xfrm>
                <a:off x="2757357" y="529562"/>
                <a:ext cx="3868551" cy="2330103"/>
                <a:chOff x="2666628" y="663898"/>
                <a:chExt cx="3488223" cy="2134872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2A1235DB-9546-4722-A003-E344B30F97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666628" y="663898"/>
                  <a:ext cx="3082735" cy="2134872"/>
                </a:xfrm>
                <a:prstGeom prst="rect">
                  <a:avLst/>
                </a:prstGeom>
              </p:spPr>
            </p:pic>
            <p:sp>
              <p:nvSpPr>
                <p:cNvPr id="48" name="TextBox 2">
                  <a:extLst>
                    <a:ext uri="{FF2B5EF4-FFF2-40B4-BE49-F238E27FC236}">
                      <a16:creationId xmlns:a16="http://schemas.microsoft.com/office/drawing/2014/main" id="{12AD5DA9-7798-4B9C-8621-57EA0EBFA09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27988" y="799200"/>
                  <a:ext cx="1126863" cy="40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CD133 positive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CD133 negative</a:t>
                  </a: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87A2DBD-BA8F-4F13-9855-2E4DAB2960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968240" y="492984"/>
                <a:ext cx="47034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B</a:t>
                </a: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6058480" y="22014"/>
              <a:ext cx="3405010" cy="2356439"/>
              <a:chOff x="6793338" y="465086"/>
              <a:chExt cx="3405010" cy="2356439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C273B4D2-3701-4275-AD4D-E31818534262}"/>
                  </a:ext>
                </a:extLst>
              </p:cNvPr>
              <p:cNvGrpSpPr/>
              <p:nvPr/>
            </p:nvGrpSpPr>
            <p:grpSpPr>
              <a:xfrm>
                <a:off x="6793338" y="465086"/>
                <a:ext cx="3405010" cy="2356439"/>
                <a:chOff x="3912059" y="2123867"/>
                <a:chExt cx="3800168" cy="2530030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707C69EC-36B8-4D21-8B82-50960A11833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912059" y="2123867"/>
                  <a:ext cx="3532138" cy="2530030"/>
                </a:xfrm>
                <a:prstGeom prst="rect">
                  <a:avLst/>
                </a:prstGeom>
              </p:spPr>
            </p:pic>
            <p:sp>
              <p:nvSpPr>
                <p:cNvPr id="46" name="TextBox 2">
                  <a:extLst>
                    <a:ext uri="{FF2B5EF4-FFF2-40B4-BE49-F238E27FC236}">
                      <a16:creationId xmlns:a16="http://schemas.microsoft.com/office/drawing/2014/main" id="{5CE5A9DA-ECE7-4903-8569-CF9ABB1BB02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585364" y="2178233"/>
                  <a:ext cx="1126863" cy="40011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CD133 positive</a:t>
                  </a:r>
                </a:p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CD133 negative</a:t>
                  </a:r>
                </a:p>
              </p:txBody>
            </p:sp>
          </p:grp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87A2DBD-BA8F-4F13-9855-2E4DAB2960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986206" y="479144"/>
                <a:ext cx="47034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smtClean="0">
                    <a:cs typeface="Calibri" panose="020F0502020204030204" pitchFamily="34" charset="0"/>
                  </a:rPr>
                  <a:t>C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9465" y="87348"/>
              <a:ext cx="2457043" cy="2571977"/>
              <a:chOff x="78580" y="466708"/>
              <a:chExt cx="2457043" cy="2571977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EA1954C-8D38-4A54-A158-1022ED81D801}"/>
                  </a:ext>
                </a:extLst>
              </p:cNvPr>
              <p:cNvGrpSpPr/>
              <p:nvPr/>
            </p:nvGrpSpPr>
            <p:grpSpPr>
              <a:xfrm>
                <a:off x="78580" y="466708"/>
                <a:ext cx="2457043" cy="2571977"/>
                <a:chOff x="78580" y="466708"/>
                <a:chExt cx="2457043" cy="2571977"/>
              </a:xfrm>
            </p:grpSpPr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CDA9BF0E-DAFE-4777-9F32-BA9A9206BF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8580" y="466708"/>
                  <a:ext cx="2389671" cy="2571977"/>
                </a:xfrm>
                <a:prstGeom prst="rect">
                  <a:avLst/>
                </a:prstGeom>
              </p:spPr>
            </p:pic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87A2DBD-BA8F-4F13-9855-2E4DAB2960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803136" y="935620"/>
                  <a:ext cx="470341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***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BF0111B9-62FF-4C6C-9DF6-949884E8377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69012" y="630346"/>
                  <a:ext cx="966611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*=p&lt;0.0001</a:t>
                  </a:r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87A2DBD-BA8F-4F13-9855-2E4DAB2960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104" y="507235"/>
                <a:ext cx="47034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smtClean="0">
                    <a:cs typeface="Calibri" panose="020F0502020204030204" pitchFamily="34" charset="0"/>
                  </a:rPr>
                  <a:t>A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68989" y="2614969"/>
              <a:ext cx="3416090" cy="2652746"/>
              <a:chOff x="97477" y="3215262"/>
              <a:chExt cx="3416090" cy="2652746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E85C62B5-E005-4DB9-9A8A-5AD1E4A604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477" y="3495521"/>
                <a:ext cx="3416090" cy="2372487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87A2DBD-BA8F-4F13-9855-2E4DAB2960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104" y="3215262"/>
                <a:ext cx="47034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D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5140492" y="2640866"/>
              <a:ext cx="3631599" cy="2528120"/>
              <a:chOff x="3937206" y="3249300"/>
              <a:chExt cx="3631599" cy="2528120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ACFA1B87-377B-4A9C-9072-49607018D6C2}"/>
                  </a:ext>
                </a:extLst>
              </p:cNvPr>
              <p:cNvGrpSpPr/>
              <p:nvPr/>
            </p:nvGrpSpPr>
            <p:grpSpPr>
              <a:xfrm>
                <a:off x="3942650" y="3429000"/>
                <a:ext cx="3626155" cy="2348420"/>
                <a:chOff x="5144977" y="3432688"/>
                <a:chExt cx="3626155" cy="2348420"/>
              </a:xfrm>
            </p:grpSpPr>
            <p:pic>
              <p:nvPicPr>
                <p:cNvPr id="25" name="Picture 3">
                  <a:extLst>
                    <a:ext uri="{FF2B5EF4-FFF2-40B4-BE49-F238E27FC236}">
                      <a16:creationId xmlns:a16="http://schemas.microsoft.com/office/drawing/2014/main" id="{C658EE4F-429D-4E52-9ECF-D21BF2701CC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643"/>
                <a:stretch/>
              </p:blipFill>
              <p:spPr bwMode="auto">
                <a:xfrm>
                  <a:off x="5355042" y="3582420"/>
                  <a:ext cx="3416090" cy="21986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4980F44E-DD01-4E0C-8E77-7F921CD239C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4299058" y="4428339"/>
                  <a:ext cx="1922670" cy="2308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900" dirty="0">
                      <a:cs typeface="Calibri" panose="020F0502020204030204" pitchFamily="34" charset="0"/>
                    </a:rPr>
                    <a:t>Area migrated (pixel count x10</a:t>
                  </a:r>
                  <a:r>
                    <a:rPr lang="en-GB" altLang="en-US" sz="900" baseline="30000" dirty="0">
                      <a:cs typeface="Calibri" panose="020F0502020204030204" pitchFamily="34" charset="0"/>
                    </a:rPr>
                    <a:t>6</a:t>
                  </a:r>
                  <a:r>
                    <a:rPr lang="en-GB" altLang="en-US" sz="900" dirty="0">
                      <a:cs typeface="Calibri" panose="020F0502020204030204" pitchFamily="34" charset="0"/>
                    </a:rPr>
                    <a:t>)</a:t>
                  </a:r>
                </a:p>
              </p:txBody>
            </p:sp>
            <p:pic>
              <p:nvPicPr>
                <p:cNvPr id="27" name="Picture 26">
                  <a:extLst>
                    <a:ext uri="{FF2B5EF4-FFF2-40B4-BE49-F238E27FC236}">
                      <a16:creationId xmlns:a16="http://schemas.microsoft.com/office/drawing/2014/main" id="{DB26F619-D882-49C4-9637-F9C5F8F4FC6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l="73209" t="900" r="1" b="82722"/>
                <a:stretch/>
              </p:blipFill>
              <p:spPr>
                <a:xfrm>
                  <a:off x="7461115" y="3432688"/>
                  <a:ext cx="1098689" cy="318983"/>
                </a:xfrm>
                <a:prstGeom prst="rect">
                  <a:avLst/>
                </a:prstGeom>
              </p:spPr>
            </p:pic>
          </p:grp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A87A2DBD-BA8F-4F13-9855-2E4DAB2960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37206" y="3249300"/>
                <a:ext cx="47034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smtClean="0">
                    <a:cs typeface="Calibri" panose="020F0502020204030204" pitchFamily="34" charset="0"/>
                  </a:rPr>
                  <a:t>F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8772091" y="2662226"/>
              <a:ext cx="3208711" cy="2199732"/>
              <a:chOff x="3056535" y="2659766"/>
              <a:chExt cx="3208711" cy="2199732"/>
            </a:xfrm>
          </p:grpSpPr>
          <p:pic>
            <p:nvPicPr>
              <p:cNvPr id="31" name="Picture 2" descr="F:\liz\110311 tubulin cd133 pos neg tc32 a673 rep1 rep2.jpg">
                <a:extLst>
                  <a:ext uri="{FF2B5EF4-FFF2-40B4-BE49-F238E27FC236}">
                    <a16:creationId xmlns:a16="http://schemas.microsoft.com/office/drawing/2014/main" id="{358C48A3-D0C5-45DD-808E-6992AE71A5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766" t="52457" r="24234" b="29030"/>
              <a:stretch>
                <a:fillRect/>
              </a:stretch>
            </p:blipFill>
            <p:spPr bwMode="auto">
              <a:xfrm>
                <a:off x="3860972" y="3689070"/>
                <a:ext cx="758446" cy="433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98539293-7518-4DE1-BF3D-6CD415E8833A}"/>
                  </a:ext>
                </a:extLst>
              </p:cNvPr>
              <p:cNvGrpSpPr/>
              <p:nvPr/>
            </p:nvGrpSpPr>
            <p:grpSpPr>
              <a:xfrm>
                <a:off x="3056535" y="2659766"/>
                <a:ext cx="3208711" cy="2199732"/>
                <a:chOff x="792907" y="2271143"/>
                <a:chExt cx="3384550" cy="2669682"/>
              </a:xfrm>
            </p:grpSpPr>
            <p:sp>
              <p:nvSpPr>
                <p:cNvPr id="37" name="TextBox 10">
                  <a:extLst>
                    <a:ext uri="{FF2B5EF4-FFF2-40B4-BE49-F238E27FC236}">
                      <a16:creationId xmlns:a16="http://schemas.microsoft.com/office/drawing/2014/main" id="{45DAEE03-7BC6-435B-A4B9-A8E7CA45108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95161" y="2271143"/>
                  <a:ext cx="1223963" cy="2988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G</a:t>
                  </a:r>
                </a:p>
              </p:txBody>
            </p:sp>
            <p:grpSp>
              <p:nvGrpSpPr>
                <p:cNvPr id="38" name="Group 21">
                  <a:extLst>
                    <a:ext uri="{FF2B5EF4-FFF2-40B4-BE49-F238E27FC236}">
                      <a16:creationId xmlns:a16="http://schemas.microsoft.com/office/drawing/2014/main" id="{C951B9A2-FD6D-437E-ADAF-9874E694078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92907" y="2656674"/>
                  <a:ext cx="3384550" cy="2284151"/>
                  <a:chOff x="2483768" y="1781960"/>
                  <a:chExt cx="3385100" cy="2283754"/>
                </a:xfrm>
              </p:grpSpPr>
              <p:sp>
                <p:nvSpPr>
                  <p:cNvPr id="39" name="TextBox 10">
                    <a:extLst>
                      <a:ext uri="{FF2B5EF4-FFF2-40B4-BE49-F238E27FC236}">
                        <a16:creationId xmlns:a16="http://schemas.microsoft.com/office/drawing/2014/main" id="{8D4F3EDC-DE9C-4A0B-BD00-A1601199F39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19400" y="1953408"/>
                    <a:ext cx="1224136" cy="4000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←190 kDa, </a:t>
                    </a:r>
                  </a:p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     MRP1</a:t>
                    </a:r>
                  </a:p>
                </p:txBody>
              </p:sp>
              <p:sp>
                <p:nvSpPr>
                  <p:cNvPr id="40" name="TextBox 11">
                    <a:extLst>
                      <a:ext uri="{FF2B5EF4-FFF2-40B4-BE49-F238E27FC236}">
                        <a16:creationId xmlns:a16="http://schemas.microsoft.com/office/drawing/2014/main" id="{7FDA2944-AC47-43AD-AD85-9EC8DE7566B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10255" y="2700920"/>
                    <a:ext cx="1558613" cy="40003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←55 </a:t>
                    </a:r>
                    <a:r>
                      <a:rPr lang="en-GB" altLang="en-US" sz="1000" dirty="0" err="1">
                        <a:cs typeface="Calibri" panose="020F0502020204030204" pitchFamily="34" charset="0"/>
                      </a:rPr>
                      <a:t>kDa</a:t>
                    </a:r>
                    <a:r>
                      <a:rPr lang="en-GB" altLang="en-US" sz="1000" dirty="0">
                        <a:cs typeface="Calibri" panose="020F0502020204030204" pitchFamily="34" charset="0"/>
                      </a:rPr>
                      <a:t>, </a:t>
                    </a:r>
                  </a:p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    </a:t>
                    </a:r>
                    <a:r>
                      <a:rPr lang="el-GR" altLang="en-US" sz="1000" dirty="0">
                        <a:cs typeface="Calibri" panose="020F0502020204030204" pitchFamily="34" charset="0"/>
                      </a:rPr>
                      <a:t>α</a:t>
                    </a:r>
                    <a:r>
                      <a:rPr lang="en-GB" altLang="en-US" sz="1000" dirty="0">
                        <a:cs typeface="Calibri" panose="020F0502020204030204" pitchFamily="34" charset="0"/>
                      </a:rPr>
                      <a:t>-tubulin</a:t>
                    </a:r>
                  </a:p>
                </p:txBody>
              </p:sp>
              <p:sp>
                <p:nvSpPr>
                  <p:cNvPr id="41" name="TextBox 12">
                    <a:extLst>
                      <a:ext uri="{FF2B5EF4-FFF2-40B4-BE49-F238E27FC236}">
                        <a16:creationId xmlns:a16="http://schemas.microsoft.com/office/drawing/2014/main" id="{CD2C432A-8C6F-457D-9689-CE78774C052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39776" y="2769019"/>
                    <a:ext cx="576064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>
                        <a:cs typeface="Calibri" panose="020F0502020204030204" pitchFamily="34" charset="0"/>
                      </a:rPr>
                      <a:t>50 kDa</a:t>
                    </a:r>
                  </a:p>
                </p:txBody>
              </p:sp>
              <p:sp>
                <p:nvSpPr>
                  <p:cNvPr id="42" name="TextBox 13">
                    <a:extLst>
                      <a:ext uri="{FF2B5EF4-FFF2-40B4-BE49-F238E27FC236}">
                        <a16:creationId xmlns:a16="http://schemas.microsoft.com/office/drawing/2014/main" id="{E516B408-A3B5-4BED-8CE2-3761BF28E29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84912" y="2051704"/>
                    <a:ext cx="692264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>
                        <a:cs typeface="Calibri" panose="020F0502020204030204" pitchFamily="34" charset="0"/>
                      </a:rPr>
                      <a:t>150 kDa</a:t>
                    </a:r>
                  </a:p>
                </p:txBody>
              </p:sp>
              <p:sp>
                <p:nvSpPr>
                  <p:cNvPr id="43" name="TextBox 14">
                    <a:extLst>
                      <a:ext uri="{FF2B5EF4-FFF2-40B4-BE49-F238E27FC236}">
                        <a16:creationId xmlns:a16="http://schemas.microsoft.com/office/drawing/2014/main" id="{86A35946-F735-4FD8-AD03-2B27D74631A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483768" y="1781960"/>
                    <a:ext cx="692264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250 </a:t>
                    </a:r>
                    <a:r>
                      <a:rPr lang="en-GB" altLang="en-US" sz="1000" dirty="0" err="1">
                        <a:cs typeface="Calibri" panose="020F0502020204030204" pitchFamily="34" charset="0"/>
                      </a:rPr>
                      <a:t>kDa</a:t>
                    </a:r>
                    <a:endParaRPr lang="en-GB" altLang="en-US" sz="1000" dirty="0"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4" name="TextBox 16">
                    <a:extLst>
                      <a:ext uri="{FF2B5EF4-FFF2-40B4-BE49-F238E27FC236}">
                        <a16:creationId xmlns:a16="http://schemas.microsoft.com/office/drawing/2014/main" id="{13FE10BB-2E26-45CF-BC05-2E097D9CED1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2836904" y="3650040"/>
                    <a:ext cx="571585" cy="2597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MW</a:t>
                    </a:r>
                  </a:p>
                </p:txBody>
              </p:sp>
              <p:sp>
                <p:nvSpPr>
                  <p:cNvPr id="45" name="TextBox 18">
                    <a:extLst>
                      <a:ext uri="{FF2B5EF4-FFF2-40B4-BE49-F238E27FC236}">
                        <a16:creationId xmlns:a16="http://schemas.microsoft.com/office/drawing/2014/main" id="{AFD19DA4-C06E-4F46-811F-7D5B03C4B3D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2958872" y="3266890"/>
                    <a:ext cx="1351383" cy="2462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CD133 negative</a:t>
                    </a:r>
                  </a:p>
                </p:txBody>
              </p:sp>
              <p:sp>
                <p:nvSpPr>
                  <p:cNvPr id="47" name="TextBox 19">
                    <a:extLst>
                      <a:ext uri="{FF2B5EF4-FFF2-40B4-BE49-F238E27FC236}">
                        <a16:creationId xmlns:a16="http://schemas.microsoft.com/office/drawing/2014/main" id="{4CEE19E0-163E-4848-857A-E76A3B277D4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2687843" y="3260143"/>
                    <a:ext cx="1351386" cy="2597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A673</a:t>
                    </a:r>
                  </a:p>
                </p:txBody>
              </p:sp>
              <p:sp>
                <p:nvSpPr>
                  <p:cNvPr id="49" name="TextBox 20">
                    <a:extLst>
                      <a:ext uri="{FF2B5EF4-FFF2-40B4-BE49-F238E27FC236}">
                        <a16:creationId xmlns:a16="http://schemas.microsoft.com/office/drawing/2014/main" id="{9C3EA627-E17E-4F23-9864-220F57D95B8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416683" y="3186519"/>
                    <a:ext cx="1512169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T98G; positive control</a:t>
                    </a:r>
                  </a:p>
                </p:txBody>
              </p:sp>
              <p:sp>
                <p:nvSpPr>
                  <p:cNvPr id="50" name="TextBox 17">
                    <a:extLst>
                      <a:ext uri="{FF2B5EF4-FFF2-40B4-BE49-F238E27FC236}">
                        <a16:creationId xmlns:a16="http://schemas.microsoft.com/office/drawing/2014/main" id="{A8470390-D475-40AD-8988-7501DD244FB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195252" y="3225668"/>
                    <a:ext cx="1433830" cy="24626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CD133  positive</a:t>
                    </a:r>
                  </a:p>
                </p:txBody>
              </p:sp>
            </p:grpSp>
          </p:grpSp>
          <p:pic>
            <p:nvPicPr>
              <p:cNvPr id="33" name="Picture 8" descr="F:\liz\110311 mrp1 cd133 pos neg tc32 a673 rep1 rep2 t98g.jpg">
                <a:extLst>
                  <a:ext uri="{FF2B5EF4-FFF2-40B4-BE49-F238E27FC236}">
                    <a16:creationId xmlns:a16="http://schemas.microsoft.com/office/drawing/2014/main" id="{146B4489-2463-4D13-B518-3D5F6FE3391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20" r="86848" b="65375"/>
              <a:stretch>
                <a:fillRect/>
              </a:stretch>
            </p:blipFill>
            <p:spPr bwMode="auto">
              <a:xfrm>
                <a:off x="3601806" y="2940975"/>
                <a:ext cx="216024" cy="648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" name="Picture 8" descr="F:\liz\110311 mrp1 cd133 pos neg tc32 a673 rep1 rep2 t98g.jpg">
                <a:extLst>
                  <a:ext uri="{FF2B5EF4-FFF2-40B4-BE49-F238E27FC236}">
                    <a16:creationId xmlns:a16="http://schemas.microsoft.com/office/drawing/2014/main" id="{2C6B57D0-B59F-414B-A65D-9C348CC0872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655" r="9743" b="65375"/>
              <a:stretch>
                <a:fillRect/>
              </a:stretch>
            </p:blipFill>
            <p:spPr bwMode="auto">
              <a:xfrm>
                <a:off x="4608774" y="2940975"/>
                <a:ext cx="289176" cy="648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8" descr="F:\liz\110311 mrp1 cd133 pos neg tc32 a673 rep1 rep2 t98g.jpg">
                <a:extLst>
                  <a:ext uri="{FF2B5EF4-FFF2-40B4-BE49-F238E27FC236}">
                    <a16:creationId xmlns:a16="http://schemas.microsoft.com/office/drawing/2014/main" id="{02C0BEEC-7332-4E3D-A30E-A91CF45D50F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762" r="16153" b="65375"/>
              <a:stretch>
                <a:fillRect/>
              </a:stretch>
            </p:blipFill>
            <p:spPr bwMode="auto">
              <a:xfrm>
                <a:off x="3834974" y="2940975"/>
                <a:ext cx="792088" cy="648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6" name="Picture 2" descr="F:\liz\110311 tubulin cd133 pos neg tc32 a673 rep1 rep2.jpg">
                <a:extLst>
                  <a:ext uri="{FF2B5EF4-FFF2-40B4-BE49-F238E27FC236}">
                    <a16:creationId xmlns:a16="http://schemas.microsoft.com/office/drawing/2014/main" id="{746876A6-60E5-468B-B8F4-A89B9A3C3E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9" t="52457" r="92000" b="30548"/>
              <a:stretch/>
            </p:blipFill>
            <p:spPr bwMode="auto">
              <a:xfrm>
                <a:off x="3569397" y="3689070"/>
                <a:ext cx="272311" cy="397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1" name="Group 50"/>
            <p:cNvGrpSpPr/>
            <p:nvPr/>
          </p:nvGrpSpPr>
          <p:grpSpPr>
            <a:xfrm>
              <a:off x="59975" y="5185983"/>
              <a:ext cx="2670175" cy="2125353"/>
              <a:chOff x="3087757" y="4981576"/>
              <a:chExt cx="2670175" cy="2125353"/>
            </a:xfrm>
          </p:grpSpPr>
          <p:pic>
            <p:nvPicPr>
              <p:cNvPr id="52" name="Picture 51">
                <a:extLst>
                  <a:ext uri="{FF2B5EF4-FFF2-40B4-BE49-F238E27FC236}">
                    <a16:creationId xmlns:a16="http://schemas.microsoft.com/office/drawing/2014/main" id="{1EA5F743-2F76-4F65-9063-5DF8C5CDE9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087757" y="5184259"/>
                <a:ext cx="2670175" cy="1922670"/>
              </a:xfrm>
              <a:prstGeom prst="rect">
                <a:avLst/>
              </a:prstGeom>
            </p:spPr>
          </p:pic>
          <p:sp>
            <p:nvSpPr>
              <p:cNvPr id="53" name="TextBox 10">
                <a:extLst>
                  <a:ext uri="{FF2B5EF4-FFF2-40B4-BE49-F238E27FC236}">
                    <a16:creationId xmlns:a16="http://schemas.microsoft.com/office/drawing/2014/main" id="{F62C2B33-E455-45C1-8637-821A7CAB4FC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90643" y="4981576"/>
                <a:ext cx="113005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H</a:t>
                </a: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>
              <a:off x="2874477" y="5185053"/>
              <a:ext cx="3059845" cy="2101208"/>
              <a:chOff x="6354795" y="6301679"/>
              <a:chExt cx="3059845" cy="2101208"/>
            </a:xfrm>
          </p:grpSpPr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977E5B95-EF10-4E6A-98D9-CBB02BAFDA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354795" y="6622456"/>
                <a:ext cx="3059845" cy="1780431"/>
              </a:xfrm>
              <a:prstGeom prst="rect">
                <a:avLst/>
              </a:prstGeom>
            </p:spPr>
          </p:pic>
          <p:sp>
            <p:nvSpPr>
              <p:cNvPr id="55" name="TextBox 10">
                <a:extLst>
                  <a:ext uri="{FF2B5EF4-FFF2-40B4-BE49-F238E27FC236}">
                    <a16:creationId xmlns:a16="http://schemas.microsoft.com/office/drawing/2014/main" id="{E7F600E2-8E7B-4C29-8EF6-417F8978B7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55189" y="6301679"/>
                <a:ext cx="114632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smtClean="0">
                    <a:cs typeface="Calibri" panose="020F0502020204030204" pitchFamily="34" charset="0"/>
                  </a:rPr>
                  <a:t>I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435173" y="2651974"/>
              <a:ext cx="1943615" cy="2499041"/>
              <a:chOff x="4109404" y="3665535"/>
              <a:chExt cx="1943615" cy="2499041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87A2DBD-BA8F-4F13-9855-2E4DAB29609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53087" y="3665535"/>
                <a:ext cx="1899932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smtClean="0">
                    <a:cs typeface="Calibri" panose="020F0502020204030204" pitchFamily="34" charset="0"/>
                  </a:rPr>
                  <a:t>E</a:t>
                </a: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109404" y="3740098"/>
                <a:ext cx="1661636" cy="242447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53324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BAB3DB10-A440-4CDF-83AA-EBB6304D72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-320585"/>
            <a:ext cx="26935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Supplementary Data </a:t>
            </a:r>
            <a:r>
              <a:rPr lang="en-GB" altLang="en-US" sz="1000" dirty="0" smtClean="0">
                <a:cs typeface="Calibri" panose="020F0502020204030204" pitchFamily="34" charset="0"/>
              </a:rPr>
              <a:t>3</a:t>
            </a:r>
            <a:endParaRPr lang="en-GB" altLang="en-US" sz="1000" dirty="0" smtClean="0">
              <a:cs typeface="Calibri" panose="020F050202020403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b="1" dirty="0" smtClean="0">
                <a:cs typeface="Calibri" panose="020F0502020204030204" pitchFamily="34" charset="0"/>
              </a:rPr>
              <a:t>TC-32</a:t>
            </a:r>
            <a:endParaRPr lang="en-GB" altLang="en-US" sz="1000" b="1" dirty="0">
              <a:cs typeface="Calibri" panose="020F0502020204030204" pitchFamily="34" charset="0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2012298" y="-4692"/>
            <a:ext cx="3657768" cy="2312643"/>
            <a:chOff x="3085555" y="32733"/>
            <a:chExt cx="3657768" cy="231264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A41363A-AACB-449F-9D8E-311A223B3ABF}"/>
                </a:ext>
              </a:extLst>
            </p:cNvPr>
            <p:cNvGrpSpPr/>
            <p:nvPr/>
          </p:nvGrpSpPr>
          <p:grpSpPr>
            <a:xfrm>
              <a:off x="3085555" y="32733"/>
              <a:ext cx="3657768" cy="2312643"/>
              <a:chOff x="1798543" y="4158267"/>
              <a:chExt cx="3657768" cy="2312643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29078E1C-1C64-4A9B-B8AD-32EF1E2DE3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98543" y="4158267"/>
                <a:ext cx="3284256" cy="2312643"/>
              </a:xfrm>
              <a:prstGeom prst="rect">
                <a:avLst/>
              </a:prstGeom>
            </p:spPr>
          </p:pic>
          <p:sp>
            <p:nvSpPr>
              <p:cNvPr id="5" name="TextBox 2">
                <a:extLst>
                  <a:ext uri="{FF2B5EF4-FFF2-40B4-BE49-F238E27FC236}">
                    <a16:creationId xmlns:a16="http://schemas.microsoft.com/office/drawing/2014/main" id="{C8BF3F6C-5743-47B7-BC0B-5525C630921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29448" y="4297249"/>
                <a:ext cx="1126863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negative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positive</a:t>
                </a: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87A2DBD-BA8F-4F13-9855-2E4DAB296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51387" y="105441"/>
              <a:ext cx="47034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>
                  <a:cs typeface="Calibri" panose="020F0502020204030204" pitchFamily="34" charset="0"/>
                </a:rPr>
                <a:t>B</a:t>
              </a:r>
              <a:endParaRPr lang="en-GB" altLang="en-US" sz="1000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566046" y="57803"/>
            <a:ext cx="3485611" cy="2179074"/>
            <a:chOff x="6962862" y="47057"/>
            <a:chExt cx="3485611" cy="217907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42D52DB-9B7A-43A1-B2B9-1357DCBCCE7E}"/>
                </a:ext>
              </a:extLst>
            </p:cNvPr>
            <p:cNvGrpSpPr/>
            <p:nvPr/>
          </p:nvGrpSpPr>
          <p:grpSpPr>
            <a:xfrm>
              <a:off x="6962862" y="111302"/>
              <a:ext cx="3485611" cy="2114829"/>
              <a:chOff x="516228" y="3647956"/>
              <a:chExt cx="3485611" cy="2114829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59EF7792-315E-47C1-A859-75F8C991329F}"/>
                  </a:ext>
                </a:extLst>
              </p:cNvPr>
              <p:cNvGrpSpPr/>
              <p:nvPr/>
            </p:nvGrpSpPr>
            <p:grpSpPr>
              <a:xfrm>
                <a:off x="516228" y="3647956"/>
                <a:ext cx="3255909" cy="2114829"/>
                <a:chOff x="516228" y="3647956"/>
                <a:chExt cx="3255909" cy="2114829"/>
              </a:xfrm>
            </p:grpSpPr>
            <p:pic>
              <p:nvPicPr>
                <p:cNvPr id="9" name="Picture 8">
                  <a:extLst>
                    <a:ext uri="{FF2B5EF4-FFF2-40B4-BE49-F238E27FC236}">
                      <a16:creationId xmlns:a16="http://schemas.microsoft.com/office/drawing/2014/main" id="{CBA3F780-CB59-4627-B4C5-018C28BD1D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5002" b="51387"/>
                <a:stretch/>
              </p:blipFill>
              <p:spPr>
                <a:xfrm>
                  <a:off x="692926" y="3647956"/>
                  <a:ext cx="3079211" cy="2114829"/>
                </a:xfrm>
                <a:prstGeom prst="rect">
                  <a:avLst/>
                </a:prstGeom>
              </p:spPr>
            </p:pic>
            <p:sp>
              <p:nvSpPr>
                <p:cNvPr id="10" name="TextBox 2">
                  <a:extLst>
                    <a:ext uri="{FF2B5EF4-FFF2-40B4-BE49-F238E27FC236}">
                      <a16:creationId xmlns:a16="http://schemas.microsoft.com/office/drawing/2014/main" id="{A85BBB36-DBF6-4625-8F38-B03CA29CCA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144345" y="4495966"/>
                  <a:ext cx="1567368" cy="24622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Viable cell number (x10</a:t>
                  </a:r>
                  <a:r>
                    <a:rPr lang="en-GB" altLang="en-US" sz="1000" baseline="30000" dirty="0">
                      <a:cs typeface="Calibri" panose="020F0502020204030204" pitchFamily="34" charset="0"/>
                    </a:rPr>
                    <a:t>6</a:t>
                  </a:r>
                  <a:r>
                    <a:rPr lang="en-GB" altLang="en-US" sz="1000" dirty="0">
                      <a:cs typeface="Calibri" panose="020F0502020204030204" pitchFamily="34" charset="0"/>
                    </a:rPr>
                    <a:t>)</a:t>
                  </a:r>
                </a:p>
              </p:txBody>
            </p:sp>
          </p:grpSp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592FC941-1C0C-436C-8EC0-FDE7D346ED6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4976" y="3647956"/>
                <a:ext cx="1126863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positive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negative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87A2DBD-BA8F-4F13-9855-2E4DAB296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0199" y="47057"/>
              <a:ext cx="47034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>
                  <a:cs typeface="Calibri" panose="020F0502020204030204" pitchFamily="34" charset="0"/>
                </a:rPr>
                <a:t>C</a:t>
              </a:r>
              <a:endParaRPr lang="en-GB" altLang="en-US" sz="1000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226" y="44560"/>
            <a:ext cx="2123223" cy="2291733"/>
            <a:chOff x="7226" y="44560"/>
            <a:chExt cx="2123223" cy="229173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F134C0D-9EE4-4809-84A8-58EF1E2A94B2}"/>
                </a:ext>
              </a:extLst>
            </p:cNvPr>
            <p:cNvGrpSpPr/>
            <p:nvPr/>
          </p:nvGrpSpPr>
          <p:grpSpPr>
            <a:xfrm>
              <a:off x="7226" y="174449"/>
              <a:ext cx="2123223" cy="2161844"/>
              <a:chOff x="6701573" y="4541712"/>
              <a:chExt cx="2123223" cy="2161844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0A0F7ABE-49E7-4F1C-9A2E-FA2DF11BAB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7589" b="6185"/>
              <a:stretch/>
            </p:blipFill>
            <p:spPr>
              <a:xfrm>
                <a:off x="6701573" y="4780885"/>
                <a:ext cx="1926872" cy="1922671"/>
              </a:xfrm>
              <a:prstGeom prst="rect">
                <a:avLst/>
              </a:prstGeom>
            </p:spPr>
          </p:pic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1BBDB-7B44-45DE-B6F3-657DB3585C7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74474" y="4832724"/>
                <a:ext cx="47034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***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1760E26-F88A-4573-B2CF-261E34A9DD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58185" y="4541712"/>
                <a:ext cx="96661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*=p&lt;0.0001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87A2DBD-BA8F-4F13-9855-2E4DAB296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26" y="44560"/>
              <a:ext cx="47034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>
                  <a:cs typeface="Calibri" panose="020F0502020204030204" pitchFamily="34" charset="0"/>
                </a:rPr>
                <a:t>A</a:t>
              </a:r>
              <a:endParaRPr lang="en-GB" altLang="en-US" sz="1000" dirty="0">
                <a:cs typeface="Calibri" panose="020F050202020403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2023" y="2325330"/>
            <a:ext cx="3453496" cy="2330753"/>
            <a:chOff x="76716" y="2459134"/>
            <a:chExt cx="3453496" cy="233075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E0F574B-75AB-4FC2-A18A-2BC1245562FC}"/>
                </a:ext>
              </a:extLst>
            </p:cNvPr>
            <p:cNvGrpSpPr/>
            <p:nvPr/>
          </p:nvGrpSpPr>
          <p:grpSpPr>
            <a:xfrm>
              <a:off x="76716" y="2715365"/>
              <a:ext cx="3453496" cy="2074522"/>
              <a:chOff x="8005872" y="3688263"/>
              <a:chExt cx="3453496" cy="2074522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C447D73A-A575-47B0-8F99-4FECB320D1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05872" y="3702427"/>
                <a:ext cx="3078329" cy="2060358"/>
              </a:xfrm>
              <a:prstGeom prst="rect">
                <a:avLst/>
              </a:prstGeom>
            </p:spPr>
          </p:pic>
          <p:sp>
            <p:nvSpPr>
              <p:cNvPr id="13" name="TextBox 2">
                <a:extLst>
                  <a:ext uri="{FF2B5EF4-FFF2-40B4-BE49-F238E27FC236}">
                    <a16:creationId xmlns:a16="http://schemas.microsoft.com/office/drawing/2014/main" id="{2D54B402-ADAC-4C8F-85BF-4FC4D450930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32505" y="3688263"/>
                <a:ext cx="1126863" cy="4001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positive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negative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87A2DBD-BA8F-4F13-9855-2E4DAB296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716" y="2459134"/>
              <a:ext cx="47034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D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5052521" y="2355368"/>
            <a:ext cx="2960705" cy="2233888"/>
            <a:chOff x="7638526" y="3331210"/>
            <a:chExt cx="2960705" cy="2233888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5132CACB-D7F8-42D3-91AF-CE2CC263F171}"/>
                </a:ext>
              </a:extLst>
            </p:cNvPr>
            <p:cNvGrpSpPr/>
            <p:nvPr/>
          </p:nvGrpSpPr>
          <p:grpSpPr>
            <a:xfrm>
              <a:off x="7638526" y="3490575"/>
              <a:ext cx="2960705" cy="2074523"/>
              <a:chOff x="4455424" y="3289925"/>
              <a:chExt cx="2960705" cy="2074523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C2603AE7-42EB-4011-A006-FBC16B5D20BB}"/>
                  </a:ext>
                </a:extLst>
              </p:cNvPr>
              <p:cNvGrpSpPr/>
              <p:nvPr/>
            </p:nvGrpSpPr>
            <p:grpSpPr>
              <a:xfrm>
                <a:off x="4455424" y="3289925"/>
                <a:ext cx="2960705" cy="2074523"/>
                <a:chOff x="2723809" y="5424754"/>
                <a:chExt cx="2960705" cy="2074523"/>
              </a:xfrm>
            </p:grpSpPr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BFA21FB7-2E2F-4D60-ADA3-76141E00669F}"/>
                    </a:ext>
                  </a:extLst>
                </p:cNvPr>
                <p:cNvGrpSpPr/>
                <p:nvPr/>
              </p:nvGrpSpPr>
              <p:grpSpPr>
                <a:xfrm>
                  <a:off x="2953510" y="5576605"/>
                  <a:ext cx="2731004" cy="1922672"/>
                  <a:chOff x="206964" y="2663937"/>
                  <a:chExt cx="3345345" cy="2402192"/>
                </a:xfrm>
              </p:grpSpPr>
              <p:grpSp>
                <p:nvGrpSpPr>
                  <p:cNvPr id="21" name="Group 20">
                    <a:extLst>
                      <a:ext uri="{FF2B5EF4-FFF2-40B4-BE49-F238E27FC236}">
                        <a16:creationId xmlns:a16="http://schemas.microsoft.com/office/drawing/2014/main" id="{5D154E04-7896-42F8-A94C-E1C7BA4A9DEC}"/>
                      </a:ext>
                    </a:extLst>
                  </p:cNvPr>
                  <p:cNvGrpSpPr/>
                  <p:nvPr/>
                </p:nvGrpSpPr>
                <p:grpSpPr>
                  <a:xfrm>
                    <a:off x="206964" y="2663937"/>
                    <a:ext cx="3345345" cy="2402192"/>
                    <a:chOff x="5279637" y="1548799"/>
                    <a:chExt cx="3357553" cy="2338557"/>
                  </a:xfrm>
                </p:grpSpPr>
                <p:grpSp>
                  <p:nvGrpSpPr>
                    <p:cNvPr id="23" name="Group 2">
                      <a:extLst>
                        <a:ext uri="{FF2B5EF4-FFF2-40B4-BE49-F238E27FC236}">
                          <a16:creationId xmlns:a16="http://schemas.microsoft.com/office/drawing/2014/main" id="{77BE710E-80D7-4D41-9A12-9788F7881F28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5279637" y="1548799"/>
                      <a:ext cx="3357553" cy="2338557"/>
                      <a:chOff x="874402" y="1447961"/>
                      <a:chExt cx="3357553" cy="2338557"/>
                    </a:xfrm>
                  </p:grpSpPr>
                  <p:pic>
                    <p:nvPicPr>
                      <p:cNvPr id="26" name="Picture 6">
                        <a:extLst>
                          <a:ext uri="{FF2B5EF4-FFF2-40B4-BE49-F238E27FC236}">
                            <a16:creationId xmlns:a16="http://schemas.microsoft.com/office/drawing/2014/main" id="{AE2835D9-0520-49B7-8EB2-37E862F5088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779"/>
                      <a:stretch/>
                    </p:blipFill>
                    <p:spPr bwMode="auto">
                      <a:xfrm>
                        <a:off x="874402" y="1447961"/>
                        <a:ext cx="3357553" cy="23385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pic>
                    <p:nvPicPr>
                      <p:cNvPr id="27" name="Picture 6">
                        <a:extLst>
                          <a:ext uri="{FF2B5EF4-FFF2-40B4-BE49-F238E27FC236}">
                            <a16:creationId xmlns:a16="http://schemas.microsoft.com/office/drawing/2014/main" id="{E690037C-E916-4870-BDD8-3CC51487DBD3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6408" b="77481"/>
                      <a:stretch>
                        <a:fillRect/>
                      </a:stretch>
                    </p:blipFill>
                    <p:spPr bwMode="auto">
                      <a:xfrm>
                        <a:off x="2838089" y="1626519"/>
                        <a:ext cx="966067" cy="491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grpSp>
                <p:sp>
                  <p:nvSpPr>
                    <p:cNvPr id="24" name="TextBox 6">
                      <a:extLst>
                        <a:ext uri="{FF2B5EF4-FFF2-40B4-BE49-F238E27FC236}">
                          <a16:creationId xmlns:a16="http://schemas.microsoft.com/office/drawing/2014/main" id="{049ED99D-CC98-4B4B-881D-CC96B07F70B5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995436" y="2539726"/>
                      <a:ext cx="287338" cy="2460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en-US" sz="1000" dirty="0">
                          <a:cs typeface="Calibri" panose="020F0502020204030204" pitchFamily="34" charset="0"/>
                        </a:rPr>
                        <a:t>*</a:t>
                      </a:r>
                    </a:p>
                  </p:txBody>
                </p:sp>
                <p:sp>
                  <p:nvSpPr>
                    <p:cNvPr id="25" name="TextBox 7">
                      <a:extLst>
                        <a:ext uri="{FF2B5EF4-FFF2-40B4-BE49-F238E27FC236}">
                          <a16:creationId xmlns:a16="http://schemas.microsoft.com/office/drawing/2014/main" id="{0D7DB44B-8B5B-4C7F-8404-479149BA83D9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193868" y="2125181"/>
                      <a:ext cx="1344553" cy="341357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chemeClr val="tx1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GB" altLang="en-US" sz="1000" dirty="0">
                          <a:cs typeface="Calibri" panose="020F0502020204030204" pitchFamily="34" charset="0"/>
                        </a:rPr>
                        <a:t>*=p&lt;0.05</a:t>
                      </a:r>
                    </a:p>
                  </p:txBody>
                </p:sp>
              </p:grpSp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A828F168-B5EF-46B0-8F52-A525C8DC8D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8"/>
                  <a:srcRect l="73209" t="900" r="1" b="82722"/>
                  <a:stretch/>
                </p:blipFill>
                <p:spPr>
                  <a:xfrm>
                    <a:off x="2036670" y="2858273"/>
                    <a:ext cx="1216236" cy="398538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43E9089-5908-48A3-800D-A240CC55D42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1877890" y="6270673"/>
                  <a:ext cx="1922670" cy="2308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900" dirty="0">
                      <a:cs typeface="Calibri" panose="020F0502020204030204" pitchFamily="34" charset="0"/>
                    </a:rPr>
                    <a:t>Area migrated (pixel count x10</a:t>
                  </a:r>
                  <a:r>
                    <a:rPr lang="en-GB" altLang="en-US" sz="900" baseline="30000" dirty="0">
                      <a:cs typeface="Calibri" panose="020F0502020204030204" pitchFamily="34" charset="0"/>
                    </a:rPr>
                    <a:t>6</a:t>
                  </a:r>
                  <a:r>
                    <a:rPr lang="en-GB" altLang="en-US" sz="900" dirty="0">
                      <a:cs typeface="Calibri" panose="020F0502020204030204" pitchFamily="34" charset="0"/>
                    </a:rPr>
                    <a:t>)</a:t>
                  </a: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0041C5AF-01A5-4F97-82D8-0EDB0317BD03}"/>
                  </a:ext>
                </a:extLst>
              </p:cNvPr>
              <p:cNvSpPr/>
              <p:nvPr/>
            </p:nvSpPr>
            <p:spPr>
              <a:xfrm>
                <a:off x="6416651" y="3497047"/>
                <a:ext cx="974035" cy="1689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87A2DBD-BA8F-4F13-9855-2E4DAB296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38526" y="3331210"/>
              <a:ext cx="47034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F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912" y="4749225"/>
            <a:ext cx="2421638" cy="1880969"/>
            <a:chOff x="3782451" y="4718409"/>
            <a:chExt cx="2421638" cy="1880969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9"/>
            <a:srcRect b="7785"/>
            <a:stretch/>
          </p:blipFill>
          <p:spPr>
            <a:xfrm>
              <a:off x="3809059" y="5012047"/>
              <a:ext cx="2395030" cy="1587331"/>
            </a:xfrm>
            <a:prstGeom prst="rect">
              <a:avLst/>
            </a:prstGeom>
          </p:spPr>
        </p:pic>
        <p:grpSp>
          <p:nvGrpSpPr>
            <p:cNvPr id="39" name="Group 10">
              <a:extLst>
                <a:ext uri="{FF2B5EF4-FFF2-40B4-BE49-F238E27FC236}">
                  <a16:creationId xmlns:a16="http://schemas.microsoft.com/office/drawing/2014/main" id="{9F206EFC-90A8-6F40-87F6-C61F904B4C5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82451" y="4718409"/>
              <a:ext cx="2304641" cy="976819"/>
              <a:chOff x="939191" y="1619672"/>
              <a:chExt cx="2496154" cy="1040541"/>
            </a:xfrm>
          </p:grpSpPr>
          <p:sp>
            <p:nvSpPr>
              <p:cNvPr id="40" name="TextBox 10">
                <a:extLst>
                  <a:ext uri="{FF2B5EF4-FFF2-40B4-BE49-F238E27FC236}">
                    <a16:creationId xmlns:a16="http://schemas.microsoft.com/office/drawing/2014/main" id="{C0D5BBB0-4C24-3E47-BFAA-4F0DFEC64E6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39191" y="1619672"/>
                <a:ext cx="1223963" cy="2622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smtClean="0">
                    <a:cs typeface="Calibri" panose="020F0502020204030204" pitchFamily="34" charset="0"/>
                  </a:rPr>
                  <a:t>H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  <p:sp>
            <p:nvSpPr>
              <p:cNvPr id="41" name="TextBox 6">
                <a:extLst>
                  <a:ext uri="{FF2B5EF4-FFF2-40B4-BE49-F238E27FC236}">
                    <a16:creationId xmlns:a16="http://schemas.microsoft.com/office/drawing/2014/main" id="{A1E81F90-5838-AA4D-B598-A1D91A59FA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43131" y="2414150"/>
                <a:ext cx="287337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*</a:t>
                </a:r>
              </a:p>
            </p:txBody>
          </p:sp>
          <p:sp>
            <p:nvSpPr>
              <p:cNvPr id="42" name="TextBox 7">
                <a:extLst>
                  <a:ext uri="{FF2B5EF4-FFF2-40B4-BE49-F238E27FC236}">
                    <a16:creationId xmlns:a16="http://schemas.microsoft.com/office/drawing/2014/main" id="{3540707B-8DDD-2D4C-888F-344885216E3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43182" y="1853540"/>
                <a:ext cx="792163" cy="246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*=p&lt;0.01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28FBBC6-F16D-4A4B-BEC6-441BA5D262C2}"/>
              </a:ext>
            </a:extLst>
          </p:cNvPr>
          <p:cNvGrpSpPr/>
          <p:nvPr/>
        </p:nvGrpSpPr>
        <p:grpSpPr>
          <a:xfrm>
            <a:off x="8004985" y="2376200"/>
            <a:ext cx="3208711" cy="2199733"/>
            <a:chOff x="792907" y="2271143"/>
            <a:chExt cx="3384550" cy="2669683"/>
          </a:xfrm>
        </p:grpSpPr>
        <p:sp>
          <p:nvSpPr>
            <p:cNvPr id="44" name="TextBox 10">
              <a:extLst>
                <a:ext uri="{FF2B5EF4-FFF2-40B4-BE49-F238E27FC236}">
                  <a16:creationId xmlns:a16="http://schemas.microsoft.com/office/drawing/2014/main" id="{8A3AA02C-8D07-F24A-846B-DE4A0F470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5161" y="2271143"/>
              <a:ext cx="1223963" cy="298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>
                  <a:cs typeface="Calibri" panose="020F0502020204030204" pitchFamily="34" charset="0"/>
                </a:rPr>
                <a:t>G</a:t>
              </a:r>
              <a:endParaRPr lang="en-GB" altLang="en-US" sz="1000" dirty="0">
                <a:cs typeface="Calibri" panose="020F0502020204030204" pitchFamily="34" charset="0"/>
              </a:endParaRPr>
            </a:p>
          </p:txBody>
        </p:sp>
        <p:grpSp>
          <p:nvGrpSpPr>
            <p:cNvPr id="45" name="Group 21">
              <a:extLst>
                <a:ext uri="{FF2B5EF4-FFF2-40B4-BE49-F238E27FC236}">
                  <a16:creationId xmlns:a16="http://schemas.microsoft.com/office/drawing/2014/main" id="{61331421-94A0-E440-B0BC-688865B693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2907" y="2647529"/>
              <a:ext cx="3384550" cy="2293297"/>
              <a:chOff x="2483768" y="1772816"/>
              <a:chExt cx="3385100" cy="2292898"/>
            </a:xfrm>
          </p:grpSpPr>
          <p:grpSp>
            <p:nvGrpSpPr>
              <p:cNvPr id="46" name="Group 9">
                <a:extLst>
                  <a:ext uri="{FF2B5EF4-FFF2-40B4-BE49-F238E27FC236}">
                    <a16:creationId xmlns:a16="http://schemas.microsoft.com/office/drawing/2014/main" id="{9AAFB9F3-FC62-1646-BD0E-72CC541E36B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16400" y="1772816"/>
                <a:ext cx="1376152" cy="1394440"/>
                <a:chOff x="4996048" y="764704"/>
                <a:chExt cx="1376152" cy="1394440"/>
              </a:xfrm>
            </p:grpSpPr>
            <p:grpSp>
              <p:nvGrpSpPr>
                <p:cNvPr id="57" name="Group 7">
                  <a:extLst>
                    <a:ext uri="{FF2B5EF4-FFF2-40B4-BE49-F238E27FC236}">
                      <a16:creationId xmlns:a16="http://schemas.microsoft.com/office/drawing/2014/main" id="{80215A9A-E9A5-4C4A-96CC-C36FA27208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996048" y="764704"/>
                  <a:ext cx="1376152" cy="648072"/>
                  <a:chOff x="4996048" y="764704"/>
                  <a:chExt cx="1376152" cy="648072"/>
                </a:xfrm>
              </p:grpSpPr>
              <p:pic>
                <p:nvPicPr>
                  <p:cNvPr id="59" name="Picture 8" descr="F:\liz\110311 mrp1 cd133 pos neg tc32 a673 rep1 rep2 t98g.jpg">
                    <a:extLst>
                      <a:ext uri="{FF2B5EF4-FFF2-40B4-BE49-F238E27FC236}">
                        <a16:creationId xmlns:a16="http://schemas.microsoft.com/office/drawing/2014/main" id="{415A6BB1-D0A9-A74A-996F-80582BCC17B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220" r="68764" b="65375"/>
                  <a:stretch>
                    <a:fillRect/>
                  </a:stretch>
                </p:blipFill>
                <p:spPr bwMode="auto">
                  <a:xfrm>
                    <a:off x="4996048" y="764704"/>
                    <a:ext cx="1008112" cy="6480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60" name="Picture 8" descr="F:\liz\110311 mrp1 cd133 pos neg tc32 a673 rep1 rep2 t98g.jpg">
                    <a:extLst>
                      <a:ext uri="{FF2B5EF4-FFF2-40B4-BE49-F238E27FC236}">
                        <a16:creationId xmlns:a16="http://schemas.microsoft.com/office/drawing/2014/main" id="{4BEB1745-3784-BB45-B603-6E8DAE05AB0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83655" r="8125" b="65375"/>
                  <a:stretch>
                    <a:fillRect/>
                  </a:stretch>
                </p:blipFill>
                <p:spPr bwMode="auto">
                  <a:xfrm>
                    <a:off x="6012160" y="764704"/>
                    <a:ext cx="360040" cy="64807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pic>
              <p:nvPicPr>
                <p:cNvPr id="58" name="Picture 2" descr="F:\liz\110311 tubulin cd133 pos neg tc32 a673 rep1 rep2.jpg">
                  <a:extLst>
                    <a:ext uri="{FF2B5EF4-FFF2-40B4-BE49-F238E27FC236}">
                      <a16:creationId xmlns:a16="http://schemas.microsoft.com/office/drawing/2014/main" id="{C1B1D046-2A82-AF4C-868D-B6966BB8DCD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8000" t="46284" r="66000" b="25945"/>
                <a:stretch>
                  <a:fillRect/>
                </a:stretch>
              </p:blipFill>
              <p:spPr bwMode="auto">
                <a:xfrm>
                  <a:off x="5004048" y="1511072"/>
                  <a:ext cx="1008112" cy="6480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47" name="TextBox 10">
                <a:extLst>
                  <a:ext uri="{FF2B5EF4-FFF2-40B4-BE49-F238E27FC236}">
                    <a16:creationId xmlns:a16="http://schemas.microsoft.com/office/drawing/2014/main" id="{AA21F36F-B8E9-7E48-89D2-9ED9B4EC617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19400" y="1953408"/>
                <a:ext cx="1224136" cy="400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←190 kDa, 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     MRP1</a:t>
                </a:r>
              </a:p>
            </p:txBody>
          </p:sp>
          <p:sp>
            <p:nvSpPr>
              <p:cNvPr id="48" name="TextBox 11">
                <a:extLst>
                  <a:ext uri="{FF2B5EF4-FFF2-40B4-BE49-F238E27FC236}">
                    <a16:creationId xmlns:a16="http://schemas.microsoft.com/office/drawing/2014/main" id="{D2D6C3F2-F30E-CB40-8FD1-74F9CD0A14B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10255" y="2700920"/>
                <a:ext cx="1558613" cy="4000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←55 </a:t>
                </a:r>
                <a:r>
                  <a:rPr lang="en-GB" altLang="en-US" sz="1000" dirty="0" err="1">
                    <a:cs typeface="Calibri" panose="020F0502020204030204" pitchFamily="34" charset="0"/>
                  </a:rPr>
                  <a:t>kDa</a:t>
                </a:r>
                <a:r>
                  <a:rPr lang="en-GB" altLang="en-US" sz="1000" dirty="0">
                    <a:cs typeface="Calibri" panose="020F0502020204030204" pitchFamily="34" charset="0"/>
                  </a:rPr>
                  <a:t>, 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    </a:t>
                </a:r>
                <a:r>
                  <a:rPr lang="el-GR" altLang="en-US" sz="1000" dirty="0">
                    <a:cs typeface="Calibri" panose="020F0502020204030204" pitchFamily="34" charset="0"/>
                  </a:rPr>
                  <a:t>α</a:t>
                </a:r>
                <a:r>
                  <a:rPr lang="en-GB" altLang="en-US" sz="1000" dirty="0">
                    <a:cs typeface="Calibri" panose="020F0502020204030204" pitchFamily="34" charset="0"/>
                  </a:rPr>
                  <a:t>-tubulin</a:t>
                </a:r>
              </a:p>
            </p:txBody>
          </p:sp>
          <p:sp>
            <p:nvSpPr>
              <p:cNvPr id="49" name="TextBox 12">
                <a:extLst>
                  <a:ext uri="{FF2B5EF4-FFF2-40B4-BE49-F238E27FC236}">
                    <a16:creationId xmlns:a16="http://schemas.microsoft.com/office/drawing/2014/main" id="{5428C4AD-256C-2C4C-9BDD-0AE7825DA9B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9776" y="2769019"/>
                <a:ext cx="57606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>
                    <a:cs typeface="Calibri" panose="020F0502020204030204" pitchFamily="34" charset="0"/>
                  </a:rPr>
                  <a:t>50 kDa</a:t>
                </a:r>
              </a:p>
            </p:txBody>
          </p:sp>
          <p:sp>
            <p:nvSpPr>
              <p:cNvPr id="50" name="TextBox 13">
                <a:extLst>
                  <a:ext uri="{FF2B5EF4-FFF2-40B4-BE49-F238E27FC236}">
                    <a16:creationId xmlns:a16="http://schemas.microsoft.com/office/drawing/2014/main" id="{0ED9AAC6-EBC0-EB40-8B8A-C6A94086DC6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4912" y="2051704"/>
                <a:ext cx="69226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>
                    <a:cs typeface="Calibri" panose="020F0502020204030204" pitchFamily="34" charset="0"/>
                  </a:rPr>
                  <a:t>150 kDa</a:t>
                </a:r>
              </a:p>
            </p:txBody>
          </p:sp>
          <p:sp>
            <p:nvSpPr>
              <p:cNvPr id="51" name="TextBox 14">
                <a:extLst>
                  <a:ext uri="{FF2B5EF4-FFF2-40B4-BE49-F238E27FC236}">
                    <a16:creationId xmlns:a16="http://schemas.microsoft.com/office/drawing/2014/main" id="{1BA3EB3E-9283-3243-BCFE-6813E211E1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83768" y="1781960"/>
                <a:ext cx="692264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250 </a:t>
                </a:r>
                <a:r>
                  <a:rPr lang="en-GB" altLang="en-US" sz="1000" dirty="0" err="1">
                    <a:cs typeface="Calibri" panose="020F0502020204030204" pitchFamily="34" charset="0"/>
                  </a:rPr>
                  <a:t>kDa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  <p:sp>
            <p:nvSpPr>
              <p:cNvPr id="52" name="TextBox 16">
                <a:extLst>
                  <a:ext uri="{FF2B5EF4-FFF2-40B4-BE49-F238E27FC236}">
                    <a16:creationId xmlns:a16="http://schemas.microsoft.com/office/drawing/2014/main" id="{EADE2836-6E43-7C45-9E3A-BA4BD360D37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836904" y="3650040"/>
                <a:ext cx="571585" cy="2597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MW</a:t>
                </a:r>
              </a:p>
            </p:txBody>
          </p:sp>
          <p:sp>
            <p:nvSpPr>
              <p:cNvPr id="53" name="TextBox 17">
                <a:extLst>
                  <a:ext uri="{FF2B5EF4-FFF2-40B4-BE49-F238E27FC236}">
                    <a16:creationId xmlns:a16="http://schemas.microsoft.com/office/drawing/2014/main" id="{4CE26C3F-A83B-1E46-BAC8-4E20B7595E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3195252" y="3225668"/>
                <a:ext cx="1433830" cy="246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 positive</a:t>
                </a:r>
              </a:p>
            </p:txBody>
          </p:sp>
          <p:sp>
            <p:nvSpPr>
              <p:cNvPr id="54" name="TextBox 18">
                <a:extLst>
                  <a:ext uri="{FF2B5EF4-FFF2-40B4-BE49-F238E27FC236}">
                    <a16:creationId xmlns:a16="http://schemas.microsoft.com/office/drawing/2014/main" id="{DE304587-A3B2-A542-806B-0DD4D2B7AF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958872" y="3266890"/>
                <a:ext cx="1351383" cy="246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CD133 negative</a:t>
                </a:r>
              </a:p>
            </p:txBody>
          </p:sp>
          <p:sp>
            <p:nvSpPr>
              <p:cNvPr id="55" name="TextBox 19">
                <a:extLst>
                  <a:ext uri="{FF2B5EF4-FFF2-40B4-BE49-F238E27FC236}">
                    <a16:creationId xmlns:a16="http://schemas.microsoft.com/office/drawing/2014/main" id="{AB0BA5AD-7AF4-0D47-882A-568D2FA1C9B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2687843" y="3266910"/>
                <a:ext cx="1351385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TC-32</a:t>
                </a:r>
              </a:p>
            </p:txBody>
          </p:sp>
          <p:sp>
            <p:nvSpPr>
              <p:cNvPr id="56" name="TextBox 20">
                <a:extLst>
                  <a:ext uri="{FF2B5EF4-FFF2-40B4-BE49-F238E27FC236}">
                    <a16:creationId xmlns:a16="http://schemas.microsoft.com/office/drawing/2014/main" id="{96B23D7B-8AAE-464C-B0FF-2CF74B6E343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3416683" y="3186519"/>
                <a:ext cx="1512169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T98G; positive control</a:t>
                </a: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7D4CFE2-79C5-F141-9FAD-558F75E60DBC}"/>
              </a:ext>
            </a:extLst>
          </p:cNvPr>
          <p:cNvGrpSpPr/>
          <p:nvPr/>
        </p:nvGrpSpPr>
        <p:grpSpPr>
          <a:xfrm>
            <a:off x="2693537" y="4771722"/>
            <a:ext cx="3315134" cy="1908643"/>
            <a:chOff x="5171693" y="-50457"/>
            <a:chExt cx="3539652" cy="1975162"/>
          </a:xfrm>
        </p:grpSpPr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90C65973-9816-ED4A-A520-8C6EFB0AE2D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171693" y="82223"/>
              <a:ext cx="3267073" cy="1842482"/>
            </a:xfrm>
            <a:prstGeom prst="rect">
              <a:avLst/>
            </a:prstGeom>
          </p:spPr>
        </p:pic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33DF599-432B-954E-938B-B20170484D5D}"/>
                </a:ext>
              </a:extLst>
            </p:cNvPr>
            <p:cNvGrpSpPr/>
            <p:nvPr/>
          </p:nvGrpSpPr>
          <p:grpSpPr>
            <a:xfrm>
              <a:off x="5233741" y="-50457"/>
              <a:ext cx="3477604" cy="1444529"/>
              <a:chOff x="7039170" y="3388885"/>
              <a:chExt cx="3477604" cy="1444529"/>
            </a:xfrm>
          </p:grpSpPr>
          <p:sp>
            <p:nvSpPr>
              <p:cNvPr id="64" name="TextBox 10">
                <a:extLst>
                  <a:ext uri="{FF2B5EF4-FFF2-40B4-BE49-F238E27FC236}">
                    <a16:creationId xmlns:a16="http://schemas.microsoft.com/office/drawing/2014/main" id="{B82A74B6-5645-3C4C-AF7F-D2458083262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39170" y="3388885"/>
                <a:ext cx="1223962" cy="2548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smtClean="0">
                    <a:cs typeface="Calibri" panose="020F0502020204030204" pitchFamily="34" charset="0"/>
                  </a:rPr>
                  <a:t>I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  <p:grpSp>
            <p:nvGrpSpPr>
              <p:cNvPr id="65" name="Group 10">
                <a:extLst>
                  <a:ext uri="{FF2B5EF4-FFF2-40B4-BE49-F238E27FC236}">
                    <a16:creationId xmlns:a16="http://schemas.microsoft.com/office/drawing/2014/main" id="{1F62AB27-D45A-C940-8192-AFFE4C4AE5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900006" y="4130089"/>
                <a:ext cx="2616768" cy="703325"/>
                <a:chOff x="969606" y="2233396"/>
                <a:chExt cx="2617121" cy="702880"/>
              </a:xfrm>
            </p:grpSpPr>
            <p:grpSp>
              <p:nvGrpSpPr>
                <p:cNvPr id="66" name="Group 7">
                  <a:extLst>
                    <a:ext uri="{FF2B5EF4-FFF2-40B4-BE49-F238E27FC236}">
                      <a16:creationId xmlns:a16="http://schemas.microsoft.com/office/drawing/2014/main" id="{ABFA461E-B117-604E-BD3A-6F08BC9E359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69606" y="2465573"/>
                  <a:ext cx="1772324" cy="470703"/>
                  <a:chOff x="969606" y="2465573"/>
                  <a:chExt cx="1772324" cy="470703"/>
                </a:xfrm>
              </p:grpSpPr>
              <p:sp>
                <p:nvSpPr>
                  <p:cNvPr id="69" name="TextBox 5">
                    <a:extLst>
                      <a:ext uri="{FF2B5EF4-FFF2-40B4-BE49-F238E27FC236}">
                        <a16:creationId xmlns:a16="http://schemas.microsoft.com/office/drawing/2014/main" id="{DA4886D1-29B2-F846-A79B-B1CF543B16F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69606" y="2690055"/>
                    <a:ext cx="86409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EC</a:t>
                    </a:r>
                    <a:r>
                      <a:rPr lang="en-GB" altLang="en-US" sz="1000" baseline="-25000" dirty="0">
                        <a:cs typeface="Calibri" panose="020F0502020204030204" pitchFamily="34" charset="0"/>
                      </a:rPr>
                      <a:t>50</a:t>
                    </a:r>
                    <a:r>
                      <a:rPr lang="en-GB" altLang="en-US" sz="1000" dirty="0">
                        <a:cs typeface="Calibri" panose="020F0502020204030204" pitchFamily="34" charset="0"/>
                      </a:rPr>
                      <a:t>= 5nM</a:t>
                    </a:r>
                  </a:p>
                </p:txBody>
              </p:sp>
              <p:sp>
                <p:nvSpPr>
                  <p:cNvPr id="70" name="TextBox 6">
                    <a:extLst>
                      <a:ext uri="{FF2B5EF4-FFF2-40B4-BE49-F238E27FC236}">
                        <a16:creationId xmlns:a16="http://schemas.microsoft.com/office/drawing/2014/main" id="{A8AAEEBC-EFEE-D149-80EF-2CE656E3828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77834" y="2465573"/>
                    <a:ext cx="86409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1000" dirty="0">
                        <a:cs typeface="Calibri" panose="020F0502020204030204" pitchFamily="34" charset="0"/>
                      </a:rPr>
                      <a:t>EC</a:t>
                    </a:r>
                    <a:r>
                      <a:rPr lang="en-GB" altLang="en-US" sz="1000" baseline="-25000" dirty="0">
                        <a:cs typeface="Calibri" panose="020F0502020204030204" pitchFamily="34" charset="0"/>
                      </a:rPr>
                      <a:t>50</a:t>
                    </a:r>
                    <a:r>
                      <a:rPr lang="en-GB" altLang="en-US" sz="1000" dirty="0">
                        <a:cs typeface="Calibri" panose="020F0502020204030204" pitchFamily="34" charset="0"/>
                      </a:rPr>
                      <a:t>= 14nM</a:t>
                    </a:r>
                  </a:p>
                </p:txBody>
              </p:sp>
            </p:grpSp>
            <p:sp>
              <p:nvSpPr>
                <p:cNvPr id="67" name="TextBox 8">
                  <a:extLst>
                    <a:ext uri="{FF2B5EF4-FFF2-40B4-BE49-F238E27FC236}">
                      <a16:creationId xmlns:a16="http://schemas.microsoft.com/office/drawing/2014/main" id="{815C3C89-08E3-8F40-B398-E25FFBE0007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22631" y="2233396"/>
                  <a:ext cx="864096" cy="2462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*= p=0.012</a:t>
                  </a:r>
                </a:p>
              </p:txBody>
            </p:sp>
            <p:sp>
              <p:nvSpPr>
                <p:cNvPr id="68" name="TextBox 9">
                  <a:extLst>
                    <a:ext uri="{FF2B5EF4-FFF2-40B4-BE49-F238E27FC236}">
                      <a16:creationId xmlns:a16="http://schemas.microsoft.com/office/drawing/2014/main" id="{66EA5CB9-5C17-7346-95E6-F5C60F17C2C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090379" y="2654347"/>
                  <a:ext cx="360041" cy="2462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dirty="0">
                      <a:cs typeface="Calibri" panose="020F0502020204030204" pitchFamily="34" charset="0"/>
                    </a:rPr>
                    <a:t>*</a:t>
                  </a:r>
                </a:p>
              </p:txBody>
            </p:sp>
          </p:grpSp>
        </p:grpSp>
      </p:grpSp>
      <p:grpSp>
        <p:nvGrpSpPr>
          <p:cNvPr id="76" name="Group 75"/>
          <p:cNvGrpSpPr/>
          <p:nvPr/>
        </p:nvGrpSpPr>
        <p:grpSpPr>
          <a:xfrm>
            <a:off x="3450750" y="2382043"/>
            <a:ext cx="1899932" cy="2483760"/>
            <a:chOff x="3958688" y="3267293"/>
            <a:chExt cx="1899932" cy="248376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87A2DBD-BA8F-4F13-9855-2E4DAB296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8688" y="3267293"/>
              <a:ext cx="18999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 smtClean="0">
                  <a:cs typeface="Calibri" panose="020F0502020204030204" pitchFamily="34" charset="0"/>
                </a:rPr>
                <a:t>E</a:t>
              </a:r>
            </a:p>
          </p:txBody>
        </p:sp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966877" y="3437821"/>
              <a:ext cx="1585393" cy="23132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3632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E4DFAE2-22EE-4E9B-A5C1-3F688D989A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76" y="2496823"/>
            <a:ext cx="7723559" cy="2063053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D25AEEFB-02A4-7043-8423-324A0A30B195}"/>
              </a:ext>
            </a:extLst>
          </p:cNvPr>
          <p:cNvGrpSpPr/>
          <p:nvPr/>
        </p:nvGrpSpPr>
        <p:grpSpPr>
          <a:xfrm>
            <a:off x="52553" y="-81326"/>
            <a:ext cx="10516835" cy="2702349"/>
            <a:chOff x="13969" y="-169540"/>
            <a:chExt cx="12029886" cy="3835008"/>
          </a:xfrm>
        </p:grpSpPr>
        <p:sp>
          <p:nvSpPr>
            <p:cNvPr id="5" name="TextBox 10"/>
            <p:cNvSpPr txBox="1">
              <a:spLocks noChangeArrowheads="1"/>
            </p:cNvSpPr>
            <p:nvPr/>
          </p:nvSpPr>
          <p:spPr bwMode="auto">
            <a:xfrm>
              <a:off x="2707506" y="3274862"/>
              <a:ext cx="2517521" cy="390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 markers of differentiation</a:t>
              </a:r>
            </a:p>
          </p:txBody>
        </p:sp>
        <p:sp>
          <p:nvSpPr>
            <p:cNvPr id="6" name="TextBox 10"/>
            <p:cNvSpPr txBox="1">
              <a:spLocks noChangeArrowheads="1"/>
            </p:cNvSpPr>
            <p:nvPr/>
          </p:nvSpPr>
          <p:spPr bwMode="auto">
            <a:xfrm>
              <a:off x="7620210" y="3274861"/>
              <a:ext cx="2550519" cy="390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Genes associated with </a:t>
              </a:r>
              <a:r>
                <a:rPr lang="en-GB" altLang="en-US" sz="1000" dirty="0" err="1">
                  <a:cs typeface="Calibri" panose="020F0502020204030204" pitchFamily="34" charset="0"/>
                </a:rPr>
                <a:t>stemness</a:t>
              </a:r>
              <a:endParaRPr lang="en-GB" altLang="en-US" sz="1000" dirty="0">
                <a:cs typeface="Calibri" panose="020F050202020403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42767" y="3173618"/>
              <a:ext cx="58241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545178" y="3173618"/>
              <a:ext cx="3793524" cy="41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0"/>
            <p:cNvSpPr txBox="1">
              <a:spLocks noChangeArrowheads="1"/>
            </p:cNvSpPr>
            <p:nvPr/>
          </p:nvSpPr>
          <p:spPr bwMode="auto">
            <a:xfrm>
              <a:off x="10432544" y="3233812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P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0416963" y="3173618"/>
              <a:ext cx="3006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801185" y="3173618"/>
              <a:ext cx="3777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266623" y="3173618"/>
              <a:ext cx="6438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">
              <a:extLst>
                <a:ext uri="{FF2B5EF4-FFF2-40B4-BE49-F238E27FC236}">
                  <a16:creationId xmlns:a16="http://schemas.microsoft.com/office/drawing/2014/main" id="{870930A9-0E2E-3441-B3DC-35D26A3DD8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969" y="-169540"/>
              <a:ext cx="2693537" cy="56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Supplementary Data </a:t>
              </a:r>
              <a:r>
                <a:rPr lang="en-GB" altLang="en-US" sz="1000" dirty="0" smtClean="0">
                  <a:cs typeface="Calibri" panose="020F0502020204030204" pitchFamily="34" charset="0"/>
                </a:rPr>
                <a:t>4</a:t>
              </a:r>
              <a:endParaRPr lang="en-GB" altLang="en-US" sz="1000" dirty="0" smtClean="0">
                <a:cs typeface="Calibri" panose="020F0502020204030204" pitchFamily="34" charset="0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b="1" dirty="0" smtClean="0">
                  <a:cs typeface="Calibri" panose="020F0502020204030204" pitchFamily="34" charset="0"/>
                </a:rPr>
                <a:t>A673</a:t>
              </a:r>
              <a:endParaRPr lang="en-GB" altLang="en-US" sz="1000" b="1" dirty="0">
                <a:cs typeface="Calibri" panose="020F0502020204030204" pitchFamily="34" charset="0"/>
              </a:endParaRPr>
            </a:p>
          </p:txBody>
        </p:sp>
        <p:sp>
          <p:nvSpPr>
            <p:cNvPr id="35" name="TextBox 10">
              <a:extLst>
                <a:ext uri="{FF2B5EF4-FFF2-40B4-BE49-F238E27FC236}">
                  <a16:creationId xmlns:a16="http://schemas.microsoft.com/office/drawing/2014/main" id="{6300568E-377E-FF4A-A9A2-CA269D8238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57825" y="3242992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U</a:t>
              </a:r>
            </a:p>
          </p:txBody>
        </p:sp>
        <p:sp>
          <p:nvSpPr>
            <p:cNvPr id="36" name="TextBox 10">
              <a:extLst>
                <a:ext uri="{FF2B5EF4-FFF2-40B4-BE49-F238E27FC236}">
                  <a16:creationId xmlns:a16="http://schemas.microsoft.com/office/drawing/2014/main" id="{AECD637E-1D96-7248-B832-111659A080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65279" y="3246254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E</a:t>
              </a:r>
            </a:p>
          </p:txBody>
        </p:sp>
      </p:grpSp>
      <p:sp>
        <p:nvSpPr>
          <p:cNvPr id="30" name="TextBox 10">
            <a:extLst>
              <a:ext uri="{FF2B5EF4-FFF2-40B4-BE49-F238E27FC236}">
                <a16:creationId xmlns:a16="http://schemas.microsoft.com/office/drawing/2014/main" id="{6AE86F44-478A-B34E-B749-FCADC87A08F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615791" y="1149351"/>
            <a:ext cx="1922373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Log mRNA expression (2</a:t>
            </a:r>
            <a:r>
              <a:rPr lang="en-GB" altLang="en-US" sz="1000" baseline="30000" dirty="0">
                <a:cs typeface="Calibri" panose="020F0502020204030204" pitchFamily="34" charset="0"/>
              </a:rPr>
              <a:t>-∆Ct</a:t>
            </a:r>
            <a:r>
              <a:rPr lang="en-GB" altLang="en-US" sz="1000" dirty="0"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6528" y="2564491"/>
            <a:ext cx="8006322" cy="2039536"/>
            <a:chOff x="80" y="3221797"/>
            <a:chExt cx="9654693" cy="359427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D5DEE2F-3EE2-934D-91E3-24EDFD8C9111}"/>
                </a:ext>
              </a:extLst>
            </p:cNvPr>
            <p:cNvGrpSpPr/>
            <p:nvPr/>
          </p:nvGrpSpPr>
          <p:grpSpPr>
            <a:xfrm>
              <a:off x="635877" y="6468604"/>
              <a:ext cx="9018896" cy="347463"/>
              <a:chOff x="918046" y="5243390"/>
              <a:chExt cx="9018896" cy="347463"/>
            </a:xfrm>
          </p:grpSpPr>
          <p:sp>
            <p:nvSpPr>
              <p:cNvPr id="26" name="TextBox 10">
                <a:extLst>
                  <a:ext uri="{FF2B5EF4-FFF2-40B4-BE49-F238E27FC236}">
                    <a16:creationId xmlns:a16="http://schemas.microsoft.com/office/drawing/2014/main" id="{C606C744-9B9D-C146-B335-23B5B2AC9F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7339" y="5344632"/>
                <a:ext cx="192237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ABC transporter genes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61FF0D4-3AAB-CE49-B342-97C8A7711F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41503" y="5344632"/>
                <a:ext cx="1895439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Endogenous control genes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9B9467E-F671-6A45-B730-ED665AB787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046" y="5243390"/>
                <a:ext cx="699700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08877968-E70B-BE47-9D4C-B04BF051F5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3421" y="5243390"/>
                <a:ext cx="169626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id="{7318972D-3636-9E4B-95EA-AD49B5BBD4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1412139" y="4634016"/>
              <a:ext cx="3121352" cy="2969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Log mRNA expression (2</a:t>
              </a:r>
              <a:r>
                <a:rPr lang="en-GB" altLang="en-US" sz="1000" baseline="30000" dirty="0">
                  <a:cs typeface="Calibri" panose="020F0502020204030204" pitchFamily="34" charset="0"/>
                </a:rPr>
                <a:t>-∆Ct</a:t>
              </a:r>
              <a:r>
                <a:rPr lang="en-GB" altLang="en-US" sz="1000" dirty="0">
                  <a:cs typeface="Calibri" panose="020F0502020204030204" pitchFamily="34" charset="0"/>
                </a:rPr>
                <a:t>)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28614" y="6490566"/>
            <a:ext cx="9393587" cy="407620"/>
            <a:chOff x="998256" y="5243390"/>
            <a:chExt cx="10912125" cy="659439"/>
          </a:xfrm>
        </p:grpSpPr>
        <p:sp>
          <p:nvSpPr>
            <p:cNvPr id="38" name="TextBox 10"/>
            <p:cNvSpPr txBox="1">
              <a:spLocks noChangeArrowheads="1"/>
            </p:cNvSpPr>
            <p:nvPr/>
          </p:nvSpPr>
          <p:spPr bwMode="auto">
            <a:xfrm>
              <a:off x="4484184" y="5255538"/>
              <a:ext cx="2509613" cy="398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 err="1">
                  <a:cs typeface="Calibri" panose="020F0502020204030204" pitchFamily="34" charset="0"/>
                </a:rPr>
                <a:t>Wnt</a:t>
              </a:r>
              <a:r>
                <a:rPr lang="en-GB" altLang="en-US" sz="1000" dirty="0">
                  <a:cs typeface="Calibri" panose="020F0502020204030204" pitchFamily="34" charset="0"/>
                </a:rPr>
                <a:t> signalling associated genes</a:t>
              </a:r>
            </a:p>
          </p:txBody>
        </p:sp>
        <p:sp>
          <p:nvSpPr>
            <p:cNvPr id="40" name="TextBox 39"/>
            <p:cNvSpPr txBox="1">
              <a:spLocks noChangeArrowheads="1"/>
            </p:cNvSpPr>
            <p:nvPr/>
          </p:nvSpPr>
          <p:spPr bwMode="auto">
            <a:xfrm>
              <a:off x="8768819" y="5255538"/>
              <a:ext cx="3141562" cy="647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Endogenous control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genes</a:t>
              </a:r>
            </a:p>
          </p:txBody>
        </p:sp>
        <p:cxnSp>
          <p:nvCxnSpPr>
            <p:cNvPr id="41" name="Straight Connector 40"/>
            <p:cNvCxnSpPr>
              <a:cxnSpLocks/>
            </p:cNvCxnSpPr>
            <p:nvPr/>
          </p:nvCxnSpPr>
          <p:spPr>
            <a:xfrm>
              <a:off x="998256" y="5243390"/>
              <a:ext cx="8698131" cy="242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738807" y="5267687"/>
              <a:ext cx="3504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10">
            <a:extLst>
              <a:ext uri="{FF2B5EF4-FFF2-40B4-BE49-F238E27FC236}">
                <a16:creationId xmlns:a16="http://schemas.microsoft.com/office/drawing/2014/main" id="{0017E49A-1004-F741-8300-2AAB5CF6B19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72523" y="5466172"/>
            <a:ext cx="1922373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Log mRNA expression (2</a:t>
            </a:r>
            <a:r>
              <a:rPr lang="en-GB" altLang="en-US" sz="1000" baseline="30000" dirty="0">
                <a:cs typeface="Calibri" panose="020F0502020204030204" pitchFamily="34" charset="0"/>
              </a:rPr>
              <a:t>-∆Ct</a:t>
            </a:r>
            <a:r>
              <a:rPr lang="en-GB" altLang="en-US" sz="1000" dirty="0"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699"/>
          <a:stretch/>
        </p:blipFill>
        <p:spPr>
          <a:xfrm>
            <a:off x="590232" y="4710918"/>
            <a:ext cx="8048441" cy="17589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391"/>
          <a:stretch/>
        </p:blipFill>
        <p:spPr>
          <a:xfrm>
            <a:off x="469232" y="255886"/>
            <a:ext cx="10076092" cy="198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11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154461"/>
            <a:ext cx="10569388" cy="2775484"/>
            <a:chOff x="-46145" y="-259217"/>
            <a:chExt cx="12090000" cy="393879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D25AEEFB-02A4-7043-8423-324A0A30B195}"/>
                </a:ext>
              </a:extLst>
            </p:cNvPr>
            <p:cNvGrpSpPr/>
            <p:nvPr/>
          </p:nvGrpSpPr>
          <p:grpSpPr>
            <a:xfrm>
              <a:off x="-46145" y="-259217"/>
              <a:ext cx="12090000" cy="3938797"/>
              <a:chOff x="-46145" y="-273329"/>
              <a:chExt cx="12090000" cy="3938797"/>
            </a:xfrm>
          </p:grpSpPr>
          <p:sp>
            <p:nvSpPr>
              <p:cNvPr id="5" name="TextBox 10"/>
              <p:cNvSpPr txBox="1">
                <a:spLocks noChangeArrowheads="1"/>
              </p:cNvSpPr>
              <p:nvPr/>
            </p:nvSpPr>
            <p:spPr bwMode="auto">
              <a:xfrm>
                <a:off x="2707506" y="3274862"/>
                <a:ext cx="2517521" cy="390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Gene markers of differentiation</a:t>
                </a:r>
              </a:p>
            </p:txBody>
          </p:sp>
          <p:sp>
            <p:nvSpPr>
              <p:cNvPr id="6" name="TextBox 10"/>
              <p:cNvSpPr txBox="1">
                <a:spLocks noChangeArrowheads="1"/>
              </p:cNvSpPr>
              <p:nvPr/>
            </p:nvSpPr>
            <p:spPr bwMode="auto">
              <a:xfrm>
                <a:off x="7620210" y="3274861"/>
                <a:ext cx="2550519" cy="390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Genes associated with </a:t>
                </a:r>
                <a:r>
                  <a:rPr lang="en-GB" altLang="en-US" sz="1000" dirty="0" err="1">
                    <a:cs typeface="Calibri" panose="020F0502020204030204" pitchFamily="34" charset="0"/>
                  </a:rPr>
                  <a:t>stemness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642767" y="3173618"/>
                <a:ext cx="582415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545178" y="3173618"/>
                <a:ext cx="3793524" cy="411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10"/>
              <p:cNvSpPr txBox="1">
                <a:spLocks noChangeArrowheads="1"/>
              </p:cNvSpPr>
              <p:nvPr/>
            </p:nvSpPr>
            <p:spPr bwMode="auto">
              <a:xfrm>
                <a:off x="10432544" y="3233812"/>
                <a:ext cx="57857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P</a:t>
                </a: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10416963" y="3173618"/>
                <a:ext cx="30068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0801185" y="3173618"/>
                <a:ext cx="37777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1266623" y="3173618"/>
                <a:ext cx="64389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2">
                <a:extLst>
                  <a:ext uri="{FF2B5EF4-FFF2-40B4-BE49-F238E27FC236}">
                    <a16:creationId xmlns:a16="http://schemas.microsoft.com/office/drawing/2014/main" id="{870930A9-0E2E-3441-B3DC-35D26A3DD8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46145" y="-273329"/>
                <a:ext cx="2693537" cy="567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Supplementary Data </a:t>
                </a:r>
                <a:r>
                  <a:rPr lang="en-GB" altLang="en-US" sz="1000" dirty="0" smtClean="0">
                    <a:cs typeface="Calibri" panose="020F0502020204030204" pitchFamily="34" charset="0"/>
                  </a:rPr>
                  <a:t>4 </a:t>
                </a:r>
                <a:endParaRPr lang="en-GB" altLang="en-US" sz="1000" dirty="0" smtClean="0">
                  <a:cs typeface="Calibri" panose="020F050202020403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b="1" dirty="0" smtClean="0">
                    <a:cs typeface="Calibri" panose="020F0502020204030204" pitchFamily="34" charset="0"/>
                  </a:rPr>
                  <a:t>TC-32</a:t>
                </a:r>
                <a:endParaRPr lang="en-GB" altLang="en-US" sz="1000" b="1" dirty="0">
                  <a:cs typeface="Calibri" panose="020F0502020204030204" pitchFamily="34" charset="0"/>
                </a:endParaRPr>
              </a:p>
            </p:txBody>
          </p:sp>
          <p:sp>
            <p:nvSpPr>
              <p:cNvPr id="35" name="TextBox 10">
                <a:extLst>
                  <a:ext uri="{FF2B5EF4-FFF2-40B4-BE49-F238E27FC236}">
                    <a16:creationId xmlns:a16="http://schemas.microsoft.com/office/drawing/2014/main" id="{6300568E-377E-FF4A-A9A2-CA269D8238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857825" y="3242992"/>
                <a:ext cx="57857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U</a:t>
                </a:r>
              </a:p>
            </p:txBody>
          </p:sp>
          <p:sp>
            <p:nvSpPr>
              <p:cNvPr id="36" name="TextBox 10">
                <a:extLst>
                  <a:ext uri="{FF2B5EF4-FFF2-40B4-BE49-F238E27FC236}">
                    <a16:creationId xmlns:a16="http://schemas.microsoft.com/office/drawing/2014/main" id="{AECD637E-1D96-7248-B832-111659A0805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465279" y="3246254"/>
                <a:ext cx="57857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E</a:t>
                </a:r>
              </a:p>
            </p:txBody>
          </p:sp>
        </p:grp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DE6C487-EA89-7043-8C4B-35725A44E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6476" y="253492"/>
              <a:ext cx="11773071" cy="2888253"/>
            </a:xfrm>
            <a:prstGeom prst="rect">
              <a:avLst/>
            </a:prstGeom>
          </p:spPr>
        </p:pic>
      </p:grpSp>
      <p:sp>
        <p:nvSpPr>
          <p:cNvPr id="30" name="TextBox 10">
            <a:extLst>
              <a:ext uri="{FF2B5EF4-FFF2-40B4-BE49-F238E27FC236}">
                <a16:creationId xmlns:a16="http://schemas.microsoft.com/office/drawing/2014/main" id="{6AE86F44-478A-B34E-B749-FCADC87A08F2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615791" y="1149351"/>
            <a:ext cx="1922373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Log mRNA expression (2</a:t>
            </a:r>
            <a:r>
              <a:rPr lang="en-GB" altLang="en-US" sz="1000" baseline="30000" dirty="0">
                <a:cs typeface="Calibri" panose="020F0502020204030204" pitchFamily="34" charset="0"/>
              </a:rPr>
              <a:t>-∆Ct</a:t>
            </a:r>
            <a:r>
              <a:rPr lang="en-GB" altLang="en-US" sz="1000" dirty="0">
                <a:cs typeface="Calibri" panose="020F0502020204030204" pitchFamily="34" charset="0"/>
              </a:rPr>
              <a:t>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46528" y="2564491"/>
            <a:ext cx="8006322" cy="2039536"/>
            <a:chOff x="80" y="3221797"/>
            <a:chExt cx="9654693" cy="359427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D5DEE2F-3EE2-934D-91E3-24EDFD8C9111}"/>
                </a:ext>
              </a:extLst>
            </p:cNvPr>
            <p:cNvGrpSpPr/>
            <p:nvPr/>
          </p:nvGrpSpPr>
          <p:grpSpPr>
            <a:xfrm>
              <a:off x="635877" y="6468604"/>
              <a:ext cx="9018896" cy="347463"/>
              <a:chOff x="918046" y="5243390"/>
              <a:chExt cx="9018896" cy="347463"/>
            </a:xfrm>
          </p:grpSpPr>
          <p:sp>
            <p:nvSpPr>
              <p:cNvPr id="26" name="TextBox 10">
                <a:extLst>
                  <a:ext uri="{FF2B5EF4-FFF2-40B4-BE49-F238E27FC236}">
                    <a16:creationId xmlns:a16="http://schemas.microsoft.com/office/drawing/2014/main" id="{C606C744-9B9D-C146-B335-23B5B2AC9F0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7339" y="5344632"/>
                <a:ext cx="192237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ABC transporter genes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61FF0D4-3AAB-CE49-B342-97C8A7711FF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041503" y="5344632"/>
                <a:ext cx="1895439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Endogenous control genes</a:t>
                </a: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09B9467E-F671-6A45-B730-ED665AB787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18046" y="5243390"/>
                <a:ext cx="699700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08877968-E70B-BE47-9D4C-B04BF051F5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83421" y="5243390"/>
                <a:ext cx="1696265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C6CCE4E-B36C-F342-B639-FE1A7770D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285" y="3742105"/>
              <a:ext cx="9351689" cy="2709968"/>
            </a:xfrm>
            <a:prstGeom prst="rect">
              <a:avLst/>
            </a:prstGeom>
          </p:spPr>
        </p:pic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id="{7318972D-3636-9E4B-95EA-AD49B5BBD4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1412139" y="4634016"/>
              <a:ext cx="3121352" cy="2969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Log mRNA expression (2</a:t>
              </a:r>
              <a:r>
                <a:rPr lang="en-GB" altLang="en-US" sz="1000" baseline="30000" dirty="0">
                  <a:cs typeface="Calibri" panose="020F0502020204030204" pitchFamily="34" charset="0"/>
                </a:rPr>
                <a:t>-∆Ct</a:t>
              </a:r>
              <a:r>
                <a:rPr lang="en-GB" altLang="en-US" sz="1000" dirty="0">
                  <a:cs typeface="Calibri" panose="020F0502020204030204" pitchFamily="34" charset="0"/>
                </a:rPr>
                <a:t>)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728614" y="6466504"/>
            <a:ext cx="9393587" cy="407620"/>
            <a:chOff x="998256" y="5243390"/>
            <a:chExt cx="10912125" cy="659439"/>
          </a:xfrm>
        </p:grpSpPr>
        <p:sp>
          <p:nvSpPr>
            <p:cNvPr id="38" name="TextBox 10"/>
            <p:cNvSpPr txBox="1">
              <a:spLocks noChangeArrowheads="1"/>
            </p:cNvSpPr>
            <p:nvPr/>
          </p:nvSpPr>
          <p:spPr bwMode="auto">
            <a:xfrm>
              <a:off x="4484184" y="5255538"/>
              <a:ext cx="2509613" cy="398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 err="1">
                  <a:cs typeface="Calibri" panose="020F0502020204030204" pitchFamily="34" charset="0"/>
                </a:rPr>
                <a:t>Wnt</a:t>
              </a:r>
              <a:r>
                <a:rPr lang="en-GB" altLang="en-US" sz="1000" dirty="0">
                  <a:cs typeface="Calibri" panose="020F0502020204030204" pitchFamily="34" charset="0"/>
                </a:rPr>
                <a:t> signalling associated genes</a:t>
              </a:r>
            </a:p>
          </p:txBody>
        </p:sp>
        <p:sp>
          <p:nvSpPr>
            <p:cNvPr id="40" name="TextBox 39"/>
            <p:cNvSpPr txBox="1">
              <a:spLocks noChangeArrowheads="1"/>
            </p:cNvSpPr>
            <p:nvPr/>
          </p:nvSpPr>
          <p:spPr bwMode="auto">
            <a:xfrm>
              <a:off x="8768819" y="5255538"/>
              <a:ext cx="3141562" cy="647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Endogenous control 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genes</a:t>
              </a:r>
            </a:p>
          </p:txBody>
        </p:sp>
        <p:cxnSp>
          <p:nvCxnSpPr>
            <p:cNvPr id="41" name="Straight Connector 40"/>
            <p:cNvCxnSpPr>
              <a:cxnSpLocks/>
            </p:cNvCxnSpPr>
            <p:nvPr/>
          </p:nvCxnSpPr>
          <p:spPr>
            <a:xfrm>
              <a:off x="998256" y="5243390"/>
              <a:ext cx="8698131" cy="242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738807" y="5267687"/>
              <a:ext cx="35042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extBox 10">
            <a:extLst>
              <a:ext uri="{FF2B5EF4-FFF2-40B4-BE49-F238E27FC236}">
                <a16:creationId xmlns:a16="http://schemas.microsoft.com/office/drawing/2014/main" id="{0017E49A-1004-F741-8300-2AAB5CF6B19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72523" y="5442108"/>
            <a:ext cx="1922373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Log mRNA expression (2</a:t>
            </a:r>
            <a:r>
              <a:rPr lang="en-GB" altLang="en-US" sz="1000" baseline="30000" dirty="0">
                <a:cs typeface="Calibri" panose="020F0502020204030204" pitchFamily="34" charset="0"/>
              </a:rPr>
              <a:t>-∆Ct</a:t>
            </a:r>
            <a:r>
              <a:rPr lang="en-GB" altLang="en-US" sz="1000" dirty="0"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3796"/>
          <a:stretch/>
        </p:blipFill>
        <p:spPr>
          <a:xfrm>
            <a:off x="614297" y="4702610"/>
            <a:ext cx="8000346" cy="172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263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1EFFDEC-D857-4332-9FE1-A30EF8820944}"/>
              </a:ext>
            </a:extLst>
          </p:cNvPr>
          <p:cNvGrpSpPr/>
          <p:nvPr/>
        </p:nvGrpSpPr>
        <p:grpSpPr>
          <a:xfrm>
            <a:off x="234597" y="317010"/>
            <a:ext cx="11928025" cy="3265431"/>
            <a:chOff x="234597" y="107690"/>
            <a:chExt cx="11928025" cy="3265431"/>
          </a:xfrm>
        </p:grpSpPr>
        <p:sp>
          <p:nvSpPr>
            <p:cNvPr id="23" name="TextBox 10">
              <a:extLst>
                <a:ext uri="{FF2B5EF4-FFF2-40B4-BE49-F238E27FC236}">
                  <a16:creationId xmlns:a16="http://schemas.microsoft.com/office/drawing/2014/main" id="{E81CEFF8-FDC0-1F47-887B-9B86EF342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0514" y="3126900"/>
              <a:ext cx="192237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 markers of differentiation</a:t>
              </a:r>
            </a:p>
          </p:txBody>
        </p:sp>
        <p:sp>
          <p:nvSpPr>
            <p:cNvPr id="24" name="TextBox 10">
              <a:extLst>
                <a:ext uri="{FF2B5EF4-FFF2-40B4-BE49-F238E27FC236}">
                  <a16:creationId xmlns:a16="http://schemas.microsoft.com/office/drawing/2014/main" id="{D967F821-9200-F245-A2F8-DD59001566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73220" y="3126900"/>
              <a:ext cx="198325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Genes associated with </a:t>
              </a:r>
              <a:r>
                <a:rPr lang="en-GB" altLang="en-US" sz="1000" dirty="0" err="1">
                  <a:cs typeface="Calibri" panose="020F0502020204030204" pitchFamily="34" charset="0"/>
                </a:rPr>
                <a:t>stemness</a:t>
              </a:r>
              <a:endParaRPr lang="en-GB" altLang="en-US" sz="1000" dirty="0">
                <a:cs typeface="Calibri" panose="020F0502020204030204" pitchFamily="34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0569D45-0117-9E4D-A80E-B0E063AD4434}"/>
                </a:ext>
              </a:extLst>
            </p:cNvPr>
            <p:cNvCxnSpPr/>
            <p:nvPr/>
          </p:nvCxnSpPr>
          <p:spPr>
            <a:xfrm>
              <a:off x="695775" y="3025657"/>
              <a:ext cx="58241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F4F694C-7787-2C4E-A138-0CFEBE76CDF2}"/>
                </a:ext>
              </a:extLst>
            </p:cNvPr>
            <p:cNvCxnSpPr/>
            <p:nvPr/>
          </p:nvCxnSpPr>
          <p:spPr>
            <a:xfrm>
              <a:off x="6598186" y="3025657"/>
              <a:ext cx="3793524" cy="41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0207E913-F6D5-7E4C-B78F-3023FF1DF8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85552" y="3085851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P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2707127-B19B-574B-A34C-B57F165FC7D9}"/>
                </a:ext>
              </a:extLst>
            </p:cNvPr>
            <p:cNvCxnSpPr/>
            <p:nvPr/>
          </p:nvCxnSpPr>
          <p:spPr>
            <a:xfrm>
              <a:off x="10469971" y="3025657"/>
              <a:ext cx="3006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7385755-CB61-2F4D-945C-625E2B4DA722}"/>
                </a:ext>
              </a:extLst>
            </p:cNvPr>
            <p:cNvCxnSpPr/>
            <p:nvPr/>
          </p:nvCxnSpPr>
          <p:spPr>
            <a:xfrm>
              <a:off x="10854193" y="3025657"/>
              <a:ext cx="3777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E4B711F-783C-6446-9CFD-5769BB78BC7E}"/>
                </a:ext>
              </a:extLst>
            </p:cNvPr>
            <p:cNvCxnSpPr/>
            <p:nvPr/>
          </p:nvCxnSpPr>
          <p:spPr>
            <a:xfrm>
              <a:off x="11319631" y="3025657"/>
              <a:ext cx="6438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10">
              <a:extLst>
                <a:ext uri="{FF2B5EF4-FFF2-40B4-BE49-F238E27FC236}">
                  <a16:creationId xmlns:a16="http://schemas.microsoft.com/office/drawing/2014/main" id="{18AB45A9-E583-104D-8EB2-2E7A2C487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10833" y="3095031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U</a:t>
              </a:r>
            </a:p>
          </p:txBody>
        </p:sp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id="{A98ABDE2-37EA-D745-9CC3-18C7DCBD3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18287" y="3098293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E</a:t>
              </a:r>
            </a:p>
          </p:txBody>
        </p:sp>
        <p:sp>
          <p:nvSpPr>
            <p:cNvPr id="36" name="TextBox 10">
              <a:extLst>
                <a:ext uri="{FF2B5EF4-FFF2-40B4-BE49-F238E27FC236}">
                  <a16:creationId xmlns:a16="http://schemas.microsoft.com/office/drawing/2014/main" id="{09F84FD1-C2F8-0145-ACEB-5C3A900583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603479" y="1281381"/>
              <a:ext cx="1922373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Log mRNA expression (2</a:t>
              </a:r>
              <a:r>
                <a:rPr lang="en-GB" altLang="en-US" sz="1000" baseline="30000" dirty="0">
                  <a:cs typeface="Calibri" panose="020F0502020204030204" pitchFamily="34" charset="0"/>
                </a:rPr>
                <a:t>-∆Ct</a:t>
              </a:r>
              <a:r>
                <a:rPr lang="en-GB" altLang="en-US" sz="1000" dirty="0">
                  <a:cs typeface="Calibri" panose="020F0502020204030204" pitchFamily="34" charset="0"/>
                </a:rPr>
                <a:t>)</a:t>
              </a:r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AC6326F-7B80-43E6-8173-94EBA6AFEE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417" b="3172"/>
            <a:stretch/>
          </p:blipFill>
          <p:spPr>
            <a:xfrm>
              <a:off x="480818" y="107690"/>
              <a:ext cx="11681804" cy="2881650"/>
            </a:xfrm>
            <a:prstGeom prst="rect">
              <a:avLst/>
            </a:prstGeom>
          </p:spPr>
        </p:pic>
      </p:grpSp>
      <p:sp>
        <p:nvSpPr>
          <p:cNvPr id="16" name="TextBox 2">
            <a:extLst>
              <a:ext uri="{FF2B5EF4-FFF2-40B4-BE49-F238E27FC236}">
                <a16:creationId xmlns:a16="http://schemas.microsoft.com/office/drawing/2014/main" id="{870930A9-0E2E-3441-B3DC-35D26A3DD8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41" y="38141"/>
            <a:ext cx="23547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Supplementary Data </a:t>
            </a:r>
            <a:r>
              <a:rPr lang="en-GB" altLang="en-US" sz="1000" dirty="0">
                <a:cs typeface="Calibri" panose="020F0502020204030204" pitchFamily="34" charset="0"/>
              </a:rPr>
              <a:t>5</a:t>
            </a:r>
            <a:r>
              <a:rPr lang="en-GB" altLang="en-US" sz="1000" dirty="0" smtClean="0">
                <a:cs typeface="Calibri" panose="020F0502020204030204" pitchFamily="34" charset="0"/>
              </a:rPr>
              <a:t>A</a:t>
            </a:r>
            <a:endParaRPr lang="en-GB" altLang="en-US" sz="1000" dirty="0">
              <a:cs typeface="Calibri" panose="020F0502020204030204" pitchFamily="34" charset="0"/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1EFFDEC-D857-4332-9FE1-A30EF8820944}"/>
              </a:ext>
            </a:extLst>
          </p:cNvPr>
          <p:cNvGrpSpPr/>
          <p:nvPr/>
        </p:nvGrpSpPr>
        <p:grpSpPr>
          <a:xfrm>
            <a:off x="168838" y="3834332"/>
            <a:ext cx="11862266" cy="2929816"/>
            <a:chOff x="234597" y="443305"/>
            <a:chExt cx="11862266" cy="2929816"/>
          </a:xfrm>
        </p:grpSpPr>
        <p:sp>
          <p:nvSpPr>
            <p:cNvPr id="45" name="TextBox 10">
              <a:extLst>
                <a:ext uri="{FF2B5EF4-FFF2-40B4-BE49-F238E27FC236}">
                  <a16:creationId xmlns:a16="http://schemas.microsoft.com/office/drawing/2014/main" id="{E81CEFF8-FDC0-1F47-887B-9B86EF342D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0514" y="3126900"/>
              <a:ext cx="192237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 markers of differentiation</a:t>
              </a:r>
            </a:p>
          </p:txBody>
        </p:sp>
        <p:sp>
          <p:nvSpPr>
            <p:cNvPr id="46" name="TextBox 10">
              <a:extLst>
                <a:ext uri="{FF2B5EF4-FFF2-40B4-BE49-F238E27FC236}">
                  <a16:creationId xmlns:a16="http://schemas.microsoft.com/office/drawing/2014/main" id="{D967F821-9200-F245-A2F8-DD59001566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73220" y="3126900"/>
              <a:ext cx="1983259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Genes associated with </a:t>
              </a:r>
              <a:r>
                <a:rPr lang="en-GB" altLang="en-US" sz="1000" dirty="0" err="1">
                  <a:cs typeface="Calibri" panose="020F0502020204030204" pitchFamily="34" charset="0"/>
                </a:rPr>
                <a:t>stemness</a:t>
              </a:r>
              <a:endParaRPr lang="en-GB" altLang="en-US" sz="1000" dirty="0">
                <a:cs typeface="Calibri" panose="020F0502020204030204" pitchFamily="34" charset="0"/>
              </a:endParaRPr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0569D45-0117-9E4D-A80E-B0E063AD4434}"/>
                </a:ext>
              </a:extLst>
            </p:cNvPr>
            <p:cNvCxnSpPr/>
            <p:nvPr/>
          </p:nvCxnSpPr>
          <p:spPr>
            <a:xfrm>
              <a:off x="695775" y="3025657"/>
              <a:ext cx="58241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F4F694C-7787-2C4E-A138-0CFEBE76CDF2}"/>
                </a:ext>
              </a:extLst>
            </p:cNvPr>
            <p:cNvCxnSpPr/>
            <p:nvPr/>
          </p:nvCxnSpPr>
          <p:spPr>
            <a:xfrm>
              <a:off x="6598186" y="3025657"/>
              <a:ext cx="3793524" cy="411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10">
              <a:extLst>
                <a:ext uri="{FF2B5EF4-FFF2-40B4-BE49-F238E27FC236}">
                  <a16:creationId xmlns:a16="http://schemas.microsoft.com/office/drawing/2014/main" id="{0207E913-F6D5-7E4C-B78F-3023FF1DF8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85552" y="3085851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P</a:t>
              </a: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2707127-B19B-574B-A34C-B57F165FC7D9}"/>
                </a:ext>
              </a:extLst>
            </p:cNvPr>
            <p:cNvCxnSpPr/>
            <p:nvPr/>
          </p:nvCxnSpPr>
          <p:spPr>
            <a:xfrm>
              <a:off x="10469971" y="3025657"/>
              <a:ext cx="30068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B7385755-CB61-2F4D-945C-625E2B4DA722}"/>
                </a:ext>
              </a:extLst>
            </p:cNvPr>
            <p:cNvCxnSpPr/>
            <p:nvPr/>
          </p:nvCxnSpPr>
          <p:spPr>
            <a:xfrm>
              <a:off x="10854193" y="3025657"/>
              <a:ext cx="3777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2E4B711F-783C-6446-9CFD-5769BB78BC7E}"/>
                </a:ext>
              </a:extLst>
            </p:cNvPr>
            <p:cNvCxnSpPr/>
            <p:nvPr/>
          </p:nvCxnSpPr>
          <p:spPr>
            <a:xfrm>
              <a:off x="11319631" y="3025657"/>
              <a:ext cx="64389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10">
              <a:extLst>
                <a:ext uri="{FF2B5EF4-FFF2-40B4-BE49-F238E27FC236}">
                  <a16:creationId xmlns:a16="http://schemas.microsoft.com/office/drawing/2014/main" id="{18AB45A9-E583-104D-8EB2-2E7A2C487E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10833" y="3095031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U</a:t>
              </a:r>
            </a:p>
          </p:txBody>
        </p:sp>
        <p:sp>
          <p:nvSpPr>
            <p:cNvPr id="54" name="TextBox 10">
              <a:extLst>
                <a:ext uri="{FF2B5EF4-FFF2-40B4-BE49-F238E27FC236}">
                  <a16:creationId xmlns:a16="http://schemas.microsoft.com/office/drawing/2014/main" id="{A98ABDE2-37EA-D745-9CC3-18C7DCBD3A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18287" y="3098293"/>
              <a:ext cx="57857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E</a:t>
              </a:r>
            </a:p>
          </p:txBody>
        </p:sp>
        <p:sp>
          <p:nvSpPr>
            <p:cNvPr id="55" name="TextBox 10">
              <a:extLst>
                <a:ext uri="{FF2B5EF4-FFF2-40B4-BE49-F238E27FC236}">
                  <a16:creationId xmlns:a16="http://schemas.microsoft.com/office/drawing/2014/main" id="{09F84FD1-C2F8-0145-ACEB-5C3A900583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603479" y="1281381"/>
              <a:ext cx="1922373" cy="246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000" dirty="0">
                  <a:cs typeface="Calibri" panose="020F0502020204030204" pitchFamily="34" charset="0"/>
                </a:rPr>
                <a:t>Log mRNA expression (2</a:t>
              </a:r>
              <a:r>
                <a:rPr lang="en-GB" altLang="en-US" sz="1000" baseline="30000" dirty="0">
                  <a:cs typeface="Calibri" panose="020F0502020204030204" pitchFamily="34" charset="0"/>
                </a:rPr>
                <a:t>-∆Ct</a:t>
              </a:r>
              <a:r>
                <a:rPr lang="en-GB" altLang="en-US" sz="1000" dirty="0">
                  <a:cs typeface="Calibri" panose="020F0502020204030204" pitchFamily="34" charset="0"/>
                </a:rPr>
                <a:t>)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3855" b="3486"/>
          <a:stretch/>
        </p:blipFill>
        <p:spPr>
          <a:xfrm>
            <a:off x="415059" y="3610765"/>
            <a:ext cx="11681804" cy="278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675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>
            <a:extLst>
              <a:ext uri="{FF2B5EF4-FFF2-40B4-BE49-F238E27FC236}">
                <a16:creationId xmlns:a16="http://schemas.microsoft.com/office/drawing/2014/main" id="{EC85287C-A08A-424B-8E34-F15323095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543" y="2887113"/>
            <a:ext cx="3331343" cy="24622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Supplementary Data </a:t>
            </a:r>
            <a:r>
              <a:rPr lang="en-GB" altLang="en-US" sz="1000" dirty="0">
                <a:cs typeface="Calibri" panose="020F0502020204030204" pitchFamily="34" charset="0"/>
              </a:rPr>
              <a:t>6</a:t>
            </a:r>
            <a:endParaRPr lang="en-GB" altLang="en-US" sz="1000" dirty="0">
              <a:cs typeface="Calibri" panose="020F050202020403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8E4DF84-B2F5-4FFE-A4C8-04E04FCFC351}"/>
              </a:ext>
            </a:extLst>
          </p:cNvPr>
          <p:cNvGrpSpPr/>
          <p:nvPr/>
        </p:nvGrpSpPr>
        <p:grpSpPr>
          <a:xfrm>
            <a:off x="143543" y="3562727"/>
            <a:ext cx="4821464" cy="2974231"/>
            <a:chOff x="7138359" y="5074306"/>
            <a:chExt cx="2370004" cy="195139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81C4760-D7AA-4DD0-AA8A-052B75655E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050"/>
            <a:stretch/>
          </p:blipFill>
          <p:spPr>
            <a:xfrm>
              <a:off x="7138359" y="5225698"/>
              <a:ext cx="1858671" cy="1800000"/>
            </a:xfrm>
            <a:prstGeom prst="rect">
              <a:avLst/>
            </a:prstGeom>
          </p:spPr>
        </p:pic>
        <p:sp>
          <p:nvSpPr>
            <p:cNvPr id="10" name="TextBox 10">
              <a:extLst>
                <a:ext uri="{FF2B5EF4-FFF2-40B4-BE49-F238E27FC236}">
                  <a16:creationId xmlns:a16="http://schemas.microsoft.com/office/drawing/2014/main" id="{DA103D20-60C9-408B-8BA1-47A39DA480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85697" y="5074306"/>
              <a:ext cx="1022666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800" dirty="0">
                  <a:cs typeface="Calibri" panose="020F0502020204030204" pitchFamily="34" charset="0"/>
                </a:rPr>
                <a:t>CD133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14F3DCD-0593-44D5-94DF-9416E992FA6E}"/>
              </a:ext>
            </a:extLst>
          </p:cNvPr>
          <p:cNvGrpSpPr/>
          <p:nvPr/>
        </p:nvGrpSpPr>
        <p:grpSpPr>
          <a:xfrm>
            <a:off x="4965007" y="3586798"/>
            <a:ext cx="4108600" cy="2950160"/>
            <a:chOff x="7088437" y="3131853"/>
            <a:chExt cx="2019594" cy="19355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4B728DA-C398-4CA0-B00E-73BB8D8E01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869"/>
            <a:stretch/>
          </p:blipFill>
          <p:spPr>
            <a:xfrm>
              <a:off x="7088437" y="3267452"/>
              <a:ext cx="1873799" cy="1800000"/>
            </a:xfrm>
            <a:prstGeom prst="rect">
              <a:avLst/>
            </a:prstGeom>
          </p:spPr>
        </p:pic>
        <p:sp>
          <p:nvSpPr>
            <p:cNvPr id="8" name="TextBox 10">
              <a:extLst>
                <a:ext uri="{FF2B5EF4-FFF2-40B4-BE49-F238E27FC236}">
                  <a16:creationId xmlns:a16="http://schemas.microsoft.com/office/drawing/2014/main" id="{2F4118C5-3DA2-4C05-84A3-2D885FE3A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97919" y="3131853"/>
              <a:ext cx="610112" cy="215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800" dirty="0">
                  <a:cs typeface="Calibri" panose="020F0502020204030204" pitchFamily="34" charset="0"/>
                </a:rPr>
                <a:t>ABCG1</a:t>
              </a:r>
            </a:p>
          </p:txBody>
        </p:sp>
      </p:grp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E72F6BF-3B92-41DC-AE9A-90AB2813C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E985-611F-4C84-83D7-6F6EAC9F17AC}" type="slidenum">
              <a:rPr lang="en-GB" smtClean="0"/>
              <a:t>6</a:t>
            </a:fld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8C6CE33-CBF6-7E4E-9E67-646337160A0D}"/>
              </a:ext>
            </a:extLst>
          </p:cNvPr>
          <p:cNvGrpSpPr/>
          <p:nvPr/>
        </p:nvGrpSpPr>
        <p:grpSpPr>
          <a:xfrm>
            <a:off x="80712" y="150467"/>
            <a:ext cx="4192781" cy="1856217"/>
            <a:chOff x="-56239" y="3417373"/>
            <a:chExt cx="4192781" cy="185621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1F26427-1674-6746-9DDB-637EFD5027D8}"/>
                </a:ext>
              </a:extLst>
            </p:cNvPr>
            <p:cNvGrpSpPr/>
            <p:nvPr/>
          </p:nvGrpSpPr>
          <p:grpSpPr>
            <a:xfrm>
              <a:off x="-56239" y="3417373"/>
              <a:ext cx="2756576" cy="1856217"/>
              <a:chOff x="126700" y="4365416"/>
              <a:chExt cx="2756576" cy="1856217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7948AE8-F776-2346-B9A6-C1AFAE85A8E1}"/>
                  </a:ext>
                </a:extLst>
              </p:cNvPr>
              <p:cNvGrpSpPr/>
              <p:nvPr/>
            </p:nvGrpSpPr>
            <p:grpSpPr>
              <a:xfrm>
                <a:off x="126700" y="4630377"/>
                <a:ext cx="2756576" cy="1591256"/>
                <a:chOff x="7377" y="4698699"/>
                <a:chExt cx="2756576" cy="1591256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E11DA27D-05EA-0043-A6E7-97C4DCA92E7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7607" t="42708" r="53143" b="13872"/>
                <a:stretch/>
              </p:blipFill>
              <p:spPr>
                <a:xfrm>
                  <a:off x="545573" y="4698699"/>
                  <a:ext cx="2218380" cy="912212"/>
                </a:xfrm>
                <a:prstGeom prst="rect">
                  <a:avLst/>
                </a:prstGeom>
              </p:spPr>
            </p:pic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65B34B9-404B-294A-A203-7AF0D2F326CE}"/>
                    </a:ext>
                  </a:extLst>
                </p:cNvPr>
                <p:cNvSpPr txBox="1"/>
                <p:nvPr/>
              </p:nvSpPr>
              <p:spPr>
                <a:xfrm rot="16200000">
                  <a:off x="423585" y="5566381"/>
                  <a:ext cx="120092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TC-32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15DF2DFF-0481-C246-B981-6E58DE3AECB1}"/>
                    </a:ext>
                  </a:extLst>
                </p:cNvPr>
                <p:cNvSpPr txBox="1"/>
                <p:nvPr/>
              </p:nvSpPr>
              <p:spPr>
                <a:xfrm rot="16200000">
                  <a:off x="749203" y="5566381"/>
                  <a:ext cx="120092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TTC 466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87DEAC9-CF7A-2540-9F01-D52AEF107BC7}"/>
                    </a:ext>
                  </a:extLst>
                </p:cNvPr>
                <p:cNvSpPr txBox="1"/>
                <p:nvPr/>
              </p:nvSpPr>
              <p:spPr>
                <a:xfrm rot="16200000">
                  <a:off x="1085575" y="5566381"/>
                  <a:ext cx="120092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SK-N-MC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8D82C67-394E-2D48-B916-9A3BA2D2B12C}"/>
                    </a:ext>
                  </a:extLst>
                </p:cNvPr>
                <p:cNvSpPr txBox="1"/>
                <p:nvPr/>
              </p:nvSpPr>
              <p:spPr>
                <a:xfrm rot="16200000">
                  <a:off x="1403808" y="5566381"/>
                  <a:ext cx="120092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SKES-1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C454CCE-78A4-9448-960F-5FD6F87BBFB4}"/>
                    </a:ext>
                  </a:extLst>
                </p:cNvPr>
                <p:cNvSpPr txBox="1"/>
                <p:nvPr/>
              </p:nvSpPr>
              <p:spPr>
                <a:xfrm rot="16200000">
                  <a:off x="1728435" y="5566381"/>
                  <a:ext cx="120092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A673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D0328D1-3B13-994A-8E47-A2424BBEE1E9}"/>
                    </a:ext>
                  </a:extLst>
                </p:cNvPr>
                <p:cNvSpPr txBox="1"/>
                <p:nvPr/>
              </p:nvSpPr>
              <p:spPr>
                <a:xfrm rot="16200000">
                  <a:off x="2031234" y="5566381"/>
                  <a:ext cx="120092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RD-ES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963D169-D170-2742-9063-0697799C2223}"/>
                    </a:ext>
                  </a:extLst>
                </p:cNvPr>
                <p:cNvSpPr txBox="1"/>
                <p:nvPr/>
              </p:nvSpPr>
              <p:spPr>
                <a:xfrm>
                  <a:off x="7377" y="4768349"/>
                  <a:ext cx="712875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100kDa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800E6118-FAFB-5043-87A7-8E79ACE208E9}"/>
                    </a:ext>
                  </a:extLst>
                </p:cNvPr>
                <p:cNvSpPr txBox="1"/>
                <p:nvPr/>
              </p:nvSpPr>
              <p:spPr>
                <a:xfrm>
                  <a:off x="70208" y="5262842"/>
                  <a:ext cx="6408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63kDa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7A59FD56-DB03-9046-81F7-BFDE2AE86DAD}"/>
                    </a:ext>
                  </a:extLst>
                </p:cNvPr>
                <p:cNvSpPr txBox="1"/>
                <p:nvPr/>
              </p:nvSpPr>
              <p:spPr>
                <a:xfrm>
                  <a:off x="60262" y="5016621"/>
                  <a:ext cx="640867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dirty="0">
                      <a:latin typeface="Calibri" panose="020F0502020204030204" pitchFamily="34" charset="0"/>
                      <a:cs typeface="Calibri" panose="020F0502020204030204" pitchFamily="34" charset="0"/>
                    </a:rPr>
                    <a:t>75kDa</a:t>
                  </a:r>
                </a:p>
              </p:txBody>
            </p:sp>
          </p:grpSp>
          <p:sp>
            <p:nvSpPr>
              <p:cNvPr id="16" name="TextBox 10">
                <a:extLst>
                  <a:ext uri="{FF2B5EF4-FFF2-40B4-BE49-F238E27FC236}">
                    <a16:creationId xmlns:a16="http://schemas.microsoft.com/office/drawing/2014/main" id="{1B110518-199E-B549-952C-304D610B97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46495" y="4365416"/>
                <a:ext cx="2053157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>
                    <a:cs typeface="Calibri" panose="020F0502020204030204" pitchFamily="34" charset="0"/>
                  </a:rPr>
                  <a:t>Supplementary Data </a:t>
                </a:r>
                <a:r>
                  <a:rPr lang="en-GB" altLang="en-US" sz="1000" dirty="0">
                    <a:cs typeface="Calibri" panose="020F0502020204030204" pitchFamily="34" charset="0"/>
                  </a:rPr>
                  <a:t>5</a:t>
                </a:r>
                <a:r>
                  <a:rPr lang="en-GB" altLang="en-US" sz="1000" dirty="0" smtClean="0">
                    <a:cs typeface="Calibri" panose="020F0502020204030204" pitchFamily="34" charset="0"/>
                  </a:rPr>
                  <a:t>B</a:t>
                </a:r>
                <a:endParaRPr lang="en-GB" altLang="en-US" sz="1000" dirty="0"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7A38E5-9D0F-4A42-BA22-9D244DEC8607}"/>
                </a:ext>
              </a:extLst>
            </p:cNvPr>
            <p:cNvSpPr txBox="1"/>
            <p:nvPr/>
          </p:nvSpPr>
          <p:spPr>
            <a:xfrm>
              <a:off x="2642655" y="4066148"/>
              <a:ext cx="149388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→ 75kDa, GRP75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BCFA3B4-D6D7-CF46-A5FB-1FA0A7A892E3}"/>
                </a:ext>
              </a:extLst>
            </p:cNvPr>
            <p:cNvSpPr txBox="1"/>
            <p:nvPr/>
          </p:nvSpPr>
          <p:spPr>
            <a:xfrm>
              <a:off x="2659627" y="3798150"/>
              <a:ext cx="13140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→ 100kDa, ABCG1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1919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833905" y="1023405"/>
            <a:ext cx="8780711" cy="2975284"/>
            <a:chOff x="1205380" y="1680630"/>
            <a:chExt cx="8780711" cy="2975284"/>
          </a:xfrm>
        </p:grpSpPr>
        <p:grpSp>
          <p:nvGrpSpPr>
            <p:cNvPr id="19" name="Group 18"/>
            <p:cNvGrpSpPr/>
            <p:nvPr/>
          </p:nvGrpSpPr>
          <p:grpSpPr>
            <a:xfrm>
              <a:off x="2530825" y="1680630"/>
              <a:ext cx="7176044" cy="2120491"/>
              <a:chOff x="738120" y="1549669"/>
              <a:chExt cx="7176044" cy="2120491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2918987" y="1549669"/>
                <a:ext cx="1779217" cy="5232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Biological Process</a:t>
                </a:r>
              </a:p>
              <a:p>
                <a:pPr algn="ctr"/>
                <a:r>
                  <a:rPr lang="en-GB" sz="1400" b="1" dirty="0" smtClean="0"/>
                  <a:t>(GO:0008150)</a:t>
                </a: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38120" y="2716053"/>
                <a:ext cx="1780103" cy="95410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400" b="1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Response </a:t>
                </a:r>
                <a:r>
                  <a:rPr lang="en-GB" sz="1400" b="1" dirty="0">
                    <a:latin typeface="Calibri" panose="020F0502020204030204" pitchFamily="34" charset="0"/>
                    <a:ea typeface="Calibri" panose="020F0502020204030204" pitchFamily="34" charset="0"/>
                  </a:rPr>
                  <a:t>to </a:t>
                </a:r>
                <a:r>
                  <a:rPr lang="en-GB" sz="1400" b="1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Stimulus</a:t>
                </a:r>
              </a:p>
              <a:p>
                <a:pPr algn="ctr"/>
                <a:r>
                  <a:rPr lang="en-GB" sz="1400" b="1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(GO:0050896) </a:t>
                </a:r>
              </a:p>
              <a:p>
                <a:pPr algn="ctr"/>
                <a:r>
                  <a:rPr lang="en-GB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GO:0009719</a:t>
                </a:r>
              </a:p>
              <a:p>
                <a:pPr algn="ctr"/>
                <a:r>
                  <a:rPr lang="en-GB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GO:0071310</a:t>
                </a:r>
                <a:endParaRPr lang="en-GB" sz="1400" dirty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2912652" y="2869942"/>
                <a:ext cx="1785552" cy="52322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1400" b="1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Biological </a:t>
                </a:r>
                <a:r>
                  <a:rPr lang="en-GB" sz="1400" b="1" dirty="0">
                    <a:latin typeface="Calibri" panose="020F0502020204030204" pitchFamily="34" charset="0"/>
                    <a:ea typeface="Calibri" panose="020F0502020204030204" pitchFamily="34" charset="0"/>
                  </a:rPr>
                  <a:t>Regulation </a:t>
                </a:r>
                <a:endParaRPr lang="en-GB" sz="1400" b="1" dirty="0" smtClean="0">
                  <a:latin typeface="Calibri" panose="020F0502020204030204" pitchFamily="34" charset="0"/>
                  <a:ea typeface="Calibri" panose="020F0502020204030204" pitchFamily="34" charset="0"/>
                </a:endParaRPr>
              </a:p>
              <a:p>
                <a:pPr algn="ctr"/>
                <a:r>
                  <a:rPr lang="en-GB" sz="1400" b="1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(GO:0065007)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092634" y="2716053"/>
                <a:ext cx="2821530" cy="95410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Signal Transduction</a:t>
                </a:r>
              </a:p>
              <a:p>
                <a:pPr algn="ctr"/>
                <a:r>
                  <a:rPr lang="en-GB" sz="1400" b="1" dirty="0" smtClean="0">
                    <a:latin typeface="Calibri" panose="020F0502020204030204" pitchFamily="34" charset="0"/>
                    <a:ea typeface="Calibri" panose="020F0502020204030204" pitchFamily="34" charset="0"/>
                  </a:rPr>
                  <a:t>(GO:0007165) </a:t>
                </a:r>
              </a:p>
              <a:p>
                <a:pPr algn="ctr"/>
                <a:r>
                  <a:rPr lang="en-GB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GO:0009967</a:t>
                </a:r>
              </a:p>
              <a:p>
                <a:pPr algn="ctr"/>
                <a:r>
                  <a:rPr lang="en-GB" sz="1400" dirty="0" smtClean="0">
                    <a:solidFill>
                      <a:schemeClr val="bg1">
                        <a:lumMod val="50000"/>
                      </a:schemeClr>
                    </a:solidFill>
                  </a:rPr>
                  <a:t>GO:0007166</a:t>
                </a:r>
                <a:endParaRPr lang="en-GB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0" name="Down Arrow 29"/>
              <p:cNvSpPr/>
              <p:nvPr/>
            </p:nvSpPr>
            <p:spPr>
              <a:xfrm>
                <a:off x="3578595" y="2140738"/>
                <a:ext cx="460005" cy="724084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31" name="Down Arrow 30"/>
              <p:cNvSpPr/>
              <p:nvPr/>
            </p:nvSpPr>
            <p:spPr>
              <a:xfrm rot="3093482">
                <a:off x="2558870" y="2077015"/>
                <a:ext cx="460005" cy="749402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32" name="Down Arrow 31"/>
              <p:cNvSpPr/>
              <p:nvPr/>
            </p:nvSpPr>
            <p:spPr>
              <a:xfrm rot="18843190">
                <a:off x="4610136" y="2061955"/>
                <a:ext cx="460005" cy="752145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4119011" y="4132694"/>
              <a:ext cx="2958246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GB" sz="1400" b="1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Regulation of Developmental process</a:t>
              </a:r>
            </a:p>
            <a:p>
              <a:pPr algn="ctr"/>
              <a:r>
                <a:rPr lang="en-GB" sz="1400" dirty="0" smtClean="0">
                  <a:solidFill>
                    <a:schemeClr val="bg1">
                      <a:lumMod val="5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</a:rPr>
                <a:t>GO:0050793</a:t>
              </a:r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5368124" y="3591972"/>
              <a:ext cx="460005" cy="540722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164561" y="1903828"/>
              <a:ext cx="2821530" cy="7386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Developmental process</a:t>
              </a:r>
            </a:p>
            <a:p>
              <a:pPr algn="ctr"/>
              <a:r>
                <a:rPr lang="en-GB" sz="1400" b="1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(GO:0032502) </a:t>
              </a:r>
            </a:p>
            <a:p>
              <a:pPr algn="ctr"/>
              <a:r>
                <a:rPr lang="en-GB" sz="1400" dirty="0" smtClean="0">
                  <a:solidFill>
                    <a:schemeClr val="bg1">
                      <a:lumMod val="50000"/>
                    </a:schemeClr>
                  </a:solidFill>
                </a:rPr>
                <a:t>GO:0048513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05380" y="2085728"/>
              <a:ext cx="2821530" cy="5232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latin typeface="Calibri" panose="020F0502020204030204" pitchFamily="34" charset="0"/>
                  <a:ea typeface="Calibri" panose="020F0502020204030204" pitchFamily="34" charset="0"/>
                </a:rPr>
                <a:t>Response to Stress</a:t>
              </a:r>
            </a:p>
            <a:p>
              <a:pPr algn="ctr"/>
              <a:r>
                <a:rPr lang="en-GB" sz="1400" dirty="0" smtClean="0">
                  <a:solidFill>
                    <a:schemeClr val="bg1">
                      <a:lumMod val="50000"/>
                    </a:schemeClr>
                  </a:solidFill>
                </a:rPr>
                <a:t>GO:0006950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Down Arrow 23"/>
            <p:cNvSpPr/>
            <p:nvPr/>
          </p:nvSpPr>
          <p:spPr>
            <a:xfrm rot="4147898">
              <a:off x="4080925" y="1863163"/>
              <a:ext cx="460005" cy="540722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5" name="Down Arrow 24"/>
            <p:cNvSpPr/>
            <p:nvPr/>
          </p:nvSpPr>
          <p:spPr>
            <a:xfrm rot="17831954">
              <a:off x="6655337" y="1815367"/>
              <a:ext cx="460005" cy="540722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33" name="TextBox 10">
            <a:extLst>
              <a:ext uri="{FF2B5EF4-FFF2-40B4-BE49-F238E27FC236}">
                <a16:creationId xmlns:a16="http://schemas.microsoft.com/office/drawing/2014/main" id="{EC85287C-A08A-424B-8E34-F15323095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551" y="639698"/>
            <a:ext cx="3331343" cy="246221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 dirty="0">
                <a:cs typeface="Calibri" panose="020F0502020204030204" pitchFamily="34" charset="0"/>
              </a:rPr>
              <a:t>Supplementary Data </a:t>
            </a:r>
            <a:r>
              <a:rPr lang="en-GB" altLang="en-US" sz="1000" dirty="0">
                <a:cs typeface="Calibri" panose="020F0502020204030204" pitchFamily="34" charset="0"/>
              </a:rPr>
              <a:t>9</a:t>
            </a:r>
            <a:endParaRPr lang="en-GB" altLang="en-US" sz="10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732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05EC6A873D5C45A5A6346A6FDC1C5B" ma:contentTypeVersion="14" ma:contentTypeDescription="Create a new document." ma:contentTypeScope="" ma:versionID="fca48ed19fd5271885bb5824147f861c">
  <xsd:schema xmlns:xsd="http://www.w3.org/2001/XMLSchema" xmlns:xs="http://www.w3.org/2001/XMLSchema" xmlns:p="http://schemas.microsoft.com/office/2006/metadata/properties" xmlns:ns3="5c64277e-91b1-45ca-8ce8-6f5adf7f4f13" xmlns:ns4="87ecc899-abf5-4945-8dd9-4e4d0b1a8193" targetNamespace="http://schemas.microsoft.com/office/2006/metadata/properties" ma:root="true" ma:fieldsID="4711f0cc96712e0c9d24df1e8ffb0d4c" ns3:_="" ns4:_="">
    <xsd:import namespace="5c64277e-91b1-45ca-8ce8-6f5adf7f4f13"/>
    <xsd:import namespace="87ecc899-abf5-4945-8dd9-4e4d0b1a819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4277e-91b1-45ca-8ce8-6f5adf7f4f1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ecc899-abf5-4945-8dd9-4e4d0b1a81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AA2629-6088-4597-9FB5-AE5FC8A6C13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8F13E91-BD08-415E-8D69-F9AF60204B2E}">
  <ds:schemaRefs>
    <ds:schemaRef ds:uri="http://schemas.microsoft.com/office/2006/documentManagement/types"/>
    <ds:schemaRef ds:uri="87ecc899-abf5-4945-8dd9-4e4d0b1a819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5c64277e-91b1-45ca-8ce8-6f5adf7f4f13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8618BD1-4C41-4608-9057-45EC511836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64277e-91b1-45ca-8ce8-6f5adf7f4f13"/>
    <ds:schemaRef ds:uri="87ecc899-abf5-4945-8dd9-4e4d0b1a81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12393</TotalTime>
  <Words>360</Words>
  <Application>Microsoft Office PowerPoint</Application>
  <PresentationFormat>Widescreen</PresentationFormat>
  <Paragraphs>150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Leeds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Roundhill</dc:creator>
  <cp:lastModifiedBy>Elizabeth Roundhill</cp:lastModifiedBy>
  <cp:revision>357</cp:revision>
  <cp:lastPrinted>2022-04-05T17:18:56Z</cp:lastPrinted>
  <dcterms:created xsi:type="dcterms:W3CDTF">2017-12-14T17:15:33Z</dcterms:created>
  <dcterms:modified xsi:type="dcterms:W3CDTF">2022-11-04T15:17:13Z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0x010100B505EC6A873D5C45A5A6346A6FDC1C5B</vt:lpwstr>
  </property>
</Properties>
</file>