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2" d="100"/>
          <a:sy n="152" d="100"/>
        </p:scale>
        <p:origin x="6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FCF2A-FF8A-4521-DB8C-AA04D9F63E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1B2107-65FE-1162-F008-53C1BD535D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00521-1832-3DCA-D007-5A026DBFF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09F5F-1D2E-42A7-8030-EE00C7419F8A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340D41-E3E6-9C51-AE3A-B959D4822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C5F34-16C4-0812-A3BE-9DC27CEEE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BB44-851C-41DD-901A-3703B406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821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7512E-CC92-2CCD-420A-A916507FD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7EC0D9-64AF-3DF4-BFDA-16F3635FAD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91F0A-A100-5D25-FE62-A3D34F1EA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09F5F-1D2E-42A7-8030-EE00C7419F8A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EA974-EF59-6CE9-C288-38E378D7D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A0B191-7516-D767-609A-BB7321AB3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BB44-851C-41DD-901A-3703B406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536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752574-B60B-23C5-5A56-43214C1CB6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107EDA-083B-ECEF-2C72-6545527896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57B67F-A818-85B5-7CA5-13BDC6490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09F5F-1D2E-42A7-8030-EE00C7419F8A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3D947-8A7C-E4C6-9CE9-89695ECB2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F1A7D0-36D7-E8A2-705F-A36B0D5A1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BB44-851C-41DD-901A-3703B406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007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3E8E9-37B7-3D33-D59E-67966F594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96106-7255-FC9F-A304-1CF8A577E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B2EB0C-9DA1-5C52-9FB5-2E8E9977E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09F5F-1D2E-42A7-8030-EE00C7419F8A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9EE13-F738-DBA7-8CD9-C059DEE7D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F9D4B-6988-33D1-1247-9152E070D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BB44-851C-41DD-901A-3703B406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059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21827-A3FA-F83F-F7B1-8594D82F2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3B1244-E61C-3DCD-D358-83A857710B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06ABE7-7CFE-F4DD-E9E8-9880F1C8B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09F5F-1D2E-42A7-8030-EE00C7419F8A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594FB-2371-221F-1370-E2A1CB893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3E6C4-8B72-D48F-17C6-DB9EAD5F7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BB44-851C-41DD-901A-3703B406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949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BD2F8-775E-EFCE-F081-22D648E76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F3569-0208-7FA6-3461-6C1CA3507A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358B85-C5B4-CFFA-7032-D71BB1D2B0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A957B8-A9E2-4EFC-4776-68515693A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09F5F-1D2E-42A7-8030-EE00C7419F8A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A21996-B26B-586B-BCA1-B3DFEDB57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7387D2-D234-DCCA-6CF8-6FCF7D1EC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BB44-851C-41DD-901A-3703B406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863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A83C5-4CEC-4553-9DA5-454A4620B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39574F-CE59-D2D4-60CE-1DE1513E2B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C8B4F3-7A2B-BDBA-013F-DADA0A44C5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615D51-A6FD-B59C-9EBF-1F0F817A53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855F58-459D-43D2-2B23-397B1DAA5D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C439EA-913D-DF18-6435-7D748C51E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09F5F-1D2E-42A7-8030-EE00C7419F8A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26314E-D698-912C-B1E6-370D7490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294BBC-CDFE-BBB7-4140-37688FB2A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BB44-851C-41DD-901A-3703B406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75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5AD8A-D83D-FFD2-AAAB-F3E46F814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07D97A-A538-257B-26B9-3267EE0EA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09F5F-1D2E-42A7-8030-EE00C7419F8A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DDF162-DF2E-1CB3-8FBA-748E6F469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A7A6E8-1F99-A453-6440-B03BB7206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BB44-851C-41DD-901A-3703B406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749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39F157-75CF-901B-C0FF-DF6F19818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09F5F-1D2E-42A7-8030-EE00C7419F8A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38734F-4FC9-E877-2355-36E8659FD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EAEE2B-4762-8CD9-C8B2-A46F9467D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BB44-851C-41DD-901A-3703B406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856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FE48A-B4E8-E898-1DF3-B76CC77DE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09641-0ECD-CF1A-587B-3164FF5A74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3C8514-D26A-95A5-C588-AC688720DE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B60731-3F88-062E-6DAE-B536BB726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09F5F-1D2E-42A7-8030-EE00C7419F8A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2C99C1-3E7B-BA8C-47F1-14F64D9E3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E48799-907B-3602-9C10-BFA46ED65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BB44-851C-41DD-901A-3703B406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495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EC3A3-57BB-B3DF-CFA1-83CEF955E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948811-6C60-4431-6D9A-6052C35E54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B591CA-892E-C54D-52CF-3D9F8341E5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9D692F-555E-B4CE-0F13-7DBFD07E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09F5F-1D2E-42A7-8030-EE00C7419F8A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C45E51-ACA0-7F90-FE47-69FC87297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C8BCF6-A35B-A8C3-A6E6-A61E17DF6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2BB44-851C-41DD-901A-3703B406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27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BEA0DA-22DF-72DB-ACE1-458E6E864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1343AE-9C82-9C41-DD7C-C45162CDB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708B04-9465-BE6D-57AD-E70DFABB0E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09F5F-1D2E-42A7-8030-EE00C7419F8A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A2842-4EDA-FC65-BE6F-69F4413CD7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B2CC51-6344-AD08-E499-EF4BE8679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2BB44-851C-41DD-901A-3703B4060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808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D8CAD7C-82D5-63AA-134B-5CD606A4AC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357504"/>
              </p:ext>
            </p:extLst>
          </p:nvPr>
        </p:nvGraphicFramePr>
        <p:xfrm>
          <a:off x="195918" y="651932"/>
          <a:ext cx="11572749" cy="6047840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1092092">
                  <a:extLst>
                    <a:ext uri="{9D8B030D-6E8A-4147-A177-3AD203B41FA5}">
                      <a16:colId xmlns:a16="http://schemas.microsoft.com/office/drawing/2014/main" val="2206629398"/>
                    </a:ext>
                  </a:extLst>
                </a:gridCol>
                <a:gridCol w="1092092">
                  <a:extLst>
                    <a:ext uri="{9D8B030D-6E8A-4147-A177-3AD203B41FA5}">
                      <a16:colId xmlns:a16="http://schemas.microsoft.com/office/drawing/2014/main" val="742344550"/>
                    </a:ext>
                  </a:extLst>
                </a:gridCol>
                <a:gridCol w="1009637">
                  <a:extLst>
                    <a:ext uri="{9D8B030D-6E8A-4147-A177-3AD203B41FA5}">
                      <a16:colId xmlns:a16="http://schemas.microsoft.com/office/drawing/2014/main" val="3694891563"/>
                    </a:ext>
                  </a:extLst>
                </a:gridCol>
                <a:gridCol w="1009637">
                  <a:extLst>
                    <a:ext uri="{9D8B030D-6E8A-4147-A177-3AD203B41FA5}">
                      <a16:colId xmlns:a16="http://schemas.microsoft.com/office/drawing/2014/main" val="2815080548"/>
                    </a:ext>
                  </a:extLst>
                </a:gridCol>
                <a:gridCol w="803224">
                  <a:extLst>
                    <a:ext uri="{9D8B030D-6E8A-4147-A177-3AD203B41FA5}">
                      <a16:colId xmlns:a16="http://schemas.microsoft.com/office/drawing/2014/main" val="119316844"/>
                    </a:ext>
                  </a:extLst>
                </a:gridCol>
                <a:gridCol w="612516">
                  <a:extLst>
                    <a:ext uri="{9D8B030D-6E8A-4147-A177-3AD203B41FA5}">
                      <a16:colId xmlns:a16="http://schemas.microsoft.com/office/drawing/2014/main" val="1285297355"/>
                    </a:ext>
                  </a:extLst>
                </a:gridCol>
                <a:gridCol w="166084">
                  <a:extLst>
                    <a:ext uri="{9D8B030D-6E8A-4147-A177-3AD203B41FA5}">
                      <a16:colId xmlns:a16="http://schemas.microsoft.com/office/drawing/2014/main" val="999398807"/>
                    </a:ext>
                  </a:extLst>
                </a:gridCol>
                <a:gridCol w="597930">
                  <a:extLst>
                    <a:ext uri="{9D8B030D-6E8A-4147-A177-3AD203B41FA5}">
                      <a16:colId xmlns:a16="http://schemas.microsoft.com/office/drawing/2014/main" val="397002779"/>
                    </a:ext>
                  </a:extLst>
                </a:gridCol>
                <a:gridCol w="597930">
                  <a:extLst>
                    <a:ext uri="{9D8B030D-6E8A-4147-A177-3AD203B41FA5}">
                      <a16:colId xmlns:a16="http://schemas.microsoft.com/office/drawing/2014/main" val="3843211591"/>
                    </a:ext>
                  </a:extLst>
                </a:gridCol>
                <a:gridCol w="597930">
                  <a:extLst>
                    <a:ext uri="{9D8B030D-6E8A-4147-A177-3AD203B41FA5}">
                      <a16:colId xmlns:a16="http://schemas.microsoft.com/office/drawing/2014/main" val="627783702"/>
                    </a:ext>
                  </a:extLst>
                </a:gridCol>
                <a:gridCol w="1195861">
                  <a:extLst>
                    <a:ext uri="{9D8B030D-6E8A-4147-A177-3AD203B41FA5}">
                      <a16:colId xmlns:a16="http://schemas.microsoft.com/office/drawing/2014/main" val="87575288"/>
                    </a:ext>
                  </a:extLst>
                </a:gridCol>
                <a:gridCol w="1398908">
                  <a:extLst>
                    <a:ext uri="{9D8B030D-6E8A-4147-A177-3AD203B41FA5}">
                      <a16:colId xmlns:a16="http://schemas.microsoft.com/office/drawing/2014/main" val="3199962403"/>
                    </a:ext>
                  </a:extLst>
                </a:gridCol>
                <a:gridCol w="1398908">
                  <a:extLst>
                    <a:ext uri="{9D8B030D-6E8A-4147-A177-3AD203B41FA5}">
                      <a16:colId xmlns:a16="http://schemas.microsoft.com/office/drawing/2014/main" val="1230823507"/>
                    </a:ext>
                  </a:extLst>
                </a:gridCol>
              </a:tblGrid>
              <a:tr h="10927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Criteria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Complete Response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Partial Response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Stable Disease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Progression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Pseudoprogression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Value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Modifications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76481473"/>
                  </a:ext>
                </a:extLst>
              </a:tr>
              <a:tr h="1092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PET</a:t>
                      </a:r>
                      <a:r>
                        <a:rPr lang="en-US" sz="800" baseline="30000">
                          <a:effectLst/>
                        </a:rPr>
                        <a:t>1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254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CT</a:t>
                      </a:r>
                      <a:r>
                        <a:rPr lang="en-US" sz="800" baseline="30000">
                          <a:effectLst/>
                        </a:rPr>
                        <a:t>2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PET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CT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PET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CT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PET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CT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254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325958"/>
                  </a:ext>
                </a:extLst>
              </a:tr>
              <a:tr h="145848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Lugano</a:t>
                      </a:r>
                      <a:endParaRPr lang="en-US" sz="8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FDG</a:t>
                      </a:r>
                      <a:r>
                        <a:rPr lang="en-US" sz="800" baseline="30000">
                          <a:effectLst/>
                        </a:rPr>
                        <a:t>3</a:t>
                      </a:r>
                      <a:r>
                        <a:rPr lang="en-US" sz="800">
                          <a:effectLst/>
                        </a:rPr>
                        <a:t> uptake normalization</a:t>
                      </a: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DS= 1-3.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­Reduction of all involved lesion to normal size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FDG uptake Reduction</a:t>
                      </a: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DS</a:t>
                      </a:r>
                      <a:r>
                        <a:rPr lang="en-US" sz="800" baseline="30000">
                          <a:effectLst/>
                        </a:rPr>
                        <a:t>4</a:t>
                      </a:r>
                      <a:r>
                        <a:rPr lang="en-US" sz="800">
                          <a:effectLst/>
                        </a:rPr>
                        <a:t> = 4-5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≥ 50% reduction in SPD</a:t>
                      </a:r>
                      <a:r>
                        <a:rPr lang="en-US" sz="800" baseline="30000">
                          <a:effectLst/>
                        </a:rPr>
                        <a:t>5</a:t>
                      </a:r>
                      <a:r>
                        <a:rPr lang="en-US" sz="800">
                          <a:effectLst/>
                        </a:rPr>
                        <a:t> of up to 6 target lesions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Stable FDG uptake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interval change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 Metabolic progression with DS= 4-5</a:t>
                      </a:r>
                    </a:p>
                    <a:p>
                      <a:pPr marL="0" marR="0" algn="l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 New FDG-avid lesions</a:t>
                      </a: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 ≥ 50% increase in SPD of lesions</a:t>
                      </a:r>
                    </a:p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  New lesion(s)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Not account for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Widely used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N/A</a:t>
                      </a:r>
                      <a:r>
                        <a:rPr lang="en-US" sz="800" baseline="30000">
                          <a:effectLst/>
                        </a:rPr>
                        <a:t>6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87946225"/>
                  </a:ext>
                </a:extLst>
              </a:tr>
              <a:tr h="230203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LYRIC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FDG uptake normalization</a:t>
                      </a: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DS= 1-3.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­Reduction of all involved lesion to normal size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FDG uptake Reduction</a:t>
                      </a: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DS= 4-5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≥ 50% reduction in SPD of up to 6 target lesions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Stable FDG uptake</a:t>
                      </a:r>
                      <a:endParaRPr lang="en-US" sz="8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interval change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Labelled IR</a:t>
                      </a:r>
                      <a:r>
                        <a:rPr lang="en-US" sz="800" baseline="30000">
                          <a:effectLst/>
                        </a:rPr>
                        <a:t>7</a:t>
                      </a:r>
                      <a:r>
                        <a:rPr lang="en-US" sz="800">
                          <a:effectLst/>
                        </a:rPr>
                        <a:t>:</a:t>
                      </a:r>
                    </a:p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 IR(1): &gt;50% increase in SPD in first 12 weeks</a:t>
                      </a:r>
                    </a:p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-IR(2): &gt;50% increase in SPD with emergence of new lesion(s), or &gt;50% increase in PPD of a lesion or set of lesions at any time during treatment</a:t>
                      </a:r>
                    </a:p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-IR(3): Increase in FDG uptake without a concomitant increase in lesion size meeting criteria for PD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Diagnosed retrospectively after achieving metabolic response following initial DP.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Accounting for pseudoprogression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Adding IR category to account for  pseudoprogression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75114219"/>
                  </a:ext>
                </a:extLst>
              </a:tr>
              <a:tr h="198570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RECIL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FDG uptake normalization</a:t>
                      </a: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DS= 1-3.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Complete resolution of all target lesions and all nodes with LD</a:t>
                      </a:r>
                      <a:r>
                        <a:rPr lang="en-US" sz="800" baseline="30000">
                          <a:effectLst/>
                        </a:rPr>
                        <a:t>8</a:t>
                      </a:r>
                      <a:r>
                        <a:rPr lang="en-US" sz="800">
                          <a:effectLst/>
                        </a:rPr>
                        <a:t> &lt; 1 cm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FDG uptake Reduction</a:t>
                      </a: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DS= 4-5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≥ 30% decrease in SLD</a:t>
                      </a:r>
                      <a:r>
                        <a:rPr lang="en-US" sz="800" baseline="30000">
                          <a:effectLst/>
                        </a:rPr>
                        <a:t>9</a:t>
                      </a:r>
                      <a:r>
                        <a:rPr lang="en-US" sz="800">
                          <a:effectLst/>
                        </a:rPr>
                        <a:t> of target lesions.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Any DS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Decrease &lt; 10% to increase ≤ 20% in target lesions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Any DS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&gt; 20% increase in SLD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Same as LYRIC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Accounting for pseudoprogression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 Adding new category under the name of (Minor Response) associated with reduction in SLD between ≥ 10% and &lt; 30%. </a:t>
                      </a: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-Progressive and minor response do not require correlation with Deauville criteria</a:t>
                      </a:r>
                    </a:p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- Using  Uni-dimensional, longest diameter of any target lesion to measure tumor burden</a:t>
                      </a:r>
                      <a:endParaRPr lang="en-US" sz="8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903" marR="31903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33568908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49EC37E9-7B6B-66C3-E3F5-35D27A0F84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918" y="23949"/>
            <a:ext cx="113864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Table S1:</a:t>
            </a: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Summary table demonstrating observed updates and modifications in therapy-specific Criteria applied since Lugano classification</a:t>
            </a:r>
            <a:endParaRPr kumimoji="0" lang="en-US" altLang="zh-CN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PET: Positron emission tomography; </a:t>
            </a:r>
            <a:r>
              <a:rPr kumimoji="0" lang="en-US" altLang="zh-CN" sz="10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CT: Computed tomography; </a:t>
            </a:r>
            <a:r>
              <a:rPr kumimoji="0" lang="en-US" altLang="zh-CN" sz="10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FDG: Fluorodeoxyglucose; </a:t>
            </a:r>
            <a:r>
              <a:rPr kumimoji="0" lang="en-US" altLang="zh-CN" sz="10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DS: Deauville score; </a:t>
            </a:r>
            <a:r>
              <a:rPr kumimoji="0" lang="en-US" altLang="zh-CN" sz="10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SPD: Sum of perpendicular diameters; </a:t>
            </a:r>
            <a:r>
              <a:rPr kumimoji="0" lang="en-US" altLang="zh-CN" sz="10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N/A: Not Applicable; </a:t>
            </a:r>
            <a:r>
              <a:rPr kumimoji="0" lang="en-US" altLang="zh-CN" sz="10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IR: Indeterminate response; </a:t>
            </a:r>
            <a:r>
              <a:rPr kumimoji="0" lang="en-US" altLang="zh-CN" sz="10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LD: Long diameter; </a:t>
            </a:r>
            <a:r>
              <a:rPr kumimoji="0" lang="en-US" altLang="zh-CN" sz="10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kumimoji="0" lang="en-US" altLang="zh-CN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SLD: Sum of longest diameters.</a:t>
            </a:r>
            <a:endParaRPr kumimoji="0" lang="en-US" altLang="zh-CN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649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BB89CB0-83D3-5EC3-8793-AB5B1091FB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561251"/>
              </p:ext>
            </p:extLst>
          </p:nvPr>
        </p:nvGraphicFramePr>
        <p:xfrm>
          <a:off x="498446" y="1231561"/>
          <a:ext cx="11250336" cy="53798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3910">
                  <a:extLst>
                    <a:ext uri="{9D8B030D-6E8A-4147-A177-3AD203B41FA5}">
                      <a16:colId xmlns:a16="http://schemas.microsoft.com/office/drawing/2014/main" val="4115104768"/>
                    </a:ext>
                  </a:extLst>
                </a:gridCol>
                <a:gridCol w="697495">
                  <a:extLst>
                    <a:ext uri="{9D8B030D-6E8A-4147-A177-3AD203B41FA5}">
                      <a16:colId xmlns:a16="http://schemas.microsoft.com/office/drawing/2014/main" val="2786479341"/>
                    </a:ext>
                  </a:extLst>
                </a:gridCol>
                <a:gridCol w="557996">
                  <a:extLst>
                    <a:ext uri="{9D8B030D-6E8A-4147-A177-3AD203B41FA5}">
                      <a16:colId xmlns:a16="http://schemas.microsoft.com/office/drawing/2014/main" val="871891504"/>
                    </a:ext>
                  </a:extLst>
                </a:gridCol>
                <a:gridCol w="743995">
                  <a:extLst>
                    <a:ext uri="{9D8B030D-6E8A-4147-A177-3AD203B41FA5}">
                      <a16:colId xmlns:a16="http://schemas.microsoft.com/office/drawing/2014/main" val="1927555424"/>
                    </a:ext>
                  </a:extLst>
                </a:gridCol>
                <a:gridCol w="883494">
                  <a:extLst>
                    <a:ext uri="{9D8B030D-6E8A-4147-A177-3AD203B41FA5}">
                      <a16:colId xmlns:a16="http://schemas.microsoft.com/office/drawing/2014/main" val="3708473390"/>
                    </a:ext>
                  </a:extLst>
                </a:gridCol>
                <a:gridCol w="1348490">
                  <a:extLst>
                    <a:ext uri="{9D8B030D-6E8A-4147-A177-3AD203B41FA5}">
                      <a16:colId xmlns:a16="http://schemas.microsoft.com/office/drawing/2014/main" val="582115318"/>
                    </a:ext>
                  </a:extLst>
                </a:gridCol>
                <a:gridCol w="2417982">
                  <a:extLst>
                    <a:ext uri="{9D8B030D-6E8A-4147-A177-3AD203B41FA5}">
                      <a16:colId xmlns:a16="http://schemas.microsoft.com/office/drawing/2014/main" val="1586669392"/>
                    </a:ext>
                  </a:extLst>
                </a:gridCol>
                <a:gridCol w="3626974">
                  <a:extLst>
                    <a:ext uri="{9D8B030D-6E8A-4147-A177-3AD203B41FA5}">
                      <a16:colId xmlns:a16="http://schemas.microsoft.com/office/drawing/2014/main" val="4049661066"/>
                    </a:ext>
                  </a:extLst>
                </a:gridCol>
              </a:tblGrid>
              <a:tr h="663579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Author/</a:t>
                      </a:r>
                      <a:endParaRPr lang="en-US" sz="1000">
                        <a:effectLst/>
                      </a:endParaRPr>
                    </a:p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Year</a:t>
                      </a:r>
                      <a:endParaRPr lang="en-US" sz="1000">
                        <a:effectLst/>
                      </a:endParaRPr>
                    </a:p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of publication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No. of</a:t>
                      </a:r>
                      <a:endParaRPr lang="en-US" sz="1000">
                        <a:effectLst/>
                      </a:endParaRPr>
                    </a:p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patients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Median</a:t>
                      </a:r>
                      <a:endParaRPr lang="en-US" sz="1000">
                        <a:effectLst/>
                      </a:endParaRPr>
                    </a:p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follow-up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Lymphoma type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Therapy</a:t>
                      </a:r>
                      <a:endParaRPr lang="en-US" sz="1000">
                        <a:effectLst/>
                      </a:endParaRPr>
                    </a:p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regimen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Purpose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Observation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extLst>
                  <a:ext uri="{0D108BD9-81ED-4DB2-BD59-A6C34878D82A}">
                    <a16:rowId xmlns:a16="http://schemas.microsoft.com/office/drawing/2014/main" val="604922961"/>
                  </a:ext>
                </a:extLst>
              </a:tr>
              <a:tr h="663579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Ansell et al. [72]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2015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40 weeks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R/R HL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Nivolumab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Safety and efficacy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Safety and efficacy established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extLst>
                  <a:ext uri="{0D108BD9-81ED-4DB2-BD59-A6C34878D82A}">
                    <a16:rowId xmlns:a16="http://schemas.microsoft.com/office/drawing/2014/main" val="3569545268"/>
                  </a:ext>
                </a:extLst>
              </a:tr>
              <a:tr h="309235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Armand et al. [73]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2016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18 months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R/R HL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Pembroluzimab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Safety and efficacy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Safety and efficacy established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extLst>
                  <a:ext uri="{0D108BD9-81ED-4DB2-BD59-A6C34878D82A}">
                    <a16:rowId xmlns:a16="http://schemas.microsoft.com/office/drawing/2014/main" val="2670121716"/>
                  </a:ext>
                </a:extLst>
              </a:tr>
              <a:tr h="309235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Younes et al. [75]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2016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80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 months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R/R HL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Nivolumab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Safety and efficacy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Safety and efficacy established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extLst>
                  <a:ext uri="{0D108BD9-81ED-4DB2-BD59-A6C34878D82A}">
                    <a16:rowId xmlns:a16="http://schemas.microsoft.com/office/drawing/2014/main" val="437602465"/>
                  </a:ext>
                </a:extLst>
              </a:tr>
              <a:tr h="309235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Chen et al. [74]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2017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210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 months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R/R HL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Pembroluzimab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Safety and efficacy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Safety and efficacy established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extLst>
                  <a:ext uri="{0D108BD9-81ED-4DB2-BD59-A6C34878D82A}">
                    <a16:rowId xmlns:a16="http://schemas.microsoft.com/office/drawing/2014/main" val="3163320691"/>
                  </a:ext>
                </a:extLst>
              </a:tr>
              <a:tr h="663579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Ansell et al. [112]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2019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 months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R/R DLBCL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Nivolumab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Safety and efficacy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Safety established with suboptimal response rates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extLst>
                  <a:ext uri="{0D108BD9-81ED-4DB2-BD59-A6C34878D82A}">
                    <a16:rowId xmlns:a16="http://schemas.microsoft.com/office/drawing/2014/main" val="162036371"/>
                  </a:ext>
                </a:extLst>
              </a:tr>
              <a:tr h="309235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Younes et al. [123]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2019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21 months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Untreated DLBCL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Atezolizumab + R-CHOP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Safety and efficacy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Encouraging results obtained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extLst>
                  <a:ext uri="{0D108BD9-81ED-4DB2-BD59-A6C34878D82A}">
                    <a16:rowId xmlns:a16="http://schemas.microsoft.com/office/drawing/2014/main" val="2175977779"/>
                  </a:ext>
                </a:extLst>
              </a:tr>
              <a:tr h="309235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Smith et al. [122]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2020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30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26 months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Untreated DLBCL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Pembroluzimab + R-CHOP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Efficacy and survival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Excellent response and survival outcomes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extLst>
                  <a:ext uri="{0D108BD9-81ED-4DB2-BD59-A6C34878D82A}">
                    <a16:rowId xmlns:a16="http://schemas.microsoft.com/office/drawing/2014/main" val="2188380607"/>
                  </a:ext>
                </a:extLst>
              </a:tr>
              <a:tr h="515744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Dercle et al. [76]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2018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23 months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R/R HL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Pembrolizumab or nivolumab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Response assessment through the use of Lugano/LYRIC Criteria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Unique immunotherapy patterns observed in 31% of case 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155" marR="52155" marT="0" marB="0"/>
                </a:tc>
                <a:extLst>
                  <a:ext uri="{0D108BD9-81ED-4DB2-BD59-A6C34878D82A}">
                    <a16:rowId xmlns:a16="http://schemas.microsoft.com/office/drawing/2014/main" val="128004187"/>
                  </a:ext>
                </a:extLst>
              </a:tr>
              <a:tr h="663579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NaomiSansEFNThin"/>
                          <a:cs typeface="Times New Roman" panose="02020603050405020304" pitchFamily="18" charset="0"/>
                        </a:rPr>
                        <a:t>Castello et al. [59]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NaomiSansEFNThin"/>
                          <a:cs typeface="Times New Roman" panose="02020603050405020304" pitchFamily="18" charset="0"/>
                        </a:rPr>
                        <a:t>2019</a:t>
                      </a:r>
                      <a:endParaRPr lang="en-US" sz="10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effectLst/>
                          <a:latin typeface="+mn-lt"/>
                          <a:ea typeface="NaomiSansEFNThin"/>
                          <a:cs typeface="Times New Roman" panose="02020603050405020304" pitchFamily="18" charset="0"/>
                        </a:rPr>
                        <a:t>43</a:t>
                      </a:r>
                      <a:endParaRPr lang="en-US" sz="1000" b="0">
                        <a:solidFill>
                          <a:srgbClr val="000000"/>
                        </a:solidFill>
                        <a:effectLst/>
                        <a:latin typeface="+mn-lt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19 months</a:t>
                      </a:r>
                      <a:endParaRPr lang="en-US" sz="10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NaomiSansEFNThin"/>
                          <a:cs typeface="Times New Roman" panose="02020603050405020304" pitchFamily="18" charset="0"/>
                        </a:rPr>
                        <a:t>R/R HL</a:t>
                      </a:r>
                      <a:endParaRPr lang="en-US" sz="10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effectLst/>
                          <a:latin typeface="+mn-lt"/>
                          <a:ea typeface="NaomiSansEFNThin"/>
                          <a:cs typeface="Times New Roman" panose="02020603050405020304" pitchFamily="18" charset="0"/>
                        </a:rPr>
                        <a:t>Pembrolizumab or nivolumab</a:t>
                      </a:r>
                      <a:endParaRPr lang="en-US" sz="1000" b="0">
                        <a:solidFill>
                          <a:srgbClr val="000000"/>
                        </a:solidFill>
                        <a:effectLst/>
                        <a:latin typeface="+mn-lt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FDG PET/CT role in therapy response assessment through the use of Lugano/LYRIC Criteria + PET parameters</a:t>
                      </a:r>
                      <a:endParaRPr lang="en-US" sz="1000" b="0">
                        <a:solidFill>
                          <a:srgbClr val="000000"/>
                        </a:solidFill>
                        <a:effectLst/>
                        <a:latin typeface="+mn-lt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Early FDG PET/CT reliability in response assessment is established </a:t>
                      </a:r>
                      <a:endParaRPr lang="en-US" sz="10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0985580"/>
                  </a:ext>
                </a:extLst>
              </a:tr>
              <a:tr h="663579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Park et al. [83]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2022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22 months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Limited stage HL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Nivolumab following BV-AVD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>
                          <a:effectLst/>
                          <a:latin typeface="+mn-lt"/>
                        </a:rPr>
                        <a:t>Efficacy and survival</a:t>
                      </a:r>
                      <a:endParaRPr lang="en-US" sz="800" dirty="0">
                        <a:solidFill>
                          <a:srgbClr val="000000"/>
                        </a:solidFill>
                        <a:effectLst/>
                        <a:latin typeface="+mn-lt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b="0" dirty="0">
                        <a:solidFill>
                          <a:srgbClr val="000000"/>
                        </a:solidFill>
                        <a:effectLst/>
                        <a:latin typeface="+mn-lt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Favorable safety and clinical outcomes of BV-AVD induction followed by Nivolumab consolidation in limited stage HL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6670157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DB42493-7B4A-1BDF-2B28-55F03BFE5D09}"/>
              </a:ext>
            </a:extLst>
          </p:cNvPr>
          <p:cNvSpPr txBox="1"/>
          <p:nvPr/>
        </p:nvSpPr>
        <p:spPr>
          <a:xfrm>
            <a:off x="762350" y="371269"/>
            <a:ext cx="10684428" cy="445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ts val="13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Table S2:</a:t>
            </a:r>
            <a:r>
              <a:rPr lang="en-US" sz="16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Summary table demonstrating previous observations from the utilization of immune checkpoint inhibitors in lymphoma</a:t>
            </a:r>
          </a:p>
        </p:txBody>
      </p:sp>
    </p:spTree>
    <p:extLst>
      <p:ext uri="{BB962C8B-B14F-4D97-AF65-F5344CB8AC3E}">
        <p14:creationId xmlns:p14="http://schemas.microsoft.com/office/powerpoint/2010/main" val="1511661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066E143-8AA5-C408-D14A-A5B06F4BD486}"/>
              </a:ext>
            </a:extLst>
          </p:cNvPr>
          <p:cNvSpPr txBox="1"/>
          <p:nvPr/>
        </p:nvSpPr>
        <p:spPr>
          <a:xfrm>
            <a:off x="439374" y="337713"/>
            <a:ext cx="11330380" cy="445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ts val="13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Table S3:</a:t>
            </a:r>
            <a:r>
              <a:rPr lang="en-US" sz="16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Summary table demonstrating previous observations from the utilization of CAR-T in Non-Hodgkin’s Lymphoma.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B16D6E1-940A-E392-C357-0CD0D9557F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922013"/>
              </p:ext>
            </p:extLst>
          </p:nvPr>
        </p:nvGraphicFramePr>
        <p:xfrm>
          <a:off x="313888" y="1078143"/>
          <a:ext cx="11606868" cy="51154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4690">
                  <a:extLst>
                    <a:ext uri="{9D8B030D-6E8A-4147-A177-3AD203B41FA5}">
                      <a16:colId xmlns:a16="http://schemas.microsoft.com/office/drawing/2014/main" val="2764532562"/>
                    </a:ext>
                  </a:extLst>
                </a:gridCol>
                <a:gridCol w="516951">
                  <a:extLst>
                    <a:ext uri="{9D8B030D-6E8A-4147-A177-3AD203B41FA5}">
                      <a16:colId xmlns:a16="http://schemas.microsoft.com/office/drawing/2014/main" val="69897135"/>
                    </a:ext>
                  </a:extLst>
                </a:gridCol>
                <a:gridCol w="469434">
                  <a:extLst>
                    <a:ext uri="{9D8B030D-6E8A-4147-A177-3AD203B41FA5}">
                      <a16:colId xmlns:a16="http://schemas.microsoft.com/office/drawing/2014/main" val="750738775"/>
                    </a:ext>
                  </a:extLst>
                </a:gridCol>
                <a:gridCol w="703367">
                  <a:extLst>
                    <a:ext uri="{9D8B030D-6E8A-4147-A177-3AD203B41FA5}">
                      <a16:colId xmlns:a16="http://schemas.microsoft.com/office/drawing/2014/main" val="3965477456"/>
                    </a:ext>
                  </a:extLst>
                </a:gridCol>
                <a:gridCol w="937823">
                  <a:extLst>
                    <a:ext uri="{9D8B030D-6E8A-4147-A177-3AD203B41FA5}">
                      <a16:colId xmlns:a16="http://schemas.microsoft.com/office/drawing/2014/main" val="3530538413"/>
                    </a:ext>
                  </a:extLst>
                </a:gridCol>
                <a:gridCol w="2434372">
                  <a:extLst>
                    <a:ext uri="{9D8B030D-6E8A-4147-A177-3AD203B41FA5}">
                      <a16:colId xmlns:a16="http://schemas.microsoft.com/office/drawing/2014/main" val="4157488517"/>
                    </a:ext>
                  </a:extLst>
                </a:gridCol>
                <a:gridCol w="5610231">
                  <a:extLst>
                    <a:ext uri="{9D8B030D-6E8A-4147-A177-3AD203B41FA5}">
                      <a16:colId xmlns:a16="http://schemas.microsoft.com/office/drawing/2014/main" val="3673140440"/>
                    </a:ext>
                  </a:extLst>
                </a:gridCol>
              </a:tblGrid>
              <a:tr h="779503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Author/</a:t>
                      </a:r>
                      <a:endParaRPr lang="en-US" sz="900">
                        <a:effectLst/>
                      </a:endParaRPr>
                    </a:p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3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Year of publication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No. of</a:t>
                      </a:r>
                      <a:endParaRPr lang="en-US" sz="900">
                        <a:effectLst/>
                      </a:endParaRPr>
                    </a:p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patients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Median</a:t>
                      </a:r>
                      <a:endParaRPr lang="en-US" sz="900">
                        <a:effectLst/>
                      </a:endParaRPr>
                    </a:p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follow-up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Lymphoma type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Purpose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Observation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extLst>
                  <a:ext uri="{0D108BD9-81ED-4DB2-BD59-A6C34878D82A}">
                    <a16:rowId xmlns:a16="http://schemas.microsoft.com/office/drawing/2014/main" val="856791961"/>
                  </a:ext>
                </a:extLst>
              </a:tr>
              <a:tr h="493877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Shah et al. [124]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2018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7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11.5 months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NHL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FDG PET/CT role in therapy response assessment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MTV predicitve value is observed 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extLst>
                  <a:ext uri="{0D108BD9-81ED-4DB2-BD59-A6C34878D82A}">
                    <a16:rowId xmlns:a16="http://schemas.microsoft.com/office/drawing/2014/main" val="88855334"/>
                  </a:ext>
                </a:extLst>
              </a:tr>
              <a:tr h="672447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Cohen et al. [125]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2022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48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12.8 months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DLBCL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FDG PET/CT role in therapy response assessment through the use of PET parameters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DS and ∆SUVmax can help identify treatment failure at TD interval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extLst>
                  <a:ext uri="{0D108BD9-81ED-4DB2-BD59-A6C34878D82A}">
                    <a16:rowId xmlns:a16="http://schemas.microsoft.com/office/drawing/2014/main" val="1786820340"/>
                  </a:ext>
                </a:extLst>
              </a:tr>
              <a:tr h="484616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Galtier et al. [126]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2022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160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12.6 months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R/R LBCL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FDG PET/CT role in therapy response assessment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High predictive value for both 5 PS and MTV have been observed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extLst>
                  <a:ext uri="{0D108BD9-81ED-4DB2-BD59-A6C34878D82A}">
                    <a16:rowId xmlns:a16="http://schemas.microsoft.com/office/drawing/2014/main" val="3106483643"/>
                  </a:ext>
                </a:extLst>
              </a:tr>
              <a:tr h="484616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Kuhnl et al. [127]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2022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171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14.5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R/R LBCL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FDG PET/CT role in therapy response assessment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Early PET/CT response can predict CAR-T failure in LBCL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extLst>
                  <a:ext uri="{0D108BD9-81ED-4DB2-BD59-A6C34878D82A}">
                    <a16:rowId xmlns:a16="http://schemas.microsoft.com/office/drawing/2014/main" val="1979295519"/>
                  </a:ext>
                </a:extLst>
              </a:tr>
              <a:tr h="72744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Breen et al. [128]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2022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69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13.3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R/R LBCL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Prognostic role of FDG PET/CT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SUVmax threshold of 10 can provide prognostic feedback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extLst>
                  <a:ext uri="{0D108BD9-81ED-4DB2-BD59-A6C34878D82A}">
                    <a16:rowId xmlns:a16="http://schemas.microsoft.com/office/drawing/2014/main" val="2322480934"/>
                  </a:ext>
                </a:extLst>
              </a:tr>
              <a:tr h="484616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Al Zaki et al. [129]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2022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206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R/R LBCL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Prognostic role of FDG PET/CT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SUVmax threshold of 10 at M1 can provide prognostic feedback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extLst>
                  <a:ext uri="{0D108BD9-81ED-4DB2-BD59-A6C34878D82A}">
                    <a16:rowId xmlns:a16="http://schemas.microsoft.com/office/drawing/2014/main" val="27541939"/>
                  </a:ext>
                </a:extLst>
              </a:tr>
              <a:tr h="313367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Wang et al. [130]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2019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19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R/R NHL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FDG PET/CT role in assessment of CAR-T related side effects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High tumor burden observed by PET/CT was related 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extLst>
                  <a:ext uri="{0D108BD9-81ED-4DB2-BD59-A6C34878D82A}">
                    <a16:rowId xmlns:a16="http://schemas.microsoft.com/office/drawing/2014/main" val="2345624619"/>
                  </a:ext>
                </a:extLst>
              </a:tr>
              <a:tr h="672447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Bailly et al. [131]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2022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40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5.4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NHL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Prognostic role of FDG PET/CT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PET/CT observed more events in patients with </a:t>
                      </a:r>
                      <a:r>
                        <a:rPr lang="en-US" sz="800" dirty="0" err="1">
                          <a:effectLst/>
                        </a:rPr>
                        <a:t>inadeuqate</a:t>
                      </a:r>
                      <a:r>
                        <a:rPr lang="en-US" sz="800" dirty="0">
                          <a:effectLst/>
                        </a:rPr>
                        <a:t> lymphodepletion prior to CAR-T transfusion considering the </a:t>
                      </a:r>
                      <a:r>
                        <a:rPr lang="en-US" sz="800" dirty="0" err="1">
                          <a:effectLst/>
                        </a:rPr>
                        <a:t>benefitial</a:t>
                      </a:r>
                      <a:r>
                        <a:rPr lang="en-US" sz="800" dirty="0">
                          <a:effectLst/>
                        </a:rPr>
                        <a:t> effects of providing adequate disease control prior to therapy.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093" marR="51093" marT="0" marB="0"/>
                </a:tc>
                <a:extLst>
                  <a:ext uri="{0D108BD9-81ED-4DB2-BD59-A6C34878D82A}">
                    <a16:rowId xmlns:a16="http://schemas.microsoft.com/office/drawing/2014/main" val="40427293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1685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1054</Words>
  <Application>Microsoft Office PowerPoint</Application>
  <PresentationFormat>Widescreen</PresentationFormat>
  <Paragraphs>234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Palatino Linotype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Abdlkadir</dc:creator>
  <cp:lastModifiedBy>Ahmed Abdlkadir</cp:lastModifiedBy>
  <cp:revision>2</cp:revision>
  <dcterms:created xsi:type="dcterms:W3CDTF">2022-12-12T11:42:46Z</dcterms:created>
  <dcterms:modified xsi:type="dcterms:W3CDTF">2023-01-24T21:32:32Z</dcterms:modified>
</cp:coreProperties>
</file>