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2735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46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687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0502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9447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13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8387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4781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6287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940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841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C0FF2-F4F9-4D33-A71E-603FC6A38363}" type="datetimeFigureOut">
              <a:rPr lang="ko-KR" altLang="en-US" smtClean="0"/>
              <a:t>2023-03-02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E412A-C154-456D-B97A-F6FA3C9BA57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42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5840" y="374073"/>
            <a:ext cx="7724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Table S1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Summary of balance table of propensity score matching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931949" y="1519382"/>
          <a:ext cx="4857043" cy="43513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1056">
                  <a:extLst>
                    <a:ext uri="{9D8B030D-6E8A-4147-A177-3AD203B41FA5}">
                      <a16:colId xmlns:a16="http://schemas.microsoft.com/office/drawing/2014/main" val="2354132651"/>
                    </a:ext>
                  </a:extLst>
                </a:gridCol>
                <a:gridCol w="667307">
                  <a:extLst>
                    <a:ext uri="{9D8B030D-6E8A-4147-A177-3AD203B41FA5}">
                      <a16:colId xmlns:a16="http://schemas.microsoft.com/office/drawing/2014/main" val="1631755184"/>
                    </a:ext>
                  </a:extLst>
                </a:gridCol>
                <a:gridCol w="514780">
                  <a:extLst>
                    <a:ext uri="{9D8B030D-6E8A-4147-A177-3AD203B41FA5}">
                      <a16:colId xmlns:a16="http://schemas.microsoft.com/office/drawing/2014/main" val="683473583"/>
                    </a:ext>
                  </a:extLst>
                </a:gridCol>
                <a:gridCol w="514780">
                  <a:extLst>
                    <a:ext uri="{9D8B030D-6E8A-4147-A177-3AD203B41FA5}">
                      <a16:colId xmlns:a16="http://schemas.microsoft.com/office/drawing/2014/main" val="2018222631"/>
                    </a:ext>
                  </a:extLst>
                </a:gridCol>
                <a:gridCol w="514780">
                  <a:extLst>
                    <a:ext uri="{9D8B030D-6E8A-4147-A177-3AD203B41FA5}">
                      <a16:colId xmlns:a16="http://schemas.microsoft.com/office/drawing/2014/main" val="2551449408"/>
                    </a:ext>
                  </a:extLst>
                </a:gridCol>
                <a:gridCol w="514780">
                  <a:extLst>
                    <a:ext uri="{9D8B030D-6E8A-4147-A177-3AD203B41FA5}">
                      <a16:colId xmlns:a16="http://schemas.microsoft.com/office/drawing/2014/main" val="371154174"/>
                    </a:ext>
                  </a:extLst>
                </a:gridCol>
                <a:gridCol w="514780">
                  <a:extLst>
                    <a:ext uri="{9D8B030D-6E8A-4147-A177-3AD203B41FA5}">
                      <a16:colId xmlns:a16="http://schemas.microsoft.com/office/drawing/2014/main" val="3411772443"/>
                    </a:ext>
                  </a:extLst>
                </a:gridCol>
                <a:gridCol w="514780">
                  <a:extLst>
                    <a:ext uri="{9D8B030D-6E8A-4147-A177-3AD203B41FA5}">
                      <a16:colId xmlns:a16="http://schemas.microsoft.com/office/drawing/2014/main" val="3614872004"/>
                    </a:ext>
                  </a:extLst>
                </a:gridCol>
              </a:tblGrid>
              <a:tr h="15714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Summary of balance for all data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8284558"/>
                  </a:ext>
                </a:extLst>
              </a:tr>
              <a:tr h="47141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>
                          <a:effectLst/>
                        </a:rPr>
                        <a:t>　</a:t>
                      </a:r>
                      <a:endParaRPr lang="ko-KR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Means </a:t>
                      </a:r>
                      <a:br>
                        <a:rPr lang="en-US" sz="800" u="none" strike="noStrike" dirty="0">
                          <a:effectLst/>
                        </a:rPr>
                      </a:br>
                      <a:r>
                        <a:rPr lang="en-US" sz="800" u="none" strike="noStrike" dirty="0">
                          <a:effectLst/>
                        </a:rPr>
                        <a:t>Treated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Means </a:t>
                      </a:r>
                      <a:br>
                        <a:rPr lang="en-US" sz="800" u="none" strike="noStrike">
                          <a:effectLst/>
                        </a:rPr>
                      </a:br>
                      <a:r>
                        <a:rPr lang="en-US" sz="800" u="none" strike="noStrike">
                          <a:effectLst/>
                        </a:rPr>
                        <a:t>Control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SD </a:t>
                      </a:r>
                      <a:br>
                        <a:rPr lang="en-US" sz="800" u="none" strike="noStrike">
                          <a:effectLst/>
                        </a:rPr>
                      </a:br>
                      <a:r>
                        <a:rPr lang="en-US" sz="800" u="none" strike="noStrike">
                          <a:effectLst/>
                        </a:rPr>
                        <a:t>Control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Std.Mean </a:t>
                      </a:r>
                      <a:br>
                        <a:rPr lang="en-US" sz="800" u="none" strike="noStrike">
                          <a:effectLst/>
                        </a:rPr>
                      </a:br>
                      <a:r>
                        <a:rPr lang="en-US" sz="800" u="none" strike="noStrike">
                          <a:effectLst/>
                        </a:rPr>
                        <a:t>Diff.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 err="1">
                          <a:effectLst/>
                        </a:rPr>
                        <a:t>eCDF</a:t>
                      </a:r>
                      <a:r>
                        <a:rPr lang="en-US" sz="800" u="none" strike="noStrike" dirty="0">
                          <a:effectLst/>
                        </a:rPr>
                        <a:t> </a:t>
                      </a:r>
                      <a:br>
                        <a:rPr lang="en-US" sz="800" u="none" strike="noStrike" dirty="0">
                          <a:effectLst/>
                        </a:rPr>
                      </a:br>
                      <a:r>
                        <a:rPr lang="en-US" sz="800" u="none" strike="noStrike" dirty="0">
                          <a:effectLst/>
                        </a:rPr>
                        <a:t>Med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eCDF Mean 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eCDF </a:t>
                      </a:r>
                      <a:br>
                        <a:rPr lang="en-US" sz="800" u="none" strike="noStrike">
                          <a:effectLst/>
                        </a:rPr>
                      </a:br>
                      <a:r>
                        <a:rPr lang="en-US" sz="800" u="none" strike="noStrike">
                          <a:effectLst/>
                        </a:rPr>
                        <a:t>Max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3169080292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distance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0.0929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0.0089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0.0265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1.0993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0.452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0.4494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0.8151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579001355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AGE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50.16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49.8694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9.9388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0.0256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0.0134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0.0173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0.0549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1915797856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factor(Multiplicity)1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0.056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0.2567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0.4368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-0.8695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0.1004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0.1004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0.2007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2002383574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factor(Multiplicity)2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0.944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0.7433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0.4368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0.8695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0.1004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0.1004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0.2007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4004779644"/>
                  </a:ext>
                </a:extLst>
              </a:tr>
              <a:tr h="2585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factor(Lymphatic_invasion)2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0.6789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0.4669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0.4377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0.0806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0.0806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0.1611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3482864604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factor(EIC)2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0.6946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0.4606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0.8275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0.1127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0.1127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0.2254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2044567664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factor(NG)2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0.128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0.5489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0.4976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-1.2548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0.2105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0.2105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0.4209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1277550926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factor(NG)3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0.872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0.3311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0.4706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1.6126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0.2705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0.2705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0.5409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1278458303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factor(HG)2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0.136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0.4653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0.4988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-0.9567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0.1646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0.1646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0.3293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875343050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factor(HG)3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0.848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0.3017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0.459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1.5155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0.2731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0.2731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0.5463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3805370656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factor(pT)2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0.68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0.3462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0.4758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0.7128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0.1669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0.1669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0.3338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2705420868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factor(pT)3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0.056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0.0295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0.1692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0.1148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0.0265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139778717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factor(pT)4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0.0016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0.0395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0.0719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3712274477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factor(pN)1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0.168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0.2671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0.4424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-0.2639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0.0495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0.0495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0.0991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2447758478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factor(pN)2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0.032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0.0594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0.2364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-0.155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0.0137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0.0137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0.0274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472381811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factor(pN)3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0.0323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0.1768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-</a:t>
                      </a:r>
                      <a:r>
                        <a:rPr lang="en-US" sz="800" u="none" strike="noStrike" dirty="0" err="1">
                          <a:effectLst/>
                        </a:rPr>
                        <a:t>Inf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0.0162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0.0162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0.0323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3880771842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factor(ER)2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0.2114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0.4083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2.0492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0.3343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0.3343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0.6686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2346474214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factor(PR)2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0.952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0.449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3.1308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0.336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0.336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0.672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926930360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factor(HER2)2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0.976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0.8176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0.3862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1.0308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0.0792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0.0792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0.1584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3118882638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factor(Ki_67)2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0.0004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0.0198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-Inf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0.0002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0.0002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0.0004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175925528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factor(RTx)2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0.136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0.2356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0.4244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-0.2894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0.0498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0.0498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0.0996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847707023"/>
                  </a:ext>
                </a:extLst>
              </a:tr>
              <a:tr h="1571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factor(CTx)2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0.072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0.372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0.4834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-1.1559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0.15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0.15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2848367982"/>
                  </a:ext>
                </a:extLst>
              </a:tr>
              <a:tr h="164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factor(HTx)2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0.856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0.205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0.4037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1.8468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0.3255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0.3255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0.651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143" marR="7143" marT="7143" marB="0" anchor="ctr"/>
                </a:tc>
                <a:extLst>
                  <a:ext uri="{0D108BD9-81ED-4DB2-BD59-A6C34878D82A}">
                    <a16:rowId xmlns:a16="http://schemas.microsoft.com/office/drawing/2014/main" val="2891745620"/>
                  </a:ext>
                </a:extLst>
              </a:tr>
            </a:tbl>
          </a:graphicData>
        </a:graphic>
      </p:graphicFrame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6265026" y="1519382"/>
          <a:ext cx="5245981" cy="43513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8430">
                  <a:extLst>
                    <a:ext uri="{9D8B030D-6E8A-4147-A177-3AD203B41FA5}">
                      <a16:colId xmlns:a16="http://schemas.microsoft.com/office/drawing/2014/main" val="1362393390"/>
                    </a:ext>
                  </a:extLst>
                </a:gridCol>
                <a:gridCol w="526793">
                  <a:extLst>
                    <a:ext uri="{9D8B030D-6E8A-4147-A177-3AD203B41FA5}">
                      <a16:colId xmlns:a16="http://schemas.microsoft.com/office/drawing/2014/main" val="2957068587"/>
                    </a:ext>
                  </a:extLst>
                </a:gridCol>
                <a:gridCol w="526793">
                  <a:extLst>
                    <a:ext uri="{9D8B030D-6E8A-4147-A177-3AD203B41FA5}">
                      <a16:colId xmlns:a16="http://schemas.microsoft.com/office/drawing/2014/main" val="1658778549"/>
                    </a:ext>
                  </a:extLst>
                </a:gridCol>
                <a:gridCol w="526793">
                  <a:extLst>
                    <a:ext uri="{9D8B030D-6E8A-4147-A177-3AD203B41FA5}">
                      <a16:colId xmlns:a16="http://schemas.microsoft.com/office/drawing/2014/main" val="2313691727"/>
                    </a:ext>
                  </a:extLst>
                </a:gridCol>
                <a:gridCol w="526793">
                  <a:extLst>
                    <a:ext uri="{9D8B030D-6E8A-4147-A177-3AD203B41FA5}">
                      <a16:colId xmlns:a16="http://schemas.microsoft.com/office/drawing/2014/main" val="261051834"/>
                    </a:ext>
                  </a:extLst>
                </a:gridCol>
                <a:gridCol w="526793">
                  <a:extLst>
                    <a:ext uri="{9D8B030D-6E8A-4147-A177-3AD203B41FA5}">
                      <a16:colId xmlns:a16="http://schemas.microsoft.com/office/drawing/2014/main" val="2461189655"/>
                    </a:ext>
                  </a:extLst>
                </a:gridCol>
                <a:gridCol w="526793">
                  <a:extLst>
                    <a:ext uri="{9D8B030D-6E8A-4147-A177-3AD203B41FA5}">
                      <a16:colId xmlns:a16="http://schemas.microsoft.com/office/drawing/2014/main" val="3241848259"/>
                    </a:ext>
                  </a:extLst>
                </a:gridCol>
                <a:gridCol w="526793">
                  <a:extLst>
                    <a:ext uri="{9D8B030D-6E8A-4147-A177-3AD203B41FA5}">
                      <a16:colId xmlns:a16="http://schemas.microsoft.com/office/drawing/2014/main" val="1759995488"/>
                    </a:ext>
                  </a:extLst>
                </a:gridCol>
              </a:tblGrid>
              <a:tr h="160890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Summary of balance for matched data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0942140"/>
                  </a:ext>
                </a:extLst>
              </a:tr>
              <a:tr h="482669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>
                          <a:effectLst/>
                        </a:rPr>
                        <a:t>　</a:t>
                      </a:r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Means </a:t>
                      </a:r>
                      <a:br>
                        <a:rPr lang="en-US" sz="800" u="none" strike="noStrike">
                          <a:effectLst/>
                        </a:rPr>
                      </a:br>
                      <a:r>
                        <a:rPr lang="en-US" sz="800" u="none" strike="noStrike">
                          <a:effectLst/>
                        </a:rPr>
                        <a:t>Treated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Means </a:t>
                      </a:r>
                      <a:br>
                        <a:rPr lang="en-US" sz="800" u="none" strike="noStrike">
                          <a:effectLst/>
                        </a:rPr>
                      </a:br>
                      <a:r>
                        <a:rPr lang="en-US" sz="800" u="none" strike="noStrike">
                          <a:effectLst/>
                        </a:rPr>
                        <a:t>Control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SD </a:t>
                      </a:r>
                      <a:br>
                        <a:rPr lang="en-US" sz="800" u="none" strike="noStrike">
                          <a:effectLst/>
                        </a:rPr>
                      </a:br>
                      <a:r>
                        <a:rPr lang="en-US" sz="800" u="none" strike="noStrike">
                          <a:effectLst/>
                        </a:rPr>
                        <a:t>Control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Std.Mean </a:t>
                      </a:r>
                      <a:br>
                        <a:rPr lang="en-US" sz="800" u="none" strike="noStrike">
                          <a:effectLst/>
                        </a:rPr>
                      </a:br>
                      <a:r>
                        <a:rPr lang="en-US" sz="800" u="none" strike="noStrike">
                          <a:effectLst/>
                        </a:rPr>
                        <a:t>Diff.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eCDF </a:t>
                      </a:r>
                      <a:br>
                        <a:rPr lang="en-US" sz="800" u="none" strike="noStrike">
                          <a:effectLst/>
                        </a:rPr>
                      </a:br>
                      <a:r>
                        <a:rPr lang="en-US" sz="800" u="none" strike="noStrike">
                          <a:effectLst/>
                        </a:rPr>
                        <a:t>Med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eCDF Mean 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eCDF </a:t>
                      </a:r>
                      <a:br>
                        <a:rPr lang="en-US" sz="800" u="none" strike="noStrike">
                          <a:effectLst/>
                        </a:rPr>
                      </a:br>
                      <a:r>
                        <a:rPr lang="en-US" sz="800" u="none" strike="noStrike">
                          <a:effectLst/>
                        </a:rPr>
                        <a:t>Max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1216983200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distance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0.082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0.0819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0.0528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0.0015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0.0049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0.0354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3531938256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AGE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50.175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49.8792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10.8679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0.0261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0.0127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0.0169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0.0879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1114918562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factor(Multiplicity)1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0.0583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0.0646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0.246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-0.0271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2849061874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factor(Multiplicity)2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0.9417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0.9354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0.246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0.0271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1111226959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factor(Lymphatic_invasion)2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0.8333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0.8208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0.3839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0.034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0.0132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1421592931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factor(EIC)2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0.9167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0.9188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0.2735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-0.0076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0.0009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0.0009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0.0017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1787477300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factor(NG)2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0.1333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0.1396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0.3469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-0.0186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2504526099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factor(NG)3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0.8667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0.8583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0.3491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0.0248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0.0045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0.0045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0.0089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2781408360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factor(HG)2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0.1417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0.1458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0.3533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-0.0121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0.0024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0.0024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0.0048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196664024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factor(HG)3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0.8417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0.8354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0.3712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0.0173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2702231080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factor(pT)2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0.7083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0.6667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0.4719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0.089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0.0215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0.0215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0.0431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4098785852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factor(pT)3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0.0188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0.1358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0.0271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3759255622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factor(pT)4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2987722124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factor(pN)1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0.175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0.1604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0.3674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0.0389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0.0139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3659468247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factor(pN)2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0.0333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0.0292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0.1684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0.0236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1557728027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factor(pN)3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0.0021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0.0456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-Inf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0.0021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710920470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factor(ER)2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0.875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0.8688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0.338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0.0192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3266340300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factor(PR)2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0.9667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0.1797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-0.0777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0.0083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0.0083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0.0165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943865927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factor(HER2)2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0.975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0.9812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0.1358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-0.0407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0.0031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0.0062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850132367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factor(Ki_67)2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NaN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3832355906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factor(RTx)2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0.1417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0.1333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0.3403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0.0242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0.0039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0.0078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1180769797"/>
                  </a:ext>
                </a:extLst>
              </a:tr>
              <a:tr h="1608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>
                          <a:effectLst/>
                        </a:rPr>
                        <a:t>factor(CTx)2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0.0667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0.2182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0.0642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0.0082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0.0082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0.0165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2395019457"/>
                  </a:ext>
                </a:extLst>
              </a:tr>
              <a:tr h="1682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u="none" strike="noStrike" dirty="0">
                          <a:effectLst/>
                        </a:rPr>
                        <a:t>factor(</a:t>
                      </a:r>
                      <a:r>
                        <a:rPr lang="en-US" sz="800" u="none" strike="noStrike" dirty="0" err="1">
                          <a:effectLst/>
                        </a:rPr>
                        <a:t>HTx</a:t>
                      </a:r>
                      <a:r>
                        <a:rPr lang="en-US" sz="800" u="none" strike="noStrike" dirty="0">
                          <a:effectLst/>
                        </a:rPr>
                        <a:t>)2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0.8417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0.3654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0.0236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0.0045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>
                          <a:effectLst/>
                        </a:rPr>
                        <a:t>0.0045</a:t>
                      </a:r>
                      <a:endParaRPr lang="en-US" altLang="ko-KR" sz="8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>
                          <a:effectLst/>
                        </a:rPr>
                        <a:t>0.009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7313" marR="7313" marT="7313" marB="0" anchor="ctr"/>
                </a:tc>
                <a:extLst>
                  <a:ext uri="{0D108BD9-81ED-4DB2-BD59-A6C34878D82A}">
                    <a16:rowId xmlns:a16="http://schemas.microsoft.com/office/drawing/2014/main" val="238367389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95489" y="1150050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matching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93567" y="1150050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matching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4162" y="6032307"/>
            <a:ext cx="530626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50" dirty="0"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† </a:t>
            </a:r>
            <a:r>
              <a:rPr lang="en-US" altLang="ko-K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variables are well balanced because all standardized mean differences are lower than 0.1, </a:t>
            </a:r>
          </a:p>
          <a:p>
            <a:r>
              <a:rPr lang="en-US" altLang="ko-KR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value commonly considered as threshold for balance checking</a:t>
            </a:r>
            <a:endParaRPr lang="ko-KR" alt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01940" y="1695801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latin typeface="+mj-lt"/>
                <a:cs typeface="Times New Roman" panose="02020603050405020304" pitchFamily="18" charset="0"/>
              </a:rPr>
              <a:t>†</a:t>
            </a:r>
            <a:endParaRPr lang="ko-KR" altLang="en-US" sz="1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067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654</Words>
  <Application>Microsoft Office PowerPoint</Application>
  <PresentationFormat>Widescreen</PresentationFormat>
  <Paragraphs>392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Times New Roman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sch</dc:creator>
  <cp:lastModifiedBy>MDPI</cp:lastModifiedBy>
  <cp:revision>5</cp:revision>
  <dcterms:created xsi:type="dcterms:W3CDTF">2023-02-07T22:25:57Z</dcterms:created>
  <dcterms:modified xsi:type="dcterms:W3CDTF">2023-03-02T03:50:24Z</dcterms:modified>
</cp:coreProperties>
</file>