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56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43468" y="2955598"/>
            <a:ext cx="3671248" cy="24392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66015" y="1555528"/>
            <a:ext cx="3671244" cy="470618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74709" y="2090328"/>
            <a:ext cx="4834850" cy="69859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6300" y="417067"/>
            <a:ext cx="3589988" cy="8914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jpg"/><Relationship Id="rId10" Type="http://schemas.openxmlformats.org/officeDocument/2006/relationships/image" Target="../media/image12.jpg"/><Relationship Id="rId4" Type="http://schemas.openxmlformats.org/officeDocument/2006/relationships/image" Target="../media/image6.png"/><Relationship Id="rId9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4.jp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11" Type="http://schemas.openxmlformats.org/officeDocument/2006/relationships/image" Target="../media/image23.png"/><Relationship Id="rId5" Type="http://schemas.openxmlformats.org/officeDocument/2006/relationships/image" Target="../media/image17.jpg"/><Relationship Id="rId15" Type="http://schemas.openxmlformats.org/officeDocument/2006/relationships/image" Target="../media/image27.png"/><Relationship Id="rId10" Type="http://schemas.openxmlformats.org/officeDocument/2006/relationships/image" Target="../media/image22.jpg"/><Relationship Id="rId4" Type="http://schemas.openxmlformats.org/officeDocument/2006/relationships/image" Target="../media/image16.png"/><Relationship Id="rId9" Type="http://schemas.openxmlformats.org/officeDocument/2006/relationships/image" Target="../media/image21.jpg"/><Relationship Id="rId14" Type="http://schemas.openxmlformats.org/officeDocument/2006/relationships/image" Target="../media/image2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13" Type="http://schemas.openxmlformats.org/officeDocument/2006/relationships/image" Target="../media/image50.jp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12" Type="http://schemas.openxmlformats.org/officeDocument/2006/relationships/image" Target="../media/image49.jpg"/><Relationship Id="rId2" Type="http://schemas.openxmlformats.org/officeDocument/2006/relationships/image" Target="../media/image39.jpg"/><Relationship Id="rId16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11" Type="http://schemas.openxmlformats.org/officeDocument/2006/relationships/image" Target="../media/image48.jpg"/><Relationship Id="rId5" Type="http://schemas.openxmlformats.org/officeDocument/2006/relationships/image" Target="../media/image42.jpg"/><Relationship Id="rId15" Type="http://schemas.openxmlformats.org/officeDocument/2006/relationships/image" Target="../media/image52.jpg"/><Relationship Id="rId10" Type="http://schemas.openxmlformats.org/officeDocument/2006/relationships/image" Target="../media/image47.jpg"/><Relationship Id="rId4" Type="http://schemas.openxmlformats.org/officeDocument/2006/relationships/image" Target="../media/image41.jpg"/><Relationship Id="rId9" Type="http://schemas.openxmlformats.org/officeDocument/2006/relationships/image" Target="../media/image46.jpg"/><Relationship Id="rId14" Type="http://schemas.openxmlformats.org/officeDocument/2006/relationships/image" Target="../media/image51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g"/><Relationship Id="rId3" Type="http://schemas.openxmlformats.org/officeDocument/2006/relationships/image" Target="../media/image55.png"/><Relationship Id="rId7" Type="http://schemas.openxmlformats.org/officeDocument/2006/relationships/image" Target="../media/image59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jp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6300" y="417067"/>
            <a:ext cx="3589988" cy="608372"/>
          </a:xfrm>
          <a:prstGeom prst="rect">
            <a:avLst/>
          </a:prstGeom>
        </p:spPr>
        <p:txBody>
          <a:bodyPr vert="horz" wrap="square" lIns="0" tIns="335788" rIns="0" bIns="0" rtlCol="0">
            <a:spAutoFit/>
          </a:bodyPr>
          <a:lstStyle/>
          <a:p>
            <a:pPr marL="679450">
              <a:lnSpc>
                <a:spcPts val="2135"/>
              </a:lnSpc>
              <a:spcBef>
                <a:spcPts val="100"/>
              </a:spcBef>
            </a:pPr>
            <a:r>
              <a:rPr dirty="0"/>
              <a:t>Figure</a:t>
            </a:r>
            <a:r>
              <a:rPr spc="-25" dirty="0"/>
              <a:t> 1C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2818" y="2722781"/>
            <a:ext cx="1188164" cy="20989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61480" y="3119452"/>
            <a:ext cx="1250339" cy="30954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587233" y="2217420"/>
            <a:ext cx="902969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Cytoplasmic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76558" y="3116579"/>
            <a:ext cx="7683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Lamin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A/C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56055" y="2616708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08262" y="3140628"/>
            <a:ext cx="1204627" cy="16904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947383" y="2628450"/>
            <a:ext cx="1245632" cy="329836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667195" y="3061715"/>
            <a:ext cx="5308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97338" y="2238755"/>
            <a:ext cx="58610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Nuclear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33335" y="2577084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780756" y="3523458"/>
            <a:ext cx="1201384" cy="160579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7685684" y="2217420"/>
            <a:ext cx="902969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Cytoplasmic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247002" y="2217420"/>
            <a:ext cx="58610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Nuclear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49222" y="2958084"/>
            <a:ext cx="768350" cy="617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0320" algn="ctr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AR-</a:t>
            </a:r>
            <a:r>
              <a:rPr sz="1400" spc="-25" dirty="0">
                <a:latin typeface="Calibri"/>
                <a:cs typeface="Calibri"/>
              </a:rPr>
              <a:t>V7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295"/>
              </a:spcBef>
            </a:pPr>
            <a:r>
              <a:rPr sz="1400" dirty="0">
                <a:latin typeface="Calibri"/>
                <a:cs typeface="Calibri"/>
              </a:rPr>
              <a:t>Lamin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A/C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80837" y="2522220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057031" y="2577806"/>
            <a:ext cx="1205555" cy="275063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624250" y="2520044"/>
            <a:ext cx="1357688" cy="430616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036977" y="2933917"/>
            <a:ext cx="1217549" cy="332466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514442" y="3035893"/>
            <a:ext cx="1400721" cy="323600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6933708" y="2939795"/>
            <a:ext cx="545465" cy="695960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1400" spc="-10" dirty="0">
                <a:latin typeface="Calibri"/>
                <a:cs typeface="Calibri"/>
              </a:rPr>
              <a:t>AR-</a:t>
            </a:r>
            <a:r>
              <a:rPr sz="1400" spc="-25" dirty="0">
                <a:latin typeface="Calibri"/>
                <a:cs typeface="Calibri"/>
              </a:rPr>
              <a:t>V7</a:t>
            </a:r>
            <a:endParaRPr sz="1400">
              <a:latin typeface="Calibri"/>
              <a:cs typeface="Calibri"/>
            </a:endParaRPr>
          </a:p>
          <a:p>
            <a:pPr marL="27305">
              <a:lnSpc>
                <a:spcPct val="100000"/>
              </a:lnSpc>
              <a:spcBef>
                <a:spcPts val="960"/>
              </a:spcBef>
            </a:pP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043414" y="3334922"/>
            <a:ext cx="1128619" cy="341501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9442545" y="2522220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6300" y="417067"/>
            <a:ext cx="3589988" cy="2821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2320">
              <a:lnSpc>
                <a:spcPts val="2135"/>
              </a:lnSpc>
              <a:spcBef>
                <a:spcPts val="100"/>
              </a:spcBef>
            </a:pPr>
            <a:r>
              <a:rPr dirty="0"/>
              <a:t>Figure</a:t>
            </a:r>
            <a:r>
              <a:rPr spc="-25" dirty="0"/>
              <a:t> 2A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34563" y="1482033"/>
            <a:ext cx="1244634" cy="15492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67886" y="1776147"/>
            <a:ext cx="1400243" cy="29048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653758" y="1315211"/>
            <a:ext cx="58928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592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</a:pP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653998" y="2330945"/>
            <a:ext cx="1408430" cy="791845"/>
            <a:chOff x="1653998" y="2330945"/>
            <a:chExt cx="1408430" cy="791845"/>
          </a:xfrm>
        </p:grpSpPr>
        <p:sp>
          <p:nvSpPr>
            <p:cNvPr id="7" name="object 7"/>
            <p:cNvSpPr/>
            <p:nvPr/>
          </p:nvSpPr>
          <p:spPr>
            <a:xfrm>
              <a:off x="1670478" y="2649787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FEFEF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1511" y="2330945"/>
              <a:ext cx="1298566" cy="50257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670469" y="2514676"/>
              <a:ext cx="1391920" cy="319405"/>
            </a:xfrm>
            <a:custGeom>
              <a:avLst/>
              <a:gdLst/>
              <a:ahLst/>
              <a:cxnLst/>
              <a:rect l="l" t="t" r="r" b="b"/>
              <a:pathLst>
                <a:path w="1391920" h="319405">
                  <a:moveTo>
                    <a:pt x="1391754" y="0"/>
                  </a:moveTo>
                  <a:lnTo>
                    <a:pt x="1348308" y="0"/>
                  </a:lnTo>
                  <a:lnTo>
                    <a:pt x="1348308" y="135115"/>
                  </a:lnTo>
                  <a:lnTo>
                    <a:pt x="0" y="135115"/>
                  </a:lnTo>
                  <a:lnTo>
                    <a:pt x="1348308" y="318846"/>
                  </a:lnTo>
                  <a:lnTo>
                    <a:pt x="1391754" y="0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3998" y="2774373"/>
              <a:ext cx="1393969" cy="348245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946218" y="2342388"/>
            <a:ext cx="530860" cy="1076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90805" algn="r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Calibri"/>
              <a:cs typeface="Calibri"/>
            </a:endParaRPr>
          </a:p>
          <a:p>
            <a:pPr marR="52069" algn="r">
              <a:lnSpc>
                <a:spcPct val="100000"/>
              </a:lnSpc>
              <a:spcBef>
                <a:spcPts val="5"/>
              </a:spcBef>
            </a:pPr>
            <a:r>
              <a:rPr sz="1400" spc="-10" dirty="0">
                <a:latin typeface="Calibri"/>
                <a:cs typeface="Calibri"/>
              </a:rPr>
              <a:t>AR-</a:t>
            </a:r>
            <a:r>
              <a:rPr sz="1400" spc="-25" dirty="0">
                <a:latin typeface="Calibri"/>
                <a:cs typeface="Calibri"/>
              </a:rPr>
              <a:t>V7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69371" y="3236141"/>
            <a:ext cx="1393969" cy="330555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71145" y="2420934"/>
            <a:ext cx="1385672" cy="330555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71145" y="3236920"/>
            <a:ext cx="1393969" cy="330555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171145" y="2819374"/>
            <a:ext cx="1393969" cy="330555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374890" y="657859"/>
            <a:ext cx="8928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Figure</a:t>
            </a:r>
            <a:r>
              <a:rPr sz="1800" spc="-25" dirty="0">
                <a:latin typeface="Calibri"/>
                <a:cs typeface="Calibri"/>
              </a:rPr>
              <a:t> 2C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067110" y="1603598"/>
            <a:ext cx="1719987" cy="1866925"/>
          </a:xfrm>
          <a:prstGeom prst="rect">
            <a:avLst/>
          </a:prstGeom>
        </p:spPr>
      </p:pic>
      <p:grpSp>
        <p:nvGrpSpPr>
          <p:cNvPr id="18" name="object 18"/>
          <p:cNvGrpSpPr/>
          <p:nvPr/>
        </p:nvGrpSpPr>
        <p:grpSpPr>
          <a:xfrm>
            <a:off x="6982185" y="1528522"/>
            <a:ext cx="1367790" cy="2219325"/>
            <a:chOff x="6982185" y="1528522"/>
            <a:chExt cx="1367790" cy="2219325"/>
          </a:xfrm>
        </p:grpSpPr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982185" y="1622975"/>
              <a:ext cx="104484" cy="2124789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086669" y="3747764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5" y="0"/>
                  </a:lnTo>
                </a:path>
              </a:pathLst>
            </a:custGeom>
            <a:ln w="3175">
              <a:solidFill>
                <a:srgbClr val="FEFEF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982185" y="1528522"/>
              <a:ext cx="1367389" cy="2219241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243877" y="1528522"/>
              <a:ext cx="105697" cy="215809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8349574" y="3686610"/>
              <a:ext cx="0" cy="635"/>
            </a:xfrm>
            <a:custGeom>
              <a:avLst/>
              <a:gdLst/>
              <a:ahLst/>
              <a:cxnLst/>
              <a:rect l="l" t="t" r="r" b="b"/>
              <a:pathLst>
                <a:path h="635">
                  <a:moveTo>
                    <a:pt x="0" y="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FEFEF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9680745" y="1150620"/>
            <a:ext cx="4730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22Rν1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374890" y="1187196"/>
            <a:ext cx="48704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LNCaP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223170" y="4202683"/>
            <a:ext cx="13315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Figures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2D,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2E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034330" y="4545561"/>
            <a:ext cx="3391535" cy="2090420"/>
            <a:chOff x="2034330" y="4545561"/>
            <a:chExt cx="3391535" cy="2090420"/>
          </a:xfrm>
        </p:grpSpPr>
        <p:pic>
          <p:nvPicPr>
            <p:cNvPr id="28" name="object 2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034330" y="4545561"/>
              <a:ext cx="3391214" cy="1215356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72135" y="5622588"/>
              <a:ext cx="2927856" cy="1012986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1673806" y="5128260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437514" y="6033516"/>
            <a:ext cx="5537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GAPDH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32" name="object 3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268535" y="4886243"/>
            <a:ext cx="3101723" cy="544030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109459" y="5633816"/>
            <a:ext cx="3487472" cy="794987"/>
          </a:xfrm>
          <a:prstGeom prst="rect">
            <a:avLst/>
          </a:prstGeom>
        </p:spPr>
      </p:pic>
      <p:sp>
        <p:nvSpPr>
          <p:cNvPr id="34" name="object 34"/>
          <p:cNvSpPr txBox="1"/>
          <p:nvPr/>
        </p:nvSpPr>
        <p:spPr>
          <a:xfrm>
            <a:off x="6293740" y="5076444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996244" y="5939028"/>
            <a:ext cx="5537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GAPDH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3929" y="1013459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57725" y="765809"/>
            <a:ext cx="4071620" cy="2243455"/>
            <a:chOff x="1057725" y="765809"/>
            <a:chExt cx="4071620" cy="224345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39911" y="765809"/>
              <a:ext cx="3989070" cy="148361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7725" y="2128840"/>
              <a:ext cx="3989068" cy="88011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493421" y="2433828"/>
            <a:ext cx="5308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96254" y="417067"/>
            <a:ext cx="8953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Figure</a:t>
            </a:r>
            <a:r>
              <a:rPr spc="-25" dirty="0"/>
              <a:t> 3B</a:t>
            </a: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16231" y="2150572"/>
            <a:ext cx="1527615" cy="36040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545111" y="1772735"/>
            <a:ext cx="1471726" cy="306852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0008296" y="1348740"/>
            <a:ext cx="58610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Nuclear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36469" y="1726691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753493" y="1770106"/>
            <a:ext cx="1536929" cy="306852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795449" y="2218475"/>
            <a:ext cx="1471726" cy="223165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5836371" y="2107691"/>
            <a:ext cx="5308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244918" y="1705355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048016" y="1309115"/>
            <a:ext cx="902969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Cytoplasmic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628324" y="2196084"/>
            <a:ext cx="7683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Lamin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A/C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058520" y="474979"/>
            <a:ext cx="2408555" cy="2821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35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Figure</a:t>
            </a:r>
            <a:r>
              <a:rPr sz="1800" spc="-25" dirty="0">
                <a:latin typeface="Calibri"/>
                <a:cs typeface="Calibri"/>
              </a:rPr>
              <a:t> 3C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88801" y="3620516"/>
            <a:ext cx="2408555" cy="565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25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Figure</a:t>
            </a:r>
            <a:r>
              <a:rPr sz="1800" spc="-25" dirty="0">
                <a:latin typeface="Calibri"/>
                <a:cs typeface="Calibri"/>
              </a:rPr>
              <a:t> 3D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125"/>
              </a:lnSpc>
            </a:pPr>
            <a:r>
              <a:rPr sz="1800" dirty="0">
                <a:latin typeface="Calibri"/>
                <a:cs typeface="Calibri"/>
              </a:rPr>
              <a:t>All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membranes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cut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size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067791" y="4685039"/>
            <a:ext cx="1679713" cy="339057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046794" y="5596670"/>
            <a:ext cx="1700710" cy="341382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046794" y="5139795"/>
            <a:ext cx="1700710" cy="355798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4264370" y="4747260"/>
            <a:ext cx="562610" cy="1156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034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Calibri"/>
                <a:cs typeface="Calibri"/>
              </a:rPr>
              <a:t>PERK</a:t>
            </a:r>
            <a:endParaRPr sz="1400">
              <a:latin typeface="Calibri"/>
              <a:cs typeface="Calibri"/>
            </a:endParaRPr>
          </a:p>
          <a:p>
            <a:pPr marL="12700" marR="31115" indent="280035">
              <a:lnSpc>
                <a:spcPts val="3700"/>
              </a:lnSpc>
              <a:spcBef>
                <a:spcPts val="85"/>
              </a:spcBef>
            </a:pPr>
            <a:r>
              <a:rPr sz="1400" spc="-25" dirty="0">
                <a:latin typeface="Calibri"/>
                <a:cs typeface="Calibri"/>
              </a:rPr>
              <a:t>BiP </a:t>
            </a: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7849" y="785876"/>
            <a:ext cx="2408555" cy="2821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25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Figure</a:t>
            </a:r>
            <a:r>
              <a:rPr sz="1800" spc="-25" dirty="0">
                <a:latin typeface="Calibri"/>
                <a:cs typeface="Calibri"/>
              </a:rPr>
              <a:t> 4A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35870" y="2025396"/>
            <a:ext cx="530860" cy="87884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60325">
              <a:lnSpc>
                <a:spcPct val="100000"/>
              </a:lnSpc>
              <a:spcBef>
                <a:spcPts val="700"/>
              </a:spcBef>
            </a:pPr>
            <a:r>
              <a:rPr sz="1400" spc="-20" dirty="0">
                <a:latin typeface="Calibri"/>
                <a:cs typeface="Calibri"/>
              </a:rPr>
              <a:t>PERK</a:t>
            </a:r>
            <a:endParaRPr sz="1400">
              <a:latin typeface="Calibri"/>
              <a:cs typeface="Calibri"/>
            </a:endParaRPr>
          </a:p>
          <a:p>
            <a:pPr marL="12700" marR="5080" indent="258445">
              <a:lnSpc>
                <a:spcPct val="128600"/>
              </a:lnSpc>
              <a:spcBef>
                <a:spcPts val="120"/>
              </a:spcBef>
            </a:pPr>
            <a:r>
              <a:rPr sz="1400" spc="-25" dirty="0">
                <a:latin typeface="Calibri"/>
                <a:cs typeface="Calibri"/>
              </a:rPr>
              <a:t>BiP </a:t>
            </a: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4876" y="2163060"/>
            <a:ext cx="1243618" cy="12385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35017" y="2412461"/>
            <a:ext cx="1315365" cy="22706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35017" y="2712129"/>
            <a:ext cx="1315365" cy="22706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062216" y="1766315"/>
            <a:ext cx="48704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LNCaP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79420" y="3509772"/>
            <a:ext cx="530860" cy="842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Calibri"/>
                <a:cs typeface="Calibri"/>
              </a:rPr>
              <a:t>PERK</a:t>
            </a:r>
            <a:endParaRPr sz="1400">
              <a:latin typeface="Calibri"/>
              <a:cs typeface="Calibri"/>
            </a:endParaRPr>
          </a:p>
          <a:p>
            <a:pPr marL="12700" marR="5080" indent="258445">
              <a:lnSpc>
                <a:spcPct val="118600"/>
              </a:lnSpc>
              <a:spcBef>
                <a:spcPts val="765"/>
              </a:spcBef>
            </a:pPr>
            <a:r>
              <a:rPr sz="1400" spc="-25" dirty="0">
                <a:latin typeface="Calibri"/>
                <a:cs typeface="Calibri"/>
              </a:rPr>
              <a:t>BiP </a:t>
            </a: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29541" y="3833553"/>
            <a:ext cx="1297650" cy="24117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2049334" y="3201923"/>
            <a:ext cx="47244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22Rv1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1094" y="3208020"/>
            <a:ext cx="3987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Calibri"/>
                <a:cs typeface="Calibri"/>
              </a:rPr>
              <a:t>VCaP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2409" y="3527652"/>
            <a:ext cx="1299772" cy="24300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92382" y="4148123"/>
            <a:ext cx="1294621" cy="23742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92381" y="3842123"/>
            <a:ext cx="1299801" cy="24220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234557" y="3522779"/>
            <a:ext cx="1293656" cy="242205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214966" y="4149998"/>
            <a:ext cx="1309763" cy="227067"/>
          </a:xfrm>
          <a:prstGeom prst="rect">
            <a:avLst/>
          </a:prstGeom>
        </p:spPr>
      </p:pic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736700" y="462788"/>
            <a:ext cx="8953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Figure</a:t>
            </a:r>
            <a:r>
              <a:rPr spc="-25" dirty="0"/>
              <a:t> 4B</a:t>
            </a:r>
          </a:p>
        </p:txBody>
      </p:sp>
      <p:grpSp>
        <p:nvGrpSpPr>
          <p:cNvPr id="18" name="object 18"/>
          <p:cNvGrpSpPr/>
          <p:nvPr/>
        </p:nvGrpSpPr>
        <p:grpSpPr>
          <a:xfrm>
            <a:off x="7218517" y="1332944"/>
            <a:ext cx="2742565" cy="1323340"/>
            <a:chOff x="7218517" y="1332944"/>
            <a:chExt cx="2742565" cy="1323340"/>
          </a:xfrm>
        </p:grpSpPr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218517" y="1939400"/>
              <a:ext cx="2742518" cy="71666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218517" y="1332944"/>
              <a:ext cx="2742516" cy="568438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6781780" y="1513332"/>
            <a:ext cx="255904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BiP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526751" y="2165603"/>
            <a:ext cx="5537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GAPDH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153620" y="958595"/>
            <a:ext cx="4476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Blot </a:t>
            </a:r>
            <a:r>
              <a:rPr sz="1400" spc="-50" dirty="0"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218515" y="3097090"/>
            <a:ext cx="2639646" cy="466470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189260" y="3677787"/>
            <a:ext cx="2771773" cy="614174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8242410" y="2790444"/>
            <a:ext cx="4476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Blot </a:t>
            </a:r>
            <a:r>
              <a:rPr sz="1400" spc="-50" dirty="0">
                <a:latin typeface="Calibri"/>
                <a:cs typeface="Calibri"/>
              </a:rPr>
              <a:t>2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27" name="object 2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321386" y="4856294"/>
            <a:ext cx="2639646" cy="614174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8299240" y="4506467"/>
            <a:ext cx="4476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Blot </a:t>
            </a:r>
            <a:r>
              <a:rPr sz="1400" spc="-50" dirty="0"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50634" y="3186684"/>
            <a:ext cx="255904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BiP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495605" y="3838955"/>
            <a:ext cx="5537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GAPDH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832204" y="5024628"/>
            <a:ext cx="255904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BiP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577175" y="5853684"/>
            <a:ext cx="5537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GAPDH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33" name="object 3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276009" y="5616688"/>
            <a:ext cx="2750360" cy="7416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0374" y="1517943"/>
            <a:ext cx="716653" cy="23927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0062" y="1886282"/>
            <a:ext cx="949982" cy="23926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26300" y="1482852"/>
            <a:ext cx="255904" cy="614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384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70"/>
              </a:spcBef>
            </a:pPr>
            <a:r>
              <a:rPr sz="1400" spc="-25" dirty="0">
                <a:latin typeface="Calibri"/>
                <a:cs typeface="Calibri"/>
              </a:rPr>
              <a:t>BiP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82746" y="1520240"/>
            <a:ext cx="949982" cy="23927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82746" y="1878172"/>
            <a:ext cx="949982" cy="2392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 rot="19440000">
            <a:off x="1733551" y="2252463"/>
            <a:ext cx="27000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85"/>
              </a:lnSpc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 rot="19440000">
            <a:off x="1379317" y="2258778"/>
            <a:ext cx="293631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90"/>
              </a:lnSpc>
            </a:pPr>
            <a:r>
              <a:rPr sz="1400" spc="-25" dirty="0">
                <a:latin typeface="Calibri"/>
                <a:cs typeface="Calibri"/>
              </a:rPr>
              <a:t>BiP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 rot="19440000">
            <a:off x="1047354" y="2258699"/>
            <a:ext cx="301779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90"/>
              </a:lnSpc>
            </a:pPr>
            <a:r>
              <a:rPr sz="1400" spc="-25" dirty="0">
                <a:latin typeface="Calibri"/>
                <a:cs typeface="Calibri"/>
              </a:rPr>
              <a:t>IgG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 rot="19440000">
            <a:off x="2908193" y="2267703"/>
            <a:ext cx="27000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85"/>
              </a:lnSpc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 rot="19440000">
            <a:off x="2593384" y="2255730"/>
            <a:ext cx="293631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90"/>
              </a:lnSpc>
            </a:pPr>
            <a:r>
              <a:rPr sz="1400" spc="-25" dirty="0">
                <a:latin typeface="Calibri"/>
                <a:cs typeface="Calibri"/>
              </a:rPr>
              <a:t>BiP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 rot="19440000">
            <a:off x="2247537" y="2267843"/>
            <a:ext cx="301779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90"/>
              </a:lnSpc>
            </a:pPr>
            <a:r>
              <a:rPr sz="1400" spc="-25" dirty="0">
                <a:latin typeface="Calibri"/>
                <a:cs typeface="Calibri"/>
              </a:rPr>
              <a:t>IgG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726300" y="417067"/>
            <a:ext cx="3589988" cy="328295"/>
          </a:xfrm>
          <a:prstGeom prst="rect">
            <a:avLst/>
          </a:prstGeom>
        </p:spPr>
        <p:txBody>
          <a:bodyPr vert="horz" wrap="square" lIns="0" tIns="58420" rIns="0" bIns="0" rtlCol="0">
            <a:spAutoFit/>
          </a:bodyPr>
          <a:lstStyle/>
          <a:p>
            <a:pPr marL="12700">
              <a:lnSpc>
                <a:spcPts val="2135"/>
              </a:lnSpc>
              <a:spcBef>
                <a:spcPts val="100"/>
              </a:spcBef>
            </a:pPr>
            <a:r>
              <a:rPr dirty="0"/>
              <a:t>Figure</a:t>
            </a:r>
            <a:r>
              <a:rPr spc="-25" dirty="0"/>
              <a:t> 4C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377187" y="462788"/>
            <a:ext cx="9112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Figure</a:t>
            </a:r>
            <a:r>
              <a:rPr sz="1800" spc="-25" dirty="0">
                <a:latin typeface="Calibri"/>
                <a:cs typeface="Calibri"/>
              </a:rPr>
              <a:t> 4D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18850" y="1034472"/>
            <a:ext cx="1702536" cy="1082970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316089" y="2174747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7" name="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03574" y="990048"/>
            <a:ext cx="3405722" cy="1571289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9553761" y="2482596"/>
            <a:ext cx="7035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BiP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+ </a:t>
            </a:r>
            <a:r>
              <a:rPr sz="1400" spc="-25" dirty="0">
                <a:latin typeface="Calibri"/>
                <a:cs typeface="Calibri"/>
              </a:rPr>
              <a:t>GST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428662" y="1531620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47833" y="1598676"/>
            <a:ext cx="7035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BiP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+ </a:t>
            </a:r>
            <a:r>
              <a:rPr sz="1400" spc="-25" dirty="0">
                <a:latin typeface="Calibri"/>
                <a:cs typeface="Calibri"/>
              </a:rPr>
              <a:t>GST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83193" y="2733547"/>
            <a:ext cx="8756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Figure</a:t>
            </a:r>
            <a:r>
              <a:rPr sz="1800" spc="-25" dirty="0">
                <a:latin typeface="Calibri"/>
                <a:cs typeface="Calibri"/>
              </a:rPr>
              <a:t> 4F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193667" y="3140199"/>
            <a:ext cx="3072130" cy="3204845"/>
            <a:chOff x="2193667" y="3140199"/>
            <a:chExt cx="3072130" cy="3204845"/>
          </a:xfrm>
        </p:grpSpPr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93667" y="3140199"/>
              <a:ext cx="3006982" cy="161365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93667" y="4785456"/>
              <a:ext cx="3071596" cy="1559568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3237076" y="6435852"/>
            <a:ext cx="826769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AR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fraction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781990" y="3637788"/>
            <a:ext cx="2260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27" name="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572127" y="4785456"/>
            <a:ext cx="2731456" cy="1673710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434364" y="3136962"/>
            <a:ext cx="3006984" cy="1600358"/>
          </a:xfrm>
          <a:prstGeom prst="rect">
            <a:avLst/>
          </a:prstGeom>
        </p:spPr>
      </p:pic>
      <p:sp>
        <p:nvSpPr>
          <p:cNvPr id="29" name="object 29"/>
          <p:cNvSpPr txBox="1"/>
          <p:nvPr/>
        </p:nvSpPr>
        <p:spPr>
          <a:xfrm>
            <a:off x="6726287" y="6478523"/>
            <a:ext cx="91821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myc</a:t>
            </a:r>
            <a:r>
              <a:rPr sz="1400" spc="-6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fraction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57726" y="4920996"/>
            <a:ext cx="114427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Calibri"/>
                <a:cs typeface="Calibri"/>
              </a:rPr>
              <a:t>BiP-</a:t>
            </a:r>
            <a:r>
              <a:rPr sz="1400" dirty="0">
                <a:latin typeface="Calibri"/>
                <a:cs typeface="Calibri"/>
              </a:rPr>
              <a:t>C41A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+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myc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51779" y="1178052"/>
            <a:ext cx="4671695" cy="1982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49045">
              <a:lnSpc>
                <a:spcPct val="100000"/>
              </a:lnSpc>
              <a:spcBef>
                <a:spcPts val="100"/>
              </a:spcBef>
              <a:tabLst>
                <a:tab pos="1696085" algn="l"/>
                <a:tab pos="2103755" algn="l"/>
                <a:tab pos="2468880" algn="l"/>
                <a:tab pos="2916555" algn="l"/>
                <a:tab pos="3324225" algn="l"/>
                <a:tab pos="3713479" algn="l"/>
                <a:tab pos="4160520" algn="l"/>
                <a:tab pos="4568190" algn="l"/>
              </a:tabLst>
            </a:pPr>
            <a:r>
              <a:rPr sz="1400" spc="-50" dirty="0">
                <a:latin typeface="Calibri"/>
                <a:cs typeface="Calibri"/>
              </a:rPr>
              <a:t>1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2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3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1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2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3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1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2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050">
              <a:latin typeface="Calibri"/>
              <a:cs typeface="Calibri"/>
            </a:endParaRPr>
          </a:p>
          <a:p>
            <a:pPr marL="713740">
              <a:lnSpc>
                <a:spcPct val="100000"/>
              </a:lnSpc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sz="1400" spc="-10" dirty="0">
                <a:latin typeface="Calibri"/>
                <a:cs typeface="Calibri"/>
              </a:rPr>
              <a:t>AR-</a:t>
            </a:r>
            <a:r>
              <a:rPr sz="1400" spc="-25" dirty="0">
                <a:latin typeface="Calibri"/>
                <a:cs typeface="Calibri"/>
              </a:rPr>
              <a:t>V7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83122" y="325627"/>
            <a:ext cx="9029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Figure</a:t>
            </a:r>
            <a:r>
              <a:rPr sz="1800" spc="-25" dirty="0">
                <a:latin typeface="Calibri"/>
                <a:cs typeface="Calibri"/>
              </a:rPr>
              <a:t> 6A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46808" y="5742970"/>
            <a:ext cx="3505750" cy="198858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3135664" y="3868691"/>
            <a:ext cx="4401185" cy="1697989"/>
            <a:chOff x="3135664" y="3868691"/>
            <a:chExt cx="4401185" cy="1697989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6456" y="3868691"/>
              <a:ext cx="4120214" cy="10872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5664" y="4997043"/>
              <a:ext cx="4401148" cy="569240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2533393" y="4561332"/>
            <a:ext cx="558165" cy="1412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3495" algn="ctr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450">
              <a:latin typeface="Calibri"/>
              <a:cs typeface="Calibri"/>
            </a:endParaRPr>
          </a:p>
          <a:p>
            <a:pPr marR="78105" algn="ctr">
              <a:lnSpc>
                <a:spcPct val="100000"/>
              </a:lnSpc>
            </a:pPr>
            <a:r>
              <a:rPr sz="1400" spc="-10" dirty="0">
                <a:latin typeface="Calibri"/>
                <a:cs typeface="Calibri"/>
              </a:rPr>
              <a:t>AR-</a:t>
            </a:r>
            <a:r>
              <a:rPr sz="1400" spc="-25" dirty="0">
                <a:latin typeface="Calibri"/>
                <a:cs typeface="Calibri"/>
              </a:rPr>
              <a:t>V7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300">
              <a:latin typeface="Calibri"/>
              <a:cs typeface="Calibri"/>
            </a:endParaRPr>
          </a:p>
          <a:p>
            <a:pPr marL="40005">
              <a:lnSpc>
                <a:spcPct val="100000"/>
              </a:lnSpc>
            </a:pPr>
            <a:r>
              <a:rPr sz="1400" dirty="0">
                <a:latin typeface="Calibri"/>
                <a:cs typeface="Calibri"/>
              </a:rPr>
              <a:t>β-</a:t>
            </a:r>
            <a:r>
              <a:rPr sz="1400" spc="-10" dirty="0">
                <a:latin typeface="Calibri"/>
                <a:cs typeface="Calibri"/>
              </a:rPr>
              <a:t>actin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05096" y="3595116"/>
            <a:ext cx="7721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0360" algn="l"/>
                <a:tab pos="668655" algn="l"/>
              </a:tabLst>
            </a:pPr>
            <a:r>
              <a:rPr sz="1400" spc="-50" dirty="0">
                <a:latin typeface="Calibri"/>
                <a:cs typeface="Calibri"/>
              </a:rPr>
              <a:t>4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5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97847" y="3604260"/>
            <a:ext cx="81216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80365" algn="l"/>
                <a:tab pos="708660" algn="l"/>
              </a:tabLst>
            </a:pPr>
            <a:r>
              <a:rPr sz="1400" spc="-50" dirty="0">
                <a:latin typeface="Calibri"/>
                <a:cs typeface="Calibri"/>
              </a:rPr>
              <a:t>4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5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13964" y="3595116"/>
            <a:ext cx="85153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80365" algn="l"/>
                <a:tab pos="748030" algn="l"/>
              </a:tabLst>
            </a:pPr>
            <a:r>
              <a:rPr sz="1400" spc="-50" dirty="0">
                <a:latin typeface="Calibri"/>
                <a:cs typeface="Calibri"/>
              </a:rPr>
              <a:t>4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5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1400" spc="-50" dirty="0"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161</Words>
  <Application>Microsoft Office PowerPoint</Application>
  <PresentationFormat>Widescreen</PresentationFormat>
  <Paragraphs>97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Calibri</vt:lpstr>
      <vt:lpstr>Office Theme</vt:lpstr>
      <vt:lpstr>Figure 1C</vt:lpstr>
      <vt:lpstr>Figure 2A</vt:lpstr>
      <vt:lpstr>Figure 3B</vt:lpstr>
      <vt:lpstr>Figure 4B</vt:lpstr>
      <vt:lpstr>Figure 4C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1C</dc:title>
  <cp:lastModifiedBy>Johnson, Jeremy James</cp:lastModifiedBy>
  <cp:revision>1</cp:revision>
  <dcterms:created xsi:type="dcterms:W3CDTF">2023-02-22T13:51:25Z</dcterms:created>
  <dcterms:modified xsi:type="dcterms:W3CDTF">2023-02-22T13:52:10Z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2023-01-23T00:00:00Z</vt:filetime>
  </property>
  <property fmtid="{D5CDD505-2E9C-101B-9397-08002B2CF9AE}" pid="3" name="LastSaved">
    <vt:filetime>2023-02-22T00:00:00Z</vt:filetime>
  </property>
  <property fmtid="{D5CDD505-2E9C-101B-9397-08002B2CF9AE}" pid="4" name="Producer">
    <vt:lpwstr>macOS Version 12.4 (Build 21F2081) Quartz PDFContext</vt:lpwstr>
  </property>
</Properties>
</file>