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77" r:id="rId2"/>
    <p:sldId id="281" r:id="rId3"/>
    <p:sldId id="282" r:id="rId4"/>
    <p:sldId id="268" r:id="rId5"/>
    <p:sldId id="280" r:id="rId6"/>
    <p:sldId id="270" r:id="rId7"/>
    <p:sldId id="271" r:id="rId8"/>
    <p:sldId id="273" r:id="rId9"/>
    <p:sldId id="274" r:id="rId10"/>
    <p:sldId id="261" r:id="rId11"/>
    <p:sldId id="279" r:id="rId12"/>
    <p:sldId id="259" r:id="rId13"/>
    <p:sldId id="278" r:id="rId14"/>
    <p:sldId id="283" r:id="rId15"/>
  </p:sldIdLst>
  <p:sldSz cx="6858000" cy="9907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D3E8"/>
    <a:srgbClr val="94B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85749D-ACAC-4CC5-A133-F810FE213036}" v="4" dt="2023-04-20T01:31:17.6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875"/>
    <p:restoredTop sz="96327"/>
  </p:normalViewPr>
  <p:slideViewPr>
    <p:cSldViewPr snapToGrid="0">
      <p:cViewPr varScale="1">
        <p:scale>
          <a:sx n="80" d="100"/>
          <a:sy n="80" d="100"/>
        </p:scale>
        <p:origin x="37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451"/>
            <a:ext cx="5829300" cy="3449308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3778"/>
            <a:ext cx="5143500" cy="239204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CB73-6A5F-2F4A-B590-A945F130BEFA}" type="datetimeFigureOut">
              <a:rPr lang="en-AU" smtClean="0"/>
              <a:t>24/04/2023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2CAF-2C5E-F040-9708-C7D99EDEF27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6617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CB73-6A5F-2F4A-B590-A945F130BEFA}" type="datetimeFigureOut">
              <a:rPr lang="en-AU" smtClean="0"/>
              <a:t>24/04/2023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2CAF-2C5E-F040-9708-C7D99EDEF27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3934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87"/>
            <a:ext cx="1478756" cy="839622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87"/>
            <a:ext cx="4350544" cy="8396223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CB73-6A5F-2F4A-B590-A945F130BEFA}" type="datetimeFigureOut">
              <a:rPr lang="en-AU" smtClean="0"/>
              <a:t>24/04/2023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2CAF-2C5E-F040-9708-C7D99EDEF27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737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CB73-6A5F-2F4A-B590-A945F130BEFA}" type="datetimeFigureOut">
              <a:rPr lang="en-AU" smtClean="0"/>
              <a:t>24/04/2023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2CAF-2C5E-F040-9708-C7D99EDEF27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5478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70019"/>
            <a:ext cx="5915025" cy="4121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30289"/>
            <a:ext cx="5915025" cy="216728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CB73-6A5F-2F4A-B590-A945F130BEFA}" type="datetimeFigureOut">
              <a:rPr lang="en-AU" smtClean="0"/>
              <a:t>24/04/2023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2CAF-2C5E-F040-9708-C7D99EDEF27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30266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436"/>
            <a:ext cx="2914650" cy="628627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436"/>
            <a:ext cx="2914650" cy="628627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CB73-6A5F-2F4A-B590-A945F130BEFA}" type="datetimeFigureOut">
              <a:rPr lang="en-AU" smtClean="0"/>
              <a:t>24/04/2023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2CAF-2C5E-F040-9708-C7D99EDEF27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61582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90"/>
            <a:ext cx="5915025" cy="191500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736"/>
            <a:ext cx="2901255" cy="119028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9022"/>
            <a:ext cx="2901255" cy="532303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736"/>
            <a:ext cx="2915543" cy="119028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9022"/>
            <a:ext cx="2915543" cy="532303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CB73-6A5F-2F4A-B590-A945F130BEFA}" type="datetimeFigureOut">
              <a:rPr lang="en-AU" smtClean="0"/>
              <a:t>24/04/2023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2CAF-2C5E-F040-9708-C7D99EDEF27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6165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CB73-6A5F-2F4A-B590-A945F130BEFA}" type="datetimeFigureOut">
              <a:rPr lang="en-AU" smtClean="0"/>
              <a:t>24/04/2023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2CAF-2C5E-F040-9708-C7D99EDEF27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2374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CB73-6A5F-2F4A-B590-A945F130BEFA}" type="datetimeFigureOut">
              <a:rPr lang="en-AU" smtClean="0"/>
              <a:t>24/04/2023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2CAF-2C5E-F040-9708-C7D99EDEF27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1136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506"/>
            <a:ext cx="2211884" cy="231177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511"/>
            <a:ext cx="3471863" cy="704080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2276"/>
            <a:ext cx="2211884" cy="550651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CB73-6A5F-2F4A-B590-A945F130BEFA}" type="datetimeFigureOut">
              <a:rPr lang="en-AU" smtClean="0"/>
              <a:t>24/04/2023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2CAF-2C5E-F040-9708-C7D99EDEF27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63325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506"/>
            <a:ext cx="2211884" cy="231177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511"/>
            <a:ext cx="3471863" cy="704080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2276"/>
            <a:ext cx="2211884" cy="550651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CB73-6A5F-2F4A-B590-A945F130BEFA}" type="datetimeFigureOut">
              <a:rPr lang="en-AU" smtClean="0"/>
              <a:t>24/04/2023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2CAF-2C5E-F040-9708-C7D99EDEF27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33294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90"/>
            <a:ext cx="5915025" cy="19150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436"/>
            <a:ext cx="5915025" cy="628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2869"/>
            <a:ext cx="1543050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CCB73-6A5F-2F4A-B590-A945F130BEFA}" type="datetimeFigureOut">
              <a:rPr lang="en-AU" smtClean="0"/>
              <a:t>24/04/2023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2869"/>
            <a:ext cx="2314575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2869"/>
            <a:ext cx="1543050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D2CAF-2C5E-F040-9708-C7D99EDEF27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4728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3BFBED-32A2-89DA-893F-7A9E734FE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41" y="1057584"/>
            <a:ext cx="3600000" cy="26181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440CF54-E215-AC93-A01A-312BB31E2A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1528"/>
          <a:stretch/>
        </p:blipFill>
        <p:spPr>
          <a:xfrm>
            <a:off x="3829567" y="1242060"/>
            <a:ext cx="2880000" cy="22492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A8AA91C-160F-1D10-17A1-C20541789FAC}"/>
              </a:ext>
            </a:extLst>
          </p:cNvPr>
          <p:cNvSpPr txBox="1"/>
          <p:nvPr/>
        </p:nvSpPr>
        <p:spPr>
          <a:xfrm>
            <a:off x="89441" y="668766"/>
            <a:ext cx="27470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</a:t>
            </a:r>
            <a:r>
              <a:rPr lang="en-AU" sz="12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i</a:t>
            </a:r>
            <a:r>
              <a:rPr lang="en-AU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) Funnel plot</a:t>
            </a:r>
            <a:endParaRPr lang="en-AU" sz="12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1C0BFD-8855-18BF-FA00-BB0B184C9AD0}"/>
              </a:ext>
            </a:extLst>
          </p:cNvPr>
          <p:cNvSpPr txBox="1"/>
          <p:nvPr/>
        </p:nvSpPr>
        <p:spPr>
          <a:xfrm>
            <a:off x="3689441" y="668766"/>
            <a:ext cx="27470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(ii) Egger’s test</a:t>
            </a:r>
            <a:endParaRPr lang="en-AU" sz="1200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E66486B-FEF1-F05D-9A69-F4FA84DA5A8F}"/>
              </a:ext>
            </a:extLst>
          </p:cNvPr>
          <p:cNvSpPr txBox="1"/>
          <p:nvPr/>
        </p:nvSpPr>
        <p:spPr>
          <a:xfrm>
            <a:off x="4242391" y="9507478"/>
            <a:ext cx="25123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AU" sz="2000" b="1" dirty="0">
                <a:latin typeface="Calibri" panose="020F0502020204030204" pitchFamily="34" charset="0"/>
                <a:cs typeface="Cordia New" panose="020B0304020202020204" pitchFamily="34" charset="-34"/>
              </a:rPr>
              <a:t>Supp Figure S1: PFS</a:t>
            </a:r>
            <a:endParaRPr lang="en-AU" sz="20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53AC63-5270-C0E8-5CC9-5D59D8A35106}"/>
              </a:ext>
            </a:extLst>
          </p:cNvPr>
          <p:cNvSpPr txBox="1"/>
          <p:nvPr/>
        </p:nvSpPr>
        <p:spPr>
          <a:xfrm>
            <a:off x="89441" y="4163444"/>
            <a:ext cx="27470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</a:t>
            </a:r>
            <a:r>
              <a:rPr lang="en-AU" sz="1200" i="1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iii</a:t>
            </a:r>
            <a:r>
              <a:rPr lang="en-AU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) Funnel plot</a:t>
            </a:r>
            <a:endParaRPr lang="en-AU" sz="12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C91242-DEDB-C260-FFEE-1A0198DABCE7}"/>
              </a:ext>
            </a:extLst>
          </p:cNvPr>
          <p:cNvSpPr txBox="1"/>
          <p:nvPr/>
        </p:nvSpPr>
        <p:spPr>
          <a:xfrm>
            <a:off x="3779493" y="4163444"/>
            <a:ext cx="27470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(iv) Egger’s test</a:t>
            </a:r>
            <a:endParaRPr lang="en-AU" sz="1200" i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1F527ED-1818-85A9-823E-8158B919B8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41" y="4577072"/>
            <a:ext cx="3600000" cy="261818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6F2FAF3-AF10-C39B-76F3-6ED65830F4C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1532"/>
          <a:stretch/>
        </p:blipFill>
        <p:spPr>
          <a:xfrm>
            <a:off x="3829567" y="4757410"/>
            <a:ext cx="2880000" cy="225750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2B69873-120B-CE40-E51A-ABE69E2ADC2B}"/>
              </a:ext>
            </a:extLst>
          </p:cNvPr>
          <p:cNvSpPr txBox="1"/>
          <p:nvPr/>
        </p:nvSpPr>
        <p:spPr>
          <a:xfrm>
            <a:off x="89441" y="418447"/>
            <a:ext cx="47334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(a) Baseline positive </a:t>
            </a:r>
            <a:r>
              <a:rPr lang="en-AU" sz="1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ctDNA</a:t>
            </a:r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 levels prior to treatment </a:t>
            </a:r>
            <a:endParaRPr lang="en-AU" sz="12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A463EDE-9031-CF4C-AE44-CB6E0C71E2EF}"/>
              </a:ext>
            </a:extLst>
          </p:cNvPr>
          <p:cNvSpPr txBox="1"/>
          <p:nvPr/>
        </p:nvSpPr>
        <p:spPr>
          <a:xfrm>
            <a:off x="89441" y="3855228"/>
            <a:ext cx="47334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(b) Early reduction/clearance of </a:t>
            </a:r>
            <a:r>
              <a:rPr lang="en-AU" sz="1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ctDNA</a:t>
            </a:r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 with treatment </a:t>
            </a:r>
            <a:endParaRPr lang="en-AU" sz="1200" b="1" dirty="0"/>
          </a:p>
        </p:txBody>
      </p:sp>
    </p:spTree>
    <p:extLst>
      <p:ext uri="{BB962C8B-B14F-4D97-AF65-F5344CB8AC3E}">
        <p14:creationId xmlns:p14="http://schemas.microsoft.com/office/powerpoint/2010/main" val="1744802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B95B72A-71DB-739F-6D6D-F518335053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000" y="695446"/>
            <a:ext cx="6120000" cy="610982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FCD7679-79C6-C579-ED6F-53E71233C611}"/>
              </a:ext>
            </a:extLst>
          </p:cNvPr>
          <p:cNvSpPr txBox="1"/>
          <p:nvPr/>
        </p:nvSpPr>
        <p:spPr>
          <a:xfrm>
            <a:off x="2392379" y="9212142"/>
            <a:ext cx="4465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AU" sz="2000" b="1" dirty="0">
                <a:latin typeface="Calibri" panose="020F0502020204030204" pitchFamily="34" charset="0"/>
                <a:cs typeface="Cordia New" panose="020B0304020202020204" pitchFamily="34" charset="-34"/>
              </a:rPr>
              <a:t>Supp Figure S6a: NOS for baseline PFS</a:t>
            </a:r>
            <a:endParaRPr lang="en-AU" sz="20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4B0C97-0494-0A5E-685A-8CC6F1595DDE}"/>
              </a:ext>
            </a:extLst>
          </p:cNvPr>
          <p:cNvSpPr txBox="1"/>
          <p:nvPr/>
        </p:nvSpPr>
        <p:spPr>
          <a:xfrm>
            <a:off x="369000" y="418447"/>
            <a:ext cx="47334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(a) Baseline positive </a:t>
            </a:r>
            <a:r>
              <a:rPr lang="en-AU" sz="1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ctDNA</a:t>
            </a:r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 levels prior to treatment </a:t>
            </a:r>
            <a:endParaRPr lang="en-AU" sz="1200" b="1" dirty="0"/>
          </a:p>
        </p:txBody>
      </p:sp>
    </p:spTree>
    <p:extLst>
      <p:ext uri="{BB962C8B-B14F-4D97-AF65-F5344CB8AC3E}">
        <p14:creationId xmlns:p14="http://schemas.microsoft.com/office/powerpoint/2010/main" val="3516055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2FCD7679-79C6-C579-ED6F-53E71233C611}"/>
              </a:ext>
            </a:extLst>
          </p:cNvPr>
          <p:cNvSpPr txBox="1"/>
          <p:nvPr/>
        </p:nvSpPr>
        <p:spPr>
          <a:xfrm>
            <a:off x="2309225" y="9199702"/>
            <a:ext cx="44525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AU" sz="2000" b="1" dirty="0">
                <a:latin typeface="Calibri" panose="020F0502020204030204" pitchFamily="34" charset="0"/>
                <a:cs typeface="Cordia New" panose="020B0304020202020204" pitchFamily="34" charset="-34"/>
              </a:rPr>
              <a:t>Supp Figure S6b: NOS for dynamic PFS</a:t>
            </a:r>
            <a:endParaRPr lang="en-AU" sz="20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54ED44-76A3-7493-40CF-E2FFB378E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111" y="522851"/>
            <a:ext cx="6120000" cy="719525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08D4588-6086-92BB-74A8-C929AF1AFC09}"/>
              </a:ext>
            </a:extLst>
          </p:cNvPr>
          <p:cNvSpPr txBox="1"/>
          <p:nvPr/>
        </p:nvSpPr>
        <p:spPr>
          <a:xfrm>
            <a:off x="552111" y="245852"/>
            <a:ext cx="47334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(b) Early reduction/clearance of </a:t>
            </a:r>
            <a:r>
              <a:rPr lang="en-AU" sz="1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ctDNA</a:t>
            </a:r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 with treatment </a:t>
            </a:r>
            <a:endParaRPr lang="en-AU" sz="1200" b="1" dirty="0"/>
          </a:p>
        </p:txBody>
      </p:sp>
    </p:spTree>
    <p:extLst>
      <p:ext uri="{BB962C8B-B14F-4D97-AF65-F5344CB8AC3E}">
        <p14:creationId xmlns:p14="http://schemas.microsoft.com/office/powerpoint/2010/main" val="3709594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A8AA91C-160F-1D10-17A1-C20541789FAC}"/>
              </a:ext>
            </a:extLst>
          </p:cNvPr>
          <p:cNvSpPr txBox="1"/>
          <p:nvPr/>
        </p:nvSpPr>
        <p:spPr>
          <a:xfrm>
            <a:off x="89441" y="668766"/>
            <a:ext cx="27470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</a:t>
            </a:r>
            <a:r>
              <a:rPr lang="en-AU" sz="12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i</a:t>
            </a:r>
            <a:r>
              <a:rPr lang="en-AU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) Funnel plot</a:t>
            </a:r>
            <a:endParaRPr lang="en-AU" sz="12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1C0BFD-8855-18BF-FA00-BB0B184C9AD0}"/>
              </a:ext>
            </a:extLst>
          </p:cNvPr>
          <p:cNvSpPr txBox="1"/>
          <p:nvPr/>
        </p:nvSpPr>
        <p:spPr>
          <a:xfrm>
            <a:off x="3689441" y="668766"/>
            <a:ext cx="27470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(ii) Egger’s test</a:t>
            </a:r>
            <a:endParaRPr lang="en-AU" sz="1200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E66486B-FEF1-F05D-9A69-F4FA84DA5A8F}"/>
              </a:ext>
            </a:extLst>
          </p:cNvPr>
          <p:cNvSpPr txBox="1"/>
          <p:nvPr/>
        </p:nvSpPr>
        <p:spPr>
          <a:xfrm>
            <a:off x="4348716" y="9507478"/>
            <a:ext cx="240604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AU" sz="2000" b="1" dirty="0">
                <a:latin typeface="Calibri" panose="020F0502020204030204" pitchFamily="34" charset="0"/>
                <a:cs typeface="Cordia New" panose="020B0304020202020204" pitchFamily="34" charset="-34"/>
              </a:rPr>
              <a:t>Supp Figure S7: OS</a:t>
            </a:r>
            <a:endParaRPr lang="en-AU" sz="20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506F67-2A0D-7869-9A04-43409C09F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41" y="1001672"/>
            <a:ext cx="3600000" cy="26181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B4D9AAA-06EC-9966-832E-3C90B32575E4}"/>
              </a:ext>
            </a:extLst>
          </p:cNvPr>
          <p:cNvSpPr txBox="1"/>
          <p:nvPr/>
        </p:nvSpPr>
        <p:spPr>
          <a:xfrm>
            <a:off x="3760882" y="4176400"/>
            <a:ext cx="27470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(iv) Egger’s test</a:t>
            </a:r>
            <a:endParaRPr lang="en-AU" sz="1200" i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595C381-436B-ECD4-46DA-A1875A6F14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0973"/>
          <a:stretch/>
        </p:blipFill>
        <p:spPr>
          <a:xfrm>
            <a:off x="3760882" y="1233413"/>
            <a:ext cx="2880000" cy="2154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8F7D603-68BB-2103-6D4D-EAEA651F5239}"/>
              </a:ext>
            </a:extLst>
          </p:cNvPr>
          <p:cNvSpPr txBox="1"/>
          <p:nvPr/>
        </p:nvSpPr>
        <p:spPr>
          <a:xfrm>
            <a:off x="89441" y="4176401"/>
            <a:ext cx="27470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</a:t>
            </a:r>
            <a:r>
              <a:rPr lang="en-AU" sz="1200" i="1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iii</a:t>
            </a:r>
            <a:r>
              <a:rPr lang="en-AU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) Funnel plot</a:t>
            </a:r>
            <a:endParaRPr lang="en-AU" sz="1200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379A34-8A23-C30C-2C95-2ACB0AF054A9}"/>
              </a:ext>
            </a:extLst>
          </p:cNvPr>
          <p:cNvSpPr txBox="1"/>
          <p:nvPr/>
        </p:nvSpPr>
        <p:spPr>
          <a:xfrm>
            <a:off x="89441" y="418447"/>
            <a:ext cx="47334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(a) Baseline positive </a:t>
            </a:r>
            <a:r>
              <a:rPr lang="en-AU" sz="1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ctDNA</a:t>
            </a:r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 levels prior to treatment </a:t>
            </a:r>
            <a:endParaRPr lang="en-AU" sz="12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4471A1-4FB4-2EB0-3CBF-EFFB75D99ED1}"/>
              </a:ext>
            </a:extLst>
          </p:cNvPr>
          <p:cNvSpPr txBox="1"/>
          <p:nvPr/>
        </p:nvSpPr>
        <p:spPr>
          <a:xfrm>
            <a:off x="89441" y="3855228"/>
            <a:ext cx="47334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(b) Early reduction/clearance of </a:t>
            </a:r>
            <a:r>
              <a:rPr lang="en-AU" sz="1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ctDNA</a:t>
            </a:r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 with treatment </a:t>
            </a:r>
            <a:endParaRPr lang="en-AU" sz="1200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2FF4ABC-E844-20BA-3F1A-ED89BB2D58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41" y="4505399"/>
            <a:ext cx="3600000" cy="269051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F28F284-929F-6F37-8631-F6225641979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1243"/>
          <a:stretch/>
        </p:blipFill>
        <p:spPr>
          <a:xfrm>
            <a:off x="3789000" y="4820749"/>
            <a:ext cx="2880000" cy="205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931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20B9E-34B9-4273-1389-E0017647E5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620" y="4297206"/>
            <a:ext cx="5120455" cy="56100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C6F386-B805-EFE0-5B87-3D5240303E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909" y="0"/>
            <a:ext cx="5071964" cy="41689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5042BB2-AD12-F7D7-F8E6-91CF65A61C91}"/>
              </a:ext>
            </a:extLst>
          </p:cNvPr>
          <p:cNvSpPr txBox="1"/>
          <p:nvPr/>
        </p:nvSpPr>
        <p:spPr>
          <a:xfrm>
            <a:off x="200366" y="0"/>
            <a:ext cx="27470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(a)</a:t>
            </a:r>
            <a:endParaRPr lang="en-AU" sz="14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25D15E-10D3-1FD8-6485-017F714BFB15}"/>
              </a:ext>
            </a:extLst>
          </p:cNvPr>
          <p:cNvSpPr txBox="1"/>
          <p:nvPr/>
        </p:nvSpPr>
        <p:spPr>
          <a:xfrm>
            <a:off x="131092" y="4187273"/>
            <a:ext cx="27470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</a:t>
            </a:r>
            <a:r>
              <a:rPr lang="en-AU" sz="1400" b="1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b)</a:t>
            </a:r>
            <a:endParaRPr lang="en-AU" sz="14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D7679-79C6-C579-ED6F-53E71233C611}"/>
              </a:ext>
            </a:extLst>
          </p:cNvPr>
          <p:cNvSpPr txBox="1"/>
          <p:nvPr/>
        </p:nvSpPr>
        <p:spPr>
          <a:xfrm>
            <a:off x="837000" y="9557802"/>
            <a:ext cx="59466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AU" b="1" dirty="0">
                <a:latin typeface="Calibri" panose="020F0502020204030204" pitchFamily="34" charset="0"/>
                <a:cs typeface="Cordia New" panose="020B0304020202020204" pitchFamily="34" charset="-34"/>
              </a:rPr>
              <a:t>Supp Figure S8: NOS OS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1766365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B7FC0AF-FC1F-53FD-61CE-FD863529535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66130" y="1398262"/>
          <a:ext cx="5920384" cy="4267157"/>
        </p:xfrm>
        <a:graphic>
          <a:graphicData uri="http://schemas.openxmlformats.org/drawingml/2006/table">
            <a:tbl>
              <a:tblPr firstRow="1" firstCol="1" bandRow="1"/>
              <a:tblGrid>
                <a:gridCol w="2458378">
                  <a:extLst>
                    <a:ext uri="{9D8B030D-6E8A-4147-A177-3AD203B41FA5}">
                      <a16:colId xmlns:a16="http://schemas.microsoft.com/office/drawing/2014/main" val="1538306866"/>
                    </a:ext>
                  </a:extLst>
                </a:gridCol>
                <a:gridCol w="3462006">
                  <a:extLst>
                    <a:ext uri="{9D8B030D-6E8A-4147-A177-3AD203B41FA5}">
                      <a16:colId xmlns:a16="http://schemas.microsoft.com/office/drawing/2014/main" val="762579270"/>
                    </a:ext>
                  </a:extLst>
                </a:gridCol>
              </a:tblGrid>
              <a:tr h="900294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800" b="1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Search terms (MeSH)</a:t>
                      </a:r>
                      <a:endParaRPr lang="en-AU" sz="18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8712" marR="218712" marT="303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8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“carcinoma, non-small-cell lung”</a:t>
                      </a:r>
                      <a:endParaRPr lang="en-AU" sz="18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8712" marR="218712" marT="303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8486123"/>
                  </a:ext>
                </a:extLst>
              </a:tr>
              <a:tr h="495682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8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AU" sz="18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8712" marR="218712" marT="303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8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AND</a:t>
                      </a:r>
                      <a:endParaRPr lang="en-AU" sz="18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8712" marR="218712" marT="303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7243763"/>
                  </a:ext>
                </a:extLst>
              </a:tr>
              <a:tr h="1475205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8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AU" sz="18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8712" marR="218712" marT="303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8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“liquid biopsy” OR “ctDNA” OR “circulating tum* DNA” OR “cfDNA” OR “circulating free DNA” OR “methylated DNA”</a:t>
                      </a:r>
                      <a:endParaRPr lang="en-AU" sz="18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8712" marR="218712" marT="303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7398763"/>
                  </a:ext>
                </a:extLst>
              </a:tr>
              <a:tr h="900294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8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Search dates</a:t>
                      </a:r>
                      <a:endParaRPr lang="en-AU" sz="18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8712" marR="218712" marT="303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8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01-01-2000 to 01-08-2022</a:t>
                      </a:r>
                      <a:endParaRPr lang="en-AU" sz="18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8712" marR="218712" marT="303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2544470"/>
                  </a:ext>
                </a:extLst>
              </a:tr>
              <a:tr h="495682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8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Language</a:t>
                      </a:r>
                      <a:endParaRPr lang="en-AU" sz="18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8712" marR="218712" marT="303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8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English</a:t>
                      </a:r>
                      <a:endParaRPr lang="en-AU" sz="18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8712" marR="218712" marT="303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616497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51CACE53-CA93-0244-2D43-C7CA6B491DA7}"/>
              </a:ext>
            </a:extLst>
          </p:cNvPr>
          <p:cNvSpPr txBox="1"/>
          <p:nvPr/>
        </p:nvSpPr>
        <p:spPr>
          <a:xfrm>
            <a:off x="452978" y="528102"/>
            <a:ext cx="59466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b="1" dirty="0">
                <a:latin typeface="Calibri" panose="020F0502020204030204" pitchFamily="34" charset="0"/>
                <a:cs typeface="Cordia New" panose="020B0304020202020204" pitchFamily="34" charset="-34"/>
              </a:rPr>
              <a:t>Supplementary Table </a:t>
            </a:r>
            <a:r>
              <a:rPr lang="en-US" altLang="zh-CN" b="1" dirty="0">
                <a:latin typeface="Calibri" panose="020F0502020204030204" pitchFamily="34" charset="0"/>
                <a:cs typeface="Cordia New" panose="020B0304020202020204" pitchFamily="34" charset="-34"/>
              </a:rPr>
              <a:t>S</a:t>
            </a:r>
            <a:r>
              <a:rPr lang="en-AU" b="1" dirty="0">
                <a:latin typeface="Calibri" panose="020F0502020204030204" pitchFamily="34" charset="0"/>
                <a:cs typeface="Cordia New" panose="020B0304020202020204" pitchFamily="34" charset="-34"/>
              </a:rPr>
              <a:t>1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4239905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F743066-DDCA-1867-B662-B6BF9A49A8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81" y="853534"/>
            <a:ext cx="5056320" cy="4335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092013-2440-6D5E-128D-4B762B54FB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81" y="5645223"/>
            <a:ext cx="4989802" cy="229964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6FD50DF-5B4C-50A0-2A19-4364CDE733B2}"/>
              </a:ext>
            </a:extLst>
          </p:cNvPr>
          <p:cNvSpPr txBox="1"/>
          <p:nvPr/>
        </p:nvSpPr>
        <p:spPr>
          <a:xfrm>
            <a:off x="318654" y="9417423"/>
            <a:ext cx="56457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AU" sz="2000" b="1" dirty="0">
                <a:latin typeface="Calibri" panose="020F0502020204030204" pitchFamily="34" charset="0"/>
                <a:cs typeface="Cordia New" panose="020B0304020202020204" pitchFamily="34" charset="-34"/>
              </a:rPr>
              <a:t>Supp Figure S2a: Leave one out sensitivity analysis</a:t>
            </a:r>
            <a:endParaRPr lang="en-AU" sz="20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8B745C-B810-F093-0503-1ED0F6EC63F8}"/>
              </a:ext>
            </a:extLst>
          </p:cNvPr>
          <p:cNvSpPr txBox="1"/>
          <p:nvPr/>
        </p:nvSpPr>
        <p:spPr>
          <a:xfrm>
            <a:off x="457200" y="477982"/>
            <a:ext cx="2244436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A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Category A studies</a:t>
            </a:r>
            <a:endParaRPr lang="en-A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34936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B1B3FE-C7E1-27AC-4521-8C2B7741D3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50" y="325582"/>
            <a:ext cx="5093092" cy="49537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C1BD588-014E-9FAF-EBD3-F648E176A7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59" y="5279376"/>
            <a:ext cx="5075962" cy="405209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77B42FA-A47A-BD46-98BB-A332FB106B38}"/>
              </a:ext>
            </a:extLst>
          </p:cNvPr>
          <p:cNvSpPr txBox="1"/>
          <p:nvPr/>
        </p:nvSpPr>
        <p:spPr>
          <a:xfrm>
            <a:off x="311728" y="9417423"/>
            <a:ext cx="56394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AU" sz="2000" b="1" dirty="0">
                <a:latin typeface="Calibri" panose="020F0502020204030204" pitchFamily="34" charset="0"/>
                <a:cs typeface="Cordia New" panose="020B0304020202020204" pitchFamily="34" charset="-34"/>
              </a:rPr>
              <a:t>Supp Figure S2b: Leave one out sensitivity analysis</a:t>
            </a:r>
            <a:endParaRPr lang="en-AU" sz="20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84657A-8AF0-BFE0-4658-93F56328818A}"/>
              </a:ext>
            </a:extLst>
          </p:cNvPr>
          <p:cNvSpPr txBox="1"/>
          <p:nvPr/>
        </p:nvSpPr>
        <p:spPr>
          <a:xfrm>
            <a:off x="457200" y="193964"/>
            <a:ext cx="2244436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A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Category B studies</a:t>
            </a:r>
            <a:endParaRPr lang="en-A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698776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1AC9FA1-8B59-AB53-3140-60CC5FD739D1}"/>
              </a:ext>
            </a:extLst>
          </p:cNvPr>
          <p:cNvSpPr txBox="1"/>
          <p:nvPr/>
        </p:nvSpPr>
        <p:spPr>
          <a:xfrm>
            <a:off x="4178595" y="9507478"/>
            <a:ext cx="257616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AU" sz="2000" b="1" dirty="0">
                <a:latin typeface="Calibri" panose="020F0502020204030204" pitchFamily="34" charset="0"/>
                <a:cs typeface="Cordia New" panose="020B0304020202020204" pitchFamily="34" charset="-34"/>
              </a:rPr>
              <a:t>Supp Figure S3a: age</a:t>
            </a:r>
            <a:endParaRPr lang="en-AU" sz="20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04AE36E-5D21-7649-53EE-9A1EA8507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000" y="556946"/>
            <a:ext cx="6120000" cy="53218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3DE9DF4-869D-DDB6-01E1-730B7046C187}"/>
              </a:ext>
            </a:extLst>
          </p:cNvPr>
          <p:cNvSpPr txBox="1"/>
          <p:nvPr/>
        </p:nvSpPr>
        <p:spPr>
          <a:xfrm>
            <a:off x="369000" y="418447"/>
            <a:ext cx="47334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(a) Baseline positive </a:t>
            </a:r>
            <a:r>
              <a:rPr lang="en-AU" sz="1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ctDNA</a:t>
            </a:r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 levels prior to treatment </a:t>
            </a:r>
            <a:endParaRPr lang="en-AU" sz="1200" b="1" dirty="0"/>
          </a:p>
        </p:txBody>
      </p:sp>
    </p:spTree>
    <p:extLst>
      <p:ext uri="{BB962C8B-B14F-4D97-AF65-F5344CB8AC3E}">
        <p14:creationId xmlns:p14="http://schemas.microsoft.com/office/powerpoint/2010/main" val="833855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5A11D9-5EC6-B0BF-940C-9C9BB4092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000" y="618544"/>
            <a:ext cx="6120000" cy="67363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AE2A8BD-D8C7-3FB4-0A3C-BB2C4A92E3EB}"/>
              </a:ext>
            </a:extLst>
          </p:cNvPr>
          <p:cNvSpPr txBox="1"/>
          <p:nvPr/>
        </p:nvSpPr>
        <p:spPr>
          <a:xfrm>
            <a:off x="369000" y="341545"/>
            <a:ext cx="47334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(b) Early reduction/clearance of </a:t>
            </a:r>
            <a:r>
              <a:rPr lang="en-AU" sz="1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ctDNA</a:t>
            </a:r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 with treatment </a:t>
            </a:r>
            <a:endParaRPr lang="en-AU" sz="12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61DC38-866E-810E-380D-AA211AC84F0D}"/>
              </a:ext>
            </a:extLst>
          </p:cNvPr>
          <p:cNvSpPr txBox="1"/>
          <p:nvPr/>
        </p:nvSpPr>
        <p:spPr>
          <a:xfrm>
            <a:off x="4178595" y="9507478"/>
            <a:ext cx="257616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AU" sz="2000" b="1" dirty="0">
                <a:latin typeface="Calibri" panose="020F0502020204030204" pitchFamily="34" charset="0"/>
                <a:cs typeface="Cordia New" panose="020B0304020202020204" pitchFamily="34" charset="-34"/>
              </a:rPr>
              <a:t>Supp Figure S3b: age</a:t>
            </a:r>
            <a:endParaRPr lang="en-AU" sz="2000" b="1" dirty="0"/>
          </a:p>
        </p:txBody>
      </p:sp>
    </p:spTree>
    <p:extLst>
      <p:ext uri="{BB962C8B-B14F-4D97-AF65-F5344CB8AC3E}">
        <p14:creationId xmlns:p14="http://schemas.microsoft.com/office/powerpoint/2010/main" val="1076391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D8DFEE8-7D51-0096-9C7F-32CA9E300E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999" y="307776"/>
            <a:ext cx="6437443" cy="573207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A50202A-1266-8351-A955-0DD49E2EA072}"/>
              </a:ext>
            </a:extLst>
          </p:cNvPr>
          <p:cNvSpPr txBox="1"/>
          <p:nvPr/>
        </p:nvSpPr>
        <p:spPr>
          <a:xfrm>
            <a:off x="4072270" y="9507478"/>
            <a:ext cx="268249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AU" sz="2000" b="1" dirty="0">
                <a:latin typeface="Calibri" panose="020F0502020204030204" pitchFamily="34" charset="0"/>
                <a:cs typeface="Cordia New" panose="020B0304020202020204" pitchFamily="34" charset="-34"/>
              </a:rPr>
              <a:t>Supp Figure S4a: NGS</a:t>
            </a:r>
            <a:endParaRPr lang="en-AU" sz="20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228D36-4921-5005-3C86-4AEDA99448D3}"/>
              </a:ext>
            </a:extLst>
          </p:cNvPr>
          <p:cNvSpPr txBox="1"/>
          <p:nvPr/>
        </p:nvSpPr>
        <p:spPr>
          <a:xfrm>
            <a:off x="369000" y="169277"/>
            <a:ext cx="47334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(a) Baseline positive </a:t>
            </a:r>
            <a:r>
              <a:rPr lang="en-AU" sz="1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ctDNA</a:t>
            </a:r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 levels prior to treatment </a:t>
            </a:r>
            <a:endParaRPr lang="en-AU" sz="12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0D1F5D-79DF-A0E2-33E2-61A93B9ADCEA}"/>
              </a:ext>
            </a:extLst>
          </p:cNvPr>
          <p:cNvSpPr txBox="1"/>
          <p:nvPr/>
        </p:nvSpPr>
        <p:spPr>
          <a:xfrm>
            <a:off x="405093" y="738325"/>
            <a:ext cx="8702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1200" b="1" dirty="0"/>
              <a:t>Non NGS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B751B6-B380-A596-FD3F-ADB5BF735EAD}"/>
              </a:ext>
            </a:extLst>
          </p:cNvPr>
          <p:cNvSpPr txBox="1"/>
          <p:nvPr/>
        </p:nvSpPr>
        <p:spPr>
          <a:xfrm>
            <a:off x="368998" y="3000262"/>
            <a:ext cx="8702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1200" b="1" dirty="0"/>
              <a:t>NGS</a:t>
            </a:r>
          </a:p>
        </p:txBody>
      </p:sp>
    </p:spTree>
    <p:extLst>
      <p:ext uri="{BB962C8B-B14F-4D97-AF65-F5344CB8AC3E}">
        <p14:creationId xmlns:p14="http://schemas.microsoft.com/office/powerpoint/2010/main" val="3445878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CA1748-02EB-5B96-6E93-A04B7F3858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000" y="618544"/>
            <a:ext cx="6120000" cy="653767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953D96-5657-D5C0-92B8-47CA1B14E741}"/>
              </a:ext>
            </a:extLst>
          </p:cNvPr>
          <p:cNvSpPr txBox="1"/>
          <p:nvPr/>
        </p:nvSpPr>
        <p:spPr>
          <a:xfrm>
            <a:off x="369000" y="341545"/>
            <a:ext cx="47334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(b) Early reduction/clearance of </a:t>
            </a:r>
            <a:r>
              <a:rPr lang="en-AU" sz="1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ctDNA</a:t>
            </a:r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 with treatment </a:t>
            </a:r>
            <a:endParaRPr lang="en-AU" sz="12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3BC402-42E4-343F-188A-2F31C29FF231}"/>
              </a:ext>
            </a:extLst>
          </p:cNvPr>
          <p:cNvSpPr txBox="1"/>
          <p:nvPr/>
        </p:nvSpPr>
        <p:spPr>
          <a:xfrm>
            <a:off x="4072270" y="9507478"/>
            <a:ext cx="268249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AU" sz="2000" b="1" dirty="0">
                <a:latin typeface="Calibri" panose="020F0502020204030204" pitchFamily="34" charset="0"/>
                <a:cs typeface="Cordia New" panose="020B0304020202020204" pitchFamily="34" charset="-34"/>
              </a:rPr>
              <a:t>Supp Figure S4b: NGS</a:t>
            </a:r>
            <a:endParaRPr lang="en-AU" sz="20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BED86E-A2AD-B58E-4093-91946043198C}"/>
              </a:ext>
            </a:extLst>
          </p:cNvPr>
          <p:cNvSpPr txBox="1"/>
          <p:nvPr/>
        </p:nvSpPr>
        <p:spPr>
          <a:xfrm>
            <a:off x="389048" y="1027083"/>
            <a:ext cx="858225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1100" b="1" dirty="0"/>
              <a:t>Non NGS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D184C8-1FD1-E2CB-49B2-3D199BEBA22A}"/>
              </a:ext>
            </a:extLst>
          </p:cNvPr>
          <p:cNvSpPr txBox="1"/>
          <p:nvPr/>
        </p:nvSpPr>
        <p:spPr>
          <a:xfrm>
            <a:off x="389048" y="4131230"/>
            <a:ext cx="858225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1100" b="1" dirty="0"/>
              <a:t>NGS</a:t>
            </a:r>
          </a:p>
        </p:txBody>
      </p:sp>
    </p:spTree>
    <p:extLst>
      <p:ext uri="{BB962C8B-B14F-4D97-AF65-F5344CB8AC3E}">
        <p14:creationId xmlns:p14="http://schemas.microsoft.com/office/powerpoint/2010/main" val="2254688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0EF6CC-1001-8681-A333-24633879A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000" y="307776"/>
            <a:ext cx="6120000" cy="544941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A50202A-1266-8351-A955-0DD49E2EA072}"/>
              </a:ext>
            </a:extLst>
          </p:cNvPr>
          <p:cNvSpPr txBox="1"/>
          <p:nvPr/>
        </p:nvSpPr>
        <p:spPr>
          <a:xfrm>
            <a:off x="3583172" y="9507478"/>
            <a:ext cx="31715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AU" sz="2000" b="1" dirty="0">
                <a:latin typeface="Calibri" panose="020F0502020204030204" pitchFamily="34" charset="0"/>
                <a:cs typeface="Cordia New" panose="020B0304020202020204" pitchFamily="34" charset="-34"/>
              </a:rPr>
              <a:t>Supp Figure S5a: EGFR</a:t>
            </a:r>
            <a:endParaRPr lang="en-AU" sz="20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5C244A-3A2C-7398-AE64-A2E77622FA0C}"/>
              </a:ext>
            </a:extLst>
          </p:cNvPr>
          <p:cNvSpPr txBox="1"/>
          <p:nvPr/>
        </p:nvSpPr>
        <p:spPr>
          <a:xfrm>
            <a:off x="369000" y="169277"/>
            <a:ext cx="47334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(a) Baseline positive </a:t>
            </a:r>
            <a:r>
              <a:rPr lang="en-AU" sz="1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ctDNA</a:t>
            </a:r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 levels prior to treatment </a:t>
            </a:r>
            <a:endParaRPr lang="en-AU" sz="1200" b="1" dirty="0"/>
          </a:p>
        </p:txBody>
      </p:sp>
    </p:spTree>
    <p:extLst>
      <p:ext uri="{BB962C8B-B14F-4D97-AF65-F5344CB8AC3E}">
        <p14:creationId xmlns:p14="http://schemas.microsoft.com/office/powerpoint/2010/main" val="3418997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B213C9C-D6E4-CE78-A497-CEE3194A9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000" y="618544"/>
            <a:ext cx="6120000" cy="67363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FAE3355-FDB0-E176-EBB1-9C3437125A22}"/>
              </a:ext>
            </a:extLst>
          </p:cNvPr>
          <p:cNvSpPr txBox="1"/>
          <p:nvPr/>
        </p:nvSpPr>
        <p:spPr>
          <a:xfrm>
            <a:off x="369000" y="341545"/>
            <a:ext cx="47334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(b) Early reduction/clearance of </a:t>
            </a:r>
            <a:r>
              <a:rPr lang="en-AU" sz="1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ctDNA</a:t>
            </a:r>
            <a:r>
              <a:rPr lang="en-AU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 with treatment </a:t>
            </a:r>
            <a:endParaRPr lang="en-AU" sz="12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5A61D8-254D-FCF3-EEA3-CC23C91BC1C8}"/>
              </a:ext>
            </a:extLst>
          </p:cNvPr>
          <p:cNvSpPr txBox="1"/>
          <p:nvPr/>
        </p:nvSpPr>
        <p:spPr>
          <a:xfrm>
            <a:off x="3583172" y="9507478"/>
            <a:ext cx="31715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AU" sz="2000" b="1" dirty="0">
                <a:latin typeface="Calibri" panose="020F0502020204030204" pitchFamily="34" charset="0"/>
                <a:cs typeface="Cordia New" panose="020B0304020202020204" pitchFamily="34" charset="-34"/>
              </a:rPr>
              <a:t>Supp Figure S5b: EGFR</a:t>
            </a:r>
            <a:endParaRPr lang="en-AU" sz="2000" b="1" dirty="0"/>
          </a:p>
        </p:txBody>
      </p:sp>
    </p:spTree>
    <p:extLst>
      <p:ext uri="{BB962C8B-B14F-4D97-AF65-F5344CB8AC3E}">
        <p14:creationId xmlns:p14="http://schemas.microsoft.com/office/powerpoint/2010/main" val="2556344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5575</TotalTime>
  <Words>317</Words>
  <Application>Microsoft Office PowerPoint</Application>
  <PresentationFormat>Custom</PresentationFormat>
  <Paragraphs>52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等线</vt:lpstr>
      <vt:lpstr>Arial</vt:lpstr>
      <vt:lpstr>Calibri</vt:lpstr>
      <vt:lpstr>Calibri Light</vt:lpstr>
      <vt:lpstr>Cordia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Ashwin Subramaniam</dc:creator>
  <cp:lastModifiedBy>MDPI</cp:lastModifiedBy>
  <cp:revision>13</cp:revision>
  <dcterms:created xsi:type="dcterms:W3CDTF">2023-02-23T07:57:35Z</dcterms:created>
  <dcterms:modified xsi:type="dcterms:W3CDTF">2023-04-24T02:19:50Z</dcterms:modified>
</cp:coreProperties>
</file>