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7"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98895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724294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109560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416923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1295822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3C5F5570-AB8D-471B-823F-7EBA0AE956B4}" type="datetimeFigureOut">
              <a:rPr lang="nl-NL" smtClean="0"/>
              <a:t>26-7-2024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2488785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3C5F5570-AB8D-471B-823F-7EBA0AE956B4}" type="datetimeFigureOut">
              <a:rPr lang="nl-NL" smtClean="0"/>
              <a:t>26-7-2024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1323106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3C5F5570-AB8D-471B-823F-7EBA0AE956B4}" type="datetimeFigureOut">
              <a:rPr lang="nl-NL" smtClean="0"/>
              <a:t>26-7-2024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2924263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C5F5570-AB8D-471B-823F-7EBA0AE956B4}" type="datetimeFigureOut">
              <a:rPr lang="nl-NL" smtClean="0"/>
              <a:t>26-7-2024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66058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C5F5570-AB8D-471B-823F-7EBA0AE956B4}" type="datetimeFigureOut">
              <a:rPr lang="nl-NL" smtClean="0"/>
              <a:t>26-7-2024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1240817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3C5F5570-AB8D-471B-823F-7EBA0AE956B4}" type="datetimeFigureOut">
              <a:rPr lang="nl-NL" smtClean="0"/>
              <a:t>26-7-2024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76B18FD-544F-4B29-9F03-40BA279FA93A}" type="slidenum">
              <a:rPr lang="nl-NL" smtClean="0"/>
              <a:t>‹#›</a:t>
            </a:fld>
            <a:endParaRPr lang="nl-NL"/>
          </a:p>
        </p:txBody>
      </p:sp>
    </p:spTree>
    <p:extLst>
      <p:ext uri="{BB962C8B-B14F-4D97-AF65-F5344CB8AC3E}">
        <p14:creationId xmlns:p14="http://schemas.microsoft.com/office/powerpoint/2010/main" val="3074521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F5570-AB8D-471B-823F-7EBA0AE956B4}" type="datetimeFigureOut">
              <a:rPr lang="nl-NL" smtClean="0"/>
              <a:t>26-7-2024</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6B18FD-544F-4B29-9F03-40BA279FA93A}" type="slidenum">
              <a:rPr lang="nl-NL" smtClean="0"/>
              <a:t>‹#›</a:t>
            </a:fld>
            <a:endParaRPr lang="nl-NL"/>
          </a:p>
        </p:txBody>
      </p:sp>
    </p:spTree>
    <p:extLst>
      <p:ext uri="{BB962C8B-B14F-4D97-AF65-F5344CB8AC3E}">
        <p14:creationId xmlns:p14="http://schemas.microsoft.com/office/powerpoint/2010/main" val="441717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3822940" y="370936"/>
            <a:ext cx="4546121" cy="13388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00" b="1" dirty="0">
                <a:latin typeface="Palatino Linotype" panose="02040502050505030304" pitchFamily="18" charset="0"/>
              </a:rPr>
              <a:t>Databases</a:t>
            </a:r>
            <a:r>
              <a:rPr lang="en-US" sz="900" dirty="0">
                <a:latin typeface="Palatino Linotype" panose="02040502050505030304" pitchFamily="18" charset="0"/>
              </a:rPr>
              <a:t>: PubMed and MEDLINE</a:t>
            </a:r>
            <a:endParaRPr lang="nl-NL" sz="900" dirty="0">
              <a:latin typeface="Palatino Linotype" panose="02040502050505030304" pitchFamily="18" charset="0"/>
            </a:endParaRPr>
          </a:p>
          <a:p>
            <a:r>
              <a:rPr lang="en-US" sz="900" b="1" dirty="0">
                <a:latin typeface="Palatino Linotype" panose="02040502050505030304" pitchFamily="18" charset="0"/>
              </a:rPr>
              <a:t>Search strategy</a:t>
            </a:r>
            <a:r>
              <a:rPr lang="en-US" sz="900" dirty="0">
                <a:latin typeface="Palatino Linotype" panose="02040502050505030304" pitchFamily="18" charset="0"/>
              </a:rPr>
              <a:t>: (((prostate cancer) OR (prostate carcinoma)) OR (prostate neoplasm)) AND ((((guideline) OR (practice guideline)) OR (clinical guideline)) OR (position paper))) AND (((((bone) OR (bone health)) OR (fracture)) OR (fracture prevention)) OR (osteoporosis))</a:t>
            </a:r>
          </a:p>
          <a:p>
            <a:r>
              <a:rPr lang="en-US" sz="900" b="1" dirty="0">
                <a:latin typeface="Palatino Linotype" panose="02040502050505030304" pitchFamily="18" charset="0"/>
              </a:rPr>
              <a:t>Filters</a:t>
            </a:r>
            <a:r>
              <a:rPr lang="en-US" sz="900" dirty="0">
                <a:latin typeface="Palatino Linotype" panose="02040502050505030304" pitchFamily="18" charset="0"/>
              </a:rPr>
              <a:t>: Published between January 2000 and December 2020; English</a:t>
            </a:r>
          </a:p>
          <a:p>
            <a:endParaRPr lang="en-US" sz="900" dirty="0">
              <a:latin typeface="Palatino Linotype" panose="02040502050505030304" pitchFamily="18" charset="0"/>
            </a:endParaRPr>
          </a:p>
          <a:p>
            <a:pPr algn="ctr"/>
            <a:r>
              <a:rPr lang="en-US" sz="900" dirty="0">
                <a:latin typeface="Palatino Linotype" panose="02040502050505030304" pitchFamily="18" charset="0"/>
              </a:rPr>
              <a:t>191 records</a:t>
            </a:r>
          </a:p>
          <a:p>
            <a:pPr algn="ctr"/>
            <a:r>
              <a:rPr lang="en-US" sz="900" dirty="0">
                <a:latin typeface="Palatino Linotype" panose="02040502050505030304" pitchFamily="18" charset="0"/>
              </a:rPr>
              <a:t>1 record by manual checking of references</a:t>
            </a:r>
            <a:endParaRPr lang="nl-NL" sz="900" dirty="0">
              <a:latin typeface="Palatino Linotype" panose="02040502050505030304" pitchFamily="18" charset="0"/>
            </a:endParaRPr>
          </a:p>
        </p:txBody>
      </p:sp>
      <p:sp>
        <p:nvSpPr>
          <p:cNvPr id="5" name="Tekstvak 4"/>
          <p:cNvSpPr txBox="1"/>
          <p:nvPr/>
        </p:nvSpPr>
        <p:spPr>
          <a:xfrm>
            <a:off x="5229765" y="1998447"/>
            <a:ext cx="173247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l-NL" sz="900" dirty="0" err="1">
                <a:latin typeface="Palatino Linotype" panose="02040502050505030304" pitchFamily="18" charset="0"/>
              </a:rPr>
              <a:t>Titles</a:t>
            </a:r>
            <a:r>
              <a:rPr lang="nl-NL" sz="900" dirty="0">
                <a:latin typeface="Palatino Linotype" panose="02040502050505030304" pitchFamily="18" charset="0"/>
              </a:rPr>
              <a:t> </a:t>
            </a:r>
            <a:r>
              <a:rPr lang="nl-NL" sz="900" dirty="0" err="1">
                <a:latin typeface="Palatino Linotype" panose="02040502050505030304" pitchFamily="18" charset="0"/>
              </a:rPr>
              <a:t>and</a:t>
            </a:r>
            <a:r>
              <a:rPr lang="nl-NL" sz="900" dirty="0">
                <a:latin typeface="Palatino Linotype" panose="02040502050505030304" pitchFamily="18" charset="0"/>
              </a:rPr>
              <a:t> abstracts </a:t>
            </a:r>
            <a:r>
              <a:rPr lang="nl-NL" sz="900" dirty="0" err="1">
                <a:latin typeface="Palatino Linotype" panose="02040502050505030304" pitchFamily="18" charset="0"/>
              </a:rPr>
              <a:t>screened</a:t>
            </a:r>
            <a:endParaRPr lang="nl-NL" sz="900" dirty="0">
              <a:latin typeface="Palatino Linotype" panose="02040502050505030304" pitchFamily="18" charset="0"/>
            </a:endParaRPr>
          </a:p>
          <a:p>
            <a:pPr algn="ctr"/>
            <a:r>
              <a:rPr lang="nl-NL" sz="900" dirty="0">
                <a:latin typeface="Palatino Linotype" panose="02040502050505030304" pitchFamily="18" charset="0"/>
              </a:rPr>
              <a:t>(192 records)</a:t>
            </a:r>
          </a:p>
        </p:txBody>
      </p:sp>
      <p:sp>
        <p:nvSpPr>
          <p:cNvPr id="6" name="Tekstvak 5"/>
          <p:cNvSpPr txBox="1"/>
          <p:nvPr/>
        </p:nvSpPr>
        <p:spPr>
          <a:xfrm>
            <a:off x="5229764" y="2682823"/>
            <a:ext cx="173247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l-NL" sz="900" dirty="0">
                <a:latin typeface="Palatino Linotype" panose="02040502050505030304" pitchFamily="18" charset="0"/>
              </a:rPr>
              <a:t>Full-</a:t>
            </a:r>
            <a:r>
              <a:rPr lang="nl-NL" sz="900" dirty="0" err="1">
                <a:latin typeface="Palatino Linotype" panose="02040502050505030304" pitchFamily="18" charset="0"/>
              </a:rPr>
              <a:t>text</a:t>
            </a:r>
            <a:r>
              <a:rPr lang="nl-NL" sz="900" dirty="0">
                <a:latin typeface="Palatino Linotype" panose="02040502050505030304" pitchFamily="18" charset="0"/>
              </a:rPr>
              <a:t> </a:t>
            </a:r>
            <a:r>
              <a:rPr lang="nl-NL" sz="900" dirty="0" err="1">
                <a:latin typeface="Palatino Linotype" panose="02040502050505030304" pitchFamily="18" charset="0"/>
              </a:rPr>
              <a:t>articles</a:t>
            </a:r>
            <a:r>
              <a:rPr lang="nl-NL" sz="900" dirty="0">
                <a:latin typeface="Palatino Linotype" panose="02040502050505030304" pitchFamily="18" charset="0"/>
              </a:rPr>
              <a:t> </a:t>
            </a:r>
            <a:r>
              <a:rPr lang="nl-NL" sz="900" dirty="0" err="1">
                <a:latin typeface="Palatino Linotype" panose="02040502050505030304" pitchFamily="18" charset="0"/>
              </a:rPr>
              <a:t>assessed</a:t>
            </a:r>
            <a:endParaRPr lang="nl-NL" sz="900" dirty="0">
              <a:latin typeface="Palatino Linotype" panose="02040502050505030304" pitchFamily="18" charset="0"/>
            </a:endParaRPr>
          </a:p>
          <a:p>
            <a:pPr algn="ctr"/>
            <a:r>
              <a:rPr lang="nl-NL" sz="900" dirty="0">
                <a:latin typeface="Palatino Linotype" panose="02040502050505030304" pitchFamily="18" charset="0"/>
              </a:rPr>
              <a:t>(20 </a:t>
            </a:r>
            <a:r>
              <a:rPr lang="nl-NL" sz="900" dirty="0" err="1">
                <a:latin typeface="Palatino Linotype" panose="02040502050505030304" pitchFamily="18" charset="0"/>
              </a:rPr>
              <a:t>articles</a:t>
            </a:r>
            <a:r>
              <a:rPr lang="nl-NL" sz="900" dirty="0">
                <a:latin typeface="Palatino Linotype" panose="02040502050505030304" pitchFamily="18" charset="0"/>
              </a:rPr>
              <a:t>)</a:t>
            </a:r>
          </a:p>
        </p:txBody>
      </p:sp>
      <p:sp>
        <p:nvSpPr>
          <p:cNvPr id="7" name="Tekstvak 6"/>
          <p:cNvSpPr txBox="1"/>
          <p:nvPr/>
        </p:nvSpPr>
        <p:spPr>
          <a:xfrm>
            <a:off x="5717517" y="3367199"/>
            <a:ext cx="75696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l-NL" sz="900" dirty="0" err="1">
                <a:latin typeface="Palatino Linotype" panose="02040502050505030304" pitchFamily="18" charset="0"/>
              </a:rPr>
              <a:t>Included</a:t>
            </a:r>
            <a:r>
              <a:rPr lang="nl-NL" sz="900" dirty="0">
                <a:latin typeface="Palatino Linotype" panose="02040502050505030304" pitchFamily="18" charset="0"/>
              </a:rPr>
              <a:t> </a:t>
            </a:r>
          </a:p>
          <a:p>
            <a:pPr algn="ctr"/>
            <a:r>
              <a:rPr lang="nl-NL" sz="900" dirty="0">
                <a:latin typeface="Palatino Linotype" panose="02040502050505030304" pitchFamily="18" charset="0"/>
              </a:rPr>
              <a:t>(7 </a:t>
            </a:r>
            <a:r>
              <a:rPr lang="nl-NL" sz="900" dirty="0" err="1">
                <a:latin typeface="Palatino Linotype" panose="02040502050505030304" pitchFamily="18" charset="0"/>
              </a:rPr>
              <a:t>articles</a:t>
            </a:r>
            <a:r>
              <a:rPr lang="nl-NL" sz="900" dirty="0">
                <a:latin typeface="Palatino Linotype" panose="02040502050505030304" pitchFamily="18" charset="0"/>
              </a:rPr>
              <a:t>)</a:t>
            </a:r>
          </a:p>
        </p:txBody>
      </p:sp>
      <p:cxnSp>
        <p:nvCxnSpPr>
          <p:cNvPr id="9" name="Rechte verbindingslijn met pijl 8"/>
          <p:cNvCxnSpPr>
            <a:stCxn id="4" idx="2"/>
            <a:endCxn id="5" idx="0"/>
          </p:cNvCxnSpPr>
          <p:nvPr/>
        </p:nvCxnSpPr>
        <p:spPr>
          <a:xfrm>
            <a:off x="6096001" y="1709764"/>
            <a:ext cx="0" cy="2886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Rechte verbindingslijn met pijl 9"/>
          <p:cNvCxnSpPr>
            <a:stCxn id="5" idx="2"/>
          </p:cNvCxnSpPr>
          <p:nvPr/>
        </p:nvCxnSpPr>
        <p:spPr>
          <a:xfrm flipH="1">
            <a:off x="6090251" y="2367779"/>
            <a:ext cx="5750" cy="3150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Rechte verbindingslijn met pijl 10"/>
          <p:cNvCxnSpPr>
            <a:stCxn id="6" idx="2"/>
          </p:cNvCxnSpPr>
          <p:nvPr/>
        </p:nvCxnSpPr>
        <p:spPr>
          <a:xfrm flipH="1">
            <a:off x="6090251" y="3052155"/>
            <a:ext cx="5749" cy="3150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kstvak 11"/>
          <p:cNvSpPr txBox="1"/>
          <p:nvPr/>
        </p:nvSpPr>
        <p:spPr>
          <a:xfrm>
            <a:off x="7970089" y="1998447"/>
            <a:ext cx="356342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00" dirty="0">
                <a:latin typeface="Palatino Linotype" panose="02040502050505030304" pitchFamily="18" charset="0"/>
              </a:rPr>
              <a:t>Including: guideline/recommendations/position statements</a:t>
            </a:r>
            <a:endParaRPr lang="nl-NL" sz="900" dirty="0">
              <a:latin typeface="Palatino Linotype" panose="02040502050505030304" pitchFamily="18" charset="0"/>
            </a:endParaRPr>
          </a:p>
          <a:p>
            <a:r>
              <a:rPr lang="en-US" sz="900" dirty="0">
                <a:latin typeface="Palatino Linotype" panose="02040502050505030304" pitchFamily="18" charset="0"/>
              </a:rPr>
              <a:t>Excluding: bone metastatic or castration resistance prostate cancer</a:t>
            </a:r>
            <a:endParaRPr lang="nl-NL" sz="900" dirty="0">
              <a:latin typeface="Palatino Linotype" panose="02040502050505030304" pitchFamily="18" charset="0"/>
            </a:endParaRPr>
          </a:p>
        </p:txBody>
      </p:sp>
      <p:sp>
        <p:nvSpPr>
          <p:cNvPr id="13" name="Tekstvak 12"/>
          <p:cNvSpPr txBox="1"/>
          <p:nvPr/>
        </p:nvSpPr>
        <p:spPr>
          <a:xfrm>
            <a:off x="7970088" y="2682823"/>
            <a:ext cx="356342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900" dirty="0">
                <a:latin typeface="Palatino Linotype" panose="02040502050505030304" pitchFamily="18" charset="0"/>
              </a:rPr>
              <a:t>Including: Guideline/recommendations/position statements for treatment with ADT in </a:t>
            </a:r>
            <a:r>
              <a:rPr lang="en-US" sz="900" dirty="0" err="1">
                <a:latin typeface="Palatino Linotype" panose="02040502050505030304" pitchFamily="18" charset="0"/>
              </a:rPr>
              <a:t>PCa</a:t>
            </a:r>
            <a:r>
              <a:rPr lang="en-US" sz="900" dirty="0">
                <a:latin typeface="Palatino Linotype" panose="02040502050505030304" pitchFamily="18" charset="0"/>
              </a:rPr>
              <a:t> patients and fracture risk evaluation.</a:t>
            </a:r>
            <a:endParaRPr lang="nl-NL" sz="900" dirty="0">
              <a:latin typeface="Palatino Linotype" panose="02040502050505030304" pitchFamily="18" charset="0"/>
            </a:endParaRPr>
          </a:p>
        </p:txBody>
      </p:sp>
      <p:cxnSp>
        <p:nvCxnSpPr>
          <p:cNvPr id="15" name="Rechte verbindingslijn met pijl 14"/>
          <p:cNvCxnSpPr>
            <a:stCxn id="12" idx="1"/>
            <a:endCxn id="5" idx="3"/>
          </p:cNvCxnSpPr>
          <p:nvPr/>
        </p:nvCxnSpPr>
        <p:spPr>
          <a:xfrm flipH="1">
            <a:off x="6962236" y="2183113"/>
            <a:ext cx="10078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Rechte verbindingslijn met pijl 15"/>
          <p:cNvCxnSpPr>
            <a:stCxn id="13" idx="1"/>
            <a:endCxn id="6" idx="3"/>
          </p:cNvCxnSpPr>
          <p:nvPr/>
        </p:nvCxnSpPr>
        <p:spPr>
          <a:xfrm flipH="1">
            <a:off x="6962235" y="2867489"/>
            <a:ext cx="100785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Tekstvak 1"/>
          <p:cNvSpPr txBox="1"/>
          <p:nvPr/>
        </p:nvSpPr>
        <p:spPr>
          <a:xfrm>
            <a:off x="343877" y="148492"/>
            <a:ext cx="3368431" cy="276999"/>
          </a:xfrm>
          <a:prstGeom prst="rect">
            <a:avLst/>
          </a:prstGeom>
          <a:noFill/>
        </p:spPr>
        <p:txBody>
          <a:bodyPr wrap="square" rtlCol="0">
            <a:spAutoFit/>
          </a:bodyPr>
          <a:lstStyle/>
          <a:p>
            <a:r>
              <a:rPr lang="nl-NL" sz="1200" dirty="0"/>
              <a:t>Supplemental Figure S1: Literature search</a:t>
            </a:r>
          </a:p>
        </p:txBody>
      </p:sp>
    </p:spTree>
    <p:extLst>
      <p:ext uri="{BB962C8B-B14F-4D97-AF65-F5344CB8AC3E}">
        <p14:creationId xmlns:p14="http://schemas.microsoft.com/office/powerpoint/2010/main" val="393782707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146</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Palatino Linotype</vt:lpstr>
      <vt:lpstr>Kantoorthema</vt:lpstr>
      <vt:lpstr>PowerPoint Presentation</vt:lpstr>
    </vt:vector>
  </TitlesOfParts>
  <Company>VieCuri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Caroline Wyers</dc:creator>
  <cp:lastModifiedBy>MDPI</cp:lastModifiedBy>
  <cp:revision>5</cp:revision>
  <dcterms:created xsi:type="dcterms:W3CDTF">2024-07-19T14:57:28Z</dcterms:created>
  <dcterms:modified xsi:type="dcterms:W3CDTF">2024-07-26T05:31:10Z</dcterms:modified>
</cp:coreProperties>
</file>