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438" r:id="rId3"/>
    <p:sldId id="439" r:id="rId4"/>
    <p:sldId id="437" r:id="rId5"/>
    <p:sldId id="429" r:id="rId6"/>
    <p:sldId id="435" r:id="rId7"/>
    <p:sldId id="44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0F4473-FC58-456D-BEB5-3427907B16D8}" v="10" dt="2024-03-28T22:48:38.2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99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rientos Toro,Elizve N" userId="389f3ba2-0cd4-48d4-9b99-f4cca14c63ca" providerId="ADAL" clId="{FE0F4473-FC58-456D-BEB5-3427907B16D8}"/>
    <pc:docChg chg="undo redo custSel modSld">
      <pc:chgData name="Barrientos Toro,Elizve N" userId="389f3ba2-0cd4-48d4-9b99-f4cca14c63ca" providerId="ADAL" clId="{FE0F4473-FC58-456D-BEB5-3427907B16D8}" dt="2024-03-29T14:29:58.175" v="363" actId="313"/>
      <pc:docMkLst>
        <pc:docMk/>
      </pc:docMkLst>
      <pc:sldChg chg="modSp mod">
        <pc:chgData name="Barrientos Toro,Elizve N" userId="389f3ba2-0cd4-48d4-9b99-f4cca14c63ca" providerId="ADAL" clId="{FE0F4473-FC58-456D-BEB5-3427907B16D8}" dt="2024-03-29T14:29:58.175" v="363" actId="313"/>
        <pc:sldMkLst>
          <pc:docMk/>
          <pc:sldMk cId="2258450559" sldId="437"/>
        </pc:sldMkLst>
        <pc:spChg chg="mod">
          <ac:chgData name="Barrientos Toro,Elizve N" userId="389f3ba2-0cd4-48d4-9b99-f4cca14c63ca" providerId="ADAL" clId="{FE0F4473-FC58-456D-BEB5-3427907B16D8}" dt="2024-03-29T14:28:37.568" v="361"/>
          <ac:spMkLst>
            <pc:docMk/>
            <pc:sldMk cId="2258450559" sldId="437"/>
            <ac:spMk id="4" creationId="{4C50A80E-E48A-4BB2-A395-A94267D7E6BC}"/>
          </ac:spMkLst>
        </pc:spChg>
        <pc:spChg chg="mod">
          <ac:chgData name="Barrientos Toro,Elizve N" userId="389f3ba2-0cd4-48d4-9b99-f4cca14c63ca" providerId="ADAL" clId="{FE0F4473-FC58-456D-BEB5-3427907B16D8}" dt="2024-03-29T14:29:58.175" v="363" actId="313"/>
          <ac:spMkLst>
            <pc:docMk/>
            <pc:sldMk cId="2258450559" sldId="437"/>
            <ac:spMk id="10" creationId="{19ABAC05-B25F-4F29-9032-127CD908D653}"/>
          </ac:spMkLst>
        </pc:spChg>
        <pc:graphicFrameChg chg="mod modGraphic">
          <ac:chgData name="Barrientos Toro,Elizve N" userId="389f3ba2-0cd4-48d4-9b99-f4cca14c63ca" providerId="ADAL" clId="{FE0F4473-FC58-456D-BEB5-3427907B16D8}" dt="2024-03-29T14:26:27" v="319" actId="114"/>
          <ac:graphicFrameMkLst>
            <pc:docMk/>
            <pc:sldMk cId="2258450559" sldId="437"/>
            <ac:graphicFrameMk id="2" creationId="{214660D6-A45F-4159-9132-4FA688EFC56F}"/>
          </ac:graphicFrameMkLst>
        </pc:graphicFrameChg>
      </pc:sldChg>
      <pc:sldChg chg="addSp delSp modSp mod">
        <pc:chgData name="Barrientos Toro,Elizve N" userId="389f3ba2-0cd4-48d4-9b99-f4cca14c63ca" providerId="ADAL" clId="{FE0F4473-FC58-456D-BEB5-3427907B16D8}" dt="2024-03-29T14:28:00.534" v="359" actId="20577"/>
        <pc:sldMkLst>
          <pc:docMk/>
          <pc:sldMk cId="1925312796" sldId="438"/>
        </pc:sldMkLst>
        <pc:spChg chg="mod">
          <ac:chgData name="Barrientos Toro,Elizve N" userId="389f3ba2-0cd4-48d4-9b99-f4cca14c63ca" providerId="ADAL" clId="{FE0F4473-FC58-456D-BEB5-3427907B16D8}" dt="2024-03-29T14:28:00.534" v="359" actId="20577"/>
          <ac:spMkLst>
            <pc:docMk/>
            <pc:sldMk cId="1925312796" sldId="438"/>
            <ac:spMk id="4" creationId="{E39C0123-0D87-48D8-B921-9282BF611E8B}"/>
          </ac:spMkLst>
        </pc:spChg>
        <pc:spChg chg="add del">
          <ac:chgData name="Barrientos Toro,Elizve N" userId="389f3ba2-0cd4-48d4-9b99-f4cca14c63ca" providerId="ADAL" clId="{FE0F4473-FC58-456D-BEB5-3427907B16D8}" dt="2024-03-28T22:33:18.784" v="13" actId="22"/>
          <ac:spMkLst>
            <pc:docMk/>
            <pc:sldMk cId="1925312796" sldId="438"/>
            <ac:spMk id="8" creationId="{20E33A67-1D14-0F29-BF9E-1DC58D809429}"/>
          </ac:spMkLst>
        </pc:spChg>
        <pc:spChg chg="mod">
          <ac:chgData name="Barrientos Toro,Elizve N" userId="389f3ba2-0cd4-48d4-9b99-f4cca14c63ca" providerId="ADAL" clId="{FE0F4473-FC58-456D-BEB5-3427907B16D8}" dt="2024-03-29T14:27:04.518" v="340" actId="1076"/>
          <ac:spMkLst>
            <pc:docMk/>
            <pc:sldMk cId="1925312796" sldId="438"/>
            <ac:spMk id="10" creationId="{19ABAC05-B25F-4F29-9032-127CD908D653}"/>
          </ac:spMkLst>
        </pc:spChg>
        <pc:graphicFrameChg chg="mod modGraphic">
          <ac:chgData name="Barrientos Toro,Elizve N" userId="389f3ba2-0cd4-48d4-9b99-f4cca14c63ca" providerId="ADAL" clId="{FE0F4473-FC58-456D-BEB5-3427907B16D8}" dt="2024-03-29T14:26:36.856" v="321" actId="114"/>
          <ac:graphicFrameMkLst>
            <pc:docMk/>
            <pc:sldMk cId="1925312796" sldId="438"/>
            <ac:graphicFrameMk id="2" creationId="{71F393A8-47A6-49C9-9476-6EA5B93F1D42}"/>
          </ac:graphicFrameMkLst>
        </pc:graphicFrameChg>
        <pc:graphicFrameChg chg="add del">
          <ac:chgData name="Barrientos Toro,Elizve N" userId="389f3ba2-0cd4-48d4-9b99-f4cca14c63ca" providerId="ADAL" clId="{FE0F4473-FC58-456D-BEB5-3427907B16D8}" dt="2024-03-28T22:32:41.700" v="7"/>
          <ac:graphicFrameMkLst>
            <pc:docMk/>
            <pc:sldMk cId="1925312796" sldId="438"/>
            <ac:graphicFrameMk id="3" creationId="{D41B7064-9444-4202-DB86-80406B725081}"/>
          </ac:graphicFrameMkLst>
        </pc:graphicFrameChg>
        <pc:graphicFrameChg chg="add del">
          <ac:chgData name="Barrientos Toro,Elizve N" userId="389f3ba2-0cd4-48d4-9b99-f4cca14c63ca" providerId="ADAL" clId="{FE0F4473-FC58-456D-BEB5-3427907B16D8}" dt="2024-03-28T22:32:49.206" v="9"/>
          <ac:graphicFrameMkLst>
            <pc:docMk/>
            <pc:sldMk cId="1925312796" sldId="438"/>
            <ac:graphicFrameMk id="5" creationId="{8001C4B3-879C-F060-3677-F1C2BE7DC9EF}"/>
          </ac:graphicFrameMkLst>
        </pc:graphicFrameChg>
        <pc:graphicFrameChg chg="add mod">
          <ac:chgData name="Barrientos Toro,Elizve N" userId="389f3ba2-0cd4-48d4-9b99-f4cca14c63ca" providerId="ADAL" clId="{FE0F4473-FC58-456D-BEB5-3427907B16D8}" dt="2024-03-28T22:33:05.715" v="11" actId="571"/>
          <ac:graphicFrameMkLst>
            <pc:docMk/>
            <pc:sldMk cId="1925312796" sldId="438"/>
            <ac:graphicFrameMk id="6" creationId="{246F7ECB-2A31-708A-179C-AE65A1521699}"/>
          </ac:graphicFrameMkLst>
        </pc:graphicFrameChg>
      </pc:sldChg>
      <pc:sldChg chg="modSp mod">
        <pc:chgData name="Barrientos Toro,Elizve N" userId="389f3ba2-0cd4-48d4-9b99-f4cca14c63ca" providerId="ADAL" clId="{FE0F4473-FC58-456D-BEB5-3427907B16D8}" dt="2024-03-29T14:28:19.717" v="360"/>
        <pc:sldMkLst>
          <pc:docMk/>
          <pc:sldMk cId="4129012285" sldId="439"/>
        </pc:sldMkLst>
        <pc:spChg chg="mod">
          <ac:chgData name="Barrientos Toro,Elizve N" userId="389f3ba2-0cd4-48d4-9b99-f4cca14c63ca" providerId="ADAL" clId="{FE0F4473-FC58-456D-BEB5-3427907B16D8}" dt="2024-03-29T14:28:19.717" v="360"/>
          <ac:spMkLst>
            <pc:docMk/>
            <pc:sldMk cId="4129012285" sldId="439"/>
            <ac:spMk id="4" creationId="{6184EFB0-5827-47B9-AF83-C204B88116F6}"/>
          </ac:spMkLst>
        </pc:spChg>
        <pc:spChg chg="mod">
          <ac:chgData name="Barrientos Toro,Elizve N" userId="389f3ba2-0cd4-48d4-9b99-f4cca14c63ca" providerId="ADAL" clId="{FE0F4473-FC58-456D-BEB5-3427907B16D8}" dt="2024-03-29T14:25:56.378" v="310" actId="20577"/>
          <ac:spMkLst>
            <pc:docMk/>
            <pc:sldMk cId="4129012285" sldId="439"/>
            <ac:spMk id="10" creationId="{19ABAC05-B25F-4F29-9032-127CD908D653}"/>
          </ac:spMkLst>
        </pc:spChg>
        <pc:graphicFrameChg chg="mod modGraphic">
          <ac:chgData name="Barrientos Toro,Elizve N" userId="389f3ba2-0cd4-48d4-9b99-f4cca14c63ca" providerId="ADAL" clId="{FE0F4473-FC58-456D-BEB5-3427907B16D8}" dt="2024-03-29T14:26:32.664" v="320" actId="114"/>
          <ac:graphicFrameMkLst>
            <pc:docMk/>
            <pc:sldMk cId="4129012285" sldId="439"/>
            <ac:graphicFrameMk id="9" creationId="{909876AA-8A67-4CD5-B3C7-A930CC25DE31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83BAD-5EA9-451E-BB0A-24D19EAF40E6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F90E2-0E7C-4CF8-ABA2-E1CCDF89D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79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finally in this recent publication…The median overall survival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910B01-AF79-43F4-B031-65F5FF2120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363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finally in this recent publication…The median overall survival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910B01-AF79-43F4-B031-65F5FF21200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31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71A1A-3866-4459-B919-43625A760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44A88C-EB2F-415D-825E-44ABDA0D14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F656E-BEDE-4503-8D0B-5DAF9C9D9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38956-C74B-4CE1-90E9-F1488D416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5EC11-44E9-47CA-8C31-A6DB19D3E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9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4F466-5852-4515-9829-1D160ADBD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BCA9FA-37B9-42BB-ABCB-DE3654204B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99824-42C6-4FA2-B577-9D568AE84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616A4-B2A2-4A59-987F-70FF7AC99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67716-5BC8-462F-AC59-4FB345948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4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617AB8-4E0C-4C1E-BD97-7883C5C64D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CEC6B5-2BFF-4E05-90D6-E2CAD5326F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F04E4-A1CE-4A11-98A7-7ADF77645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05AD1-D121-4DF5-8A60-6FAF40F39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F250C-4556-4992-B77A-7E98C9D72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89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FC3E9-0CDB-45A6-801E-2EC42B7D9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68B8B-7906-48F6-B6D2-6A3D6763F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EDF8D-4796-4D03-8092-1379CB43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73BC4-D240-4503-BFA6-3F16701CC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A8105-8155-47A5-8E74-74323A02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26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582C-2D17-4404-9DD9-85AAB807B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0263D-0FC9-4EEE-81EC-74E9587064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2EC5B-801D-4648-984F-28A1C9553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905C8-4196-42F4-A477-CF9E2D100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B73D5-242F-427F-AFE3-0EFFB1DAE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1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0A30C-095E-48C4-9D06-68468AFD8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96083-F969-4F1F-8E0C-F0DAB20685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4E087-21CD-4F13-8796-8E163A84D8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AC3899-0163-42ED-8693-A911EEFBB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C20935-59A1-4A14-8520-3D702A04D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B6D939-A1BF-44BB-B942-ADE5AAA9F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66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01C50-3D69-4FB2-9762-1C4A0ACF2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E44BF-A334-4DB5-8A93-E87A20D7F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D5F4E4-0781-4165-9707-BDAC79A27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B2D938-6B3E-4D89-A174-84EC0A83AB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1067D-3D20-4FF3-BE1B-77446112EC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31A666-73E9-401B-A9F3-CDF483AF0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220323-776D-459C-B388-439FB8CE7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FF8F8C-4CFA-4C4D-B447-B8B322F7B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9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3F71-BBED-4875-8742-D38485213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C279D-3EBF-4041-8BAA-A9CE11143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9B7B4E-4E81-411D-B70B-1E6B63AA5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0426EF-FBE9-4C60-8D54-066585B6D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699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365B57-C57E-465B-9CB1-FB3A501EF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C5A125-4DC1-4C16-B9A4-78D726D6E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9FE41-7E3A-4912-9AEE-5F7B7C92C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6A08-10BD-4223-A73D-AF11AF8F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EDC7B-F3F7-4FBE-99E1-E52E5B2DC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7D598-5674-4A02-B740-EF96E5854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6E7AF4-5A6B-49EF-A024-61546F9C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668ED0-FD56-4C42-8325-0B77E076F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AC70A8-346B-4A7C-A65D-C36ED3F10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9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100D0-D591-4C16-B7A5-5CC10737F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3ADF8D-CB2C-4CB0-825D-1692F14B67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84AA8-12DD-43F4-BC74-3D8451A0F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8B808E-11BF-493D-9B5E-12124392A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0B056-EEEA-47B0-991A-18B009D3B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CA7CAD-50E6-4AAB-BF05-8B47A0B5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779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2CFAD9-7D4C-4848-9158-D3D63801B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E8840-0DBC-4ACE-80F9-5E208255C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71AA2-8CED-4597-BC1B-366AC61FE9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F6C2A-24EB-4DA7-9B52-EBAF20CAFCF7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69A2E-8D94-4846-9EED-A857CF9D0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54F58-91AF-4565-AF8C-B81685DD9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9C50A-262D-43C6-BE3A-8738A8196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34632-468A-4F01-96C0-81C8319B5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6035" y="1718365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Translational Aspects in Metaplastic Breast Carcinoma</a:t>
            </a:r>
          </a:p>
        </p:txBody>
      </p:sp>
    </p:spTree>
    <p:extLst>
      <p:ext uri="{BB962C8B-B14F-4D97-AF65-F5344CB8AC3E}">
        <p14:creationId xmlns:p14="http://schemas.microsoft.com/office/powerpoint/2010/main" val="1050476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2">
            <a:extLst>
              <a:ext uri="{FF2B5EF4-FFF2-40B4-BE49-F238E27FC236}">
                <a16:creationId xmlns:a16="http://schemas.microsoft.com/office/drawing/2014/main" id="{19ABAC05-B25F-4F29-9032-127CD908D653}"/>
              </a:ext>
            </a:extLst>
          </p:cNvPr>
          <p:cNvSpPr txBox="1"/>
          <p:nvPr/>
        </p:nvSpPr>
        <p:spPr>
          <a:xfrm>
            <a:off x="2879691" y="378931"/>
            <a:ext cx="6317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Table 1. Percentage of most frequent mutated genes in MpBC described in different series.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1F393A8-47A6-49C9-9476-6EA5B93F1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286844"/>
              </p:ext>
            </p:extLst>
          </p:nvPr>
        </p:nvGraphicFramePr>
        <p:xfrm>
          <a:off x="3431858" y="866027"/>
          <a:ext cx="4926704" cy="49395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051">
                  <a:extLst>
                    <a:ext uri="{9D8B030D-6E8A-4147-A177-3AD203B41FA5}">
                      <a16:colId xmlns:a16="http://schemas.microsoft.com/office/drawing/2014/main" val="2446451658"/>
                    </a:ext>
                  </a:extLst>
                </a:gridCol>
                <a:gridCol w="1324262">
                  <a:extLst>
                    <a:ext uri="{9D8B030D-6E8A-4147-A177-3AD203B41FA5}">
                      <a16:colId xmlns:a16="http://schemas.microsoft.com/office/drawing/2014/main" val="470235990"/>
                    </a:ext>
                  </a:extLst>
                </a:gridCol>
                <a:gridCol w="2549391">
                  <a:extLst>
                    <a:ext uri="{9D8B030D-6E8A-4147-A177-3AD203B41FA5}">
                      <a16:colId xmlns:a16="http://schemas.microsoft.com/office/drawing/2014/main" val="671587071"/>
                    </a:ext>
                  </a:extLst>
                </a:gridCol>
              </a:tblGrid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Mutated Gene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Number of Series*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Frequency of Mutations (median) **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6581373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TP53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1824122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PIK3CA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9067571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PTEN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8924757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HRAS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4969829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PIK3R1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1719856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NF1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4983451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ATM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0679063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AKT1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386364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4483136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RB1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558833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KMT2D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3335726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ARID1A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424945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LRP1B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2376249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SMAD4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7226757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GNAS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4342274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410274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BRCA1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5341155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KRAS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846904"/>
                  </a:ext>
                </a:extLst>
              </a:tr>
              <a:tr h="2210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BRCA2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2978951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RUNX1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1651225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CREBBP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901271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CDH1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2903783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JAK3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9905629"/>
                  </a:ext>
                </a:extLst>
              </a:tr>
              <a:tr h="1966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KMT2C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633299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39C0123-0D87-48D8-B921-9282BF611E8B}"/>
              </a:ext>
            </a:extLst>
          </p:cNvPr>
          <p:cNvSpPr txBox="1"/>
          <p:nvPr/>
        </p:nvSpPr>
        <p:spPr>
          <a:xfrm>
            <a:off x="2736372" y="6017404"/>
            <a:ext cx="63176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*Informs the number of series that evaluated and reported the mutated gene. **It is the median value of all specified percentages reported in different series.</a:t>
            </a:r>
            <a:endParaRPr lang="en-US" sz="12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2531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09876AA-8A67-4CD5-B3C7-A930CC25DE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81006"/>
              </p:ext>
            </p:extLst>
          </p:nvPr>
        </p:nvGraphicFramePr>
        <p:xfrm>
          <a:off x="3578087" y="748099"/>
          <a:ext cx="4797287" cy="5315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184">
                  <a:extLst>
                    <a:ext uri="{9D8B030D-6E8A-4147-A177-3AD203B41FA5}">
                      <a16:colId xmlns:a16="http://schemas.microsoft.com/office/drawing/2014/main" val="226631952"/>
                    </a:ext>
                  </a:extLst>
                </a:gridCol>
                <a:gridCol w="1362326">
                  <a:extLst>
                    <a:ext uri="{9D8B030D-6E8A-4147-A177-3AD203B41FA5}">
                      <a16:colId xmlns:a16="http://schemas.microsoft.com/office/drawing/2014/main" val="1560381545"/>
                    </a:ext>
                  </a:extLst>
                </a:gridCol>
                <a:gridCol w="2391777">
                  <a:extLst>
                    <a:ext uri="{9D8B030D-6E8A-4147-A177-3AD203B41FA5}">
                      <a16:colId xmlns:a16="http://schemas.microsoft.com/office/drawing/2014/main" val="1918628526"/>
                    </a:ext>
                  </a:extLst>
                </a:gridCol>
              </a:tblGrid>
              <a:tr h="1888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Mutated Gene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Series*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 of Mutations (median) **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2121013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FLT3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313361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ERBB4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7951592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3199407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KDR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264035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CTNNB1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2492557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FAT3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575780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WISP3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3915517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CSFIR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811301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PCLO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6172948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FAT1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6930874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CHERP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7896176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BCLAF1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9720111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NCOR1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1114420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FANCM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1821329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USP5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4505149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0877432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AXIN1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439895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531975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ERBB3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4514612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PRDM1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8041734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MAP3K1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977584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CASP8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7399593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PALB2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366595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0538622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ERBB2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9575250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PDGFRA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0723211"/>
                  </a:ext>
                </a:extLst>
              </a:tr>
              <a:tr h="189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FGFR1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2043305"/>
                  </a:ext>
                </a:extLst>
              </a:tr>
            </a:tbl>
          </a:graphicData>
        </a:graphic>
      </p:graphicFrame>
      <p:sp>
        <p:nvSpPr>
          <p:cNvPr id="10" name="TextBox 12">
            <a:extLst>
              <a:ext uri="{FF2B5EF4-FFF2-40B4-BE49-F238E27FC236}">
                <a16:creationId xmlns:a16="http://schemas.microsoft.com/office/drawing/2014/main" id="{19ABAC05-B25F-4F29-9032-127CD908D653}"/>
              </a:ext>
            </a:extLst>
          </p:cNvPr>
          <p:cNvSpPr txBox="1"/>
          <p:nvPr/>
        </p:nvSpPr>
        <p:spPr>
          <a:xfrm>
            <a:off x="3466441" y="282788"/>
            <a:ext cx="5039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Table 2. Percentage of genes mutated in MpBC described in a single series.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84EFB0-5827-47B9-AF83-C204B88116F6}"/>
              </a:ext>
            </a:extLst>
          </p:cNvPr>
          <p:cNvSpPr txBox="1"/>
          <p:nvPr/>
        </p:nvSpPr>
        <p:spPr>
          <a:xfrm>
            <a:off x="3078115" y="6163467"/>
            <a:ext cx="63176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*Informs the number of series that evaluated and reported the mutated gene. **It is the median value of all specified percentages reported in different series.</a:t>
            </a:r>
            <a:endParaRPr lang="en-US" sz="12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29012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2">
            <a:extLst>
              <a:ext uri="{FF2B5EF4-FFF2-40B4-BE49-F238E27FC236}">
                <a16:creationId xmlns:a16="http://schemas.microsoft.com/office/drawing/2014/main" id="{19ABAC05-B25F-4F29-9032-127CD908D653}"/>
              </a:ext>
            </a:extLst>
          </p:cNvPr>
          <p:cNvSpPr txBox="1"/>
          <p:nvPr/>
        </p:nvSpPr>
        <p:spPr>
          <a:xfrm>
            <a:off x="3503879" y="207817"/>
            <a:ext cx="6106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Table 3. Percentage of genes mutated in MpBC described in a single series (cont.).</a:t>
            </a:r>
            <a:endParaRPr lang="en-US" sz="1200" b="1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14660D6-A45F-4159-9132-4FA688EFC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615212"/>
              </p:ext>
            </p:extLst>
          </p:nvPr>
        </p:nvGraphicFramePr>
        <p:xfrm>
          <a:off x="3780430" y="674674"/>
          <a:ext cx="4911276" cy="5451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753">
                  <a:extLst>
                    <a:ext uri="{9D8B030D-6E8A-4147-A177-3AD203B41FA5}">
                      <a16:colId xmlns:a16="http://schemas.microsoft.com/office/drawing/2014/main" val="2148955911"/>
                    </a:ext>
                  </a:extLst>
                </a:gridCol>
                <a:gridCol w="1320115">
                  <a:extLst>
                    <a:ext uri="{9D8B030D-6E8A-4147-A177-3AD203B41FA5}">
                      <a16:colId xmlns:a16="http://schemas.microsoft.com/office/drawing/2014/main" val="2276860242"/>
                    </a:ext>
                  </a:extLst>
                </a:gridCol>
                <a:gridCol w="2541408">
                  <a:extLst>
                    <a:ext uri="{9D8B030D-6E8A-4147-A177-3AD203B41FA5}">
                      <a16:colId xmlns:a16="http://schemas.microsoft.com/office/drawing/2014/main" val="2394910725"/>
                    </a:ext>
                  </a:extLst>
                </a:gridCol>
              </a:tblGrid>
              <a:tr h="23988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Mutated Gene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Series*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 of Mutations (median) **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4401752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FGFR2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6577467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ABL1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4434617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383401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BUB1B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5871601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CD3EAP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5860595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CNOT3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160316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0158735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649547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RPGR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722369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9912008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STAG2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9186106"/>
                  </a:ext>
                </a:extLst>
              </a:tr>
              <a:tr h="217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TBX3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806151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FBXWE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6793954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STK11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6246755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DDX5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96885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TSC2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075554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SMARCB1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937936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RET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7764463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MET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5465584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CBCF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398666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IDH1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608755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JAK1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2991542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KMT2A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404265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SMARCA4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459258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SRC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8230399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GNA11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6293563"/>
                  </a:ext>
                </a:extLst>
              </a:tr>
              <a:tr h="192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NOTCH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62385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C50A80E-E48A-4BB2-A395-A94267D7E6BC}"/>
              </a:ext>
            </a:extLst>
          </p:cNvPr>
          <p:cNvSpPr txBox="1"/>
          <p:nvPr/>
        </p:nvSpPr>
        <p:spPr>
          <a:xfrm>
            <a:off x="3131124" y="6316206"/>
            <a:ext cx="63176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*Informs the number of series that evaluated and reported the mutated gene. **It is the median value of all specified percentages reported in different series.</a:t>
            </a:r>
            <a:endParaRPr lang="en-US" sz="12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25845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3C4E136-38BD-4C99-8A08-1F5E6FC99B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965626"/>
              </p:ext>
            </p:extLst>
          </p:nvPr>
        </p:nvGraphicFramePr>
        <p:xfrm>
          <a:off x="1292087" y="818983"/>
          <a:ext cx="10038519" cy="5561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080">
                  <a:extLst>
                    <a:ext uri="{9D8B030D-6E8A-4147-A177-3AD203B41FA5}">
                      <a16:colId xmlns:a16="http://schemas.microsoft.com/office/drawing/2014/main" val="3988550619"/>
                    </a:ext>
                  </a:extLst>
                </a:gridCol>
                <a:gridCol w="1078080">
                  <a:extLst>
                    <a:ext uri="{9D8B030D-6E8A-4147-A177-3AD203B41FA5}">
                      <a16:colId xmlns:a16="http://schemas.microsoft.com/office/drawing/2014/main" val="1588756230"/>
                    </a:ext>
                  </a:extLst>
                </a:gridCol>
                <a:gridCol w="1078080">
                  <a:extLst>
                    <a:ext uri="{9D8B030D-6E8A-4147-A177-3AD203B41FA5}">
                      <a16:colId xmlns:a16="http://schemas.microsoft.com/office/drawing/2014/main" val="179675809"/>
                    </a:ext>
                  </a:extLst>
                </a:gridCol>
                <a:gridCol w="1078080">
                  <a:extLst>
                    <a:ext uri="{9D8B030D-6E8A-4147-A177-3AD203B41FA5}">
                      <a16:colId xmlns:a16="http://schemas.microsoft.com/office/drawing/2014/main" val="3163242072"/>
                    </a:ext>
                  </a:extLst>
                </a:gridCol>
                <a:gridCol w="779418">
                  <a:extLst>
                    <a:ext uri="{9D8B030D-6E8A-4147-A177-3AD203B41FA5}">
                      <a16:colId xmlns:a16="http://schemas.microsoft.com/office/drawing/2014/main" val="2015785146"/>
                    </a:ext>
                  </a:extLst>
                </a:gridCol>
                <a:gridCol w="922445">
                  <a:extLst>
                    <a:ext uri="{9D8B030D-6E8A-4147-A177-3AD203B41FA5}">
                      <a16:colId xmlns:a16="http://schemas.microsoft.com/office/drawing/2014/main" val="812283086"/>
                    </a:ext>
                  </a:extLst>
                </a:gridCol>
                <a:gridCol w="636391">
                  <a:extLst>
                    <a:ext uri="{9D8B030D-6E8A-4147-A177-3AD203B41FA5}">
                      <a16:colId xmlns:a16="http://schemas.microsoft.com/office/drawing/2014/main" val="2564280919"/>
                    </a:ext>
                  </a:extLst>
                </a:gridCol>
                <a:gridCol w="984355">
                  <a:extLst>
                    <a:ext uri="{9D8B030D-6E8A-4147-A177-3AD203B41FA5}">
                      <a16:colId xmlns:a16="http://schemas.microsoft.com/office/drawing/2014/main" val="1635545166"/>
                    </a:ext>
                  </a:extLst>
                </a:gridCol>
                <a:gridCol w="789414">
                  <a:extLst>
                    <a:ext uri="{9D8B030D-6E8A-4147-A177-3AD203B41FA5}">
                      <a16:colId xmlns:a16="http://schemas.microsoft.com/office/drawing/2014/main" val="1507040954"/>
                    </a:ext>
                  </a:extLst>
                </a:gridCol>
                <a:gridCol w="871890">
                  <a:extLst>
                    <a:ext uri="{9D8B030D-6E8A-4147-A177-3AD203B41FA5}">
                      <a16:colId xmlns:a16="http://schemas.microsoft.com/office/drawing/2014/main" val="1276212940"/>
                    </a:ext>
                  </a:extLst>
                </a:gridCol>
                <a:gridCol w="742286">
                  <a:extLst>
                    <a:ext uri="{9D8B030D-6E8A-4147-A177-3AD203B41FA5}">
                      <a16:colId xmlns:a16="http://schemas.microsoft.com/office/drawing/2014/main" val="593959140"/>
                    </a:ext>
                  </a:extLst>
                </a:gridCol>
              </a:tblGrid>
              <a:tr h="2417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Authors</a:t>
                      </a:r>
                    </a:p>
                    <a:p>
                      <a:pPr algn="ctr" fontAlgn="b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Year of publication</a:t>
                      </a:r>
                    </a:p>
                    <a:p>
                      <a:pPr algn="ctr" fontAlgn="b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Histologic Subtype</a:t>
                      </a:r>
                    </a:p>
                    <a:p>
                      <a:pPr algn="ctr" fontAlgn="b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Criteria in Tumor Cells</a:t>
                      </a:r>
                    </a:p>
                    <a:p>
                      <a:pPr algn="ctr" fontAlgn="b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Tumor Cells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Criteria in Immune Stromal Cells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Immune Stromal Cells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697402"/>
                  </a:ext>
                </a:extLst>
              </a:tr>
              <a:tr h="1326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Positive Cases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Negative Cases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Total Cases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23312"/>
                  </a:ext>
                </a:extLst>
              </a:tr>
              <a:tr h="530375">
                <a:tc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Positive Cases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Negative Cases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Total Cases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Positive Cases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Negative Cases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Total Cases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6446326"/>
                  </a:ext>
                </a:extLst>
              </a:tr>
              <a:tr h="530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Joneja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et al.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High Grade MBC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Cut-off ≥2+ intensity / ≥5% </a:t>
                      </a:r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tumour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cells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 (54%)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 (46%)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5046405"/>
                  </a:ext>
                </a:extLst>
              </a:tr>
              <a:tr h="877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Dill et al.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Not  specified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Clear membranous staining present in ≥ 1% of tumor cells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(40%)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(60%)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&gt;5% of peritumoral and </a:t>
                      </a:r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intratumoral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(80%)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(20%)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9768953"/>
                  </a:ext>
                </a:extLst>
              </a:tr>
              <a:tr h="530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Zhai et al.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High Grade MBC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Cutoff ≥2+ intensity ≥5% tumor cells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 (0%)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 (100%)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9404459"/>
                  </a:ext>
                </a:extLst>
              </a:tr>
              <a:tr h="70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Vranic et al.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Primary and Metastatic Spindle Cell Carcinoma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1% threshold in tumor cells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 (33%)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 (67%)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Not  specified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(9.5%)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 (90.5%)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248712"/>
                  </a:ext>
                </a:extLst>
              </a:tr>
              <a:tr h="70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Chao et al.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High Grade MBC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1% membranous or cytoplasmatic expression in tumor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 (50%)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 (50%)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Some PD-L1 staining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 (60%)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 (40%)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3527021"/>
                  </a:ext>
                </a:extLst>
              </a:tr>
              <a:tr h="1051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Kalaw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et al.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Low- and High-Grade MBC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5% of cells displaying unequivocal cytoplasmic or membranous staining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107  (73%)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 (27%)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5% of cells displaying unequivocal cytoplasmic or membranous staining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 (63%)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 (37%)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048603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2731F65-052F-4AFC-A0FB-9561FB085B55}"/>
              </a:ext>
            </a:extLst>
          </p:cNvPr>
          <p:cNvSpPr txBox="1"/>
          <p:nvPr/>
        </p:nvSpPr>
        <p:spPr>
          <a:xfrm>
            <a:off x="3710608" y="338733"/>
            <a:ext cx="73947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Table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4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PDL1 expression in Metaplastic Breast Cancer by Authors.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25600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>
            <a:extLst>
              <a:ext uri="{FF2B5EF4-FFF2-40B4-BE49-F238E27FC236}">
                <a16:creationId xmlns:a16="http://schemas.microsoft.com/office/drawing/2014/main" id="{4624A803-66DE-4195-FC6B-C6F445A81063}"/>
              </a:ext>
            </a:extLst>
          </p:cNvPr>
          <p:cNvSpPr txBox="1"/>
          <p:nvPr/>
        </p:nvSpPr>
        <p:spPr>
          <a:xfrm>
            <a:off x="3250393" y="184666"/>
            <a:ext cx="8239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Table 5. Clinical Trials in which cases of Metaplastic Breast Carcinoma have been included.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8213C8F4-3479-4026-A4C0-E16AAD4C4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960471"/>
              </p:ext>
            </p:extLst>
          </p:nvPr>
        </p:nvGraphicFramePr>
        <p:xfrm>
          <a:off x="1035878" y="975866"/>
          <a:ext cx="10305776" cy="4906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6444">
                  <a:extLst>
                    <a:ext uri="{9D8B030D-6E8A-4147-A177-3AD203B41FA5}">
                      <a16:colId xmlns:a16="http://schemas.microsoft.com/office/drawing/2014/main" val="2090302183"/>
                    </a:ext>
                  </a:extLst>
                </a:gridCol>
                <a:gridCol w="2576444">
                  <a:extLst>
                    <a:ext uri="{9D8B030D-6E8A-4147-A177-3AD203B41FA5}">
                      <a16:colId xmlns:a16="http://schemas.microsoft.com/office/drawing/2014/main" val="2294482267"/>
                    </a:ext>
                  </a:extLst>
                </a:gridCol>
                <a:gridCol w="2576444">
                  <a:extLst>
                    <a:ext uri="{9D8B030D-6E8A-4147-A177-3AD203B41FA5}">
                      <a16:colId xmlns:a16="http://schemas.microsoft.com/office/drawing/2014/main" val="870955547"/>
                    </a:ext>
                  </a:extLst>
                </a:gridCol>
                <a:gridCol w="2576444">
                  <a:extLst>
                    <a:ext uri="{9D8B030D-6E8A-4147-A177-3AD203B41FA5}">
                      <a16:colId xmlns:a16="http://schemas.microsoft.com/office/drawing/2014/main" val="3730659935"/>
                    </a:ext>
                  </a:extLst>
                </a:gridCol>
              </a:tblGrid>
              <a:tr h="3990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OFFICIAL TITLE AND CLINICALTRIALS.GOV IDENTIFIER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STATUS AND CONDITIONS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INTERVENTIONS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497603"/>
                  </a:ext>
                </a:extLst>
              </a:tr>
              <a:tr h="83031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Neoadjuvant Chemotherapy Response in Metaplastic Carcinoma of Triple Negative Breast Cancer (NCT04549584)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Terminated (due to poor enrolled patients)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 Enrollment: 3 participants. Metaplastic Breast Carcinoma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Condition.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Diagnostic Test: Vimentin/pan CK stain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Republic of Korea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448386"/>
                  </a:ext>
                </a:extLst>
              </a:tr>
              <a:tr h="830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II Trial of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Alpelisib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With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iNOS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Inhibitor and Nab-paclitaxel in Patients With HER2 Negative Metastatic or Locally Advanced Metaplastic Breast Cancer (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MpBC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(NCT05660083)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Recruiting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Enrollment: 28 participants. HER2-negative Breast Cancer - Metastatic Breast Cancer - Metaplastic Breast Cancer – TNBC conditions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Drug: L-NMMA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United States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728084"/>
                  </a:ext>
                </a:extLst>
              </a:tr>
              <a:tr h="83031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II Study for PIK3CA/PTEN-altered Advanced Metaplastic Breast Cancer Treated With MEN1611 Monotherapy or in Combination With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Eribulin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(NCT05810870)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Recruiting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Enrollment: 28 participants. Breast Cancer - Advanced Breast Cancer - Metastatic Breast Cancer conditions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MEN1611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Eribulin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036086"/>
                  </a:ext>
                </a:extLst>
              </a:tr>
              <a:tr h="50229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Nivolumab and Ipilimumab in Treating Patients With Rare Tumors (NCT02834013)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Active, not recruiting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Enrollment: 818 participants. Over 90 conditions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Biological: Ipilimumab Biological: Nivolumab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United States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262497"/>
                  </a:ext>
                </a:extLst>
              </a:tr>
              <a:tr h="14863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Phase III, Multicenter, Randomized, Placebo-Controlled Study of Atezolizumab (Anti-PD-L1 Antibody) in Combination With Nab-Paclitaxel Compared With Placebo With Nab-Paclitaxel for Patients With Previously Untreated Metastatic Triple-Negative Breast Cancer. (IMpassion130)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(NCT02425891)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Terminated. Has results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 Enrollment: 902 participants. TNBC condition.</a:t>
                      </a: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Based on this Clinical Trial, the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FDA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has approved therapy with atezolizumab for TNBC containing 1% PD-L1 positive immune cells in the tumor biopsy.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Atezolizumab (MPDL3280A), an engineered anti-PDL1 antibody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Nab-Paclitaxel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Placebo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United States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505373"/>
                  </a:ext>
                </a:extLst>
              </a:tr>
            </a:tbl>
          </a:graphicData>
        </a:graphic>
      </p:graphicFrame>
      <p:sp>
        <p:nvSpPr>
          <p:cNvPr id="10" name="TextBox 12">
            <a:extLst>
              <a:ext uri="{FF2B5EF4-FFF2-40B4-BE49-F238E27FC236}">
                <a16:creationId xmlns:a16="http://schemas.microsoft.com/office/drawing/2014/main" id="{82A92E3D-FECF-4C0E-91B5-BC1BEBF489CA}"/>
              </a:ext>
            </a:extLst>
          </p:cNvPr>
          <p:cNvSpPr txBox="1"/>
          <p:nvPr/>
        </p:nvSpPr>
        <p:spPr>
          <a:xfrm>
            <a:off x="3765825" y="6396335"/>
            <a:ext cx="5219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Source: NIH. ClinicalTrials.gov  Available from: https://classic.clinicaltrials.gov/</a:t>
            </a:r>
          </a:p>
        </p:txBody>
      </p:sp>
    </p:spTree>
    <p:extLst>
      <p:ext uri="{BB962C8B-B14F-4D97-AF65-F5344CB8AC3E}">
        <p14:creationId xmlns:p14="http://schemas.microsoft.com/office/powerpoint/2010/main" val="366189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>
            <a:extLst>
              <a:ext uri="{FF2B5EF4-FFF2-40B4-BE49-F238E27FC236}">
                <a16:creationId xmlns:a16="http://schemas.microsoft.com/office/drawing/2014/main" id="{4624A803-66DE-4195-FC6B-C6F445A81063}"/>
              </a:ext>
            </a:extLst>
          </p:cNvPr>
          <p:cNvSpPr txBox="1"/>
          <p:nvPr/>
        </p:nvSpPr>
        <p:spPr>
          <a:xfrm>
            <a:off x="3250393" y="184666"/>
            <a:ext cx="8239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Table 5. Clinical Trials in which cases of Metaplastic Breast Carcinoma have been included.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8213C8F4-3479-4026-A4C0-E16AAD4C4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92520"/>
              </p:ext>
            </p:extLst>
          </p:nvPr>
        </p:nvGraphicFramePr>
        <p:xfrm>
          <a:off x="1183859" y="1038317"/>
          <a:ext cx="10305776" cy="4115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6444">
                  <a:extLst>
                    <a:ext uri="{9D8B030D-6E8A-4147-A177-3AD203B41FA5}">
                      <a16:colId xmlns:a16="http://schemas.microsoft.com/office/drawing/2014/main" val="2090302183"/>
                    </a:ext>
                  </a:extLst>
                </a:gridCol>
                <a:gridCol w="2576444">
                  <a:extLst>
                    <a:ext uri="{9D8B030D-6E8A-4147-A177-3AD203B41FA5}">
                      <a16:colId xmlns:a16="http://schemas.microsoft.com/office/drawing/2014/main" val="2294482267"/>
                    </a:ext>
                  </a:extLst>
                </a:gridCol>
                <a:gridCol w="2576444">
                  <a:extLst>
                    <a:ext uri="{9D8B030D-6E8A-4147-A177-3AD203B41FA5}">
                      <a16:colId xmlns:a16="http://schemas.microsoft.com/office/drawing/2014/main" val="870955547"/>
                    </a:ext>
                  </a:extLst>
                </a:gridCol>
                <a:gridCol w="2576444">
                  <a:extLst>
                    <a:ext uri="{9D8B030D-6E8A-4147-A177-3AD203B41FA5}">
                      <a16:colId xmlns:a16="http://schemas.microsoft.com/office/drawing/2014/main" val="3730659935"/>
                    </a:ext>
                  </a:extLst>
                </a:gridCol>
              </a:tblGrid>
              <a:tr h="3990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OFFICIAL TITLE AND CLINICALTRIALS.GOV IDENTIFIER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STATUS AND CONDITIONS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INTERVENTIONS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497603"/>
                  </a:ext>
                </a:extLst>
              </a:tr>
              <a:tr h="83031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ARTEMIS: A Robust TNBC Evaluation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FraMework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 Improve Survival (NCT02276443)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Recruiting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Enrollment: 1000 participants. IBC and over 9 conditions</a:t>
                      </a:r>
                    </a:p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Chemotherapy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Other: Immunotherapy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Other: Laboratory Biomarker Analysis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Procedure: Lymph Node Biopsy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Procedure: Ultrasonography</a:t>
                      </a:r>
                    </a:p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United States</a:t>
                      </a:r>
                    </a:p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448386"/>
                  </a:ext>
                </a:extLst>
              </a:tr>
              <a:tr h="8303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Randomized, Double-Blind, Phase III Study of Pembrolizumab (MK-3475) Plus Chemotherapy vs Placebo Plus Chemotherapy for Previously Untreated Locally Recurrent Inoperable or Metastatic Triple Negative Breast Cancer - (KEYNOTE-355)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Terminated. Has results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 Enrollment: 882 participants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TNBC conditions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Biological: Pembrolizumab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Nab-paclitaxel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Paclitaxel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Gemcitabine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Carboplatin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Saline Solution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location data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728084"/>
                  </a:ext>
                </a:extLst>
              </a:tr>
              <a:tr h="83031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Phase III, Randomized, Double-blind Study to Evaluate Pembrolizumab Plus Chemotherapy vs Placebo Plus Chemotherapy as Neoadjuvant Therapy and Pembrolizumab vs Placebo as Adjuvant Therapy for Triple Negative Breast Cancer (TNBC) (MK-3475-522/KEYNOTE-522)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Active, not recruiting.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 Enrollment : 174 participants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Triple Negative Breast Neoplasms conditions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Biological: Pembrolizumab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Carboplatin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Paclitaxel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Doxorubicin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Epirubicin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Cyclophosphamide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Drug: Placebo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Biological: Granulocyte colony stimulating factor: Filgrastim or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Pegfilgastrim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United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States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Australia.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Canada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Colombia. France.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Ireland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Israel.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Korea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Portugal.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Russian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Federation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Singapore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Taiwan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Turkey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United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Kingdom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036086"/>
                  </a:ext>
                </a:extLst>
              </a:tr>
            </a:tbl>
          </a:graphicData>
        </a:graphic>
      </p:graphicFrame>
      <p:sp>
        <p:nvSpPr>
          <p:cNvPr id="10" name="TextBox 12">
            <a:extLst>
              <a:ext uri="{FF2B5EF4-FFF2-40B4-BE49-F238E27FC236}">
                <a16:creationId xmlns:a16="http://schemas.microsoft.com/office/drawing/2014/main" id="{82A92E3D-FECF-4C0E-91B5-BC1BEBF489CA}"/>
              </a:ext>
            </a:extLst>
          </p:cNvPr>
          <p:cNvSpPr txBox="1"/>
          <p:nvPr/>
        </p:nvSpPr>
        <p:spPr>
          <a:xfrm>
            <a:off x="3765825" y="6396335"/>
            <a:ext cx="5219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Source: NIH. ClinicalTrials.gov  Available from: https://classic.clinicaltrials.gov/</a:t>
            </a:r>
          </a:p>
        </p:txBody>
      </p:sp>
    </p:spTree>
    <p:extLst>
      <p:ext uri="{BB962C8B-B14F-4D97-AF65-F5344CB8AC3E}">
        <p14:creationId xmlns:p14="http://schemas.microsoft.com/office/powerpoint/2010/main" val="1550392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13046</TotalTime>
  <Words>1416</Words>
  <Application>Microsoft Office PowerPoint</Application>
  <PresentationFormat>Widescreen</PresentationFormat>
  <Paragraphs>404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Translational Aspects in Metaplastic Breast Carcinoma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Barrientos Toro,Elizve N</dc:creator>
  <cp:lastModifiedBy>Barrientos Toro,Elizve N</cp:lastModifiedBy>
  <cp:revision>46</cp:revision>
  <dcterms:created xsi:type="dcterms:W3CDTF">2023-10-04T19:11:08Z</dcterms:created>
  <dcterms:modified xsi:type="dcterms:W3CDTF">2024-03-29T14:30:07Z</dcterms:modified>
</cp:coreProperties>
</file>