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64" r:id="rId3"/>
    <p:sldId id="257" r:id="rId4"/>
    <p:sldId id="263" r:id="rId5"/>
    <p:sldId id="262" r:id="rId6"/>
    <p:sldId id="265" r:id="rId7"/>
    <p:sldId id="259" r:id="rId8"/>
    <p:sldId id="261" r:id="rId9"/>
    <p:sldId id="260" r:id="rId10"/>
  </p:sldIdLst>
  <p:sldSz cx="7559675" cy="1069181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EDD451E-7308-4537-B90F-801B300F1230}">
  <a:tblStyle styleId="{EEDD451E-7308-4537-B90F-801B300F123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593FF24-5F55-4755-B521-A30F7CEB44BA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86"/>
    <p:restoredTop sz="94954"/>
  </p:normalViewPr>
  <p:slideViewPr>
    <p:cSldViewPr snapToGrid="0">
      <p:cViewPr>
        <p:scale>
          <a:sx n="130" d="100"/>
          <a:sy n="130" d="100"/>
        </p:scale>
        <p:origin x="-80" y="-388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217050" y="685800"/>
            <a:ext cx="24246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a7b23f76d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a7b23f76d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a7b23f76d8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a7b23f76d8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48185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b60925fd1f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b60925fd1f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2161161519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2161161519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g1a7dec944f0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4" name="Google Shape;404;g1a7dec944f0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a5d4b39f45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1a5d4b39f45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b89792ac17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b89792ac17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61e61b4a6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561e61b4a6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256e6a3a55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41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256e6a3a55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257712" y="1547778"/>
            <a:ext cx="7044600" cy="4266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257705" y="5891409"/>
            <a:ext cx="7044600" cy="1647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www.ncbi.nlm.nih.gov/pmc/articles/PMC3024255/" TargetMode="External"/><Relationship Id="rId4" Type="http://schemas.openxmlformats.org/officeDocument/2006/relationships/hyperlink" Target="https://doi.org/10.1371/journal.pcbi.1001057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E1F63CB9-FB8A-C261-02ED-2F220AED79ED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S1 </a:t>
            </a:r>
            <a:endParaRPr dirty="0">
              <a:latin typeface="Helvetica" pitchFamily="2" charset="0"/>
            </a:endParaRPr>
          </a:p>
        </p:txBody>
      </p:sp>
      <p:sp>
        <p:nvSpPr>
          <p:cNvPr id="5" name="Google Shape;58;p13">
            <a:extLst>
              <a:ext uri="{FF2B5EF4-FFF2-40B4-BE49-F238E27FC236}">
                <a16:creationId xmlns:a16="http://schemas.microsoft.com/office/drawing/2014/main" id="{627C8DB4-6BA2-8042-6476-718F52BB0E2F}"/>
              </a:ext>
            </a:extLst>
          </p:cNvPr>
          <p:cNvSpPr txBox="1"/>
          <p:nvPr/>
        </p:nvSpPr>
        <p:spPr>
          <a:xfrm>
            <a:off x="411575" y="5811293"/>
            <a:ext cx="71481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fr" sz="1000" b="1" dirty="0">
                <a:latin typeface="Helvetica" pitchFamily="2" charset="0"/>
              </a:rPr>
              <a:t>Figure S1. </a:t>
            </a:r>
            <a:r>
              <a:rPr lang="en-US" sz="1000" b="1" dirty="0">
                <a:effectLst/>
                <a:latin typeface="Helvetica" pitchFamily="2" charset="0"/>
                <a:ea typeface="Arial" panose="020B0604020202020204" pitchFamily="34" charset="0"/>
              </a:rPr>
              <a:t>UMAP analysis of the 3 diagnosis and 3 relapse paired samples from three childhood T-ALL.</a:t>
            </a:r>
            <a:endParaRPr lang="fr-FR" sz="1000" dirty="0">
              <a:effectLst/>
              <a:latin typeface="Helvetica" pitchFamily="2" charset="0"/>
              <a:ea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dirty="0">
                <a:latin typeface="Helvetica" pitchFamily="2" charset="0"/>
              </a:rPr>
              <a:t>Patient#1: M104 (</a:t>
            </a:r>
            <a:r>
              <a:rPr lang="fr" sz="1000" dirty="0" err="1">
                <a:latin typeface="Helvetica" pitchFamily="2" charset="0"/>
              </a:rPr>
              <a:t>diag</a:t>
            </a:r>
            <a:r>
              <a:rPr lang="fr" sz="1000" dirty="0">
                <a:latin typeface="Helvetica" pitchFamily="2" charset="0"/>
              </a:rPr>
              <a:t>), M127 (rel). 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B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. Patient#2: M143 (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diag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 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with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 cortico 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resistance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), M148 (rel). 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C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. Patient#3: M187 (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diag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), M187r (rel).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33C197-1CD4-689B-7046-00257A9F594A}"/>
              </a:ext>
            </a:extLst>
          </p:cNvPr>
          <p:cNvGrpSpPr/>
          <p:nvPr/>
        </p:nvGrpSpPr>
        <p:grpSpPr>
          <a:xfrm>
            <a:off x="1411977" y="2367997"/>
            <a:ext cx="5092711" cy="2853113"/>
            <a:chOff x="1324012" y="1161497"/>
            <a:chExt cx="5092711" cy="2853113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DB0A12B9-1454-A207-B972-734717966874}"/>
                </a:ext>
              </a:extLst>
            </p:cNvPr>
            <p:cNvGrpSpPr/>
            <p:nvPr/>
          </p:nvGrpSpPr>
          <p:grpSpPr>
            <a:xfrm>
              <a:off x="1324012" y="1161497"/>
              <a:ext cx="5092711" cy="2853113"/>
              <a:chOff x="1166695" y="4592955"/>
              <a:chExt cx="5092711" cy="2853113"/>
            </a:xfrm>
          </p:grpSpPr>
          <p:pic>
            <p:nvPicPr>
              <p:cNvPr id="23" name="Image 22">
                <a:extLst>
                  <a:ext uri="{FF2B5EF4-FFF2-40B4-BE49-F238E27FC236}">
                    <a16:creationId xmlns:a16="http://schemas.microsoft.com/office/drawing/2014/main" id="{11BC3B56-3941-83D5-2E9A-DC57161567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38535" y="4685727"/>
                <a:ext cx="3133343" cy="2216220"/>
              </a:xfrm>
              <a:prstGeom prst="rect">
                <a:avLst/>
              </a:prstGeom>
            </p:spPr>
          </p:pic>
          <p:grpSp>
            <p:nvGrpSpPr>
              <p:cNvPr id="24" name="Groupe 23">
                <a:extLst>
                  <a:ext uri="{FF2B5EF4-FFF2-40B4-BE49-F238E27FC236}">
                    <a16:creationId xmlns:a16="http://schemas.microsoft.com/office/drawing/2014/main" id="{A67C51B0-9BD6-FB99-CD10-B8D631268CE7}"/>
                  </a:ext>
                </a:extLst>
              </p:cNvPr>
              <p:cNvGrpSpPr/>
              <p:nvPr/>
            </p:nvGrpSpPr>
            <p:grpSpPr>
              <a:xfrm>
                <a:off x="1585179" y="4592955"/>
                <a:ext cx="3754135" cy="2451442"/>
                <a:chOff x="1397073" y="5345539"/>
                <a:chExt cx="3754135" cy="2451442"/>
              </a:xfrm>
            </p:grpSpPr>
            <p:cxnSp>
              <p:nvCxnSpPr>
                <p:cNvPr id="46" name="Connecteur droit 45">
                  <a:extLst>
                    <a:ext uri="{FF2B5EF4-FFF2-40B4-BE49-F238E27FC236}">
                      <a16:creationId xmlns:a16="http://schemas.microsoft.com/office/drawing/2014/main" id="{0E978419-AC5A-ABBF-A1FD-0520724287FA}"/>
                    </a:ext>
                  </a:extLst>
                </p:cNvPr>
                <p:cNvCxnSpPr/>
                <p:nvPr/>
              </p:nvCxnSpPr>
              <p:spPr>
                <a:xfrm>
                  <a:off x="1406525" y="5345539"/>
                  <a:ext cx="0" cy="244461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Connecteur droit 46">
                  <a:extLst>
                    <a:ext uri="{FF2B5EF4-FFF2-40B4-BE49-F238E27FC236}">
                      <a16:creationId xmlns:a16="http://schemas.microsoft.com/office/drawing/2014/main" id="{8E6DF25C-B3DF-FEEC-FD40-63ED83E38311}"/>
                    </a:ext>
                  </a:extLst>
                </p:cNvPr>
                <p:cNvCxnSpPr/>
                <p:nvPr/>
              </p:nvCxnSpPr>
              <p:spPr>
                <a:xfrm>
                  <a:off x="1397073" y="7796981"/>
                  <a:ext cx="375413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F0A131F-732A-4BAE-D411-61E3FEC7D7A1}"/>
                  </a:ext>
                </a:extLst>
              </p:cNvPr>
              <p:cNvSpPr txBox="1"/>
              <p:nvPr/>
            </p:nvSpPr>
            <p:spPr>
              <a:xfrm>
                <a:off x="1407657" y="5655359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0CA994BC-9673-94DC-2316-DA09A1C0B937}"/>
                  </a:ext>
                </a:extLst>
              </p:cNvPr>
              <p:cNvSpPr txBox="1"/>
              <p:nvPr/>
            </p:nvSpPr>
            <p:spPr>
              <a:xfrm>
                <a:off x="1407657" y="5210134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5</a:t>
                </a:r>
              </a:p>
            </p:txBody>
          </p:sp>
          <p:sp>
            <p:nvSpPr>
              <p:cNvPr id="27" name="ZoneTexte 26">
                <a:extLst>
                  <a:ext uri="{FF2B5EF4-FFF2-40B4-BE49-F238E27FC236}">
                    <a16:creationId xmlns:a16="http://schemas.microsoft.com/office/drawing/2014/main" id="{DCA09CBF-C83A-DA1D-C34B-C058D1369393}"/>
                  </a:ext>
                </a:extLst>
              </p:cNvPr>
              <p:cNvSpPr txBox="1"/>
              <p:nvPr/>
            </p:nvSpPr>
            <p:spPr>
              <a:xfrm>
                <a:off x="1343537" y="4764909"/>
                <a:ext cx="312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10</a:t>
                </a:r>
              </a:p>
            </p:txBody>
          </p:sp>
          <p:sp>
            <p:nvSpPr>
              <p:cNvPr id="28" name="ZoneTexte 27">
                <a:extLst>
                  <a:ext uri="{FF2B5EF4-FFF2-40B4-BE49-F238E27FC236}">
                    <a16:creationId xmlns:a16="http://schemas.microsoft.com/office/drawing/2014/main" id="{EAA402EC-A522-707C-E76C-FC69B975AAAC}"/>
                  </a:ext>
                </a:extLst>
              </p:cNvPr>
              <p:cNvSpPr txBox="1"/>
              <p:nvPr/>
            </p:nvSpPr>
            <p:spPr>
              <a:xfrm>
                <a:off x="1369185" y="6100584"/>
                <a:ext cx="2872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-5</a:t>
                </a:r>
              </a:p>
            </p:txBody>
          </p:sp>
          <p:sp>
            <p:nvSpPr>
              <p:cNvPr id="29" name="ZoneTexte 28">
                <a:extLst>
                  <a:ext uri="{FF2B5EF4-FFF2-40B4-BE49-F238E27FC236}">
                    <a16:creationId xmlns:a16="http://schemas.microsoft.com/office/drawing/2014/main" id="{B0B60740-3676-FB80-69E0-63467AA6B68C}"/>
                  </a:ext>
                </a:extLst>
              </p:cNvPr>
              <p:cNvSpPr txBox="1"/>
              <p:nvPr/>
            </p:nvSpPr>
            <p:spPr>
              <a:xfrm>
                <a:off x="1305065" y="6545808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-10</a:t>
                </a:r>
              </a:p>
            </p:txBody>
          </p:sp>
          <p:sp>
            <p:nvSpPr>
              <p:cNvPr id="30" name="ZoneTexte 29">
                <a:extLst>
                  <a:ext uri="{FF2B5EF4-FFF2-40B4-BE49-F238E27FC236}">
                    <a16:creationId xmlns:a16="http://schemas.microsoft.com/office/drawing/2014/main" id="{838541A5-E736-1AB3-1F7D-3685C510BE86}"/>
                  </a:ext>
                </a:extLst>
              </p:cNvPr>
              <p:cNvSpPr txBox="1"/>
              <p:nvPr/>
            </p:nvSpPr>
            <p:spPr>
              <a:xfrm>
                <a:off x="3457791" y="7004402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0</a:t>
                </a:r>
              </a:p>
            </p:txBody>
          </p:sp>
          <p:sp>
            <p:nvSpPr>
              <p:cNvPr id="31" name="ZoneTexte 30">
                <a:extLst>
                  <a:ext uri="{FF2B5EF4-FFF2-40B4-BE49-F238E27FC236}">
                    <a16:creationId xmlns:a16="http://schemas.microsoft.com/office/drawing/2014/main" id="{0B34B394-2670-3274-6F74-9F4B614EA36D}"/>
                  </a:ext>
                </a:extLst>
              </p:cNvPr>
              <p:cNvSpPr txBox="1"/>
              <p:nvPr/>
            </p:nvSpPr>
            <p:spPr>
              <a:xfrm>
                <a:off x="4010601" y="7004402"/>
                <a:ext cx="24878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5</a:t>
                </a:r>
              </a:p>
            </p:txBody>
          </p:sp>
          <p:sp>
            <p:nvSpPr>
              <p:cNvPr id="32" name="ZoneTexte 31">
                <a:extLst>
                  <a:ext uri="{FF2B5EF4-FFF2-40B4-BE49-F238E27FC236}">
                    <a16:creationId xmlns:a16="http://schemas.microsoft.com/office/drawing/2014/main" id="{B51A043A-015C-543C-3C2A-772F04CF865B}"/>
                  </a:ext>
                </a:extLst>
              </p:cNvPr>
              <p:cNvSpPr txBox="1"/>
              <p:nvPr/>
            </p:nvSpPr>
            <p:spPr>
              <a:xfrm>
                <a:off x="4563411" y="7004402"/>
                <a:ext cx="31290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10</a:t>
                </a:r>
              </a:p>
            </p:txBody>
          </p:sp>
          <p:sp>
            <p:nvSpPr>
              <p:cNvPr id="33" name="ZoneTexte 32">
                <a:extLst>
                  <a:ext uri="{FF2B5EF4-FFF2-40B4-BE49-F238E27FC236}">
                    <a16:creationId xmlns:a16="http://schemas.microsoft.com/office/drawing/2014/main" id="{38B5758D-3C19-7E47-5DAD-DCF9B1F416AC}"/>
                  </a:ext>
                </a:extLst>
              </p:cNvPr>
              <p:cNvSpPr txBox="1"/>
              <p:nvPr/>
            </p:nvSpPr>
            <p:spPr>
              <a:xfrm>
                <a:off x="2866509" y="7004402"/>
                <a:ext cx="28725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-5</a:t>
                </a:r>
              </a:p>
            </p:txBody>
          </p:sp>
          <p:sp>
            <p:nvSpPr>
              <p:cNvPr id="34" name="ZoneTexte 33">
                <a:extLst>
                  <a:ext uri="{FF2B5EF4-FFF2-40B4-BE49-F238E27FC236}">
                    <a16:creationId xmlns:a16="http://schemas.microsoft.com/office/drawing/2014/main" id="{08CE49AD-757F-6062-BEE7-57A1D8BE434E}"/>
                  </a:ext>
                </a:extLst>
              </p:cNvPr>
              <p:cNvSpPr txBox="1"/>
              <p:nvPr/>
            </p:nvSpPr>
            <p:spPr>
              <a:xfrm>
                <a:off x="2211107" y="7004402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-10</a:t>
                </a:r>
              </a:p>
            </p:txBody>
          </p:sp>
          <p:sp>
            <p:nvSpPr>
              <p:cNvPr id="35" name="ZoneTexte 34">
                <a:extLst>
                  <a:ext uri="{FF2B5EF4-FFF2-40B4-BE49-F238E27FC236}">
                    <a16:creationId xmlns:a16="http://schemas.microsoft.com/office/drawing/2014/main" id="{DF112ABC-5483-2F30-7DCF-056387AB350F}"/>
                  </a:ext>
                </a:extLst>
              </p:cNvPr>
              <p:cNvSpPr txBox="1"/>
              <p:nvPr/>
            </p:nvSpPr>
            <p:spPr>
              <a:xfrm>
                <a:off x="1555705" y="7004402"/>
                <a:ext cx="35137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-15</a:t>
                </a:r>
              </a:p>
            </p:txBody>
          </p:sp>
          <p:sp>
            <p:nvSpPr>
              <p:cNvPr id="36" name="ZoneTexte 35">
                <a:extLst>
                  <a:ext uri="{FF2B5EF4-FFF2-40B4-BE49-F238E27FC236}">
                    <a16:creationId xmlns:a16="http://schemas.microsoft.com/office/drawing/2014/main" id="{4D4A449E-827F-479B-A111-F3D6DE73A909}"/>
                  </a:ext>
                </a:extLst>
              </p:cNvPr>
              <p:cNvSpPr txBox="1"/>
              <p:nvPr/>
            </p:nvSpPr>
            <p:spPr>
              <a:xfrm>
                <a:off x="3305585" y="7215236"/>
                <a:ext cx="62068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umap_1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:a16="http://schemas.microsoft.com/office/drawing/2014/main" id="{68C9A41E-614A-8420-4CB4-017B0E6280DD}"/>
                  </a:ext>
                </a:extLst>
              </p:cNvPr>
              <p:cNvSpPr txBox="1"/>
              <p:nvPr/>
            </p:nvSpPr>
            <p:spPr>
              <a:xfrm rot="16200000">
                <a:off x="971769" y="5655358"/>
                <a:ext cx="620683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900" b="1" dirty="0">
                    <a:latin typeface="Helvetica" pitchFamily="2" charset="0"/>
                  </a:rPr>
                  <a:t>umap_2</a:t>
                </a:r>
              </a:p>
            </p:txBody>
          </p:sp>
          <p:sp>
            <p:nvSpPr>
              <p:cNvPr id="38" name="ZoneTexte 37">
                <a:extLst>
                  <a:ext uri="{FF2B5EF4-FFF2-40B4-BE49-F238E27FC236}">
                    <a16:creationId xmlns:a16="http://schemas.microsoft.com/office/drawing/2014/main" id="{9E3F440F-AC70-C1CC-A55B-97C19402A208}"/>
                  </a:ext>
                </a:extLst>
              </p:cNvPr>
              <p:cNvSpPr txBox="1"/>
              <p:nvPr/>
            </p:nvSpPr>
            <p:spPr>
              <a:xfrm>
                <a:off x="5232118" y="4866509"/>
                <a:ext cx="45878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u="sng" dirty="0" err="1">
                    <a:latin typeface="Helvetica" pitchFamily="2" charset="0"/>
                  </a:rPr>
                  <a:t>diag</a:t>
                </a:r>
                <a:r>
                  <a:rPr lang="fr-FR" sz="800" b="1" u="sng" dirty="0">
                    <a:latin typeface="Helvetica" pitchFamily="2" charset="0"/>
                  </a:rPr>
                  <a:t>: </a:t>
                </a:r>
              </a:p>
            </p:txBody>
          </p:sp>
          <p:sp>
            <p:nvSpPr>
              <p:cNvPr id="39" name="ZoneTexte 38">
                <a:extLst>
                  <a:ext uri="{FF2B5EF4-FFF2-40B4-BE49-F238E27FC236}">
                    <a16:creationId xmlns:a16="http://schemas.microsoft.com/office/drawing/2014/main" id="{387C82B9-7821-D18A-B458-FCF7FE995145}"/>
                  </a:ext>
                </a:extLst>
              </p:cNvPr>
              <p:cNvSpPr txBox="1"/>
              <p:nvPr/>
            </p:nvSpPr>
            <p:spPr>
              <a:xfrm>
                <a:off x="5660871" y="4866509"/>
                <a:ext cx="37382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u="sng" dirty="0">
                    <a:latin typeface="Helvetica" pitchFamily="2" charset="0"/>
                  </a:rPr>
                  <a:t> rel:</a:t>
                </a:r>
              </a:p>
            </p:txBody>
          </p:sp>
          <p:sp>
            <p:nvSpPr>
              <p:cNvPr id="40" name="ZoneTexte 39">
                <a:extLst>
                  <a:ext uri="{FF2B5EF4-FFF2-40B4-BE49-F238E27FC236}">
                    <a16:creationId xmlns:a16="http://schemas.microsoft.com/office/drawing/2014/main" id="{A8A2C62C-9CA8-80F3-B742-6DEE95E80C8C}"/>
                  </a:ext>
                </a:extLst>
              </p:cNvPr>
              <p:cNvSpPr txBox="1"/>
              <p:nvPr/>
            </p:nvSpPr>
            <p:spPr>
              <a:xfrm>
                <a:off x="5308318" y="5041825"/>
                <a:ext cx="4716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M104 </a:t>
                </a:r>
              </a:p>
            </p:txBody>
          </p:sp>
          <p:sp>
            <p:nvSpPr>
              <p:cNvPr id="41" name="ZoneTexte 40">
                <a:extLst>
                  <a:ext uri="{FF2B5EF4-FFF2-40B4-BE49-F238E27FC236}">
                    <a16:creationId xmlns:a16="http://schemas.microsoft.com/office/drawing/2014/main" id="{64A3F9C5-DF8F-950B-402C-F0B991503286}"/>
                  </a:ext>
                </a:extLst>
              </p:cNvPr>
              <p:cNvSpPr txBox="1"/>
              <p:nvPr/>
            </p:nvSpPr>
            <p:spPr>
              <a:xfrm>
                <a:off x="5741377" y="5041825"/>
                <a:ext cx="4716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M127 </a:t>
                </a:r>
              </a:p>
            </p:txBody>
          </p:sp>
          <p:sp>
            <p:nvSpPr>
              <p:cNvPr id="42" name="ZoneTexte 41">
                <a:extLst>
                  <a:ext uri="{FF2B5EF4-FFF2-40B4-BE49-F238E27FC236}">
                    <a16:creationId xmlns:a16="http://schemas.microsoft.com/office/drawing/2014/main" id="{53AA5102-675D-8F90-C462-4A83D0AD2004}"/>
                  </a:ext>
                </a:extLst>
              </p:cNvPr>
              <p:cNvSpPr txBox="1"/>
              <p:nvPr/>
            </p:nvSpPr>
            <p:spPr>
              <a:xfrm>
                <a:off x="5308318" y="5253607"/>
                <a:ext cx="4716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M143 </a:t>
                </a:r>
              </a:p>
            </p:txBody>
          </p:sp>
          <p:sp>
            <p:nvSpPr>
              <p:cNvPr id="43" name="ZoneTexte 42">
                <a:extLst>
                  <a:ext uri="{FF2B5EF4-FFF2-40B4-BE49-F238E27FC236}">
                    <a16:creationId xmlns:a16="http://schemas.microsoft.com/office/drawing/2014/main" id="{77D56AE7-6378-9E36-C381-4D74EEB70D94}"/>
                  </a:ext>
                </a:extLst>
              </p:cNvPr>
              <p:cNvSpPr txBox="1"/>
              <p:nvPr/>
            </p:nvSpPr>
            <p:spPr>
              <a:xfrm>
                <a:off x="5747727" y="5253607"/>
                <a:ext cx="4716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M148 </a:t>
                </a:r>
              </a:p>
            </p:txBody>
          </p:sp>
          <p:sp>
            <p:nvSpPr>
              <p:cNvPr id="44" name="ZoneTexte 43">
                <a:extLst>
                  <a:ext uri="{FF2B5EF4-FFF2-40B4-BE49-F238E27FC236}">
                    <a16:creationId xmlns:a16="http://schemas.microsoft.com/office/drawing/2014/main" id="{FD47CB49-3BBB-62C5-A6E5-673ECE40C117}"/>
                  </a:ext>
                </a:extLst>
              </p:cNvPr>
              <p:cNvSpPr txBox="1"/>
              <p:nvPr/>
            </p:nvSpPr>
            <p:spPr>
              <a:xfrm>
                <a:off x="5308318" y="5484439"/>
                <a:ext cx="4716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M187 </a:t>
                </a:r>
              </a:p>
            </p:txBody>
          </p:sp>
          <p:sp>
            <p:nvSpPr>
              <p:cNvPr id="45" name="ZoneTexte 44">
                <a:extLst>
                  <a:ext uri="{FF2B5EF4-FFF2-40B4-BE49-F238E27FC236}">
                    <a16:creationId xmlns:a16="http://schemas.microsoft.com/office/drawing/2014/main" id="{057667F6-50C7-A46B-4885-94B8E24AF0B7}"/>
                  </a:ext>
                </a:extLst>
              </p:cNvPr>
              <p:cNvSpPr txBox="1"/>
              <p:nvPr/>
            </p:nvSpPr>
            <p:spPr>
              <a:xfrm>
                <a:off x="5747727" y="5484439"/>
                <a:ext cx="51167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b="1" dirty="0">
                    <a:latin typeface="Helvetica" pitchFamily="2" charset="0"/>
                  </a:rPr>
                  <a:t>M187r </a:t>
                </a:r>
              </a:p>
            </p:txBody>
          </p:sp>
        </p:grpSp>
        <p:sp>
          <p:nvSpPr>
            <p:cNvPr id="8" name="Forme libre 7">
              <a:extLst>
                <a:ext uri="{FF2B5EF4-FFF2-40B4-BE49-F238E27FC236}">
                  <a16:creationId xmlns:a16="http://schemas.microsoft.com/office/drawing/2014/main" id="{71BC3216-6AB9-D590-5C05-B77F119D5A62}"/>
                </a:ext>
              </a:extLst>
            </p:cNvPr>
            <p:cNvSpPr/>
            <p:nvPr/>
          </p:nvSpPr>
          <p:spPr>
            <a:xfrm>
              <a:off x="3498850" y="1181100"/>
              <a:ext cx="1473200" cy="1168400"/>
            </a:xfrm>
            <a:custGeom>
              <a:avLst/>
              <a:gdLst>
                <a:gd name="connsiteX0" fmla="*/ 393700 w 1473200"/>
                <a:gd name="connsiteY0" fmla="*/ 63500 h 1168400"/>
                <a:gd name="connsiteX1" fmla="*/ 781050 w 1473200"/>
                <a:gd name="connsiteY1" fmla="*/ 6350 h 1168400"/>
                <a:gd name="connsiteX2" fmla="*/ 1003300 w 1473200"/>
                <a:gd name="connsiteY2" fmla="*/ 0 h 1168400"/>
                <a:gd name="connsiteX3" fmla="*/ 1257300 w 1473200"/>
                <a:gd name="connsiteY3" fmla="*/ 25400 h 1168400"/>
                <a:gd name="connsiteX4" fmla="*/ 1390650 w 1473200"/>
                <a:gd name="connsiteY4" fmla="*/ 177800 h 1168400"/>
                <a:gd name="connsiteX5" fmla="*/ 1466850 w 1473200"/>
                <a:gd name="connsiteY5" fmla="*/ 393700 h 1168400"/>
                <a:gd name="connsiteX6" fmla="*/ 1473200 w 1473200"/>
                <a:gd name="connsiteY6" fmla="*/ 565150 h 1168400"/>
                <a:gd name="connsiteX7" fmla="*/ 1397000 w 1473200"/>
                <a:gd name="connsiteY7" fmla="*/ 755650 h 1168400"/>
                <a:gd name="connsiteX8" fmla="*/ 1289050 w 1473200"/>
                <a:gd name="connsiteY8" fmla="*/ 781050 h 1168400"/>
                <a:gd name="connsiteX9" fmla="*/ 1003300 w 1473200"/>
                <a:gd name="connsiteY9" fmla="*/ 787400 h 1168400"/>
                <a:gd name="connsiteX10" fmla="*/ 749300 w 1473200"/>
                <a:gd name="connsiteY10" fmla="*/ 806450 h 1168400"/>
                <a:gd name="connsiteX11" fmla="*/ 533400 w 1473200"/>
                <a:gd name="connsiteY11" fmla="*/ 857250 h 1168400"/>
                <a:gd name="connsiteX12" fmla="*/ 374650 w 1473200"/>
                <a:gd name="connsiteY12" fmla="*/ 971550 h 1168400"/>
                <a:gd name="connsiteX13" fmla="*/ 285750 w 1473200"/>
                <a:gd name="connsiteY13" fmla="*/ 1111250 h 1168400"/>
                <a:gd name="connsiteX14" fmla="*/ 184150 w 1473200"/>
                <a:gd name="connsiteY14" fmla="*/ 1168400 h 1168400"/>
                <a:gd name="connsiteX15" fmla="*/ 50800 w 1473200"/>
                <a:gd name="connsiteY15" fmla="*/ 1143000 h 1168400"/>
                <a:gd name="connsiteX16" fmla="*/ 0 w 1473200"/>
                <a:gd name="connsiteY16" fmla="*/ 1041400 h 1168400"/>
                <a:gd name="connsiteX17" fmla="*/ 38100 w 1473200"/>
                <a:gd name="connsiteY17" fmla="*/ 895350 h 1168400"/>
                <a:gd name="connsiteX18" fmla="*/ 152400 w 1473200"/>
                <a:gd name="connsiteY18" fmla="*/ 800100 h 1168400"/>
                <a:gd name="connsiteX19" fmla="*/ 254000 w 1473200"/>
                <a:gd name="connsiteY19" fmla="*/ 660400 h 1168400"/>
                <a:gd name="connsiteX20" fmla="*/ 323850 w 1473200"/>
                <a:gd name="connsiteY20" fmla="*/ 584200 h 1168400"/>
                <a:gd name="connsiteX21" fmla="*/ 336550 w 1473200"/>
                <a:gd name="connsiteY21" fmla="*/ 419100 h 1168400"/>
                <a:gd name="connsiteX22" fmla="*/ 323850 w 1473200"/>
                <a:gd name="connsiteY22" fmla="*/ 311150 h 1168400"/>
                <a:gd name="connsiteX23" fmla="*/ 336550 w 1473200"/>
                <a:gd name="connsiteY23" fmla="*/ 209550 h 1168400"/>
                <a:gd name="connsiteX24" fmla="*/ 393700 w 1473200"/>
                <a:gd name="connsiteY24" fmla="*/ 63500 h 1168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473200" h="1168400">
                  <a:moveTo>
                    <a:pt x="393700" y="63500"/>
                  </a:moveTo>
                  <a:lnTo>
                    <a:pt x="781050" y="6350"/>
                  </a:lnTo>
                  <a:lnTo>
                    <a:pt x="1003300" y="0"/>
                  </a:lnTo>
                  <a:lnTo>
                    <a:pt x="1257300" y="25400"/>
                  </a:lnTo>
                  <a:lnTo>
                    <a:pt x="1390650" y="177800"/>
                  </a:lnTo>
                  <a:lnTo>
                    <a:pt x="1466850" y="393700"/>
                  </a:lnTo>
                  <a:lnTo>
                    <a:pt x="1473200" y="565150"/>
                  </a:lnTo>
                  <a:lnTo>
                    <a:pt x="1397000" y="755650"/>
                  </a:lnTo>
                  <a:lnTo>
                    <a:pt x="1289050" y="781050"/>
                  </a:lnTo>
                  <a:lnTo>
                    <a:pt x="1003300" y="787400"/>
                  </a:lnTo>
                  <a:lnTo>
                    <a:pt x="749300" y="806450"/>
                  </a:lnTo>
                  <a:lnTo>
                    <a:pt x="533400" y="857250"/>
                  </a:lnTo>
                  <a:lnTo>
                    <a:pt x="374650" y="971550"/>
                  </a:lnTo>
                  <a:lnTo>
                    <a:pt x="285750" y="1111250"/>
                  </a:lnTo>
                  <a:lnTo>
                    <a:pt x="184150" y="1168400"/>
                  </a:lnTo>
                  <a:lnTo>
                    <a:pt x="50800" y="1143000"/>
                  </a:lnTo>
                  <a:lnTo>
                    <a:pt x="0" y="1041400"/>
                  </a:lnTo>
                  <a:lnTo>
                    <a:pt x="38100" y="895350"/>
                  </a:lnTo>
                  <a:lnTo>
                    <a:pt x="152400" y="800100"/>
                  </a:lnTo>
                  <a:lnTo>
                    <a:pt x="254000" y="660400"/>
                  </a:lnTo>
                  <a:lnTo>
                    <a:pt x="323850" y="584200"/>
                  </a:lnTo>
                  <a:lnTo>
                    <a:pt x="336550" y="419100"/>
                  </a:lnTo>
                  <a:lnTo>
                    <a:pt x="323850" y="311150"/>
                  </a:lnTo>
                  <a:lnTo>
                    <a:pt x="336550" y="209550"/>
                  </a:lnTo>
                  <a:lnTo>
                    <a:pt x="393700" y="63500"/>
                  </a:lnTo>
                  <a:close/>
                </a:path>
              </a:pathLst>
            </a:custGeom>
            <a:noFill/>
            <a:ln w="12700"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Forme libre 8">
              <a:extLst>
                <a:ext uri="{FF2B5EF4-FFF2-40B4-BE49-F238E27FC236}">
                  <a16:creationId xmlns:a16="http://schemas.microsoft.com/office/drawing/2014/main" id="{E2830262-0098-35DC-4007-C8BC5F0579B8}"/>
                </a:ext>
              </a:extLst>
            </p:cNvPr>
            <p:cNvSpPr/>
            <p:nvPr/>
          </p:nvSpPr>
          <p:spPr>
            <a:xfrm>
              <a:off x="3651250" y="2038350"/>
              <a:ext cx="1358900" cy="1504950"/>
            </a:xfrm>
            <a:custGeom>
              <a:avLst/>
              <a:gdLst>
                <a:gd name="connsiteX0" fmla="*/ 438150 w 1358900"/>
                <a:gd name="connsiteY0" fmla="*/ 171450 h 1504950"/>
                <a:gd name="connsiteX1" fmla="*/ 584200 w 1358900"/>
                <a:gd name="connsiteY1" fmla="*/ 57150 h 1504950"/>
                <a:gd name="connsiteX2" fmla="*/ 793750 w 1358900"/>
                <a:gd name="connsiteY2" fmla="*/ 0 h 1504950"/>
                <a:gd name="connsiteX3" fmla="*/ 965200 w 1358900"/>
                <a:gd name="connsiteY3" fmla="*/ 57150 h 1504950"/>
                <a:gd name="connsiteX4" fmla="*/ 1136650 w 1358900"/>
                <a:gd name="connsiteY4" fmla="*/ 146050 h 1504950"/>
                <a:gd name="connsiteX5" fmla="*/ 1244600 w 1358900"/>
                <a:gd name="connsiteY5" fmla="*/ 254000 h 1504950"/>
                <a:gd name="connsiteX6" fmla="*/ 1346200 w 1358900"/>
                <a:gd name="connsiteY6" fmla="*/ 482600 h 1504950"/>
                <a:gd name="connsiteX7" fmla="*/ 1358900 w 1358900"/>
                <a:gd name="connsiteY7" fmla="*/ 698500 h 1504950"/>
                <a:gd name="connsiteX8" fmla="*/ 1295400 w 1358900"/>
                <a:gd name="connsiteY8" fmla="*/ 876300 h 1504950"/>
                <a:gd name="connsiteX9" fmla="*/ 1117600 w 1358900"/>
                <a:gd name="connsiteY9" fmla="*/ 1123950 h 1504950"/>
                <a:gd name="connsiteX10" fmla="*/ 990600 w 1358900"/>
                <a:gd name="connsiteY10" fmla="*/ 1295400 h 1504950"/>
                <a:gd name="connsiteX11" fmla="*/ 863600 w 1358900"/>
                <a:gd name="connsiteY11" fmla="*/ 1403350 h 1504950"/>
                <a:gd name="connsiteX12" fmla="*/ 736600 w 1358900"/>
                <a:gd name="connsiteY12" fmla="*/ 1479550 h 1504950"/>
                <a:gd name="connsiteX13" fmla="*/ 533400 w 1358900"/>
                <a:gd name="connsiteY13" fmla="*/ 1498600 h 1504950"/>
                <a:gd name="connsiteX14" fmla="*/ 285750 w 1358900"/>
                <a:gd name="connsiteY14" fmla="*/ 1504950 h 1504950"/>
                <a:gd name="connsiteX15" fmla="*/ 152400 w 1358900"/>
                <a:gd name="connsiteY15" fmla="*/ 1454150 h 1504950"/>
                <a:gd name="connsiteX16" fmla="*/ 31750 w 1358900"/>
                <a:gd name="connsiteY16" fmla="*/ 1352550 h 1504950"/>
                <a:gd name="connsiteX17" fmla="*/ 0 w 1358900"/>
                <a:gd name="connsiteY17" fmla="*/ 1250950 h 1504950"/>
                <a:gd name="connsiteX18" fmla="*/ 120650 w 1358900"/>
                <a:gd name="connsiteY18" fmla="*/ 1054100 h 1504950"/>
                <a:gd name="connsiteX19" fmla="*/ 292100 w 1358900"/>
                <a:gd name="connsiteY19" fmla="*/ 977900 h 1504950"/>
                <a:gd name="connsiteX20" fmla="*/ 381000 w 1358900"/>
                <a:gd name="connsiteY20" fmla="*/ 882650 h 1504950"/>
                <a:gd name="connsiteX21" fmla="*/ 495300 w 1358900"/>
                <a:gd name="connsiteY21" fmla="*/ 749300 h 1504950"/>
                <a:gd name="connsiteX22" fmla="*/ 527050 w 1358900"/>
                <a:gd name="connsiteY22" fmla="*/ 647700 h 1504950"/>
                <a:gd name="connsiteX23" fmla="*/ 520700 w 1358900"/>
                <a:gd name="connsiteY23" fmla="*/ 514350 h 1504950"/>
                <a:gd name="connsiteX24" fmla="*/ 450850 w 1358900"/>
                <a:gd name="connsiteY24" fmla="*/ 412750 h 1504950"/>
                <a:gd name="connsiteX25" fmla="*/ 425450 w 1358900"/>
                <a:gd name="connsiteY25" fmla="*/ 298450 h 1504950"/>
                <a:gd name="connsiteX26" fmla="*/ 438150 w 1358900"/>
                <a:gd name="connsiteY26" fmla="*/ 171450 h 150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58900" h="1504950">
                  <a:moveTo>
                    <a:pt x="438150" y="171450"/>
                  </a:moveTo>
                  <a:lnTo>
                    <a:pt x="584200" y="57150"/>
                  </a:lnTo>
                  <a:lnTo>
                    <a:pt x="793750" y="0"/>
                  </a:lnTo>
                  <a:lnTo>
                    <a:pt x="965200" y="57150"/>
                  </a:lnTo>
                  <a:lnTo>
                    <a:pt x="1136650" y="146050"/>
                  </a:lnTo>
                  <a:lnTo>
                    <a:pt x="1244600" y="254000"/>
                  </a:lnTo>
                  <a:lnTo>
                    <a:pt x="1346200" y="482600"/>
                  </a:lnTo>
                  <a:lnTo>
                    <a:pt x="1358900" y="698500"/>
                  </a:lnTo>
                  <a:lnTo>
                    <a:pt x="1295400" y="876300"/>
                  </a:lnTo>
                  <a:lnTo>
                    <a:pt x="1117600" y="1123950"/>
                  </a:lnTo>
                  <a:lnTo>
                    <a:pt x="990600" y="1295400"/>
                  </a:lnTo>
                  <a:lnTo>
                    <a:pt x="863600" y="1403350"/>
                  </a:lnTo>
                  <a:lnTo>
                    <a:pt x="736600" y="1479550"/>
                  </a:lnTo>
                  <a:lnTo>
                    <a:pt x="533400" y="1498600"/>
                  </a:lnTo>
                  <a:lnTo>
                    <a:pt x="285750" y="1504950"/>
                  </a:lnTo>
                  <a:lnTo>
                    <a:pt x="152400" y="1454150"/>
                  </a:lnTo>
                  <a:lnTo>
                    <a:pt x="31750" y="1352550"/>
                  </a:lnTo>
                  <a:lnTo>
                    <a:pt x="0" y="1250950"/>
                  </a:lnTo>
                  <a:lnTo>
                    <a:pt x="120650" y="1054100"/>
                  </a:lnTo>
                  <a:lnTo>
                    <a:pt x="292100" y="977900"/>
                  </a:lnTo>
                  <a:lnTo>
                    <a:pt x="381000" y="882650"/>
                  </a:lnTo>
                  <a:lnTo>
                    <a:pt x="495300" y="749300"/>
                  </a:lnTo>
                  <a:lnTo>
                    <a:pt x="527050" y="647700"/>
                  </a:lnTo>
                  <a:lnTo>
                    <a:pt x="520700" y="514350"/>
                  </a:lnTo>
                  <a:lnTo>
                    <a:pt x="450850" y="412750"/>
                  </a:lnTo>
                  <a:lnTo>
                    <a:pt x="425450" y="298450"/>
                  </a:lnTo>
                  <a:lnTo>
                    <a:pt x="438150" y="171450"/>
                  </a:lnTo>
                  <a:close/>
                </a:path>
              </a:pathLst>
            </a:custGeom>
            <a:noFill/>
            <a:ln w="12700"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Forme libre 9">
              <a:extLst>
                <a:ext uri="{FF2B5EF4-FFF2-40B4-BE49-F238E27FC236}">
                  <a16:creationId xmlns:a16="http://schemas.microsoft.com/office/drawing/2014/main" id="{FB919E6D-DF76-206A-1AE6-C3EADC27AE87}"/>
                </a:ext>
              </a:extLst>
            </p:cNvPr>
            <p:cNvSpPr/>
            <p:nvPr/>
          </p:nvSpPr>
          <p:spPr>
            <a:xfrm>
              <a:off x="1828800" y="1479550"/>
              <a:ext cx="1758950" cy="1727200"/>
            </a:xfrm>
            <a:custGeom>
              <a:avLst/>
              <a:gdLst>
                <a:gd name="connsiteX0" fmla="*/ 1301750 w 1758950"/>
                <a:gd name="connsiteY0" fmla="*/ 25400 h 1727200"/>
                <a:gd name="connsiteX1" fmla="*/ 1498600 w 1758950"/>
                <a:gd name="connsiteY1" fmla="*/ 38100 h 1727200"/>
                <a:gd name="connsiteX2" fmla="*/ 1568450 w 1758950"/>
                <a:gd name="connsiteY2" fmla="*/ 88900 h 1727200"/>
                <a:gd name="connsiteX3" fmla="*/ 1631950 w 1758950"/>
                <a:gd name="connsiteY3" fmla="*/ 171450 h 1727200"/>
                <a:gd name="connsiteX4" fmla="*/ 1638300 w 1758950"/>
                <a:gd name="connsiteY4" fmla="*/ 254000 h 1727200"/>
                <a:gd name="connsiteX5" fmla="*/ 1593850 w 1758950"/>
                <a:gd name="connsiteY5" fmla="*/ 361950 h 1727200"/>
                <a:gd name="connsiteX6" fmla="*/ 1511300 w 1758950"/>
                <a:gd name="connsiteY6" fmla="*/ 457200 h 1727200"/>
                <a:gd name="connsiteX7" fmla="*/ 1422400 w 1758950"/>
                <a:gd name="connsiteY7" fmla="*/ 571500 h 1727200"/>
                <a:gd name="connsiteX8" fmla="*/ 1320800 w 1758950"/>
                <a:gd name="connsiteY8" fmla="*/ 641350 h 1727200"/>
                <a:gd name="connsiteX9" fmla="*/ 1276350 w 1758950"/>
                <a:gd name="connsiteY9" fmla="*/ 730250 h 1727200"/>
                <a:gd name="connsiteX10" fmla="*/ 1250950 w 1758950"/>
                <a:gd name="connsiteY10" fmla="*/ 844550 h 1727200"/>
                <a:gd name="connsiteX11" fmla="*/ 1250950 w 1758950"/>
                <a:gd name="connsiteY11" fmla="*/ 920750 h 1727200"/>
                <a:gd name="connsiteX12" fmla="*/ 1295400 w 1758950"/>
                <a:gd name="connsiteY12" fmla="*/ 1003300 h 1727200"/>
                <a:gd name="connsiteX13" fmla="*/ 1346200 w 1758950"/>
                <a:gd name="connsiteY13" fmla="*/ 1060450 h 1727200"/>
                <a:gd name="connsiteX14" fmla="*/ 1466850 w 1758950"/>
                <a:gd name="connsiteY14" fmla="*/ 1143000 h 1727200"/>
                <a:gd name="connsiteX15" fmla="*/ 1574800 w 1758950"/>
                <a:gd name="connsiteY15" fmla="*/ 1200150 h 1727200"/>
                <a:gd name="connsiteX16" fmla="*/ 1663700 w 1758950"/>
                <a:gd name="connsiteY16" fmla="*/ 1276350 h 1727200"/>
                <a:gd name="connsiteX17" fmla="*/ 1714500 w 1758950"/>
                <a:gd name="connsiteY17" fmla="*/ 1339850 h 1727200"/>
                <a:gd name="connsiteX18" fmla="*/ 1758950 w 1758950"/>
                <a:gd name="connsiteY18" fmla="*/ 1454150 h 1727200"/>
                <a:gd name="connsiteX19" fmla="*/ 1758950 w 1758950"/>
                <a:gd name="connsiteY19" fmla="*/ 1530350 h 1727200"/>
                <a:gd name="connsiteX20" fmla="*/ 1720850 w 1758950"/>
                <a:gd name="connsiteY20" fmla="*/ 1593850 h 1727200"/>
                <a:gd name="connsiteX21" fmla="*/ 1631950 w 1758950"/>
                <a:gd name="connsiteY21" fmla="*/ 1676400 h 1727200"/>
                <a:gd name="connsiteX22" fmla="*/ 1581150 w 1758950"/>
                <a:gd name="connsiteY22" fmla="*/ 1695450 h 1727200"/>
                <a:gd name="connsiteX23" fmla="*/ 1466850 w 1758950"/>
                <a:gd name="connsiteY23" fmla="*/ 1727200 h 1727200"/>
                <a:gd name="connsiteX24" fmla="*/ 1308100 w 1758950"/>
                <a:gd name="connsiteY24" fmla="*/ 1701800 h 1727200"/>
                <a:gd name="connsiteX25" fmla="*/ 1206500 w 1758950"/>
                <a:gd name="connsiteY25" fmla="*/ 1676400 h 1727200"/>
                <a:gd name="connsiteX26" fmla="*/ 1054100 w 1758950"/>
                <a:gd name="connsiteY26" fmla="*/ 1638300 h 1727200"/>
                <a:gd name="connsiteX27" fmla="*/ 920750 w 1758950"/>
                <a:gd name="connsiteY27" fmla="*/ 1581150 h 1727200"/>
                <a:gd name="connsiteX28" fmla="*/ 844550 w 1758950"/>
                <a:gd name="connsiteY28" fmla="*/ 1504950 h 1727200"/>
                <a:gd name="connsiteX29" fmla="*/ 768350 w 1758950"/>
                <a:gd name="connsiteY29" fmla="*/ 1403350 h 1727200"/>
                <a:gd name="connsiteX30" fmla="*/ 736600 w 1758950"/>
                <a:gd name="connsiteY30" fmla="*/ 1320800 h 1727200"/>
                <a:gd name="connsiteX31" fmla="*/ 698500 w 1758950"/>
                <a:gd name="connsiteY31" fmla="*/ 1257300 h 1727200"/>
                <a:gd name="connsiteX32" fmla="*/ 527050 w 1758950"/>
                <a:gd name="connsiteY32" fmla="*/ 1130300 h 1727200"/>
                <a:gd name="connsiteX33" fmla="*/ 457200 w 1758950"/>
                <a:gd name="connsiteY33" fmla="*/ 1035050 h 1727200"/>
                <a:gd name="connsiteX34" fmla="*/ 342900 w 1758950"/>
                <a:gd name="connsiteY34" fmla="*/ 958850 h 1727200"/>
                <a:gd name="connsiteX35" fmla="*/ 247650 w 1758950"/>
                <a:gd name="connsiteY35" fmla="*/ 927100 h 1727200"/>
                <a:gd name="connsiteX36" fmla="*/ 114300 w 1758950"/>
                <a:gd name="connsiteY36" fmla="*/ 850900 h 1727200"/>
                <a:gd name="connsiteX37" fmla="*/ 31750 w 1758950"/>
                <a:gd name="connsiteY37" fmla="*/ 749300 h 1727200"/>
                <a:gd name="connsiteX38" fmla="*/ 0 w 1758950"/>
                <a:gd name="connsiteY38" fmla="*/ 654050 h 1727200"/>
                <a:gd name="connsiteX39" fmla="*/ 0 w 1758950"/>
                <a:gd name="connsiteY39" fmla="*/ 558800 h 1727200"/>
                <a:gd name="connsiteX40" fmla="*/ 19050 w 1758950"/>
                <a:gd name="connsiteY40" fmla="*/ 444500 h 1727200"/>
                <a:gd name="connsiteX41" fmla="*/ 88900 w 1758950"/>
                <a:gd name="connsiteY41" fmla="*/ 400050 h 1727200"/>
                <a:gd name="connsiteX42" fmla="*/ 165100 w 1758950"/>
                <a:gd name="connsiteY42" fmla="*/ 361950 h 1727200"/>
                <a:gd name="connsiteX43" fmla="*/ 311150 w 1758950"/>
                <a:gd name="connsiteY43" fmla="*/ 355600 h 1727200"/>
                <a:gd name="connsiteX44" fmla="*/ 400050 w 1758950"/>
                <a:gd name="connsiteY44" fmla="*/ 381000 h 1727200"/>
                <a:gd name="connsiteX45" fmla="*/ 533400 w 1758950"/>
                <a:gd name="connsiteY45" fmla="*/ 387350 h 1727200"/>
                <a:gd name="connsiteX46" fmla="*/ 647700 w 1758950"/>
                <a:gd name="connsiteY46" fmla="*/ 355600 h 1727200"/>
                <a:gd name="connsiteX47" fmla="*/ 768350 w 1758950"/>
                <a:gd name="connsiteY47" fmla="*/ 317500 h 1727200"/>
                <a:gd name="connsiteX48" fmla="*/ 819150 w 1758950"/>
                <a:gd name="connsiteY48" fmla="*/ 254000 h 1727200"/>
                <a:gd name="connsiteX49" fmla="*/ 908050 w 1758950"/>
                <a:gd name="connsiteY49" fmla="*/ 177800 h 1727200"/>
                <a:gd name="connsiteX50" fmla="*/ 971550 w 1758950"/>
                <a:gd name="connsiteY50" fmla="*/ 107950 h 1727200"/>
                <a:gd name="connsiteX51" fmla="*/ 1047750 w 1758950"/>
                <a:gd name="connsiteY51" fmla="*/ 82550 h 1727200"/>
                <a:gd name="connsiteX52" fmla="*/ 1104900 w 1758950"/>
                <a:gd name="connsiteY52" fmla="*/ 50800 h 1727200"/>
                <a:gd name="connsiteX53" fmla="*/ 1187450 w 1758950"/>
                <a:gd name="connsiteY53" fmla="*/ 0 h 1727200"/>
                <a:gd name="connsiteX54" fmla="*/ 1301750 w 1758950"/>
                <a:gd name="connsiteY54" fmla="*/ 25400 h 172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1758950" h="1727200">
                  <a:moveTo>
                    <a:pt x="1301750" y="25400"/>
                  </a:moveTo>
                  <a:lnTo>
                    <a:pt x="1498600" y="38100"/>
                  </a:lnTo>
                  <a:lnTo>
                    <a:pt x="1568450" y="88900"/>
                  </a:lnTo>
                  <a:lnTo>
                    <a:pt x="1631950" y="171450"/>
                  </a:lnTo>
                  <a:lnTo>
                    <a:pt x="1638300" y="254000"/>
                  </a:lnTo>
                  <a:lnTo>
                    <a:pt x="1593850" y="361950"/>
                  </a:lnTo>
                  <a:lnTo>
                    <a:pt x="1511300" y="457200"/>
                  </a:lnTo>
                  <a:lnTo>
                    <a:pt x="1422400" y="571500"/>
                  </a:lnTo>
                  <a:lnTo>
                    <a:pt x="1320800" y="641350"/>
                  </a:lnTo>
                  <a:lnTo>
                    <a:pt x="1276350" y="730250"/>
                  </a:lnTo>
                  <a:lnTo>
                    <a:pt x="1250950" y="844550"/>
                  </a:lnTo>
                  <a:lnTo>
                    <a:pt x="1250950" y="920750"/>
                  </a:lnTo>
                  <a:lnTo>
                    <a:pt x="1295400" y="1003300"/>
                  </a:lnTo>
                  <a:lnTo>
                    <a:pt x="1346200" y="1060450"/>
                  </a:lnTo>
                  <a:lnTo>
                    <a:pt x="1466850" y="1143000"/>
                  </a:lnTo>
                  <a:lnTo>
                    <a:pt x="1574800" y="1200150"/>
                  </a:lnTo>
                  <a:lnTo>
                    <a:pt x="1663700" y="1276350"/>
                  </a:lnTo>
                  <a:lnTo>
                    <a:pt x="1714500" y="1339850"/>
                  </a:lnTo>
                  <a:lnTo>
                    <a:pt x="1758950" y="1454150"/>
                  </a:lnTo>
                  <a:lnTo>
                    <a:pt x="1758950" y="1530350"/>
                  </a:lnTo>
                  <a:lnTo>
                    <a:pt x="1720850" y="1593850"/>
                  </a:lnTo>
                  <a:lnTo>
                    <a:pt x="1631950" y="1676400"/>
                  </a:lnTo>
                  <a:lnTo>
                    <a:pt x="1581150" y="1695450"/>
                  </a:lnTo>
                  <a:lnTo>
                    <a:pt x="1466850" y="1727200"/>
                  </a:lnTo>
                  <a:lnTo>
                    <a:pt x="1308100" y="1701800"/>
                  </a:lnTo>
                  <a:lnTo>
                    <a:pt x="1206500" y="1676400"/>
                  </a:lnTo>
                  <a:lnTo>
                    <a:pt x="1054100" y="1638300"/>
                  </a:lnTo>
                  <a:lnTo>
                    <a:pt x="920750" y="1581150"/>
                  </a:lnTo>
                  <a:lnTo>
                    <a:pt x="844550" y="1504950"/>
                  </a:lnTo>
                  <a:lnTo>
                    <a:pt x="768350" y="1403350"/>
                  </a:lnTo>
                  <a:lnTo>
                    <a:pt x="736600" y="1320800"/>
                  </a:lnTo>
                  <a:lnTo>
                    <a:pt x="698500" y="1257300"/>
                  </a:lnTo>
                  <a:lnTo>
                    <a:pt x="527050" y="1130300"/>
                  </a:lnTo>
                  <a:lnTo>
                    <a:pt x="457200" y="1035050"/>
                  </a:lnTo>
                  <a:lnTo>
                    <a:pt x="342900" y="958850"/>
                  </a:lnTo>
                  <a:lnTo>
                    <a:pt x="247650" y="927100"/>
                  </a:lnTo>
                  <a:lnTo>
                    <a:pt x="114300" y="850900"/>
                  </a:lnTo>
                  <a:lnTo>
                    <a:pt x="31750" y="749300"/>
                  </a:lnTo>
                  <a:lnTo>
                    <a:pt x="0" y="654050"/>
                  </a:lnTo>
                  <a:lnTo>
                    <a:pt x="0" y="558800"/>
                  </a:lnTo>
                  <a:lnTo>
                    <a:pt x="19050" y="444500"/>
                  </a:lnTo>
                  <a:lnTo>
                    <a:pt x="88900" y="400050"/>
                  </a:lnTo>
                  <a:lnTo>
                    <a:pt x="165100" y="361950"/>
                  </a:lnTo>
                  <a:lnTo>
                    <a:pt x="311150" y="355600"/>
                  </a:lnTo>
                  <a:lnTo>
                    <a:pt x="400050" y="381000"/>
                  </a:lnTo>
                  <a:lnTo>
                    <a:pt x="533400" y="387350"/>
                  </a:lnTo>
                  <a:lnTo>
                    <a:pt x="647700" y="355600"/>
                  </a:lnTo>
                  <a:lnTo>
                    <a:pt x="768350" y="317500"/>
                  </a:lnTo>
                  <a:lnTo>
                    <a:pt x="819150" y="254000"/>
                  </a:lnTo>
                  <a:lnTo>
                    <a:pt x="908050" y="177800"/>
                  </a:lnTo>
                  <a:lnTo>
                    <a:pt x="971550" y="107950"/>
                  </a:lnTo>
                  <a:lnTo>
                    <a:pt x="1047750" y="82550"/>
                  </a:lnTo>
                  <a:lnTo>
                    <a:pt x="1104900" y="50800"/>
                  </a:lnTo>
                  <a:lnTo>
                    <a:pt x="1187450" y="0"/>
                  </a:lnTo>
                  <a:lnTo>
                    <a:pt x="1301750" y="25400"/>
                  </a:lnTo>
                  <a:close/>
                </a:path>
              </a:pathLst>
            </a:custGeom>
            <a:noFill/>
            <a:ln w="12700"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E7834AFF-0F2D-08FF-86B5-F7B0CDE2B775}"/>
                </a:ext>
              </a:extLst>
            </p:cNvPr>
            <p:cNvSpPr txBox="1"/>
            <p:nvPr/>
          </p:nvSpPr>
          <p:spPr>
            <a:xfrm>
              <a:off x="2245523" y="1894092"/>
              <a:ext cx="4844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b="1" dirty="0" err="1"/>
                <a:t>library</a:t>
              </a:r>
              <a:r>
                <a:rPr lang="fr-FR" sz="600" b="1" dirty="0"/>
                <a:t> 1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1CF93008-7977-3886-8A36-AC4F679FD74D}"/>
                </a:ext>
              </a:extLst>
            </p:cNvPr>
            <p:cNvSpPr txBox="1"/>
            <p:nvPr/>
          </p:nvSpPr>
          <p:spPr>
            <a:xfrm>
              <a:off x="4169592" y="2625341"/>
              <a:ext cx="4844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b="1" dirty="0" err="1"/>
                <a:t>library</a:t>
              </a:r>
              <a:r>
                <a:rPr lang="fr-FR" sz="600" b="1" dirty="0"/>
                <a:t> 2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9C4FDA40-EA42-0DE5-C219-3A6FB6F8EC78}"/>
                </a:ext>
              </a:extLst>
            </p:cNvPr>
            <p:cNvSpPr txBox="1"/>
            <p:nvPr/>
          </p:nvSpPr>
          <p:spPr>
            <a:xfrm>
              <a:off x="3696850" y="1786322"/>
              <a:ext cx="48442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600" b="1" dirty="0" err="1"/>
                <a:t>library</a:t>
              </a:r>
              <a:r>
                <a:rPr lang="fr-FR" sz="600" b="1" dirty="0"/>
                <a:t> 3</a:t>
              </a:r>
            </a:p>
          </p:txBody>
        </p:sp>
        <p:grpSp>
          <p:nvGrpSpPr>
            <p:cNvPr id="14" name="Groupe 13">
              <a:extLst>
                <a:ext uri="{FF2B5EF4-FFF2-40B4-BE49-F238E27FC236}">
                  <a16:creationId xmlns:a16="http://schemas.microsoft.com/office/drawing/2014/main" id="{E234D917-8475-B862-6DB3-BBB56050254D}"/>
                </a:ext>
              </a:extLst>
            </p:cNvPr>
            <p:cNvGrpSpPr/>
            <p:nvPr/>
          </p:nvGrpSpPr>
          <p:grpSpPr>
            <a:xfrm>
              <a:off x="5344984" y="1435051"/>
              <a:ext cx="1036765" cy="914449"/>
              <a:chOff x="5344984" y="1435051"/>
              <a:chExt cx="1036765" cy="914449"/>
            </a:xfrm>
          </p:grpSpPr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A95B0C8E-0101-F44F-2830-20D6856EA442}"/>
                  </a:ext>
                </a:extLst>
              </p:cNvPr>
              <p:cNvGrpSpPr/>
              <p:nvPr/>
            </p:nvGrpSpPr>
            <p:grpSpPr>
              <a:xfrm>
                <a:off x="5481489" y="1692156"/>
                <a:ext cx="478137" cy="497276"/>
                <a:chOff x="5481489" y="1692156"/>
                <a:chExt cx="478137" cy="497276"/>
              </a:xfrm>
            </p:grpSpPr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EF9B2D23-0214-E30B-3C76-BCE231C74D29}"/>
                    </a:ext>
                  </a:extLst>
                </p:cNvPr>
                <p:cNvSpPr/>
                <p:nvPr/>
              </p:nvSpPr>
              <p:spPr>
                <a:xfrm>
                  <a:off x="5481489" y="1692156"/>
                  <a:ext cx="52766" cy="54113"/>
                </a:xfrm>
                <a:prstGeom prst="ellipse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" name="Ellipse 17">
                  <a:extLst>
                    <a:ext uri="{FF2B5EF4-FFF2-40B4-BE49-F238E27FC236}">
                      <a16:creationId xmlns:a16="http://schemas.microsoft.com/office/drawing/2014/main" id="{CA61DF80-3344-30DA-9A99-9A86558718FB}"/>
                    </a:ext>
                  </a:extLst>
                </p:cNvPr>
                <p:cNvSpPr/>
                <p:nvPr/>
              </p:nvSpPr>
              <p:spPr>
                <a:xfrm>
                  <a:off x="5903687" y="1692156"/>
                  <a:ext cx="52766" cy="54113"/>
                </a:xfrm>
                <a:prstGeom prst="ellipse">
                  <a:avLst/>
                </a:prstGeom>
                <a:solidFill>
                  <a:srgbClr val="27D5E3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5B142E6F-FFE1-165A-7EC5-84B03DD2CD96}"/>
                    </a:ext>
                  </a:extLst>
                </p:cNvPr>
                <p:cNvSpPr/>
                <p:nvPr/>
              </p:nvSpPr>
              <p:spPr>
                <a:xfrm>
                  <a:off x="5906860" y="2135319"/>
                  <a:ext cx="52766" cy="54113"/>
                </a:xfrm>
                <a:prstGeom prst="ellipse">
                  <a:avLst/>
                </a:prstGeom>
                <a:solidFill>
                  <a:srgbClr val="75A3F7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0" name="Ellipse 19">
                  <a:extLst>
                    <a:ext uri="{FF2B5EF4-FFF2-40B4-BE49-F238E27FC236}">
                      <a16:creationId xmlns:a16="http://schemas.microsoft.com/office/drawing/2014/main" id="{7EED0B36-9375-94C7-B96C-F2DEF80C3E32}"/>
                    </a:ext>
                  </a:extLst>
                </p:cNvPr>
                <p:cNvSpPr/>
                <p:nvPr/>
              </p:nvSpPr>
              <p:spPr>
                <a:xfrm>
                  <a:off x="5482101" y="2135319"/>
                  <a:ext cx="52766" cy="54113"/>
                </a:xfrm>
                <a:prstGeom prst="ellipse">
                  <a:avLst/>
                </a:prstGeom>
                <a:solidFill>
                  <a:srgbClr val="FF8ACE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298BD67C-DE9E-7779-D8A5-42F4E2780225}"/>
                    </a:ext>
                  </a:extLst>
                </p:cNvPr>
                <p:cNvSpPr/>
                <p:nvPr/>
              </p:nvSpPr>
              <p:spPr>
                <a:xfrm>
                  <a:off x="5904060" y="1908511"/>
                  <a:ext cx="52766" cy="54113"/>
                </a:xfrm>
                <a:prstGeom prst="ellipse">
                  <a:avLst/>
                </a:prstGeom>
                <a:solidFill>
                  <a:srgbClr val="FF4B3B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2" name="Ellipse 21">
                  <a:extLst>
                    <a:ext uri="{FF2B5EF4-FFF2-40B4-BE49-F238E27FC236}">
                      <a16:creationId xmlns:a16="http://schemas.microsoft.com/office/drawing/2014/main" id="{F2AC1208-48E8-F612-03B0-387F49652D2B}"/>
                    </a:ext>
                  </a:extLst>
                </p:cNvPr>
                <p:cNvSpPr/>
                <p:nvPr/>
              </p:nvSpPr>
              <p:spPr>
                <a:xfrm>
                  <a:off x="5482101" y="1908511"/>
                  <a:ext cx="52766" cy="54113"/>
                </a:xfrm>
                <a:prstGeom prst="ellipse">
                  <a:avLst/>
                </a:prstGeom>
                <a:solidFill>
                  <a:srgbClr val="C4B85C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16" name="Rectangle : coins arrondis 15">
                <a:extLst>
                  <a:ext uri="{FF2B5EF4-FFF2-40B4-BE49-F238E27FC236}">
                    <a16:creationId xmlns:a16="http://schemas.microsoft.com/office/drawing/2014/main" id="{6A88776B-8281-2C9D-ECEB-E38B6905BBDB}"/>
                  </a:ext>
                </a:extLst>
              </p:cNvPr>
              <p:cNvSpPr/>
              <p:nvPr/>
            </p:nvSpPr>
            <p:spPr>
              <a:xfrm>
                <a:off x="5344984" y="1435051"/>
                <a:ext cx="1036765" cy="914449"/>
              </a:xfrm>
              <a:prstGeom prst="roundRect">
                <a:avLst/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9125" y="2769412"/>
            <a:ext cx="3423601" cy="15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32400" y="2769412"/>
            <a:ext cx="3423601" cy="15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9113" y="582450"/>
            <a:ext cx="3423601" cy="157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70413" y="582450"/>
            <a:ext cx="3423601" cy="15732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205950" y="6720300"/>
            <a:ext cx="71481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>
                <a:latin typeface="Helvetica" pitchFamily="2" charset="0"/>
              </a:rPr>
              <a:t>Figure S2. </a:t>
            </a:r>
            <a:r>
              <a:rPr lang="fr" sz="1000" b="1" dirty="0" err="1">
                <a:latin typeface="Helvetica" pitchFamily="2" charset="0"/>
              </a:rPr>
              <a:t>Differential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analysis</a:t>
            </a:r>
            <a:r>
              <a:rPr lang="fr" sz="1000" b="1" dirty="0">
                <a:latin typeface="Helvetica" pitchFamily="2" charset="0"/>
              </a:rPr>
              <a:t> of module expression.  A</a:t>
            </a:r>
            <a:r>
              <a:rPr lang="fr" sz="1000" dirty="0">
                <a:latin typeface="Helvetica" pitchFamily="2" charset="0"/>
              </a:rPr>
              <a:t>. Patient#1: M104 (</a:t>
            </a:r>
            <a:r>
              <a:rPr lang="fr" sz="1000" dirty="0" err="1">
                <a:latin typeface="Helvetica" pitchFamily="2" charset="0"/>
              </a:rPr>
              <a:t>diag</a:t>
            </a:r>
            <a:r>
              <a:rPr lang="fr" sz="1000" dirty="0">
                <a:latin typeface="Helvetica" pitchFamily="2" charset="0"/>
              </a:rPr>
              <a:t>), M127 (rel). 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B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. Patient#2: M143 (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diag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 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with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 cortico 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resistance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), M148 (rel). 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C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. Patient#3: M187 (</a:t>
            </a:r>
            <a:r>
              <a:rPr lang="fr" sz="1000" dirty="0" err="1">
                <a:solidFill>
                  <a:schemeClr val="dk1"/>
                </a:solidFill>
                <a:latin typeface="Helvetica" pitchFamily="2" charset="0"/>
              </a:rPr>
              <a:t>diag</a:t>
            </a:r>
            <a:r>
              <a:rPr lang="fr" sz="1000" dirty="0">
                <a:solidFill>
                  <a:schemeClr val="dk1"/>
                </a:solidFill>
                <a:latin typeface="Helvetica" pitchFamily="2" charset="0"/>
              </a:rPr>
              <a:t>), M187r (rel).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863268" y="4958750"/>
            <a:ext cx="3530208" cy="162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66525" y="4956385"/>
            <a:ext cx="3422523" cy="1622683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3"/>
          <p:cNvSpPr txBox="1"/>
          <p:nvPr/>
        </p:nvSpPr>
        <p:spPr>
          <a:xfrm>
            <a:off x="2850713" y="63245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6628088" y="63245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3" name="Google Shape;63;p13"/>
          <p:cNvSpPr txBox="1"/>
          <p:nvPr/>
        </p:nvSpPr>
        <p:spPr>
          <a:xfrm>
            <a:off x="4019938" y="63245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4" name="Google Shape;64;p13"/>
          <p:cNvSpPr txBox="1"/>
          <p:nvPr/>
        </p:nvSpPr>
        <p:spPr>
          <a:xfrm>
            <a:off x="205938" y="63245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5" name="Google Shape;65;p13"/>
          <p:cNvSpPr txBox="1"/>
          <p:nvPr/>
        </p:nvSpPr>
        <p:spPr>
          <a:xfrm>
            <a:off x="2802688" y="41446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6656263" y="41446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3971913" y="41446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157913" y="41446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2802688" y="20032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6580063" y="20032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relapse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3971913" y="2003275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157913" y="2003250"/>
            <a:ext cx="8220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600" b="1" i="1">
                <a:solidFill>
                  <a:srgbClr val="595959"/>
                </a:solidFill>
              </a:rPr>
              <a:t>+ diag</a:t>
            </a:r>
            <a:endParaRPr sz="600" b="1" i="1">
              <a:solidFill>
                <a:srgbClr val="595959"/>
              </a:solidFill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113100" y="110475"/>
            <a:ext cx="383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/>
              <a:t>A</a:t>
            </a:r>
            <a:endParaRPr sz="2000" b="1"/>
          </a:p>
        </p:txBody>
      </p:sp>
      <p:sp>
        <p:nvSpPr>
          <p:cNvPr id="74" name="Google Shape;74;p13"/>
          <p:cNvSpPr txBox="1"/>
          <p:nvPr/>
        </p:nvSpPr>
        <p:spPr>
          <a:xfrm>
            <a:off x="113100" y="2320275"/>
            <a:ext cx="383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/>
              <a:t>B</a:t>
            </a:r>
            <a:endParaRPr sz="2000" b="1"/>
          </a:p>
        </p:txBody>
      </p:sp>
      <p:sp>
        <p:nvSpPr>
          <p:cNvPr id="75" name="Google Shape;75;p13"/>
          <p:cNvSpPr txBox="1"/>
          <p:nvPr/>
        </p:nvSpPr>
        <p:spPr>
          <a:xfrm>
            <a:off x="113100" y="4453875"/>
            <a:ext cx="383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/>
              <a:t>C</a:t>
            </a:r>
            <a:endParaRPr sz="2000" b="1"/>
          </a:p>
        </p:txBody>
      </p:sp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E1F63CB9-FB8A-C261-02ED-2F220AED79ED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S2 </a:t>
            </a:r>
            <a:endParaRPr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254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/>
          <p:nvPr/>
        </p:nvSpPr>
        <p:spPr>
          <a:xfrm>
            <a:off x="102736" y="9586163"/>
            <a:ext cx="7354200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>
                <a:latin typeface="Helvetica" pitchFamily="2" charset="0"/>
              </a:rPr>
              <a:t>Figure S3. Rank-</a:t>
            </a:r>
            <a:r>
              <a:rPr lang="fr" sz="1000" b="1" dirty="0" err="1">
                <a:latin typeface="Helvetica" pitchFamily="2" charset="0"/>
              </a:rPr>
              <a:t>statistics</a:t>
            </a:r>
            <a:r>
              <a:rPr lang="fr" sz="1000" b="1" dirty="0">
                <a:latin typeface="Helvetica" pitchFamily="2" charset="0"/>
              </a:rPr>
              <a:t> of </a:t>
            </a:r>
            <a:r>
              <a:rPr lang="fr" sz="1000" b="1" dirty="0" err="1">
                <a:latin typeface="Helvetica" pitchFamily="2" charset="0"/>
              </a:rPr>
              <a:t>preservation</a:t>
            </a:r>
            <a:r>
              <a:rPr lang="fr" sz="1000" b="1" dirty="0">
                <a:latin typeface="Helvetica" pitchFamily="2" charset="0"/>
              </a:rPr>
              <a:t> of the projection of modules on </a:t>
            </a:r>
            <a:r>
              <a:rPr lang="fr" sz="1000" b="1" dirty="0" err="1">
                <a:latin typeface="Helvetica" pitchFamily="2" charset="0"/>
              </a:rPr>
              <a:t>healthy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T-cells</a:t>
            </a:r>
            <a:r>
              <a:rPr lang="fr" sz="1000" b="1" dirty="0">
                <a:latin typeface="Helvetica" pitchFamily="2" charset="0"/>
              </a:rPr>
              <a:t> for </a:t>
            </a:r>
            <a:r>
              <a:rPr lang="fr" sz="1000" b="1" dirty="0" err="1">
                <a:latin typeface="Helvetica" pitchFamily="2" charset="0"/>
              </a:rPr>
              <a:t>each</a:t>
            </a:r>
            <a:r>
              <a:rPr lang="fr" sz="1000" b="1" dirty="0">
                <a:latin typeface="Helvetica" pitchFamily="2" charset="0"/>
              </a:rPr>
              <a:t> patient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with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250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random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permutations</a:t>
            </a:r>
            <a:r>
              <a:rPr lang="fr" sz="1000" b="1" dirty="0">
                <a:latin typeface="Helvetica" pitchFamily="2" charset="0"/>
              </a:rPr>
              <a:t>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pic>
        <p:nvPicPr>
          <p:cNvPr id="82" name="Google Shape;8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8369" y="578498"/>
            <a:ext cx="6282935" cy="85812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54;p13">
            <a:extLst>
              <a:ext uri="{FF2B5EF4-FFF2-40B4-BE49-F238E27FC236}">
                <a16:creationId xmlns:a16="http://schemas.microsoft.com/office/drawing/2014/main" id="{C38CCCD3-AFC6-221C-55B4-79954256293A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S3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8206" y="396282"/>
            <a:ext cx="6623261" cy="8133004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20"/>
          <p:cNvSpPr txBox="1"/>
          <p:nvPr/>
        </p:nvSpPr>
        <p:spPr>
          <a:xfrm>
            <a:off x="102736" y="8611324"/>
            <a:ext cx="73542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>
                <a:latin typeface="Helvetica" pitchFamily="2" charset="0"/>
              </a:rPr>
              <a:t>Figure S4. Z-</a:t>
            </a:r>
            <a:r>
              <a:rPr lang="fr" sz="1000" b="1" dirty="0" err="1">
                <a:latin typeface="Helvetica" pitchFamily="2" charset="0"/>
              </a:rPr>
              <a:t>statistics</a:t>
            </a:r>
            <a:r>
              <a:rPr lang="fr" sz="1000" b="1" dirty="0">
                <a:latin typeface="Helvetica" pitchFamily="2" charset="0"/>
              </a:rPr>
              <a:t> (</a:t>
            </a:r>
            <a:r>
              <a:rPr lang="fr" sz="1000" b="1" dirty="0" err="1">
                <a:latin typeface="Helvetica" pitchFamily="2" charset="0"/>
              </a:rPr>
              <a:t>Zsummary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quality</a:t>
            </a:r>
            <a:r>
              <a:rPr lang="fr" sz="1000" b="1" dirty="0">
                <a:latin typeface="Helvetica" pitchFamily="2" charset="0"/>
              </a:rPr>
              <a:t> &amp; </a:t>
            </a:r>
            <a:r>
              <a:rPr lang="fr" sz="1000" b="1" dirty="0" err="1">
                <a:latin typeface="Helvetica" pitchFamily="2" charset="0"/>
              </a:rPr>
              <a:t>Zsummary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preservation</a:t>
            </a:r>
            <a:r>
              <a:rPr lang="fr" sz="1000" b="1" dirty="0">
                <a:latin typeface="Helvetica" pitchFamily="2" charset="0"/>
              </a:rPr>
              <a:t>) of </a:t>
            </a:r>
            <a:r>
              <a:rPr lang="fr" sz="1000" b="1" dirty="0" err="1">
                <a:latin typeface="Helvetica" pitchFamily="2" charset="0"/>
              </a:rPr>
              <a:t>preservation</a:t>
            </a:r>
            <a:r>
              <a:rPr lang="fr" sz="1000" b="1" dirty="0">
                <a:latin typeface="Helvetica" pitchFamily="2" charset="0"/>
              </a:rPr>
              <a:t> of the projection of modules on </a:t>
            </a:r>
            <a:r>
              <a:rPr lang="fr" sz="1000" b="1" dirty="0" err="1">
                <a:latin typeface="Helvetica" pitchFamily="2" charset="0"/>
              </a:rPr>
              <a:t>healthy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T-cells</a:t>
            </a:r>
            <a:r>
              <a:rPr lang="fr" sz="1000" b="1" dirty="0">
                <a:latin typeface="Helvetica" pitchFamily="2" charset="0"/>
              </a:rPr>
              <a:t> for </a:t>
            </a:r>
            <a:r>
              <a:rPr lang="fr" sz="1000" b="1" dirty="0" err="1">
                <a:latin typeface="Helvetica" pitchFamily="2" charset="0"/>
              </a:rPr>
              <a:t>each</a:t>
            </a:r>
            <a:r>
              <a:rPr lang="fr" sz="1000" b="1" dirty="0">
                <a:latin typeface="Helvetica" pitchFamily="2" charset="0"/>
              </a:rPr>
              <a:t> patient </a:t>
            </a:r>
            <a:r>
              <a:rPr lang="fr" sz="1000" b="1" dirty="0" err="1">
                <a:latin typeface="Helvetica" pitchFamily="2" charset="0"/>
              </a:rPr>
              <a:t>with</a:t>
            </a:r>
            <a:r>
              <a:rPr lang="fr" sz="1000" b="1" dirty="0">
                <a:latin typeface="Helvetica" pitchFamily="2" charset="0"/>
              </a:rPr>
              <a:t> 250 permutations. </a:t>
            </a:r>
            <a:r>
              <a:rPr lang="fr" sz="1000" dirty="0" err="1">
                <a:latin typeface="Helvetica" pitchFamily="2" charset="0"/>
              </a:rPr>
              <a:t>When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Zsummary</a:t>
            </a:r>
            <a:r>
              <a:rPr lang="fr" sz="1000" dirty="0">
                <a:latin typeface="Helvetica" pitchFamily="2" charset="0"/>
              </a:rPr>
              <a:t> &gt; 10 </a:t>
            </a:r>
            <a:r>
              <a:rPr lang="fr" sz="1000" dirty="0" err="1">
                <a:latin typeface="Helvetica" pitchFamily="2" charset="0"/>
              </a:rPr>
              <a:t>then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we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consider</a:t>
            </a:r>
            <a:r>
              <a:rPr lang="fr" sz="1000" dirty="0">
                <a:latin typeface="Helvetica" pitchFamily="2" charset="0"/>
              </a:rPr>
              <a:t> a </a:t>
            </a:r>
            <a:r>
              <a:rPr lang="fr" sz="1000" dirty="0" err="1">
                <a:latin typeface="Helvetica" pitchFamily="2" charset="0"/>
              </a:rPr>
              <a:t>strong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evidence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that</a:t>
            </a:r>
            <a:r>
              <a:rPr lang="fr" sz="1000" dirty="0">
                <a:latin typeface="Helvetica" pitchFamily="2" charset="0"/>
              </a:rPr>
              <a:t> the module </a:t>
            </a:r>
            <a:r>
              <a:rPr lang="fr" sz="1000" dirty="0" err="1">
                <a:latin typeface="Helvetica" pitchFamily="2" charset="0"/>
              </a:rPr>
              <a:t>is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preserved</a:t>
            </a:r>
            <a:r>
              <a:rPr lang="fr" sz="1000" dirty="0">
                <a:latin typeface="Helvetica" pitchFamily="2" charset="0"/>
              </a:rPr>
              <a:t>. If 10 &gt; </a:t>
            </a:r>
            <a:r>
              <a:rPr lang="fr" sz="1000" dirty="0" err="1">
                <a:latin typeface="Helvetica" pitchFamily="2" charset="0"/>
              </a:rPr>
              <a:t>Zsummary</a:t>
            </a:r>
            <a:r>
              <a:rPr lang="fr" sz="1000" dirty="0">
                <a:latin typeface="Helvetica" pitchFamily="2" charset="0"/>
              </a:rPr>
              <a:t> &gt; 2 </a:t>
            </a:r>
            <a:r>
              <a:rPr lang="fr" sz="1000" dirty="0" err="1">
                <a:latin typeface="Helvetica" pitchFamily="2" charset="0"/>
              </a:rPr>
              <a:t>then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we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consider</a:t>
            </a:r>
            <a:r>
              <a:rPr lang="fr" sz="1000" dirty="0">
                <a:latin typeface="Helvetica" pitchFamily="2" charset="0"/>
              </a:rPr>
              <a:t> a </a:t>
            </a:r>
            <a:r>
              <a:rPr lang="fr" sz="1000" dirty="0" err="1">
                <a:latin typeface="Helvetica" pitchFamily="2" charset="0"/>
              </a:rPr>
              <a:t>weak</a:t>
            </a:r>
            <a:r>
              <a:rPr lang="fr" sz="1000" dirty="0">
                <a:latin typeface="Helvetica" pitchFamily="2" charset="0"/>
              </a:rPr>
              <a:t> to </a:t>
            </a:r>
            <a:r>
              <a:rPr lang="fr" sz="1000" dirty="0" err="1">
                <a:latin typeface="Helvetica" pitchFamily="2" charset="0"/>
              </a:rPr>
              <a:t>moderate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evidence</a:t>
            </a:r>
            <a:r>
              <a:rPr lang="fr" sz="1000" dirty="0">
                <a:latin typeface="Helvetica" pitchFamily="2" charset="0"/>
              </a:rPr>
              <a:t> for </a:t>
            </a:r>
            <a:r>
              <a:rPr lang="fr" sz="1000" dirty="0" err="1">
                <a:latin typeface="Helvetica" pitchFamily="2" charset="0"/>
              </a:rPr>
              <a:t>preservation</a:t>
            </a:r>
            <a:r>
              <a:rPr lang="fr" sz="1000" dirty="0">
                <a:latin typeface="Helvetica" pitchFamily="2" charset="0"/>
              </a:rPr>
              <a:t> [</a:t>
            </a:r>
            <a:r>
              <a:rPr lang="fr" sz="1000" u="sng" dirty="0">
                <a:solidFill>
                  <a:schemeClr val="hlink"/>
                </a:solidFill>
                <a:latin typeface="Helvetica" pitchFamily="2" charset="0"/>
                <a:hlinkClick r:id="rId4"/>
              </a:rPr>
              <a:t>https://doi.org/10.1371/journal.pcbi.1001057</a:t>
            </a:r>
            <a:r>
              <a:rPr lang="fr" sz="1000" dirty="0">
                <a:latin typeface="Helvetica" pitchFamily="2" charset="0"/>
              </a:rPr>
              <a:t>]. </a:t>
            </a:r>
            <a:r>
              <a:rPr lang="fr" sz="1000" dirty="0" err="1">
                <a:latin typeface="Helvetica" pitchFamily="2" charset="0"/>
              </a:rPr>
              <a:t>Quality</a:t>
            </a:r>
            <a:r>
              <a:rPr lang="fr" sz="1000" dirty="0">
                <a:latin typeface="Helvetica" pitchFamily="2" charset="0"/>
              </a:rPr>
              <a:t> stats (.</a:t>
            </a:r>
            <a:r>
              <a:rPr lang="fr" sz="1000" dirty="0" err="1">
                <a:latin typeface="Helvetica" pitchFamily="2" charset="0"/>
              </a:rPr>
              <a:t>qual</a:t>
            </a:r>
            <a:r>
              <a:rPr lang="fr" sz="1000" dirty="0">
                <a:latin typeface="Helvetica" pitchFamily="2" charset="0"/>
              </a:rPr>
              <a:t>) tells about the </a:t>
            </a:r>
            <a:r>
              <a:rPr lang="fr" sz="1000" dirty="0" err="1">
                <a:latin typeface="Helvetica" pitchFamily="2" charset="0"/>
              </a:rPr>
              <a:t>reproducibility</a:t>
            </a:r>
            <a:r>
              <a:rPr lang="fr" sz="1000" dirty="0">
                <a:latin typeface="Helvetica" pitchFamily="2" charset="0"/>
              </a:rPr>
              <a:t> of the modules in the </a:t>
            </a:r>
            <a:r>
              <a:rPr lang="fr" sz="1000" dirty="0" err="1">
                <a:latin typeface="Helvetica" pitchFamily="2" charset="0"/>
              </a:rPr>
              <a:t>reference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dataset</a:t>
            </a:r>
            <a:r>
              <a:rPr lang="fr" sz="1000" dirty="0">
                <a:latin typeface="Helvetica" pitchFamily="2" charset="0"/>
              </a:rPr>
              <a:t>. On the </a:t>
            </a:r>
            <a:r>
              <a:rPr lang="fr" sz="1000" dirty="0" err="1">
                <a:latin typeface="Helvetica" pitchFamily="2" charset="0"/>
              </a:rPr>
              <a:t>other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side</a:t>
            </a:r>
            <a:r>
              <a:rPr lang="fr" sz="1000" dirty="0">
                <a:latin typeface="Helvetica" pitchFamily="2" charset="0"/>
              </a:rPr>
              <a:t>, the </a:t>
            </a:r>
            <a:r>
              <a:rPr lang="fr" sz="1000" dirty="0" err="1">
                <a:latin typeface="Helvetica" pitchFamily="2" charset="0"/>
              </a:rPr>
              <a:t>preservation</a:t>
            </a:r>
            <a:r>
              <a:rPr lang="fr" sz="1000" dirty="0">
                <a:latin typeface="Helvetica" pitchFamily="2" charset="0"/>
              </a:rPr>
              <a:t> stats (.</a:t>
            </a:r>
            <a:r>
              <a:rPr lang="fr" sz="1000" dirty="0" err="1">
                <a:latin typeface="Helvetica" pitchFamily="2" charset="0"/>
              </a:rPr>
              <a:t>pres</a:t>
            </a:r>
            <a:r>
              <a:rPr lang="fr" sz="1000" dirty="0">
                <a:latin typeface="Helvetica" pitchFamily="2" charset="0"/>
              </a:rPr>
              <a:t>) tells about the </a:t>
            </a:r>
            <a:r>
              <a:rPr lang="fr" sz="1000" dirty="0" err="1">
                <a:latin typeface="Helvetica" pitchFamily="2" charset="0"/>
              </a:rPr>
              <a:t>reproducibility</a:t>
            </a:r>
            <a:r>
              <a:rPr lang="fr" sz="1000" dirty="0">
                <a:latin typeface="Helvetica" pitchFamily="2" charset="0"/>
              </a:rPr>
              <a:t> of the </a:t>
            </a:r>
            <a:r>
              <a:rPr lang="fr" sz="1000" dirty="0" err="1">
                <a:latin typeface="Helvetica" pitchFamily="2" charset="0"/>
              </a:rPr>
              <a:t>reference</a:t>
            </a:r>
            <a:r>
              <a:rPr lang="fr" sz="1000" dirty="0">
                <a:latin typeface="Helvetica" pitchFamily="2" charset="0"/>
              </a:rPr>
              <a:t> modules in the test </a:t>
            </a:r>
            <a:r>
              <a:rPr lang="fr" sz="1000" dirty="0" err="1">
                <a:latin typeface="Helvetica" pitchFamily="2" charset="0"/>
              </a:rPr>
              <a:t>dataset</a:t>
            </a:r>
            <a:r>
              <a:rPr lang="fr" sz="1000" dirty="0">
                <a:latin typeface="Helvetica" pitchFamily="2" charset="0"/>
              </a:rPr>
              <a:t> in </a:t>
            </a:r>
            <a:r>
              <a:rPr lang="fr" sz="1000" dirty="0" err="1">
                <a:latin typeface="Helvetica" pitchFamily="2" charset="0"/>
              </a:rPr>
              <a:t>other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words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here</a:t>
            </a:r>
            <a:r>
              <a:rPr lang="fr" sz="1000" dirty="0">
                <a:latin typeface="Helvetica" pitchFamily="2" charset="0"/>
              </a:rPr>
              <a:t> the </a:t>
            </a:r>
            <a:r>
              <a:rPr lang="fr" sz="1000" dirty="0" err="1">
                <a:latin typeface="Helvetica" pitchFamily="2" charset="0"/>
              </a:rPr>
              <a:t>healthy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T-cell</a:t>
            </a:r>
            <a:r>
              <a:rPr lang="fr" sz="1000" dirty="0">
                <a:latin typeface="Helvetica" pitchFamily="2" charset="0"/>
              </a:rPr>
              <a:t> PBMC </a:t>
            </a:r>
            <a:r>
              <a:rPr lang="fr" sz="1000" dirty="0" err="1">
                <a:latin typeface="Helvetica" pitchFamily="2" charset="0"/>
              </a:rPr>
              <a:t>dataset</a:t>
            </a:r>
            <a:r>
              <a:rPr lang="fr" sz="1000" dirty="0">
                <a:latin typeface="Helvetica" pitchFamily="2" charset="0"/>
              </a:rPr>
              <a:t>. Small modules (&lt;100) tend to </a:t>
            </a:r>
            <a:r>
              <a:rPr lang="fr" sz="1000" dirty="0" err="1">
                <a:latin typeface="Helvetica" pitchFamily="2" charset="0"/>
              </a:rPr>
              <a:t>be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less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preserved</a:t>
            </a:r>
            <a:r>
              <a:rPr lang="fr" sz="1000" dirty="0">
                <a:latin typeface="Helvetica" pitchFamily="2" charset="0"/>
              </a:rPr>
              <a:t> but </a:t>
            </a:r>
            <a:r>
              <a:rPr lang="fr" sz="1000" dirty="0" err="1">
                <a:latin typeface="Helvetica" pitchFamily="2" charset="0"/>
              </a:rPr>
              <a:t>also</a:t>
            </a:r>
            <a:r>
              <a:rPr lang="fr" sz="1000" dirty="0">
                <a:latin typeface="Helvetica" pitchFamily="2" charset="0"/>
              </a:rPr>
              <a:t> have </a:t>
            </a:r>
            <a:r>
              <a:rPr lang="fr" sz="1000" dirty="0" err="1">
                <a:latin typeface="Helvetica" pitchFamily="2" charset="0"/>
              </a:rPr>
              <a:t>very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low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quality</a:t>
            </a:r>
            <a:r>
              <a:rPr lang="fr" sz="1000" dirty="0">
                <a:latin typeface="Helvetica" pitchFamily="2" charset="0"/>
              </a:rPr>
              <a:t>. </a:t>
            </a:r>
            <a:r>
              <a:rPr lang="fr" sz="1000" dirty="0" err="1">
                <a:latin typeface="Helvetica" pitchFamily="2" charset="0"/>
              </a:rPr>
              <a:t>Therefore</a:t>
            </a:r>
            <a:r>
              <a:rPr lang="fr" sz="1000" dirty="0">
                <a:latin typeface="Helvetica" pitchFamily="2" charset="0"/>
              </a:rPr>
              <a:t>, </a:t>
            </a:r>
            <a:r>
              <a:rPr lang="fr" sz="1000" dirty="0" err="1">
                <a:latin typeface="Helvetica" pitchFamily="2" charset="0"/>
              </a:rPr>
              <a:t>always</a:t>
            </a:r>
            <a:r>
              <a:rPr lang="fr" sz="1000" dirty="0">
                <a:latin typeface="Helvetica" pitchFamily="2" charset="0"/>
              </a:rPr>
              <a:t> check the .</a:t>
            </a:r>
            <a:r>
              <a:rPr lang="fr" sz="1000" dirty="0" err="1">
                <a:latin typeface="Helvetica" pitchFamily="2" charset="0"/>
              </a:rPr>
              <a:t>qual</a:t>
            </a:r>
            <a:r>
              <a:rPr lang="fr" sz="1000" dirty="0">
                <a:latin typeface="Helvetica" pitchFamily="2" charset="0"/>
              </a:rPr>
              <a:t> stats </a:t>
            </a:r>
            <a:r>
              <a:rPr lang="fr" sz="1000" dirty="0" err="1">
                <a:latin typeface="Helvetica" pitchFamily="2" charset="0"/>
              </a:rPr>
              <a:t>before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drawing</a:t>
            </a:r>
            <a:r>
              <a:rPr lang="fr" sz="1000" dirty="0">
                <a:latin typeface="Helvetica" pitchFamily="2" charset="0"/>
              </a:rPr>
              <a:t> </a:t>
            </a:r>
            <a:r>
              <a:rPr lang="fr" sz="1000" dirty="0" err="1">
                <a:latin typeface="Helvetica" pitchFamily="2" charset="0"/>
              </a:rPr>
              <a:t>some</a:t>
            </a:r>
            <a:r>
              <a:rPr lang="fr" sz="1000" dirty="0">
                <a:latin typeface="Helvetica" pitchFamily="2" charset="0"/>
              </a:rPr>
              <a:t> conclusion about the </a:t>
            </a:r>
            <a:r>
              <a:rPr lang="fr" sz="1000" dirty="0" err="1">
                <a:latin typeface="Helvetica" pitchFamily="2" charset="0"/>
              </a:rPr>
              <a:t>preservation</a:t>
            </a:r>
            <a:r>
              <a:rPr lang="fr" sz="1000" dirty="0">
                <a:latin typeface="Helvetica" pitchFamily="2" charset="0"/>
              </a:rPr>
              <a:t> of a </a:t>
            </a:r>
            <a:r>
              <a:rPr lang="fr" sz="1000" dirty="0" err="1">
                <a:latin typeface="Helvetica" pitchFamily="2" charset="0"/>
              </a:rPr>
              <a:t>reference</a:t>
            </a:r>
            <a:r>
              <a:rPr lang="fr" sz="1000" dirty="0">
                <a:latin typeface="Helvetica" pitchFamily="2" charset="0"/>
              </a:rPr>
              <a:t> module in the test </a:t>
            </a:r>
            <a:r>
              <a:rPr lang="fr" sz="1000" dirty="0" err="1">
                <a:latin typeface="Helvetica" pitchFamily="2" charset="0"/>
              </a:rPr>
              <a:t>dataset</a:t>
            </a:r>
            <a:r>
              <a:rPr lang="fr" sz="1000" dirty="0">
                <a:latin typeface="Helvetica" pitchFamily="2" charset="0"/>
              </a:rPr>
              <a:t> [</a:t>
            </a:r>
            <a:r>
              <a:rPr lang="fr" sz="1000" u="sng" dirty="0">
                <a:solidFill>
                  <a:schemeClr val="hlink"/>
                </a:solidFill>
                <a:latin typeface="Helvetica" pitchFamily="2" charset="0"/>
                <a:hlinkClick r:id="rId5"/>
              </a:rPr>
              <a:t>https://www.ncbi.nlm.nih.gov/pmc/articles/PMC3024255/</a:t>
            </a:r>
            <a:r>
              <a:rPr lang="fr" sz="1000" dirty="0">
                <a:latin typeface="Helvetica" pitchFamily="2" charset="0"/>
              </a:rPr>
              <a:t>. TextS1 - Section 4].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sp>
        <p:nvSpPr>
          <p:cNvPr id="3" name="Google Shape;54;p13">
            <a:extLst>
              <a:ext uri="{FF2B5EF4-FFF2-40B4-BE49-F238E27FC236}">
                <a16:creationId xmlns:a16="http://schemas.microsoft.com/office/drawing/2014/main" id="{7F41D42F-167D-2F48-9485-416BA1A672D6}"/>
              </a:ext>
            </a:extLst>
          </p:cNvPr>
          <p:cNvSpPr txBox="1"/>
          <p:nvPr/>
        </p:nvSpPr>
        <p:spPr>
          <a:xfrm>
            <a:off x="3444961" y="10109363"/>
            <a:ext cx="1444280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S4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19"/>
          <p:cNvSpPr txBox="1"/>
          <p:nvPr/>
        </p:nvSpPr>
        <p:spPr>
          <a:xfrm>
            <a:off x="102900" y="9057246"/>
            <a:ext cx="73542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/>
              <a:t>Figure </a:t>
            </a:r>
            <a:r>
              <a:rPr lang="fr" sz="1000" b="1" dirty="0">
                <a:latin typeface="Helvetica" pitchFamily="2" charset="0"/>
              </a:rPr>
              <a:t>S5</a:t>
            </a:r>
            <a:r>
              <a:rPr lang="fr" sz="1000" b="1" dirty="0"/>
              <a:t>. </a:t>
            </a:r>
            <a:r>
              <a:rPr lang="fr" sz="1000" b="1" dirty="0" err="1"/>
              <a:t>Functional</a:t>
            </a:r>
            <a:r>
              <a:rPr lang="fr" sz="1000" b="1" dirty="0"/>
              <a:t> </a:t>
            </a:r>
            <a:r>
              <a:rPr lang="fr" sz="1000" b="1" dirty="0" err="1"/>
              <a:t>enrichment</a:t>
            </a:r>
            <a:r>
              <a:rPr lang="fr" sz="1000" b="1" dirty="0"/>
              <a:t> of the modules </a:t>
            </a:r>
            <a:r>
              <a:rPr lang="fr" sz="1000" b="1" dirty="0" err="1"/>
              <a:t>with</a:t>
            </a:r>
            <a:r>
              <a:rPr lang="fr" sz="1000" b="1" dirty="0"/>
              <a:t> GO </a:t>
            </a:r>
            <a:r>
              <a:rPr lang="fr" sz="1000" b="1" dirty="0" err="1"/>
              <a:t>databases</a:t>
            </a:r>
            <a:r>
              <a:rPr lang="fr" sz="1000" b="1" dirty="0"/>
              <a:t>. </a:t>
            </a:r>
            <a:r>
              <a:rPr lang="fr" sz="1000" dirty="0"/>
              <a:t>For </a:t>
            </a:r>
            <a:r>
              <a:rPr lang="fr" sz="1000" dirty="0" err="1"/>
              <a:t>each</a:t>
            </a:r>
            <a:r>
              <a:rPr lang="fr" sz="1000" dirty="0"/>
              <a:t> GO </a:t>
            </a:r>
            <a:r>
              <a:rPr lang="fr" sz="1000" dirty="0" err="1"/>
              <a:t>database</a:t>
            </a:r>
            <a:r>
              <a:rPr lang="fr" sz="1000" dirty="0"/>
              <a:t> </a:t>
            </a:r>
            <a:r>
              <a:rPr lang="fr" sz="1000" dirty="0">
                <a:solidFill>
                  <a:schemeClr val="dk1"/>
                </a:solidFill>
              </a:rPr>
              <a:t>(GO_Biological_Process_2021, GO_Cellular_Component_2021, GO_Molecular_Function_2021) the </a:t>
            </a:r>
            <a:r>
              <a:rPr lang="fr" sz="1000" dirty="0" err="1">
                <a:solidFill>
                  <a:schemeClr val="dk1"/>
                </a:solidFill>
              </a:rPr>
              <a:t>most</a:t>
            </a:r>
            <a:r>
              <a:rPr lang="fr" sz="1000" dirty="0">
                <a:solidFill>
                  <a:schemeClr val="dk1"/>
                </a:solidFill>
              </a:rPr>
              <a:t> </a:t>
            </a:r>
            <a:r>
              <a:rPr lang="fr" sz="1000" dirty="0" err="1">
                <a:solidFill>
                  <a:schemeClr val="dk1"/>
                </a:solidFill>
              </a:rPr>
              <a:t>enriched</a:t>
            </a:r>
            <a:r>
              <a:rPr lang="fr" sz="1000" dirty="0">
                <a:solidFill>
                  <a:schemeClr val="dk1"/>
                </a:solidFill>
              </a:rPr>
              <a:t> set per module </a:t>
            </a:r>
            <a:r>
              <a:rPr lang="fr" sz="1000" dirty="0" err="1">
                <a:solidFill>
                  <a:schemeClr val="dk1"/>
                </a:solidFill>
              </a:rPr>
              <a:t>is</a:t>
            </a:r>
            <a:r>
              <a:rPr lang="fr" sz="1000" dirty="0">
                <a:solidFill>
                  <a:schemeClr val="dk1"/>
                </a:solidFill>
              </a:rPr>
              <a:t> </a:t>
            </a:r>
            <a:r>
              <a:rPr lang="fr" sz="1000" dirty="0" err="1">
                <a:solidFill>
                  <a:schemeClr val="dk1"/>
                </a:solidFill>
              </a:rPr>
              <a:t>showed</a:t>
            </a:r>
            <a:r>
              <a:rPr lang="fr" sz="1000" dirty="0">
                <a:solidFill>
                  <a:schemeClr val="dk1"/>
                </a:solidFill>
              </a:rPr>
              <a:t> for </a:t>
            </a:r>
            <a:r>
              <a:rPr lang="fr" sz="1000" dirty="0" err="1">
                <a:solidFill>
                  <a:schemeClr val="dk1"/>
                </a:solidFill>
              </a:rPr>
              <a:t>each</a:t>
            </a:r>
            <a:r>
              <a:rPr lang="fr" sz="1000" dirty="0">
                <a:solidFill>
                  <a:schemeClr val="dk1"/>
                </a:solidFill>
              </a:rPr>
              <a:t> patient.</a:t>
            </a:r>
            <a:endParaRPr sz="1000" dirty="0">
              <a:solidFill>
                <a:schemeClr val="dk1"/>
              </a:solidFill>
            </a:endParaRPr>
          </a:p>
        </p:txBody>
      </p:sp>
      <p:pic>
        <p:nvPicPr>
          <p:cNvPr id="408" name="Google Shape;40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032" y="229144"/>
            <a:ext cx="6868600" cy="3630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233" y="3989185"/>
            <a:ext cx="7092867" cy="3749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1899" y="7914539"/>
            <a:ext cx="7092867" cy="10757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CBB55C84-F2A2-19AA-159D-54D20E2D6453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S5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e 24">
            <a:extLst>
              <a:ext uri="{FF2B5EF4-FFF2-40B4-BE49-F238E27FC236}">
                <a16:creationId xmlns:a16="http://schemas.microsoft.com/office/drawing/2014/main" id="{6F039D74-4780-F4BD-BB1D-388CA57206E4}"/>
              </a:ext>
            </a:extLst>
          </p:cNvPr>
          <p:cNvGrpSpPr/>
          <p:nvPr/>
        </p:nvGrpSpPr>
        <p:grpSpPr>
          <a:xfrm>
            <a:off x="252460" y="3381600"/>
            <a:ext cx="3679054" cy="3010135"/>
            <a:chOff x="252460" y="3648300"/>
            <a:chExt cx="3679054" cy="3010135"/>
          </a:xfrm>
        </p:grpSpPr>
        <p:pic>
          <p:nvPicPr>
            <p:cNvPr id="32" name="Image 31">
              <a:extLst>
                <a:ext uri="{FF2B5EF4-FFF2-40B4-BE49-F238E27FC236}">
                  <a16:creationId xmlns:a16="http://schemas.microsoft.com/office/drawing/2014/main" id="{A9227C42-2E40-9EA5-D122-130B10F05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460" y="3648300"/>
              <a:ext cx="3679054" cy="3010135"/>
            </a:xfrm>
            <a:prstGeom prst="rect">
              <a:avLst/>
            </a:prstGeom>
          </p:spPr>
        </p:pic>
        <p:sp>
          <p:nvSpPr>
            <p:cNvPr id="6" name="Google Shape;368;p14">
              <a:extLst>
                <a:ext uri="{FF2B5EF4-FFF2-40B4-BE49-F238E27FC236}">
                  <a16:creationId xmlns:a16="http://schemas.microsoft.com/office/drawing/2014/main" id="{36532482-E8E9-09E6-BD78-FB41AED12F5C}"/>
                </a:ext>
              </a:extLst>
            </p:cNvPr>
            <p:cNvSpPr txBox="1"/>
            <p:nvPr/>
          </p:nvSpPr>
          <p:spPr>
            <a:xfrm>
              <a:off x="2726538" y="5502361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7" name="Google Shape;368;p14">
              <a:extLst>
                <a:ext uri="{FF2B5EF4-FFF2-40B4-BE49-F238E27FC236}">
                  <a16:creationId xmlns:a16="http://schemas.microsoft.com/office/drawing/2014/main" id="{5D19BAF9-BB2E-86CB-CF05-5FFA79A0482B}"/>
                </a:ext>
              </a:extLst>
            </p:cNvPr>
            <p:cNvSpPr txBox="1"/>
            <p:nvPr/>
          </p:nvSpPr>
          <p:spPr>
            <a:xfrm>
              <a:off x="2745986" y="4736342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E65E"/>
                  </a:solidFill>
                  <a:latin typeface="Helvetica" pitchFamily="2" charset="0"/>
                </a:rPr>
                <a:t>M3</a:t>
              </a:r>
              <a:endParaRPr sz="800" b="1" dirty="0">
                <a:solidFill>
                  <a:srgbClr val="00E65E"/>
                </a:solidFill>
                <a:latin typeface="Helvetica" pitchFamily="2" charset="0"/>
              </a:endParaRPr>
            </a:p>
          </p:txBody>
        </p:sp>
        <p:sp>
          <p:nvSpPr>
            <p:cNvPr id="10" name="Google Shape;368;p14">
              <a:extLst>
                <a:ext uri="{FF2B5EF4-FFF2-40B4-BE49-F238E27FC236}">
                  <a16:creationId xmlns:a16="http://schemas.microsoft.com/office/drawing/2014/main" id="{3D3A6191-60BE-5107-3C1A-D902969AFFB0}"/>
                </a:ext>
              </a:extLst>
            </p:cNvPr>
            <p:cNvSpPr txBox="1"/>
            <p:nvPr/>
          </p:nvSpPr>
          <p:spPr>
            <a:xfrm>
              <a:off x="2345346" y="4249342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FF0000"/>
                  </a:solidFill>
                  <a:latin typeface="Helvetica" pitchFamily="2" charset="0"/>
                </a:rPr>
                <a:t>M6</a:t>
              </a:r>
              <a:endParaRPr sz="800" b="1" dirty="0">
                <a:solidFill>
                  <a:srgbClr val="FF0000"/>
                </a:solidFill>
                <a:latin typeface="Helvetica" pitchFamily="2" charset="0"/>
              </a:endParaRPr>
            </a:p>
          </p:txBody>
        </p:sp>
        <p:sp>
          <p:nvSpPr>
            <p:cNvPr id="17" name="Google Shape;368;p14">
              <a:extLst>
                <a:ext uri="{FF2B5EF4-FFF2-40B4-BE49-F238E27FC236}">
                  <a16:creationId xmlns:a16="http://schemas.microsoft.com/office/drawing/2014/main" id="{69AD0AEE-4382-9A2C-2BF8-453F1E63F281}"/>
                </a:ext>
              </a:extLst>
            </p:cNvPr>
            <p:cNvSpPr txBox="1"/>
            <p:nvPr/>
          </p:nvSpPr>
          <p:spPr>
            <a:xfrm>
              <a:off x="1493511" y="4178232"/>
              <a:ext cx="327667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B94038"/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rgbClr val="B94038"/>
                </a:solidFill>
                <a:latin typeface="Helvetica" pitchFamily="2" charset="0"/>
              </a:endParaRPr>
            </a:p>
          </p:txBody>
        </p:sp>
        <p:sp>
          <p:nvSpPr>
            <p:cNvPr id="19" name="Google Shape;368;p14">
              <a:extLst>
                <a:ext uri="{FF2B5EF4-FFF2-40B4-BE49-F238E27FC236}">
                  <a16:creationId xmlns:a16="http://schemas.microsoft.com/office/drawing/2014/main" id="{EFF22625-1B88-9AFB-B470-BF8F3CEA9F48}"/>
                </a:ext>
              </a:extLst>
            </p:cNvPr>
            <p:cNvSpPr txBox="1"/>
            <p:nvPr/>
          </p:nvSpPr>
          <p:spPr>
            <a:xfrm>
              <a:off x="2418716" y="4861488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M4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  <p:sp>
          <p:nvSpPr>
            <p:cNvPr id="21" name="Google Shape;368;p14">
              <a:extLst>
                <a:ext uri="{FF2B5EF4-FFF2-40B4-BE49-F238E27FC236}">
                  <a16:creationId xmlns:a16="http://schemas.microsoft.com/office/drawing/2014/main" id="{AE93DB68-C664-D4A3-8C8D-BBA2F23D005A}"/>
                </a:ext>
              </a:extLst>
            </p:cNvPr>
            <p:cNvSpPr txBox="1"/>
            <p:nvPr/>
          </p:nvSpPr>
          <p:spPr>
            <a:xfrm>
              <a:off x="1084017" y="5134741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7D739"/>
                  </a:solidFill>
                  <a:latin typeface="Helvetica" pitchFamily="2" charset="0"/>
                </a:rPr>
                <a:t>M5</a:t>
              </a:r>
              <a:endParaRPr sz="800" b="1" dirty="0">
                <a:solidFill>
                  <a:srgbClr val="C7D739"/>
                </a:solidFill>
                <a:latin typeface="Helvetica" pitchFamily="2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22FA9B7-DE7C-536F-E080-582834145D2E}"/>
              </a:ext>
            </a:extLst>
          </p:cNvPr>
          <p:cNvGrpSpPr/>
          <p:nvPr/>
        </p:nvGrpSpPr>
        <p:grpSpPr>
          <a:xfrm>
            <a:off x="3779837" y="3426403"/>
            <a:ext cx="3679054" cy="3010135"/>
            <a:chOff x="3779837" y="3693103"/>
            <a:chExt cx="3679054" cy="3010135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ECB2D91D-AC68-A642-0676-54902C9488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79837" y="3693103"/>
              <a:ext cx="3679054" cy="3010135"/>
            </a:xfrm>
            <a:prstGeom prst="rect">
              <a:avLst/>
            </a:prstGeom>
          </p:spPr>
        </p:pic>
        <p:sp>
          <p:nvSpPr>
            <p:cNvPr id="5" name="Google Shape;368;p14">
              <a:extLst>
                <a:ext uri="{FF2B5EF4-FFF2-40B4-BE49-F238E27FC236}">
                  <a16:creationId xmlns:a16="http://schemas.microsoft.com/office/drawing/2014/main" id="{3C072EFA-FD83-F52A-BFF7-7248D0D85BA1}"/>
                </a:ext>
              </a:extLst>
            </p:cNvPr>
            <p:cNvSpPr txBox="1"/>
            <p:nvPr/>
          </p:nvSpPr>
          <p:spPr>
            <a:xfrm>
              <a:off x="5312545" y="4176834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B94038"/>
                  </a:solidFill>
                  <a:latin typeface="Helvetica" pitchFamily="2" charset="0"/>
                </a:rPr>
                <a:t>M3</a:t>
              </a:r>
              <a:endParaRPr sz="800" b="1" dirty="0">
                <a:solidFill>
                  <a:srgbClr val="B94038"/>
                </a:solidFill>
                <a:latin typeface="Helvetica" pitchFamily="2" charset="0"/>
              </a:endParaRPr>
            </a:p>
          </p:txBody>
        </p:sp>
        <p:sp>
          <p:nvSpPr>
            <p:cNvPr id="8" name="Google Shape;368;p14">
              <a:extLst>
                <a:ext uri="{FF2B5EF4-FFF2-40B4-BE49-F238E27FC236}">
                  <a16:creationId xmlns:a16="http://schemas.microsoft.com/office/drawing/2014/main" id="{B51C3655-0AE0-86F9-30A2-D4239C8E5EE8}"/>
                </a:ext>
              </a:extLst>
            </p:cNvPr>
            <p:cNvSpPr txBox="1"/>
            <p:nvPr/>
          </p:nvSpPr>
          <p:spPr>
            <a:xfrm>
              <a:off x="5723826" y="4643187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36D4BF"/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rgbClr val="36D4BF"/>
                </a:solidFill>
                <a:latin typeface="Helvetica" pitchFamily="2" charset="0"/>
              </a:endParaRPr>
            </a:p>
          </p:txBody>
        </p:sp>
        <p:sp>
          <p:nvSpPr>
            <p:cNvPr id="11" name="Google Shape;368;p14">
              <a:extLst>
                <a:ext uri="{FF2B5EF4-FFF2-40B4-BE49-F238E27FC236}">
                  <a16:creationId xmlns:a16="http://schemas.microsoft.com/office/drawing/2014/main" id="{7076ACC9-F4A0-8A13-F46D-2A21A7A3C9C2}"/>
                </a:ext>
              </a:extLst>
            </p:cNvPr>
            <p:cNvSpPr txBox="1"/>
            <p:nvPr/>
          </p:nvSpPr>
          <p:spPr>
            <a:xfrm>
              <a:off x="6151464" y="5528813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M4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12" name="Google Shape;368;p14">
              <a:extLst>
                <a:ext uri="{FF2B5EF4-FFF2-40B4-BE49-F238E27FC236}">
                  <a16:creationId xmlns:a16="http://schemas.microsoft.com/office/drawing/2014/main" id="{2E72ECCD-D4A1-89EF-3E84-10E27675D9DD}"/>
                </a:ext>
              </a:extLst>
            </p:cNvPr>
            <p:cNvSpPr txBox="1"/>
            <p:nvPr/>
          </p:nvSpPr>
          <p:spPr>
            <a:xfrm>
              <a:off x="4733396" y="5424037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E65E"/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rgbClr val="00E65E"/>
                </a:solidFill>
                <a:latin typeface="Helvetica" pitchFamily="2" charset="0"/>
              </a:endParaRPr>
            </a:p>
          </p:txBody>
        </p:sp>
        <p:sp>
          <p:nvSpPr>
            <p:cNvPr id="22" name="Google Shape;368;p14">
              <a:extLst>
                <a:ext uri="{FF2B5EF4-FFF2-40B4-BE49-F238E27FC236}">
                  <a16:creationId xmlns:a16="http://schemas.microsoft.com/office/drawing/2014/main" id="{8EAF745A-D7AE-68CC-52C9-EAC9BEC51EC9}"/>
                </a:ext>
              </a:extLst>
            </p:cNvPr>
            <p:cNvSpPr txBox="1"/>
            <p:nvPr/>
          </p:nvSpPr>
          <p:spPr>
            <a:xfrm>
              <a:off x="4661323" y="4655428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7D739"/>
                  </a:solidFill>
                  <a:latin typeface="Helvetica" pitchFamily="2" charset="0"/>
                </a:rPr>
                <a:t>M5</a:t>
              </a:r>
              <a:endParaRPr sz="800" b="1" dirty="0">
                <a:solidFill>
                  <a:srgbClr val="C7D739"/>
                </a:solidFill>
                <a:latin typeface="Helvetica" pitchFamily="2" charset="0"/>
              </a:endParaRPr>
            </a:p>
          </p:txBody>
        </p:sp>
      </p:grpSp>
      <p:grpSp>
        <p:nvGrpSpPr>
          <p:cNvPr id="320" name="Groupe 319">
            <a:extLst>
              <a:ext uri="{FF2B5EF4-FFF2-40B4-BE49-F238E27FC236}">
                <a16:creationId xmlns:a16="http://schemas.microsoft.com/office/drawing/2014/main" id="{C27EAC79-3B3F-98EB-181D-C81BCBE16C35}"/>
              </a:ext>
            </a:extLst>
          </p:cNvPr>
          <p:cNvGrpSpPr/>
          <p:nvPr/>
        </p:nvGrpSpPr>
        <p:grpSpPr>
          <a:xfrm>
            <a:off x="583444" y="220674"/>
            <a:ext cx="3140789" cy="3140789"/>
            <a:chOff x="583444" y="487374"/>
            <a:chExt cx="3140789" cy="3140789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256A3BA4-EDD6-7C7B-532A-0B0058FDE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3444" y="487374"/>
              <a:ext cx="3140789" cy="3140789"/>
            </a:xfrm>
            <a:prstGeom prst="rect">
              <a:avLst/>
            </a:prstGeom>
          </p:spPr>
        </p:pic>
        <p:sp>
          <p:nvSpPr>
            <p:cNvPr id="54" name="Google Shape;368;p14">
              <a:extLst>
                <a:ext uri="{FF2B5EF4-FFF2-40B4-BE49-F238E27FC236}">
                  <a16:creationId xmlns:a16="http://schemas.microsoft.com/office/drawing/2014/main" id="{5EE7B5DD-37D4-BAA1-1E87-F8C93163D0FA}"/>
                </a:ext>
              </a:extLst>
            </p:cNvPr>
            <p:cNvSpPr txBox="1"/>
            <p:nvPr/>
          </p:nvSpPr>
          <p:spPr>
            <a:xfrm>
              <a:off x="2678040" y="1805175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M3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57" name="Google Shape;368;p14">
              <a:extLst>
                <a:ext uri="{FF2B5EF4-FFF2-40B4-BE49-F238E27FC236}">
                  <a16:creationId xmlns:a16="http://schemas.microsoft.com/office/drawing/2014/main" id="{9AEE0C20-16F1-C28A-ECAC-2EE89AC15345}"/>
                </a:ext>
              </a:extLst>
            </p:cNvPr>
            <p:cNvSpPr txBox="1"/>
            <p:nvPr/>
          </p:nvSpPr>
          <p:spPr>
            <a:xfrm>
              <a:off x="1697587" y="1221128"/>
              <a:ext cx="327667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B94038"/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rgbClr val="B94038"/>
                </a:solidFill>
                <a:latin typeface="Helvetica" pitchFamily="2" charset="0"/>
              </a:endParaRPr>
            </a:p>
          </p:txBody>
        </p:sp>
        <p:sp>
          <p:nvSpPr>
            <p:cNvPr id="58" name="Google Shape;368;p14">
              <a:extLst>
                <a:ext uri="{FF2B5EF4-FFF2-40B4-BE49-F238E27FC236}">
                  <a16:creationId xmlns:a16="http://schemas.microsoft.com/office/drawing/2014/main" id="{8728BC2A-A436-CAAB-B5F4-D018EA109827}"/>
                </a:ext>
              </a:extLst>
            </p:cNvPr>
            <p:cNvSpPr txBox="1"/>
            <p:nvPr/>
          </p:nvSpPr>
          <p:spPr>
            <a:xfrm>
              <a:off x="1847578" y="2084077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</p:grpSp>
      <p:grpSp>
        <p:nvGrpSpPr>
          <p:cNvPr id="63" name="Groupe 62">
            <a:extLst>
              <a:ext uri="{FF2B5EF4-FFF2-40B4-BE49-F238E27FC236}">
                <a16:creationId xmlns:a16="http://schemas.microsoft.com/office/drawing/2014/main" id="{7E5134BA-0E33-1C0B-B6DC-C43187494E6B}"/>
              </a:ext>
            </a:extLst>
          </p:cNvPr>
          <p:cNvGrpSpPr/>
          <p:nvPr/>
        </p:nvGrpSpPr>
        <p:grpSpPr>
          <a:xfrm>
            <a:off x="3835443" y="339544"/>
            <a:ext cx="3140840" cy="3140840"/>
            <a:chOff x="3835443" y="606244"/>
            <a:chExt cx="3140840" cy="3140840"/>
          </a:xfrm>
        </p:grpSpPr>
        <p:pic>
          <p:nvPicPr>
            <p:cNvPr id="60" name="Image 59">
              <a:extLst>
                <a:ext uri="{FF2B5EF4-FFF2-40B4-BE49-F238E27FC236}">
                  <a16:creationId xmlns:a16="http://schemas.microsoft.com/office/drawing/2014/main" id="{5F3FE42E-EE74-FEE5-EEA3-C6E5DA926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35443" y="606244"/>
              <a:ext cx="3140840" cy="3140840"/>
            </a:xfrm>
            <a:prstGeom prst="rect">
              <a:avLst/>
            </a:prstGeom>
          </p:spPr>
        </p:pic>
        <p:sp>
          <p:nvSpPr>
            <p:cNvPr id="61" name="Google Shape;368;p14">
              <a:extLst>
                <a:ext uri="{FF2B5EF4-FFF2-40B4-BE49-F238E27FC236}">
                  <a16:creationId xmlns:a16="http://schemas.microsoft.com/office/drawing/2014/main" id="{6B94478B-EFBA-5E83-96C4-435125CBC5F2}"/>
                </a:ext>
              </a:extLst>
            </p:cNvPr>
            <p:cNvSpPr txBox="1"/>
            <p:nvPr/>
          </p:nvSpPr>
          <p:spPr>
            <a:xfrm>
              <a:off x="4655673" y="1972352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62" name="Google Shape;368;p14">
              <a:extLst>
                <a:ext uri="{FF2B5EF4-FFF2-40B4-BE49-F238E27FC236}">
                  <a16:creationId xmlns:a16="http://schemas.microsoft.com/office/drawing/2014/main" id="{300C7275-569C-279F-82AB-5EBAD544AA93}"/>
                </a:ext>
              </a:extLst>
            </p:cNvPr>
            <p:cNvSpPr txBox="1"/>
            <p:nvPr/>
          </p:nvSpPr>
          <p:spPr>
            <a:xfrm>
              <a:off x="5042231" y="1530151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5DC86E2B-1D33-BD6E-E290-0489B1102CB5}"/>
              </a:ext>
            </a:extLst>
          </p:cNvPr>
          <p:cNvGrpSpPr/>
          <p:nvPr/>
        </p:nvGrpSpPr>
        <p:grpSpPr>
          <a:xfrm>
            <a:off x="3772164" y="6319093"/>
            <a:ext cx="3679054" cy="3010135"/>
            <a:chOff x="3772164" y="6585793"/>
            <a:chExt cx="3679054" cy="3010135"/>
          </a:xfrm>
        </p:grpSpPr>
        <p:pic>
          <p:nvPicPr>
            <p:cNvPr id="4" name="Image 3">
              <a:extLst>
                <a:ext uri="{FF2B5EF4-FFF2-40B4-BE49-F238E27FC236}">
                  <a16:creationId xmlns:a16="http://schemas.microsoft.com/office/drawing/2014/main" id="{AACE6B78-E5AF-A804-4F22-F24A06C39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72164" y="6585793"/>
              <a:ext cx="3679054" cy="3010135"/>
            </a:xfrm>
            <a:prstGeom prst="rect">
              <a:avLst/>
            </a:prstGeom>
          </p:spPr>
        </p:pic>
        <p:sp>
          <p:nvSpPr>
            <p:cNvPr id="15" name="Google Shape;368;p14">
              <a:extLst>
                <a:ext uri="{FF2B5EF4-FFF2-40B4-BE49-F238E27FC236}">
                  <a16:creationId xmlns:a16="http://schemas.microsoft.com/office/drawing/2014/main" id="{8E346012-A362-A318-8292-5C0064299264}"/>
                </a:ext>
              </a:extLst>
            </p:cNvPr>
            <p:cNvSpPr txBox="1"/>
            <p:nvPr/>
          </p:nvSpPr>
          <p:spPr>
            <a:xfrm>
              <a:off x="5358672" y="7312673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18" name="Google Shape;368;p14">
              <a:extLst>
                <a:ext uri="{FF2B5EF4-FFF2-40B4-BE49-F238E27FC236}">
                  <a16:creationId xmlns:a16="http://schemas.microsoft.com/office/drawing/2014/main" id="{B9D189B3-E5AC-DAEB-3247-DD453506C117}"/>
                </a:ext>
              </a:extLst>
            </p:cNvPr>
            <p:cNvSpPr txBox="1"/>
            <p:nvPr/>
          </p:nvSpPr>
          <p:spPr>
            <a:xfrm>
              <a:off x="5105481" y="8445906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</p:grpSp>
      <p:grpSp>
        <p:nvGrpSpPr>
          <p:cNvPr id="43" name="Groupe 42">
            <a:extLst>
              <a:ext uri="{FF2B5EF4-FFF2-40B4-BE49-F238E27FC236}">
                <a16:creationId xmlns:a16="http://schemas.microsoft.com/office/drawing/2014/main" id="{183C75E4-7601-A415-5EBE-C1579A2CC259}"/>
              </a:ext>
            </a:extLst>
          </p:cNvPr>
          <p:cNvGrpSpPr/>
          <p:nvPr/>
        </p:nvGrpSpPr>
        <p:grpSpPr>
          <a:xfrm>
            <a:off x="252460" y="6381019"/>
            <a:ext cx="3679054" cy="3010135"/>
            <a:chOff x="252460" y="6647719"/>
            <a:chExt cx="3679054" cy="3010135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10497901-5C7C-8734-5891-AED614FA8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52460" y="6647719"/>
              <a:ext cx="3679054" cy="3010135"/>
            </a:xfrm>
            <a:prstGeom prst="rect">
              <a:avLst/>
            </a:prstGeom>
          </p:spPr>
        </p:pic>
        <p:sp>
          <p:nvSpPr>
            <p:cNvPr id="14" name="Google Shape;368;p14">
              <a:extLst>
                <a:ext uri="{FF2B5EF4-FFF2-40B4-BE49-F238E27FC236}">
                  <a16:creationId xmlns:a16="http://schemas.microsoft.com/office/drawing/2014/main" id="{73E9617C-C6E5-ADCB-5929-DAD3BEAA735C}"/>
                </a:ext>
              </a:extLst>
            </p:cNvPr>
            <p:cNvSpPr txBox="1"/>
            <p:nvPr/>
          </p:nvSpPr>
          <p:spPr>
            <a:xfrm>
              <a:off x="2351113" y="7406317"/>
              <a:ext cx="383398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FE4BB1"/>
                  </a:solidFill>
                  <a:latin typeface="Helvetica" pitchFamily="2" charset="0"/>
                </a:rPr>
                <a:t>M16</a:t>
              </a:r>
              <a:endParaRPr sz="800" b="1" dirty="0">
                <a:solidFill>
                  <a:srgbClr val="FE4BB1"/>
                </a:solidFill>
                <a:latin typeface="Helvetica" pitchFamily="2" charset="0"/>
              </a:endParaRPr>
            </a:p>
          </p:txBody>
        </p:sp>
        <p:sp>
          <p:nvSpPr>
            <p:cNvPr id="16" name="Google Shape;368;p14">
              <a:extLst>
                <a:ext uri="{FF2B5EF4-FFF2-40B4-BE49-F238E27FC236}">
                  <a16:creationId xmlns:a16="http://schemas.microsoft.com/office/drawing/2014/main" id="{91652271-88CB-90D4-B0E9-60E61753014A}"/>
                </a:ext>
              </a:extLst>
            </p:cNvPr>
            <p:cNvSpPr txBox="1"/>
            <p:nvPr/>
          </p:nvSpPr>
          <p:spPr>
            <a:xfrm>
              <a:off x="2459017" y="7545061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E65E"/>
                  </a:solidFill>
                  <a:latin typeface="Helvetica" pitchFamily="2" charset="0"/>
                </a:rPr>
                <a:t>M3</a:t>
              </a:r>
              <a:endParaRPr sz="800" b="1" dirty="0">
                <a:solidFill>
                  <a:srgbClr val="00E65E"/>
                </a:solidFill>
                <a:latin typeface="Helvetica" pitchFamily="2" charset="0"/>
              </a:endParaRPr>
            </a:p>
          </p:txBody>
        </p:sp>
        <p:sp>
          <p:nvSpPr>
            <p:cNvPr id="20" name="Google Shape;368;p14">
              <a:extLst>
                <a:ext uri="{FF2B5EF4-FFF2-40B4-BE49-F238E27FC236}">
                  <a16:creationId xmlns:a16="http://schemas.microsoft.com/office/drawing/2014/main" id="{59482984-0C22-19C1-8035-8CD32B4648A4}"/>
                </a:ext>
              </a:extLst>
            </p:cNvPr>
            <p:cNvSpPr txBox="1"/>
            <p:nvPr/>
          </p:nvSpPr>
          <p:spPr>
            <a:xfrm>
              <a:off x="1183961" y="8201896"/>
              <a:ext cx="383398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92D050"/>
                  </a:solidFill>
                  <a:latin typeface="Helvetica" pitchFamily="2" charset="0"/>
                </a:rPr>
                <a:t>M18</a:t>
              </a:r>
              <a:endParaRPr sz="800" b="1" dirty="0">
                <a:solidFill>
                  <a:srgbClr val="92D050"/>
                </a:solidFill>
                <a:latin typeface="Helvetica" pitchFamily="2" charset="0"/>
              </a:endParaRPr>
            </a:p>
          </p:txBody>
        </p:sp>
        <p:sp>
          <p:nvSpPr>
            <p:cNvPr id="23" name="Google Shape;368;p14">
              <a:extLst>
                <a:ext uri="{FF2B5EF4-FFF2-40B4-BE49-F238E27FC236}">
                  <a16:creationId xmlns:a16="http://schemas.microsoft.com/office/drawing/2014/main" id="{D339425C-22CB-4107-0A05-A7864BE966E4}"/>
                </a:ext>
              </a:extLst>
            </p:cNvPr>
            <p:cNvSpPr txBox="1"/>
            <p:nvPr/>
          </p:nvSpPr>
          <p:spPr>
            <a:xfrm>
              <a:off x="2035049" y="7629802"/>
              <a:ext cx="413321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M15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  <p:sp>
          <p:nvSpPr>
            <p:cNvPr id="26" name="Google Shape;368;p14">
              <a:extLst>
                <a:ext uri="{FF2B5EF4-FFF2-40B4-BE49-F238E27FC236}">
                  <a16:creationId xmlns:a16="http://schemas.microsoft.com/office/drawing/2014/main" id="{F23AFDA2-C685-B7AA-961A-119717976545}"/>
                </a:ext>
              </a:extLst>
            </p:cNvPr>
            <p:cNvSpPr txBox="1"/>
            <p:nvPr/>
          </p:nvSpPr>
          <p:spPr>
            <a:xfrm>
              <a:off x="2241965" y="8468183"/>
              <a:ext cx="383399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FF0000"/>
                  </a:solidFill>
                  <a:latin typeface="Helvetica" pitchFamily="2" charset="0"/>
                </a:rPr>
                <a:t>M10</a:t>
              </a:r>
              <a:endParaRPr sz="800" b="1" dirty="0">
                <a:solidFill>
                  <a:srgbClr val="FF0000"/>
                </a:solidFill>
                <a:latin typeface="Helvetica" pitchFamily="2" charset="0"/>
              </a:endParaRPr>
            </a:p>
          </p:txBody>
        </p:sp>
        <p:sp>
          <p:nvSpPr>
            <p:cNvPr id="27" name="Google Shape;368;p14">
              <a:extLst>
                <a:ext uri="{FF2B5EF4-FFF2-40B4-BE49-F238E27FC236}">
                  <a16:creationId xmlns:a16="http://schemas.microsoft.com/office/drawing/2014/main" id="{67AB6DEA-3AFF-2379-CB26-C98E8734EC31}"/>
                </a:ext>
              </a:extLst>
            </p:cNvPr>
            <p:cNvSpPr txBox="1"/>
            <p:nvPr/>
          </p:nvSpPr>
          <p:spPr>
            <a:xfrm>
              <a:off x="1967985" y="8684189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tx1"/>
                  </a:solidFill>
                  <a:latin typeface="Helvetica" pitchFamily="2" charset="0"/>
                </a:rPr>
                <a:t>M2</a:t>
              </a:r>
              <a:endParaRPr sz="800" b="1" dirty="0">
                <a:solidFill>
                  <a:schemeClr val="tx1"/>
                </a:solidFill>
                <a:latin typeface="Helvetica" pitchFamily="2" charset="0"/>
              </a:endParaRPr>
            </a:p>
          </p:txBody>
        </p:sp>
        <p:sp>
          <p:nvSpPr>
            <p:cNvPr id="28" name="Google Shape;368;p14">
              <a:extLst>
                <a:ext uri="{FF2B5EF4-FFF2-40B4-BE49-F238E27FC236}">
                  <a16:creationId xmlns:a16="http://schemas.microsoft.com/office/drawing/2014/main" id="{8E5F9FD6-C6D1-FB08-3BE6-DE3006291C58}"/>
                </a:ext>
              </a:extLst>
            </p:cNvPr>
            <p:cNvSpPr txBox="1"/>
            <p:nvPr/>
          </p:nvSpPr>
          <p:spPr>
            <a:xfrm>
              <a:off x="2250932" y="7236167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E86300"/>
                  </a:solidFill>
                  <a:latin typeface="Helvetica" pitchFamily="2" charset="0"/>
                </a:rPr>
                <a:t>M6</a:t>
              </a:r>
              <a:endParaRPr sz="800" b="1" dirty="0">
                <a:solidFill>
                  <a:srgbClr val="E86300"/>
                </a:solidFill>
                <a:latin typeface="Helvetica" pitchFamily="2" charset="0"/>
              </a:endParaRPr>
            </a:p>
          </p:txBody>
        </p:sp>
        <p:sp>
          <p:nvSpPr>
            <p:cNvPr id="29" name="Google Shape;368;p14">
              <a:extLst>
                <a:ext uri="{FF2B5EF4-FFF2-40B4-BE49-F238E27FC236}">
                  <a16:creationId xmlns:a16="http://schemas.microsoft.com/office/drawing/2014/main" id="{D6B2B3C9-E804-AAC0-0AE8-9991C291CD64}"/>
                </a:ext>
              </a:extLst>
            </p:cNvPr>
            <p:cNvSpPr txBox="1"/>
            <p:nvPr/>
          </p:nvSpPr>
          <p:spPr>
            <a:xfrm>
              <a:off x="2509486" y="8406382"/>
              <a:ext cx="383399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bg1">
                      <a:lumMod val="50000"/>
                    </a:schemeClr>
                  </a:solidFill>
                  <a:latin typeface="Helvetica" pitchFamily="2" charset="0"/>
                </a:rPr>
                <a:t>M19</a:t>
              </a:r>
              <a:endParaRPr sz="800" b="1" dirty="0">
                <a:solidFill>
                  <a:schemeClr val="bg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30" name="Google Shape;368;p14">
              <a:extLst>
                <a:ext uri="{FF2B5EF4-FFF2-40B4-BE49-F238E27FC236}">
                  <a16:creationId xmlns:a16="http://schemas.microsoft.com/office/drawing/2014/main" id="{15107BCA-C1FE-E4A4-1070-ABD2F90BFAC4}"/>
                </a:ext>
              </a:extLst>
            </p:cNvPr>
            <p:cNvSpPr txBox="1"/>
            <p:nvPr/>
          </p:nvSpPr>
          <p:spPr>
            <a:xfrm>
              <a:off x="1843783" y="7427684"/>
              <a:ext cx="413321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7030A0"/>
                  </a:solidFill>
                  <a:latin typeface="Helvetica" pitchFamily="2" charset="0"/>
                </a:rPr>
                <a:t>M14</a:t>
              </a:r>
              <a:endParaRPr sz="800" b="1" dirty="0">
                <a:solidFill>
                  <a:srgbClr val="7030A0"/>
                </a:solidFill>
                <a:latin typeface="Helvetica" pitchFamily="2" charset="0"/>
              </a:endParaRPr>
            </a:p>
          </p:txBody>
        </p:sp>
        <p:sp>
          <p:nvSpPr>
            <p:cNvPr id="31" name="Google Shape;368;p14">
              <a:extLst>
                <a:ext uri="{FF2B5EF4-FFF2-40B4-BE49-F238E27FC236}">
                  <a16:creationId xmlns:a16="http://schemas.microsoft.com/office/drawing/2014/main" id="{366E798A-4B32-3B6C-7209-728C04BC5072}"/>
                </a:ext>
              </a:extLst>
            </p:cNvPr>
            <p:cNvSpPr txBox="1"/>
            <p:nvPr/>
          </p:nvSpPr>
          <p:spPr>
            <a:xfrm>
              <a:off x="1759293" y="8580267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7D739"/>
                  </a:solidFill>
                  <a:latin typeface="Helvetica" pitchFamily="2" charset="0"/>
                </a:rPr>
                <a:t>M1</a:t>
              </a:r>
              <a:endParaRPr sz="800" b="1" dirty="0">
                <a:solidFill>
                  <a:srgbClr val="C7D739"/>
                </a:solidFill>
                <a:latin typeface="Helvetica" pitchFamily="2" charset="0"/>
              </a:endParaRPr>
            </a:p>
          </p:txBody>
        </p:sp>
        <p:sp>
          <p:nvSpPr>
            <p:cNvPr id="33" name="Google Shape;368;p14">
              <a:extLst>
                <a:ext uri="{FF2B5EF4-FFF2-40B4-BE49-F238E27FC236}">
                  <a16:creationId xmlns:a16="http://schemas.microsoft.com/office/drawing/2014/main" id="{F5753CAB-2855-5A92-983F-7596DD808D8D}"/>
                </a:ext>
              </a:extLst>
            </p:cNvPr>
            <p:cNvSpPr txBox="1"/>
            <p:nvPr/>
          </p:nvSpPr>
          <p:spPr>
            <a:xfrm>
              <a:off x="1364893" y="7443146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DCE2"/>
                  </a:solidFill>
                  <a:latin typeface="Helvetica" pitchFamily="2" charset="0"/>
                </a:rPr>
                <a:t>M5</a:t>
              </a:r>
              <a:endParaRPr sz="800" b="1" dirty="0">
                <a:solidFill>
                  <a:srgbClr val="00DCE2"/>
                </a:solidFill>
                <a:latin typeface="Helvetica" pitchFamily="2" charset="0"/>
              </a:endParaRPr>
            </a:p>
          </p:txBody>
        </p:sp>
        <p:sp>
          <p:nvSpPr>
            <p:cNvPr id="34" name="Google Shape;368;p14">
              <a:extLst>
                <a:ext uri="{FF2B5EF4-FFF2-40B4-BE49-F238E27FC236}">
                  <a16:creationId xmlns:a16="http://schemas.microsoft.com/office/drawing/2014/main" id="{168C4962-22DF-2BEC-1011-F5625D714B8C}"/>
                </a:ext>
              </a:extLst>
            </p:cNvPr>
            <p:cNvSpPr txBox="1"/>
            <p:nvPr/>
          </p:nvSpPr>
          <p:spPr>
            <a:xfrm>
              <a:off x="2678040" y="8186705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1">
                      <a:lumMod val="50000"/>
                    </a:schemeClr>
                  </a:solidFill>
                  <a:latin typeface="Helvetica" pitchFamily="2" charset="0"/>
                </a:rPr>
                <a:t>M7</a:t>
              </a:r>
              <a:endParaRPr sz="800" b="1" dirty="0">
                <a:solidFill>
                  <a:schemeClr val="accent1">
                    <a:lumMod val="50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36" name="Google Shape;368;p14">
              <a:extLst>
                <a:ext uri="{FF2B5EF4-FFF2-40B4-BE49-F238E27FC236}">
                  <a16:creationId xmlns:a16="http://schemas.microsoft.com/office/drawing/2014/main" id="{64D6A764-13CA-9800-C574-26D3E81D2306}"/>
                </a:ext>
              </a:extLst>
            </p:cNvPr>
            <p:cNvSpPr txBox="1"/>
            <p:nvPr/>
          </p:nvSpPr>
          <p:spPr>
            <a:xfrm>
              <a:off x="1489734" y="8340922"/>
              <a:ext cx="443722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B7FD66"/>
                  </a:solidFill>
                  <a:latin typeface="Helvetica" pitchFamily="2" charset="0"/>
                </a:rPr>
                <a:t>M17</a:t>
              </a:r>
              <a:endParaRPr sz="800" b="1" dirty="0">
                <a:solidFill>
                  <a:srgbClr val="B7FD66"/>
                </a:solidFill>
                <a:latin typeface="Helvetica" pitchFamily="2" charset="0"/>
              </a:endParaRPr>
            </a:p>
          </p:txBody>
        </p:sp>
        <p:sp>
          <p:nvSpPr>
            <p:cNvPr id="37" name="Google Shape;368;p14">
              <a:extLst>
                <a:ext uri="{FF2B5EF4-FFF2-40B4-BE49-F238E27FC236}">
                  <a16:creationId xmlns:a16="http://schemas.microsoft.com/office/drawing/2014/main" id="{DDAADC52-2DB2-71DF-8E23-B3B39C658450}"/>
                </a:ext>
              </a:extLst>
            </p:cNvPr>
            <p:cNvSpPr txBox="1"/>
            <p:nvPr/>
          </p:nvSpPr>
          <p:spPr>
            <a:xfrm>
              <a:off x="2367744" y="7991551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00000"/>
                  </a:solidFill>
                  <a:latin typeface="Helvetica" pitchFamily="2" charset="0"/>
                </a:rPr>
                <a:t>M9</a:t>
              </a:r>
              <a:endParaRPr sz="800" b="1" dirty="0">
                <a:solidFill>
                  <a:srgbClr val="C00000"/>
                </a:solidFill>
                <a:latin typeface="Helvetica" pitchFamily="2" charset="0"/>
              </a:endParaRPr>
            </a:p>
          </p:txBody>
        </p:sp>
        <p:sp>
          <p:nvSpPr>
            <p:cNvPr id="38" name="Google Shape;368;p14">
              <a:extLst>
                <a:ext uri="{FF2B5EF4-FFF2-40B4-BE49-F238E27FC236}">
                  <a16:creationId xmlns:a16="http://schemas.microsoft.com/office/drawing/2014/main" id="{CF77F12B-3B51-CD24-2DB2-33970E5F0450}"/>
                </a:ext>
              </a:extLst>
            </p:cNvPr>
            <p:cNvSpPr txBox="1"/>
            <p:nvPr/>
          </p:nvSpPr>
          <p:spPr>
            <a:xfrm>
              <a:off x="2432278" y="8540365"/>
              <a:ext cx="332694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5DEF1"/>
                  </a:solidFill>
                  <a:latin typeface="Helvetica" pitchFamily="2" charset="0"/>
                </a:rPr>
                <a:t>M8</a:t>
              </a:r>
              <a:endParaRPr sz="800" b="1" dirty="0">
                <a:solidFill>
                  <a:srgbClr val="C5DEF1"/>
                </a:solidFill>
                <a:latin typeface="Helvetica" pitchFamily="2" charset="0"/>
              </a:endParaRPr>
            </a:p>
          </p:txBody>
        </p:sp>
        <p:sp>
          <p:nvSpPr>
            <p:cNvPr id="39" name="Google Shape;368;p14">
              <a:extLst>
                <a:ext uri="{FF2B5EF4-FFF2-40B4-BE49-F238E27FC236}">
                  <a16:creationId xmlns:a16="http://schemas.microsoft.com/office/drawing/2014/main" id="{6468D222-322D-BA5E-7871-72FBEE7D3CD8}"/>
                </a:ext>
              </a:extLst>
            </p:cNvPr>
            <p:cNvSpPr txBox="1"/>
            <p:nvPr/>
          </p:nvSpPr>
          <p:spPr>
            <a:xfrm>
              <a:off x="1203264" y="8621824"/>
              <a:ext cx="465170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chemeClr val="accent6">
                      <a:lumMod val="75000"/>
                    </a:schemeClr>
                  </a:solidFill>
                  <a:latin typeface="Helvetica" pitchFamily="2" charset="0"/>
                </a:rPr>
                <a:t>M12</a:t>
              </a:r>
              <a:endParaRPr sz="800" b="1" dirty="0">
                <a:solidFill>
                  <a:schemeClr val="accent6">
                    <a:lumMod val="75000"/>
                  </a:schemeClr>
                </a:solidFill>
                <a:latin typeface="Helvetica" pitchFamily="2" charset="0"/>
              </a:endParaRPr>
            </a:p>
          </p:txBody>
        </p:sp>
        <p:sp>
          <p:nvSpPr>
            <p:cNvPr id="40" name="Google Shape;368;p14">
              <a:extLst>
                <a:ext uri="{FF2B5EF4-FFF2-40B4-BE49-F238E27FC236}">
                  <a16:creationId xmlns:a16="http://schemas.microsoft.com/office/drawing/2014/main" id="{4081561C-6AF9-8C33-079D-68E345A67E74}"/>
                </a:ext>
              </a:extLst>
            </p:cNvPr>
            <p:cNvSpPr txBox="1"/>
            <p:nvPr/>
          </p:nvSpPr>
          <p:spPr>
            <a:xfrm>
              <a:off x="1548824" y="7245057"/>
              <a:ext cx="443722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CDA17D"/>
                  </a:solidFill>
                  <a:latin typeface="Helvetica" pitchFamily="2" charset="0"/>
                </a:rPr>
                <a:t>M11</a:t>
              </a:r>
              <a:endParaRPr sz="800" b="1" dirty="0">
                <a:solidFill>
                  <a:srgbClr val="CDA17D"/>
                </a:solidFill>
                <a:latin typeface="Helvetica" pitchFamily="2" charset="0"/>
              </a:endParaRPr>
            </a:p>
          </p:txBody>
        </p:sp>
        <p:sp>
          <p:nvSpPr>
            <p:cNvPr id="41" name="Google Shape;368;p14">
              <a:extLst>
                <a:ext uri="{FF2B5EF4-FFF2-40B4-BE49-F238E27FC236}">
                  <a16:creationId xmlns:a16="http://schemas.microsoft.com/office/drawing/2014/main" id="{FFBE869E-EC84-F7D3-4624-8C3EC4C29C78}"/>
                </a:ext>
              </a:extLst>
            </p:cNvPr>
            <p:cNvSpPr txBox="1"/>
            <p:nvPr/>
          </p:nvSpPr>
          <p:spPr>
            <a:xfrm>
              <a:off x="2321250" y="8811672"/>
              <a:ext cx="443722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002060"/>
                  </a:solidFill>
                  <a:latin typeface="Helvetica" pitchFamily="2" charset="0"/>
                </a:rPr>
                <a:t>M13</a:t>
              </a:r>
              <a:endParaRPr sz="800" b="1" dirty="0">
                <a:solidFill>
                  <a:srgbClr val="002060"/>
                </a:solidFill>
                <a:latin typeface="Helvetica" pitchFamily="2" charset="0"/>
              </a:endParaRPr>
            </a:p>
          </p:txBody>
        </p:sp>
        <p:sp>
          <p:nvSpPr>
            <p:cNvPr id="42" name="Google Shape;368;p14">
              <a:extLst>
                <a:ext uri="{FF2B5EF4-FFF2-40B4-BE49-F238E27FC236}">
                  <a16:creationId xmlns:a16="http://schemas.microsoft.com/office/drawing/2014/main" id="{906DFB44-AE96-1FAF-A7D8-0C1E3A3B16DE}"/>
                </a:ext>
              </a:extLst>
            </p:cNvPr>
            <p:cNvSpPr txBox="1"/>
            <p:nvPr/>
          </p:nvSpPr>
          <p:spPr>
            <a:xfrm>
              <a:off x="1523781" y="8560255"/>
              <a:ext cx="443722" cy="30774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800" b="1" dirty="0">
                  <a:solidFill>
                    <a:srgbClr val="F3A7B6"/>
                  </a:solidFill>
                  <a:latin typeface="Helvetica" pitchFamily="2" charset="0"/>
                </a:rPr>
                <a:t>M4</a:t>
              </a:r>
              <a:endParaRPr sz="800" b="1" dirty="0">
                <a:solidFill>
                  <a:srgbClr val="F3A7B6"/>
                </a:solidFill>
                <a:latin typeface="Helvetica" pitchFamily="2" charset="0"/>
              </a:endParaRPr>
            </a:p>
          </p:txBody>
        </p:sp>
      </p:grpSp>
      <p:sp>
        <p:nvSpPr>
          <p:cNvPr id="363" name="Google Shape;363;p14"/>
          <p:cNvSpPr txBox="1"/>
          <p:nvPr/>
        </p:nvSpPr>
        <p:spPr>
          <a:xfrm>
            <a:off x="252460" y="171560"/>
            <a:ext cx="383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/>
              <a:t>A</a:t>
            </a:r>
            <a:endParaRPr sz="1800" b="1"/>
          </a:p>
        </p:txBody>
      </p:sp>
      <p:sp>
        <p:nvSpPr>
          <p:cNvPr id="365" name="Google Shape;365;p14"/>
          <p:cNvSpPr txBox="1"/>
          <p:nvPr/>
        </p:nvSpPr>
        <p:spPr>
          <a:xfrm>
            <a:off x="342245" y="6321557"/>
            <a:ext cx="383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/>
              <a:t>C</a:t>
            </a:r>
            <a:endParaRPr sz="1800" b="1"/>
          </a:p>
        </p:txBody>
      </p:sp>
      <p:sp>
        <p:nvSpPr>
          <p:cNvPr id="368" name="Google Shape;368;p14"/>
          <p:cNvSpPr txBox="1"/>
          <p:nvPr/>
        </p:nvSpPr>
        <p:spPr>
          <a:xfrm>
            <a:off x="703626" y="3597048"/>
            <a:ext cx="71316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M143</a:t>
            </a:r>
            <a:endParaRPr sz="1200" b="1" dirty="0"/>
          </a:p>
        </p:txBody>
      </p:sp>
      <p:sp>
        <p:nvSpPr>
          <p:cNvPr id="369" name="Google Shape;369;p14"/>
          <p:cNvSpPr txBox="1"/>
          <p:nvPr/>
        </p:nvSpPr>
        <p:spPr>
          <a:xfrm>
            <a:off x="3881773" y="3594682"/>
            <a:ext cx="809308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M148</a:t>
            </a:r>
            <a:endParaRPr sz="1200" b="1" dirty="0"/>
          </a:p>
        </p:txBody>
      </p:sp>
      <p:sp>
        <p:nvSpPr>
          <p:cNvPr id="370" name="Google Shape;370;p14"/>
          <p:cNvSpPr txBox="1"/>
          <p:nvPr/>
        </p:nvSpPr>
        <p:spPr>
          <a:xfrm>
            <a:off x="735362" y="6740519"/>
            <a:ext cx="683205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M187</a:t>
            </a:r>
            <a:endParaRPr sz="1200" b="1" dirty="0"/>
          </a:p>
        </p:txBody>
      </p:sp>
      <p:sp>
        <p:nvSpPr>
          <p:cNvPr id="371" name="Google Shape;371;p14"/>
          <p:cNvSpPr txBox="1"/>
          <p:nvPr/>
        </p:nvSpPr>
        <p:spPr>
          <a:xfrm>
            <a:off x="4054687" y="6770315"/>
            <a:ext cx="709716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M187r</a:t>
            </a:r>
            <a:endParaRPr sz="1200" b="1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E778497-8EEA-6E77-277E-E13DB1B92C98}"/>
              </a:ext>
            </a:extLst>
          </p:cNvPr>
          <p:cNvSpPr txBox="1"/>
          <p:nvPr/>
        </p:nvSpPr>
        <p:spPr>
          <a:xfrm>
            <a:off x="1190197" y="9154748"/>
            <a:ext cx="5148588" cy="9237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en-US" sz="1200" b="1" u="sng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Figure S6.</a:t>
            </a:r>
            <a:r>
              <a:rPr lang="en-US" sz="12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ForceAtlas</a:t>
            </a:r>
            <a:r>
              <a:rPr lang="en-US" sz="12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(left: diagnostic / right: relapse).  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Nodes are genes while edges represent co-expression links between genes and module hub genes. The top hub genes per module are labeled. node size is scaled by </a:t>
            </a:r>
            <a:r>
              <a:rPr lang="en-US" sz="1200" dirty="0" err="1">
                <a:effectLst/>
                <a:latin typeface="Arial" panose="020B0604020202020204" pitchFamily="34" charset="0"/>
                <a:ea typeface="Arial" panose="020B0604020202020204" pitchFamily="34" charset="0"/>
              </a:rPr>
              <a:t>kMEs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</a:t>
            </a:r>
            <a:endParaRPr lang="fr-FR" sz="12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64" name="Google Shape;364;p14"/>
          <p:cNvSpPr txBox="1"/>
          <p:nvPr/>
        </p:nvSpPr>
        <p:spPr>
          <a:xfrm>
            <a:off x="308066" y="3170979"/>
            <a:ext cx="359134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 dirty="0"/>
              <a:t>B</a:t>
            </a:r>
            <a:endParaRPr sz="1800" b="1" dirty="0"/>
          </a:p>
        </p:txBody>
      </p:sp>
      <p:sp>
        <p:nvSpPr>
          <p:cNvPr id="366" name="Google Shape;366;p14"/>
          <p:cNvSpPr txBox="1"/>
          <p:nvPr/>
        </p:nvSpPr>
        <p:spPr>
          <a:xfrm>
            <a:off x="637798" y="537829"/>
            <a:ext cx="737472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M104</a:t>
            </a:r>
            <a:endParaRPr sz="1200" b="1" dirty="0"/>
          </a:p>
        </p:txBody>
      </p:sp>
      <p:sp>
        <p:nvSpPr>
          <p:cNvPr id="367" name="Google Shape;367;p14"/>
          <p:cNvSpPr txBox="1"/>
          <p:nvPr/>
        </p:nvSpPr>
        <p:spPr>
          <a:xfrm>
            <a:off x="3931514" y="533713"/>
            <a:ext cx="692693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 dirty="0"/>
              <a:t>M127</a:t>
            </a:r>
            <a:endParaRPr sz="1200" b="1" dirty="0"/>
          </a:p>
        </p:txBody>
      </p:sp>
      <p:sp>
        <p:nvSpPr>
          <p:cNvPr id="44" name="Google Shape;54;p13">
            <a:extLst>
              <a:ext uri="{FF2B5EF4-FFF2-40B4-BE49-F238E27FC236}">
                <a16:creationId xmlns:a16="http://schemas.microsoft.com/office/drawing/2014/main" id="{9BDB45FC-D271-F0F0-58EC-CDB3B0AB9EDB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S6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825" y="503150"/>
            <a:ext cx="7304176" cy="414020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4" name="Google Shape;94;p16"/>
          <p:cNvGraphicFramePr/>
          <p:nvPr>
            <p:extLst>
              <p:ext uri="{D42A27DB-BD31-4B8C-83A1-F6EECF244321}">
                <p14:modId xmlns:p14="http://schemas.microsoft.com/office/powerpoint/2010/main" val="30682522"/>
              </p:ext>
            </p:extLst>
          </p:nvPr>
        </p:nvGraphicFramePr>
        <p:xfrm>
          <a:off x="516450" y="5026075"/>
          <a:ext cx="6638725" cy="2273370"/>
        </p:xfrm>
        <a:graphic>
          <a:graphicData uri="http://schemas.openxmlformats.org/drawingml/2006/table">
            <a:tbl>
              <a:tblPr>
                <a:noFill/>
                <a:tableStyleId>{1593FF24-5F55-4755-B521-A30F7CEB44BA}</a:tableStyleId>
              </a:tblPr>
              <a:tblGrid>
                <a:gridCol w="178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0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08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7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708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708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654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Number of selected features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comp 1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comp 2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comp 3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comp 4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/>
                        <a:t>comp 5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4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b="1" dirty="0" err="1"/>
                        <a:t>Librairy</a:t>
                      </a:r>
                      <a:r>
                        <a:rPr lang="fr" b="1" dirty="0"/>
                        <a:t> 1</a:t>
                      </a:r>
                      <a:endParaRPr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22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45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100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45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49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4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b="1" dirty="0" err="1">
                          <a:solidFill>
                            <a:schemeClr val="dk1"/>
                          </a:solidFill>
                        </a:rPr>
                        <a:t>Librairy</a:t>
                      </a:r>
                      <a:r>
                        <a:rPr lang="fr" b="1" dirty="0">
                          <a:solidFill>
                            <a:schemeClr val="dk1"/>
                          </a:solidFill>
                        </a:rPr>
                        <a:t> 2</a:t>
                      </a:r>
                      <a:endParaRPr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83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12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109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12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46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fr" b="1" dirty="0" err="1">
                          <a:solidFill>
                            <a:schemeClr val="dk1"/>
                          </a:solidFill>
                        </a:rPr>
                        <a:t>Librairy</a:t>
                      </a:r>
                      <a:r>
                        <a:rPr lang="fr" b="1" dirty="0">
                          <a:solidFill>
                            <a:schemeClr val="dk1"/>
                          </a:solidFill>
                        </a:rPr>
                        <a:t> 3</a:t>
                      </a:r>
                      <a:endParaRPr b="1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110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26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/>
                        <a:t>15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dirty="0"/>
                        <a:t>2</a:t>
                      </a:r>
                      <a:endParaRPr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5" name="Google Shape;95;p16"/>
          <p:cNvSpPr txBox="1"/>
          <p:nvPr/>
        </p:nvSpPr>
        <p:spPr>
          <a:xfrm>
            <a:off x="-97050" y="0"/>
            <a:ext cx="695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/>
              <a:t>A</a:t>
            </a:r>
            <a:endParaRPr sz="2000" b="1"/>
          </a:p>
        </p:txBody>
      </p:sp>
      <p:sp>
        <p:nvSpPr>
          <p:cNvPr id="96" name="Google Shape;96;p16"/>
          <p:cNvSpPr txBox="1"/>
          <p:nvPr/>
        </p:nvSpPr>
        <p:spPr>
          <a:xfrm>
            <a:off x="-97050" y="4517550"/>
            <a:ext cx="695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 b="1"/>
              <a:t>B</a:t>
            </a:r>
            <a:endParaRPr sz="2000" b="1"/>
          </a:p>
        </p:txBody>
      </p:sp>
      <p:sp>
        <p:nvSpPr>
          <p:cNvPr id="97" name="Google Shape;97;p16"/>
          <p:cNvSpPr txBox="1"/>
          <p:nvPr/>
        </p:nvSpPr>
        <p:spPr>
          <a:xfrm>
            <a:off x="102900" y="7453575"/>
            <a:ext cx="73542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Figure S7.</a:t>
            </a:r>
            <a:r>
              <a:rPr lang="fr" sz="1000" b="1" dirty="0">
                <a:latin typeface="Helvetica" pitchFamily="2" charset="0"/>
              </a:rPr>
              <a:t> Plots of the </a:t>
            </a:r>
            <a:r>
              <a:rPr lang="fr" sz="1000" b="1" dirty="0" err="1">
                <a:latin typeface="Helvetica" pitchFamily="2" charset="0"/>
              </a:rPr>
              <a:t>determination</a:t>
            </a:r>
            <a:r>
              <a:rPr lang="fr" sz="1000" b="1" dirty="0">
                <a:latin typeface="Helvetica" pitchFamily="2" charset="0"/>
              </a:rPr>
              <a:t> of the optimal values of variables </a:t>
            </a:r>
            <a:r>
              <a:rPr lang="fr" sz="1000" b="1" dirty="0" err="1">
                <a:latin typeface="Helvetica" pitchFamily="2" charset="0"/>
              </a:rPr>
              <a:t>selected</a:t>
            </a:r>
            <a:r>
              <a:rPr lang="fr" sz="1000" b="1" dirty="0">
                <a:latin typeface="Helvetica" pitchFamily="2" charset="0"/>
              </a:rPr>
              <a:t> for </a:t>
            </a:r>
            <a:r>
              <a:rPr lang="fr" sz="1000" b="1" dirty="0" err="1">
                <a:latin typeface="Helvetica" pitchFamily="2" charset="0"/>
              </a:rPr>
              <a:t>each</a:t>
            </a:r>
            <a:r>
              <a:rPr lang="fr" sz="1000" b="1" dirty="0">
                <a:latin typeface="Helvetica" pitchFamily="2" charset="0"/>
              </a:rPr>
              <a:t> components for the </a:t>
            </a:r>
            <a:r>
              <a:rPr lang="fr" sz="1000" b="1" dirty="0" err="1">
                <a:latin typeface="Helvetica" pitchFamily="2" charset="0"/>
              </a:rPr>
              <a:t>sparsity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parameters</a:t>
            </a:r>
            <a:r>
              <a:rPr lang="fr" sz="1000" b="1" dirty="0">
                <a:latin typeface="Helvetica" pitchFamily="2" charset="0"/>
              </a:rPr>
              <a:t> in </a:t>
            </a:r>
            <a:r>
              <a:rPr lang="fr" sz="1000" b="1" dirty="0" err="1">
                <a:latin typeface="Helvetica" pitchFamily="2" charset="0"/>
              </a:rPr>
              <a:t>sPLS</a:t>
            </a:r>
            <a:r>
              <a:rPr lang="fr" sz="1000" b="1" dirty="0">
                <a:latin typeface="Helvetica" pitchFamily="2" charset="0"/>
              </a:rPr>
              <a:t>-DA for </a:t>
            </a:r>
            <a:r>
              <a:rPr lang="fr" sz="1000" b="1" dirty="0" err="1">
                <a:latin typeface="Helvetica" pitchFamily="2" charset="0"/>
              </a:rPr>
              <a:t>each</a:t>
            </a:r>
            <a:r>
              <a:rPr lang="fr" sz="1000" b="1" dirty="0">
                <a:latin typeface="Helvetica" pitchFamily="2" charset="0"/>
              </a:rPr>
              <a:t> pair of patients (M104/M127, M143/M148, M187/M187r)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with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10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folds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of the M cross-validation and 100 times the Cross-Validation process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is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repeated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</a:t>
            </a:r>
            <a:r>
              <a:rPr lang="fr" sz="1000" b="1" dirty="0">
                <a:latin typeface="Helvetica" pitchFamily="2" charset="0"/>
              </a:rPr>
              <a:t>(A) and </a:t>
            </a:r>
            <a:r>
              <a:rPr lang="fr" sz="1000" b="1" dirty="0" err="1">
                <a:latin typeface="Helvetica" pitchFamily="2" charset="0"/>
              </a:rPr>
              <a:t>associated</a:t>
            </a:r>
            <a:r>
              <a:rPr lang="fr" sz="1000" b="1" dirty="0">
                <a:latin typeface="Helvetica" pitchFamily="2" charset="0"/>
              </a:rPr>
              <a:t> values (B).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sp>
        <p:nvSpPr>
          <p:cNvPr id="3" name="Google Shape;54;p13">
            <a:extLst>
              <a:ext uri="{FF2B5EF4-FFF2-40B4-BE49-F238E27FC236}">
                <a16:creationId xmlns:a16="http://schemas.microsoft.com/office/drawing/2014/main" id="{C07AE2A2-EC67-E6CB-D9CD-774525AE3B5D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S7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" name="Google Shape;113;p18"/>
          <p:cNvGraphicFramePr/>
          <p:nvPr>
            <p:extLst>
              <p:ext uri="{D42A27DB-BD31-4B8C-83A1-F6EECF244321}">
                <p14:modId xmlns:p14="http://schemas.microsoft.com/office/powerpoint/2010/main" val="2022411934"/>
              </p:ext>
            </p:extLst>
          </p:nvPr>
        </p:nvGraphicFramePr>
        <p:xfrm>
          <a:off x="288587" y="162013"/>
          <a:ext cx="6982499" cy="3765508"/>
        </p:xfrm>
        <a:graphic>
          <a:graphicData uri="http://schemas.openxmlformats.org/drawingml/2006/table">
            <a:tbl>
              <a:tblPr>
                <a:noFill/>
                <a:tableStyleId>{EEDD451E-7308-4537-B90F-801B300F1230}</a:tableStyleId>
              </a:tblPr>
              <a:tblGrid>
                <a:gridCol w="812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0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2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6521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Lib 1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coef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exp(coef)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se(coef)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z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 dirty="0"/>
                        <a:t>Pr(&gt;|z|)</a:t>
                      </a:r>
                      <a:endParaRPr sz="1000" b="1" dirty="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ACTB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0.57630225154003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1.77944630541534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0.360669005835908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1.59787018627885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0.110071870425492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DUSP6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-0.351263072337615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0.703798579562036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0.220409113441095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-1.59368669858332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0.111006224920311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HES4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0.199383378203562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1.22064984675191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0.126706719803369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1.57358172094564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0.115584181860104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HMGB2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1.16795094548486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3.21539735931568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0.48718346695115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2.39735340937168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0.0165139872833572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HSP90AA1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-0.739667177071922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0.477272736399574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0.393152418081919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-1.8813751182825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0.0599209090950275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JUNB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0.751311362155782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2.11977799138564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0.301149594909744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2.49481113325407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0.0126024188214104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PHGDH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0.549154706540332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1.73178852947587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0.332685256111525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1.6506734111362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0.09880527989062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TPX2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-1.14138945368567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0.319374956673112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0.54005977513749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-2.11345022575527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0.0345622509611612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TUBA1B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-1.39070431869193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0.248899938003164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0.539164791987991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-2.57936782845959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0.0098981328375519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TUBB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1.11209090779877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3.04070959564102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0.615861908862819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1.80574718422224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0.0709578387510406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ZFP36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-0.603206987612453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0.5470544231616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0.371761389495128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-1.62256491571553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dirty="0"/>
                        <a:t>0.104682445562642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114" name="Google Shape;114;p18"/>
          <p:cNvGraphicFramePr/>
          <p:nvPr>
            <p:extLst>
              <p:ext uri="{D42A27DB-BD31-4B8C-83A1-F6EECF244321}">
                <p14:modId xmlns:p14="http://schemas.microsoft.com/office/powerpoint/2010/main" val="371289316"/>
              </p:ext>
            </p:extLst>
          </p:nvPr>
        </p:nvGraphicFramePr>
        <p:xfrm>
          <a:off x="288574" y="4221650"/>
          <a:ext cx="6982499" cy="2521028"/>
        </p:xfrm>
        <a:graphic>
          <a:graphicData uri="http://schemas.openxmlformats.org/drawingml/2006/table">
            <a:tbl>
              <a:tblPr>
                <a:noFill/>
                <a:tableStyleId>{EEDD451E-7308-4537-B90F-801B300F1230}</a:tableStyleId>
              </a:tblPr>
              <a:tblGrid>
                <a:gridCol w="812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0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2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6521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Lib 2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coef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exp(coef)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se(coef)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z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Pr(&gt;|z|)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CD52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0.445226170255763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1.56084317221425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0.250195922363609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1.7795100977254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0.0751561708885995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DUSP2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0.471416458442747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1.60226212433659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0.223640590032338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2.10791993696038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0.0350379153833939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MKI67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0.520760966141168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1.6833081029178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0.236603172942331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2.20098893715216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0.0277368070243207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NDC80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-1.03259977097729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0.356080029660485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0.465584767687149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-2.21785557140725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0.0265646816347302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TUBA1B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-1.04546649098245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0.351527796576278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0.462202513270699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-2.26192299038875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0.0237021616615171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TUBB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1.08868605665731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2.97036861128538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0.554237629095373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1.964294734795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0.0494959219397579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ZFP36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-0.832564862760359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0.4349323127996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0.349018398040906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-2.38544692037347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0.0170583838534329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5" name="Google Shape;115;p18"/>
          <p:cNvGraphicFramePr/>
          <p:nvPr>
            <p:extLst>
              <p:ext uri="{D42A27DB-BD31-4B8C-83A1-F6EECF244321}">
                <p14:modId xmlns:p14="http://schemas.microsoft.com/office/powerpoint/2010/main" val="2692617833"/>
              </p:ext>
            </p:extLst>
          </p:nvPr>
        </p:nvGraphicFramePr>
        <p:xfrm>
          <a:off x="288587" y="6962950"/>
          <a:ext cx="6982499" cy="2521028"/>
        </p:xfrm>
        <a:graphic>
          <a:graphicData uri="http://schemas.openxmlformats.org/drawingml/2006/table">
            <a:tbl>
              <a:tblPr>
                <a:noFill/>
                <a:tableStyleId>{EEDD451E-7308-4537-B90F-801B300F1230}</a:tableStyleId>
              </a:tblPr>
              <a:tblGrid>
                <a:gridCol w="812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2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6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00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722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86521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Lib 3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coef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exp(coef)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se(coef)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z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000" b="1"/>
                        <a:t>Pr(&gt;|z|)</a:t>
                      </a:r>
                      <a:endParaRPr sz="1000" b="1"/>
                    </a:p>
                  </a:txBody>
                  <a:tcPr marL="91425" marR="91425" marT="91425" marB="91425">
                    <a:lnL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CDK2AP2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dirty="0"/>
                        <a:t>0.845304059140808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2.32868576512832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0.349792529957887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dirty="0"/>
                        <a:t>2.41658693867069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0.0156667844203157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DUSP6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-0.452610763537953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0.6359656264671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0.206605277991262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-2.19070281233133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0.0284733054540767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HSP90AB1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-1.08871024781975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0.336650409424249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0.472447006707261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-2.30440712368476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0.0211998004966817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JUN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0.441128745640809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1.55446081951424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0.259480747463883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1.70004422274994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dirty="0"/>
                        <a:t>0.0891226076120951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MIF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-0.459518276872634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0.631587822697606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0.280086210166627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-1.64063156340064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0.100873918893872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PFN1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0.936949087181338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2.55218304033923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0.469717214573279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1.99470885484263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0.0460746430688379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748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b="1"/>
                        <a:t>RPS6</a:t>
                      </a:r>
                      <a:endParaRPr sz="800" b="1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1.20863184321871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3.34889969696492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0.474154413873097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/>
                        <a:t>2.54902581913365</a:t>
                      </a:r>
                      <a:endParaRPr sz="80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800" dirty="0"/>
                        <a:t>0.0108024302388584</a:t>
                      </a:r>
                      <a:endParaRPr sz="800" dirty="0"/>
                    </a:p>
                  </a:txBody>
                  <a:tcPr marL="91425" marR="91425" marT="91425" marB="914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6" name="Google Shape;116;p18"/>
          <p:cNvSpPr txBox="1"/>
          <p:nvPr/>
        </p:nvSpPr>
        <p:spPr>
          <a:xfrm>
            <a:off x="288573" y="9483978"/>
            <a:ext cx="6982500" cy="6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Figure S8</a:t>
            </a:r>
            <a:r>
              <a:rPr lang="fr" sz="1000" b="1" dirty="0">
                <a:latin typeface="Helvetica" pitchFamily="2" charset="0"/>
              </a:rPr>
              <a:t>. </a:t>
            </a:r>
            <a:r>
              <a:rPr lang="fr" sz="1000" b="1" dirty="0" err="1">
                <a:latin typeface="Helvetica" pitchFamily="2" charset="0"/>
              </a:rPr>
              <a:t>Results</a:t>
            </a:r>
            <a:r>
              <a:rPr lang="fr" sz="1000" b="1" dirty="0">
                <a:latin typeface="Helvetica" pitchFamily="2" charset="0"/>
              </a:rPr>
              <a:t> of the Cox </a:t>
            </a:r>
            <a:r>
              <a:rPr lang="fr" sz="1000" b="1" dirty="0" err="1">
                <a:latin typeface="Helvetica" pitchFamily="2" charset="0"/>
              </a:rPr>
              <a:t>regression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models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alimented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with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selected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genes</a:t>
            </a:r>
            <a:r>
              <a:rPr lang="fr" sz="1000" b="1" dirty="0">
                <a:latin typeface="Helvetica" pitchFamily="2" charset="0"/>
              </a:rPr>
              <a:t> in </a:t>
            </a:r>
            <a:r>
              <a:rPr lang="fr" sz="1000" b="1" dirty="0" err="1">
                <a:latin typeface="Helvetica" pitchFamily="2" charset="0"/>
              </a:rPr>
              <a:t>sPLS</a:t>
            </a:r>
            <a:r>
              <a:rPr lang="fr" sz="1000" b="1" dirty="0">
                <a:latin typeface="Helvetica" pitchFamily="2" charset="0"/>
              </a:rPr>
              <a:t>-DA for </a:t>
            </a:r>
            <a:r>
              <a:rPr lang="fr" sz="1000" b="1" dirty="0" err="1">
                <a:latin typeface="Helvetica" pitchFamily="2" charset="0"/>
              </a:rPr>
              <a:t>each</a:t>
            </a:r>
            <a:r>
              <a:rPr lang="fr" sz="1000" b="1" dirty="0">
                <a:latin typeface="Helvetica" pitchFamily="2" charset="0"/>
              </a:rPr>
              <a:t> patient pair </a:t>
            </a:r>
            <a:r>
              <a:rPr lang="fr" sz="1000" b="1" dirty="0" err="1">
                <a:latin typeface="Helvetica" pitchFamily="2" charset="0"/>
              </a:rPr>
              <a:t>selected</a:t>
            </a:r>
            <a:r>
              <a:rPr lang="fr" sz="1000" b="1" dirty="0">
                <a:latin typeface="Helvetica" pitchFamily="2" charset="0"/>
              </a:rPr>
              <a:t> </a:t>
            </a:r>
            <a:r>
              <a:rPr lang="fr" sz="1000" b="1" dirty="0" err="1">
                <a:latin typeface="Helvetica" pitchFamily="2" charset="0"/>
              </a:rPr>
              <a:t>with</a:t>
            </a:r>
            <a:r>
              <a:rPr lang="fr" sz="1000" b="1" dirty="0">
                <a:latin typeface="Helvetica" pitchFamily="2" charset="0"/>
              </a:rPr>
              <a:t> a </a:t>
            </a:r>
            <a:r>
              <a:rPr lang="fr" sz="1000" b="1" dirty="0" err="1">
                <a:latin typeface="Helvetica" pitchFamily="2" charset="0"/>
              </a:rPr>
              <a:t>stepwise</a:t>
            </a:r>
            <a:r>
              <a:rPr lang="fr" sz="1000" b="1" dirty="0">
                <a:latin typeface="Helvetica" pitchFamily="2" charset="0"/>
              </a:rPr>
              <a:t> model </a:t>
            </a:r>
            <a:r>
              <a:rPr lang="fr" sz="1000" b="1" dirty="0" err="1">
                <a:latin typeface="Helvetica" pitchFamily="2" charset="0"/>
              </a:rPr>
              <a:t>selection</a:t>
            </a:r>
            <a:r>
              <a:rPr lang="fr" sz="1000" b="1" dirty="0">
                <a:latin typeface="Helvetica" pitchFamily="2" charset="0"/>
              </a:rPr>
              <a:t> by AIC. Model 1: M104/M127, Model 2: M143/M148 and Model 3: M187 / M187r.</a:t>
            </a:r>
            <a:endParaRPr sz="1000" dirty="0">
              <a:solidFill>
                <a:schemeClr val="dk1"/>
              </a:solidFill>
              <a:latin typeface="Helvetica" pitchFamily="2" charset="0"/>
            </a:endParaRPr>
          </a:p>
        </p:txBody>
      </p:sp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E3AF1822-6810-30DC-EA80-40BB3A47CED1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 dirty="0">
                <a:latin typeface="Helvetica" pitchFamily="2" charset="0"/>
              </a:rPr>
              <a:t>Figure S8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/>
          <p:nvPr/>
        </p:nvSpPr>
        <p:spPr>
          <a:xfrm>
            <a:off x="299175" y="9174750"/>
            <a:ext cx="7108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Figure S9. Risk tables for the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different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librairies </a:t>
            </a:r>
            <a:r>
              <a:rPr lang="fr" sz="1000" b="1" dirty="0" err="1">
                <a:solidFill>
                  <a:schemeClr val="dk1"/>
                </a:solidFill>
                <a:latin typeface="Helvetica" pitchFamily="2" charset="0"/>
              </a:rPr>
              <a:t>according</a:t>
            </a:r>
            <a:r>
              <a:rPr lang="fr" sz="1000" b="1" dirty="0">
                <a:solidFill>
                  <a:schemeClr val="dk1"/>
                </a:solidFill>
                <a:latin typeface="Helvetica" pitchFamily="2" charset="0"/>
              </a:rPr>
              <a:t> to the Kaplan Meier plots of Figure 5. </a:t>
            </a:r>
            <a:endParaRPr sz="1100" b="1" dirty="0">
              <a:latin typeface="Helvetica" pitchFamily="2" charset="0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61250"/>
            <a:ext cx="7255199" cy="275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228562"/>
            <a:ext cx="7255199" cy="275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6195874"/>
            <a:ext cx="7255199" cy="2758076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7"/>
          <p:cNvSpPr txBox="1"/>
          <p:nvPr/>
        </p:nvSpPr>
        <p:spPr>
          <a:xfrm>
            <a:off x="299175" y="92450"/>
            <a:ext cx="739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Lib 1</a:t>
            </a:r>
            <a:endParaRPr sz="1500"/>
          </a:p>
        </p:txBody>
      </p:sp>
      <p:sp>
        <p:nvSpPr>
          <p:cNvPr id="107" name="Google Shape;107;p17"/>
          <p:cNvSpPr txBox="1"/>
          <p:nvPr/>
        </p:nvSpPr>
        <p:spPr>
          <a:xfrm>
            <a:off x="299175" y="2987225"/>
            <a:ext cx="739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Lib 2</a:t>
            </a:r>
            <a:endParaRPr sz="1500"/>
          </a:p>
        </p:txBody>
      </p:sp>
      <p:sp>
        <p:nvSpPr>
          <p:cNvPr id="108" name="Google Shape;108;p17"/>
          <p:cNvSpPr txBox="1"/>
          <p:nvPr/>
        </p:nvSpPr>
        <p:spPr>
          <a:xfrm>
            <a:off x="299175" y="5959025"/>
            <a:ext cx="7395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/>
              <a:t>Lib 3</a:t>
            </a:r>
            <a:endParaRPr sz="1500"/>
          </a:p>
        </p:txBody>
      </p:sp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48BFBB37-C878-E7B9-2F15-951A99DC375B}"/>
              </a:ext>
            </a:extLst>
          </p:cNvPr>
          <p:cNvSpPr txBox="1"/>
          <p:nvPr/>
        </p:nvSpPr>
        <p:spPr>
          <a:xfrm>
            <a:off x="3444961" y="10109363"/>
            <a:ext cx="1026744" cy="40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b="1">
                <a:latin typeface="Helvetica" pitchFamily="2" charset="0"/>
              </a:rPr>
              <a:t>Figure S9 </a:t>
            </a:r>
            <a:endParaRPr dirty="0">
              <a:latin typeface="Helvetica" pitchFamily="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26312</TotalTime>
  <Words>950</Words>
  <Application>Microsoft Macintosh PowerPoint</Application>
  <PresentationFormat>Personnalisé</PresentationFormat>
  <Paragraphs>301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Helvetica</vt:lpstr>
      <vt:lpstr>Simple Light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cp:lastModifiedBy>Jean-Francois Peyron</cp:lastModifiedBy>
  <cp:revision>20</cp:revision>
  <cp:lastPrinted>2024-03-18T15:33:37Z</cp:lastPrinted>
  <dcterms:modified xsi:type="dcterms:W3CDTF">2024-04-04T19:57:02Z</dcterms:modified>
</cp:coreProperties>
</file>