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180763342082241"/>
          <c:y val="0.1064814814814817"/>
          <c:w val="0.79910411198600151"/>
          <c:h val="0.78465259550889577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'C:\статьи_лето_2017\Желатина\[Изоэлектр. _Т плав_2018.xlsx]Темп. плав. (2)'!$B$6</c:f>
              <c:strCache>
                <c:ptCount val="1"/>
                <c:pt idx="0">
                  <c:v>рН 3</c:v>
                </c:pt>
              </c:strCache>
            </c:strRef>
          </c:tx>
          <c:spPr>
            <a:ln w="15875">
              <a:solidFill>
                <a:schemeClr val="tx1"/>
              </a:solidFill>
            </a:ln>
          </c:spPr>
          <c:marker>
            <c:symbol val="diamond"/>
            <c:size val="6"/>
            <c:spPr>
              <a:solidFill>
                <a:schemeClr val="bg1">
                  <a:lumMod val="50000"/>
                </a:schemeClr>
              </a:solidFill>
              <a:ln w="12700">
                <a:solidFill>
                  <a:schemeClr val="tx1"/>
                </a:solidFill>
              </a:ln>
            </c:spPr>
          </c:marker>
          <c:xVal>
            <c:numRef>
              <c:f>'C:\статьи_лето_2017\Желатина\[Изоэлектр. _Т плав_2018.xlsx]Темп. плав. (2)'!$A$7:$A$26</c:f>
              <c:numCache>
                <c:formatCode>General</c:formatCode>
                <c:ptCount val="20"/>
                <c:pt idx="0">
                  <c:v>6</c:v>
                </c:pt>
                <c:pt idx="1">
                  <c:v>7</c:v>
                </c:pt>
                <c:pt idx="2">
                  <c:v>8</c:v>
                </c:pt>
                <c:pt idx="3">
                  <c:v>9</c:v>
                </c:pt>
                <c:pt idx="4">
                  <c:v>10</c:v>
                </c:pt>
                <c:pt idx="5">
                  <c:v>11</c:v>
                </c:pt>
                <c:pt idx="6">
                  <c:v>12</c:v>
                </c:pt>
                <c:pt idx="7">
                  <c:v>13</c:v>
                </c:pt>
                <c:pt idx="8">
                  <c:v>14</c:v>
                </c:pt>
                <c:pt idx="9">
                  <c:v>15</c:v>
                </c:pt>
                <c:pt idx="10">
                  <c:v>16</c:v>
                </c:pt>
                <c:pt idx="11">
                  <c:v>17</c:v>
                </c:pt>
                <c:pt idx="12">
                  <c:v>18</c:v>
                </c:pt>
                <c:pt idx="13">
                  <c:v>19</c:v>
                </c:pt>
                <c:pt idx="14">
                  <c:v>20</c:v>
                </c:pt>
                <c:pt idx="15">
                  <c:v>21</c:v>
                </c:pt>
                <c:pt idx="16">
                  <c:v>22</c:v>
                </c:pt>
                <c:pt idx="17">
                  <c:v>23</c:v>
                </c:pt>
                <c:pt idx="18">
                  <c:v>24</c:v>
                </c:pt>
                <c:pt idx="19">
                  <c:v>25</c:v>
                </c:pt>
              </c:numCache>
            </c:numRef>
          </c:xVal>
          <c:yVal>
            <c:numRef>
              <c:f>'C:\статьи_лето_2017\Желатина\[Изоэлектр. _Т плав_2018.xlsx]Темп. плав. (2)'!$B$7:$B$26</c:f>
              <c:numCache>
                <c:formatCode>General</c:formatCode>
                <c:ptCount val="20"/>
                <c:pt idx="0">
                  <c:v>50.2</c:v>
                </c:pt>
                <c:pt idx="1">
                  <c:v>49.1</c:v>
                </c:pt>
                <c:pt idx="2">
                  <c:v>47.4</c:v>
                </c:pt>
                <c:pt idx="3">
                  <c:v>45</c:v>
                </c:pt>
                <c:pt idx="4">
                  <c:v>40.4</c:v>
                </c:pt>
                <c:pt idx="5">
                  <c:v>30.9</c:v>
                </c:pt>
                <c:pt idx="6">
                  <c:v>16.7</c:v>
                </c:pt>
                <c:pt idx="7">
                  <c:v>4.2300000000000004</c:v>
                </c:pt>
                <c:pt idx="8">
                  <c:v>0.217</c:v>
                </c:pt>
                <c:pt idx="9">
                  <c:v>1.2800000000000001E-2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'C:\статьи_лето_2017\Желатина\[Изоэлектр. _Т плав_2018.xlsx]Темп. плав. (2)'!$C$6</c:f>
              <c:strCache>
                <c:ptCount val="1"/>
                <c:pt idx="0">
                  <c:v>рН 4</c:v>
                </c:pt>
              </c:strCache>
            </c:strRef>
          </c:tx>
          <c:spPr>
            <a:ln w="15875">
              <a:solidFill>
                <a:srgbClr val="146E1D"/>
              </a:solidFill>
            </a:ln>
          </c:spPr>
          <c:marker>
            <c:symbol val="triangle"/>
            <c:size val="5"/>
            <c:spPr>
              <a:solidFill>
                <a:srgbClr val="146E1D"/>
              </a:solidFill>
              <a:ln w="12700">
                <a:solidFill>
                  <a:srgbClr val="146E1D"/>
                </a:solidFill>
              </a:ln>
            </c:spPr>
          </c:marker>
          <c:xVal>
            <c:numRef>
              <c:f>'C:\статьи_лето_2017\Желатина\[Изоэлектр. _Т плав_2018.xlsx]Темп. плав. (2)'!$A$7:$A$26</c:f>
              <c:numCache>
                <c:formatCode>General</c:formatCode>
                <c:ptCount val="20"/>
                <c:pt idx="0">
                  <c:v>6</c:v>
                </c:pt>
                <c:pt idx="1">
                  <c:v>7</c:v>
                </c:pt>
                <c:pt idx="2">
                  <c:v>8</c:v>
                </c:pt>
                <c:pt idx="3">
                  <c:v>9</c:v>
                </c:pt>
                <c:pt idx="4">
                  <c:v>10</c:v>
                </c:pt>
                <c:pt idx="5">
                  <c:v>11</c:v>
                </c:pt>
                <c:pt idx="6">
                  <c:v>12</c:v>
                </c:pt>
                <c:pt idx="7">
                  <c:v>13</c:v>
                </c:pt>
                <c:pt idx="8">
                  <c:v>14</c:v>
                </c:pt>
                <c:pt idx="9">
                  <c:v>15</c:v>
                </c:pt>
                <c:pt idx="10">
                  <c:v>16</c:v>
                </c:pt>
                <c:pt idx="11">
                  <c:v>17</c:v>
                </c:pt>
                <c:pt idx="12">
                  <c:v>18</c:v>
                </c:pt>
                <c:pt idx="13">
                  <c:v>19</c:v>
                </c:pt>
                <c:pt idx="14">
                  <c:v>20</c:v>
                </c:pt>
                <c:pt idx="15">
                  <c:v>21</c:v>
                </c:pt>
                <c:pt idx="16">
                  <c:v>22</c:v>
                </c:pt>
                <c:pt idx="17">
                  <c:v>23</c:v>
                </c:pt>
                <c:pt idx="18">
                  <c:v>24</c:v>
                </c:pt>
                <c:pt idx="19">
                  <c:v>25</c:v>
                </c:pt>
              </c:numCache>
            </c:numRef>
          </c:xVal>
          <c:yVal>
            <c:numRef>
              <c:f>'C:\статьи_лето_2017\Желатина\[Изоэлектр. _Т плав_2018.xlsx]Темп. плав. (2)'!$C$7:$C$26</c:f>
              <c:numCache>
                <c:formatCode>General</c:formatCode>
                <c:ptCount val="20"/>
              </c:numCache>
            </c:numRef>
          </c:yVal>
          <c:smooth val="1"/>
        </c:ser>
        <c:ser>
          <c:idx val="2"/>
          <c:order val="2"/>
          <c:tx>
            <c:strRef>
              <c:f>'C:\статьи_лето_2017\Желатина\[Изоэлектр. _Т плав_2018.xlsx]Темп. плав. (2)'!$D$6</c:f>
              <c:strCache>
                <c:ptCount val="1"/>
                <c:pt idx="0">
                  <c:v>рН 5</c:v>
                </c:pt>
              </c:strCache>
            </c:strRef>
          </c:tx>
          <c:spPr>
            <a:ln w="15875">
              <a:solidFill>
                <a:schemeClr val="tx1"/>
              </a:solidFill>
            </a:ln>
          </c:spPr>
          <c:marker>
            <c:symbol val="circle"/>
            <c:size val="6"/>
            <c:spPr>
              <a:solidFill>
                <a:schemeClr val="tx1">
                  <a:lumMod val="85000"/>
                  <a:lumOff val="15000"/>
                </a:schemeClr>
              </a:solidFill>
              <a:ln w="12700">
                <a:solidFill>
                  <a:schemeClr val="tx1"/>
                </a:solidFill>
              </a:ln>
            </c:spPr>
          </c:marker>
          <c:xVal>
            <c:numRef>
              <c:f>'C:\статьи_лето_2017\Желатина\[Изоэлектр. _Т плав_2018.xlsx]Темп. плав. (2)'!$A$7:$A$26</c:f>
              <c:numCache>
                <c:formatCode>General</c:formatCode>
                <c:ptCount val="20"/>
                <c:pt idx="0">
                  <c:v>6</c:v>
                </c:pt>
                <c:pt idx="1">
                  <c:v>7</c:v>
                </c:pt>
                <c:pt idx="2">
                  <c:v>8</c:v>
                </c:pt>
                <c:pt idx="3">
                  <c:v>9</c:v>
                </c:pt>
                <c:pt idx="4">
                  <c:v>10</c:v>
                </c:pt>
                <c:pt idx="5">
                  <c:v>11</c:v>
                </c:pt>
                <c:pt idx="6">
                  <c:v>12</c:v>
                </c:pt>
                <c:pt idx="7">
                  <c:v>13</c:v>
                </c:pt>
                <c:pt idx="8">
                  <c:v>14</c:v>
                </c:pt>
                <c:pt idx="9">
                  <c:v>15</c:v>
                </c:pt>
                <c:pt idx="10">
                  <c:v>16</c:v>
                </c:pt>
                <c:pt idx="11">
                  <c:v>17</c:v>
                </c:pt>
                <c:pt idx="12">
                  <c:v>18</c:v>
                </c:pt>
                <c:pt idx="13">
                  <c:v>19</c:v>
                </c:pt>
                <c:pt idx="14">
                  <c:v>20</c:v>
                </c:pt>
                <c:pt idx="15">
                  <c:v>21</c:v>
                </c:pt>
                <c:pt idx="16">
                  <c:v>22</c:v>
                </c:pt>
                <c:pt idx="17">
                  <c:v>23</c:v>
                </c:pt>
                <c:pt idx="18">
                  <c:v>24</c:v>
                </c:pt>
                <c:pt idx="19">
                  <c:v>25</c:v>
                </c:pt>
              </c:numCache>
            </c:numRef>
          </c:xVal>
          <c:yVal>
            <c:numRef>
              <c:f>'C:\статьи_лето_2017\Желатина\[Изоэлектр. _Т плав_2018.xlsx]Темп. плав. (2)'!$D$7:$D$26</c:f>
              <c:numCache>
                <c:formatCode>General</c:formatCode>
                <c:ptCount val="20"/>
                <c:pt idx="3">
                  <c:v>905</c:v>
                </c:pt>
                <c:pt idx="4">
                  <c:v>739</c:v>
                </c:pt>
                <c:pt idx="5">
                  <c:v>576</c:v>
                </c:pt>
                <c:pt idx="6">
                  <c:v>436</c:v>
                </c:pt>
                <c:pt idx="7">
                  <c:v>314</c:v>
                </c:pt>
                <c:pt idx="8">
                  <c:v>198</c:v>
                </c:pt>
                <c:pt idx="9">
                  <c:v>88.4</c:v>
                </c:pt>
                <c:pt idx="10">
                  <c:v>21.7</c:v>
                </c:pt>
                <c:pt idx="11">
                  <c:v>2.91</c:v>
                </c:pt>
                <c:pt idx="12">
                  <c:v>0.48499999999999999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'C:\статьи_лето_2017\Желатина\[Изоэлектр. _Т плав_2018.xlsx]Темп. плав. (2)'!$E$6</c:f>
              <c:strCache>
                <c:ptCount val="1"/>
                <c:pt idx="0">
                  <c:v>рН 8</c:v>
                </c:pt>
              </c:strCache>
            </c:strRef>
          </c:tx>
          <c:spPr>
            <a:ln w="15875">
              <a:solidFill>
                <a:schemeClr val="accent6">
                  <a:lumMod val="75000"/>
                </a:schemeClr>
              </a:solidFill>
            </a:ln>
          </c:spPr>
          <c:marker>
            <c:symbol val="square"/>
            <c:size val="5"/>
            <c:spPr>
              <a:solidFill>
                <a:schemeClr val="accent6">
                  <a:lumMod val="75000"/>
                </a:schemeClr>
              </a:solidFill>
              <a:ln w="12700">
                <a:solidFill>
                  <a:schemeClr val="accent6">
                    <a:lumMod val="75000"/>
                  </a:schemeClr>
                </a:solidFill>
              </a:ln>
            </c:spPr>
          </c:marker>
          <c:xVal>
            <c:numRef>
              <c:f>'C:\статьи_лето_2017\Желатина\[Изоэлектр. _Т плав_2018.xlsx]Темп. плав. (2)'!$A$7:$A$26</c:f>
              <c:numCache>
                <c:formatCode>General</c:formatCode>
                <c:ptCount val="20"/>
                <c:pt idx="0">
                  <c:v>6</c:v>
                </c:pt>
                <c:pt idx="1">
                  <c:v>7</c:v>
                </c:pt>
                <c:pt idx="2">
                  <c:v>8</c:v>
                </c:pt>
                <c:pt idx="3">
                  <c:v>9</c:v>
                </c:pt>
                <c:pt idx="4">
                  <c:v>10</c:v>
                </c:pt>
                <c:pt idx="5">
                  <c:v>11</c:v>
                </c:pt>
                <c:pt idx="6">
                  <c:v>12</c:v>
                </c:pt>
                <c:pt idx="7">
                  <c:v>13</c:v>
                </c:pt>
                <c:pt idx="8">
                  <c:v>14</c:v>
                </c:pt>
                <c:pt idx="9">
                  <c:v>15</c:v>
                </c:pt>
                <c:pt idx="10">
                  <c:v>16</c:v>
                </c:pt>
                <c:pt idx="11">
                  <c:v>17</c:v>
                </c:pt>
                <c:pt idx="12">
                  <c:v>18</c:v>
                </c:pt>
                <c:pt idx="13">
                  <c:v>19</c:v>
                </c:pt>
                <c:pt idx="14">
                  <c:v>20</c:v>
                </c:pt>
                <c:pt idx="15">
                  <c:v>21</c:v>
                </c:pt>
                <c:pt idx="16">
                  <c:v>22</c:v>
                </c:pt>
                <c:pt idx="17">
                  <c:v>23</c:v>
                </c:pt>
                <c:pt idx="18">
                  <c:v>24</c:v>
                </c:pt>
                <c:pt idx="19">
                  <c:v>25</c:v>
                </c:pt>
              </c:numCache>
            </c:numRef>
          </c:xVal>
          <c:yVal>
            <c:numRef>
              <c:f>'C:\статьи_лето_2017\Желатина\[Изоэлектр. _Т плав_2018.xlsx]Темп. плав. (2)'!$E$7:$E$26</c:f>
              <c:numCache>
                <c:formatCode>General</c:formatCode>
                <c:ptCount val="20"/>
              </c:numCache>
            </c:numRef>
          </c:yVal>
          <c:smooth val="1"/>
        </c:ser>
        <c:ser>
          <c:idx val="4"/>
          <c:order val="4"/>
          <c:tx>
            <c:strRef>
              <c:f>'C:\статьи_лето_2017\Желатина\[Изоэлектр. _Т плав_2018.xlsx]Темп. плав. (2)'!$F$6</c:f>
              <c:strCache>
                <c:ptCount val="1"/>
                <c:pt idx="0">
                  <c:v>рН 9</c:v>
                </c:pt>
              </c:strCache>
            </c:strRef>
          </c:tx>
          <c:spPr>
            <a:ln w="15875">
              <a:solidFill>
                <a:schemeClr val="tx1"/>
              </a:solidFill>
            </a:ln>
          </c:spPr>
          <c:marker>
            <c:symbol val="x"/>
            <c:size val="5"/>
            <c:spPr>
              <a:solidFill>
                <a:schemeClr val="bg1">
                  <a:lumMod val="65000"/>
                </a:schemeClr>
              </a:solidFill>
              <a:ln w="15875">
                <a:solidFill>
                  <a:schemeClr val="tx1"/>
                </a:solidFill>
              </a:ln>
            </c:spPr>
          </c:marker>
          <c:xVal>
            <c:numRef>
              <c:f>'C:\статьи_лето_2017\Желатина\[Изоэлектр. _Т плав_2018.xlsx]Темп. плав. (2)'!$A$7:$A$26</c:f>
              <c:numCache>
                <c:formatCode>General</c:formatCode>
                <c:ptCount val="20"/>
                <c:pt idx="0">
                  <c:v>6</c:v>
                </c:pt>
                <c:pt idx="1">
                  <c:v>7</c:v>
                </c:pt>
                <c:pt idx="2">
                  <c:v>8</c:v>
                </c:pt>
                <c:pt idx="3">
                  <c:v>9</c:v>
                </c:pt>
                <c:pt idx="4">
                  <c:v>10</c:v>
                </c:pt>
                <c:pt idx="5">
                  <c:v>11</c:v>
                </c:pt>
                <c:pt idx="6">
                  <c:v>12</c:v>
                </c:pt>
                <c:pt idx="7">
                  <c:v>13</c:v>
                </c:pt>
                <c:pt idx="8">
                  <c:v>14</c:v>
                </c:pt>
                <c:pt idx="9">
                  <c:v>15</c:v>
                </c:pt>
                <c:pt idx="10">
                  <c:v>16</c:v>
                </c:pt>
                <c:pt idx="11">
                  <c:v>17</c:v>
                </c:pt>
                <c:pt idx="12">
                  <c:v>18</c:v>
                </c:pt>
                <c:pt idx="13">
                  <c:v>19</c:v>
                </c:pt>
                <c:pt idx="14">
                  <c:v>20</c:v>
                </c:pt>
                <c:pt idx="15">
                  <c:v>21</c:v>
                </c:pt>
                <c:pt idx="16">
                  <c:v>22</c:v>
                </c:pt>
                <c:pt idx="17">
                  <c:v>23</c:v>
                </c:pt>
                <c:pt idx="18">
                  <c:v>24</c:v>
                </c:pt>
                <c:pt idx="19">
                  <c:v>25</c:v>
                </c:pt>
              </c:numCache>
            </c:numRef>
          </c:xVal>
          <c:yVal>
            <c:numRef>
              <c:f>'C:\статьи_лето_2017\Желатина\[Изоэлектр. _Т плав_2018.xlsx]Темп. плав. (2)'!$F$7:$F$26</c:f>
              <c:numCache>
                <c:formatCode>General</c:formatCode>
                <c:ptCount val="20"/>
                <c:pt idx="2">
                  <c:v>866</c:v>
                </c:pt>
                <c:pt idx="3">
                  <c:v>784</c:v>
                </c:pt>
                <c:pt idx="4">
                  <c:v>669</c:v>
                </c:pt>
                <c:pt idx="5">
                  <c:v>505</c:v>
                </c:pt>
                <c:pt idx="6">
                  <c:v>285</c:v>
                </c:pt>
                <c:pt idx="7">
                  <c:v>83.6</c:v>
                </c:pt>
                <c:pt idx="8">
                  <c:v>5.1100000000000003</c:v>
                </c:pt>
                <c:pt idx="9">
                  <c:v>0.24299999999999999</c:v>
                </c:pt>
                <c:pt idx="10">
                  <c:v>6.9099999999999995E-2</c:v>
                </c:pt>
              </c:numCache>
            </c:numRef>
          </c:yVal>
          <c:smooth val="1"/>
        </c:ser>
        <c:ser>
          <c:idx val="5"/>
          <c:order val="5"/>
          <c:tx>
            <c:strRef>
              <c:f>'C:\статьи_лето_2017\Желатина\[Изоэлектр. _Т плав_2018.xlsx]Темп. плав. (2)'!$G$6</c:f>
              <c:strCache>
                <c:ptCount val="1"/>
                <c:pt idx="0">
                  <c:v>Sigma</c:v>
                </c:pt>
              </c:strCache>
            </c:strRef>
          </c:tx>
          <c:spPr>
            <a:ln w="15875">
              <a:solidFill>
                <a:schemeClr val="tx1"/>
              </a:solidFill>
            </a:ln>
          </c:spPr>
          <c:marker>
            <c:symbol val="triangle"/>
            <c:size val="5"/>
            <c:spPr>
              <a:solidFill>
                <a:schemeClr val="tx1"/>
              </a:solidFill>
              <a:ln w="12700">
                <a:solidFill>
                  <a:schemeClr val="tx1"/>
                </a:solidFill>
              </a:ln>
            </c:spPr>
          </c:marker>
          <c:xVal>
            <c:numRef>
              <c:f>'C:\статьи_лето_2017\Желатина\[Изоэлектр. _Т плав_2018.xlsx]Темп. плав. (2)'!$A$7:$A$26</c:f>
              <c:numCache>
                <c:formatCode>General</c:formatCode>
                <c:ptCount val="20"/>
                <c:pt idx="0">
                  <c:v>6</c:v>
                </c:pt>
                <c:pt idx="1">
                  <c:v>7</c:v>
                </c:pt>
                <c:pt idx="2">
                  <c:v>8</c:v>
                </c:pt>
                <c:pt idx="3">
                  <c:v>9</c:v>
                </c:pt>
                <c:pt idx="4">
                  <c:v>10</c:v>
                </c:pt>
                <c:pt idx="5">
                  <c:v>11</c:v>
                </c:pt>
                <c:pt idx="6">
                  <c:v>12</c:v>
                </c:pt>
                <c:pt idx="7">
                  <c:v>13</c:v>
                </c:pt>
                <c:pt idx="8">
                  <c:v>14</c:v>
                </c:pt>
                <c:pt idx="9">
                  <c:v>15</c:v>
                </c:pt>
                <c:pt idx="10">
                  <c:v>16</c:v>
                </c:pt>
                <c:pt idx="11">
                  <c:v>17</c:v>
                </c:pt>
                <c:pt idx="12">
                  <c:v>18</c:v>
                </c:pt>
                <c:pt idx="13">
                  <c:v>19</c:v>
                </c:pt>
                <c:pt idx="14">
                  <c:v>20</c:v>
                </c:pt>
                <c:pt idx="15">
                  <c:v>21</c:v>
                </c:pt>
                <c:pt idx="16">
                  <c:v>22</c:v>
                </c:pt>
                <c:pt idx="17">
                  <c:v>23</c:v>
                </c:pt>
                <c:pt idx="18">
                  <c:v>24</c:v>
                </c:pt>
                <c:pt idx="19">
                  <c:v>25</c:v>
                </c:pt>
              </c:numCache>
            </c:numRef>
          </c:xVal>
          <c:yVal>
            <c:numRef>
              <c:f>'C:\статьи_лето_2017\Желатина\[Изоэлектр. _Т плав_2018.xlsx]Темп. плав. (2)'!$G$7:$G$26</c:f>
              <c:numCache>
                <c:formatCode>General</c:formatCode>
                <c:ptCount val="20"/>
                <c:pt idx="0">
                  <c:v>15.5</c:v>
                </c:pt>
                <c:pt idx="1">
                  <c:v>13.3</c:v>
                </c:pt>
                <c:pt idx="2">
                  <c:v>10.5</c:v>
                </c:pt>
                <c:pt idx="3">
                  <c:v>7.66</c:v>
                </c:pt>
                <c:pt idx="4">
                  <c:v>4.75</c:v>
                </c:pt>
                <c:pt idx="5">
                  <c:v>1.78</c:v>
                </c:pt>
                <c:pt idx="6">
                  <c:v>0.129</c:v>
                </c:pt>
                <c:pt idx="7">
                  <c:v>4.0399999999999998E-2</c:v>
                </c:pt>
              </c:numCache>
            </c:numRef>
          </c:yVal>
          <c:smooth val="1"/>
        </c:ser>
        <c:ser>
          <c:idx val="6"/>
          <c:order val="6"/>
          <c:tx>
            <c:strRef>
              <c:f>'C:\статьи_лето_2017\Желатина\[Изоэлектр. _Т плав_2018.xlsx]Темп. плав. (2)'!$H$6</c:f>
              <c:strCache>
                <c:ptCount val="1"/>
                <c:pt idx="0">
                  <c:v>рН 3</c:v>
                </c:pt>
              </c:strCache>
            </c:strRef>
          </c:tx>
          <c:spPr>
            <a:ln w="15875">
              <a:solidFill>
                <a:schemeClr val="tx1"/>
              </a:solidFill>
            </a:ln>
          </c:spPr>
          <c:marker>
            <c:symbol val="diamond"/>
            <c:size val="6"/>
            <c:spPr>
              <a:noFill/>
              <a:ln w="12700">
                <a:solidFill>
                  <a:schemeClr val="tx1"/>
                </a:solidFill>
              </a:ln>
            </c:spPr>
          </c:marker>
          <c:xVal>
            <c:numRef>
              <c:f>'C:\статьи_лето_2017\Желатина\[Изоэлектр. _Т плав_2018.xlsx]Темп. плав. (2)'!$A$7:$A$26</c:f>
              <c:numCache>
                <c:formatCode>General</c:formatCode>
                <c:ptCount val="20"/>
                <c:pt idx="0">
                  <c:v>6</c:v>
                </c:pt>
                <c:pt idx="1">
                  <c:v>7</c:v>
                </c:pt>
                <c:pt idx="2">
                  <c:v>8</c:v>
                </c:pt>
                <c:pt idx="3">
                  <c:v>9</c:v>
                </c:pt>
                <c:pt idx="4">
                  <c:v>10</c:v>
                </c:pt>
                <c:pt idx="5">
                  <c:v>11</c:v>
                </c:pt>
                <c:pt idx="6">
                  <c:v>12</c:v>
                </c:pt>
                <c:pt idx="7">
                  <c:v>13</c:v>
                </c:pt>
                <c:pt idx="8">
                  <c:v>14</c:v>
                </c:pt>
                <c:pt idx="9">
                  <c:v>15</c:v>
                </c:pt>
                <c:pt idx="10">
                  <c:v>16</c:v>
                </c:pt>
                <c:pt idx="11">
                  <c:v>17</c:v>
                </c:pt>
                <c:pt idx="12">
                  <c:v>18</c:v>
                </c:pt>
                <c:pt idx="13">
                  <c:v>19</c:v>
                </c:pt>
                <c:pt idx="14">
                  <c:v>20</c:v>
                </c:pt>
                <c:pt idx="15">
                  <c:v>21</c:v>
                </c:pt>
                <c:pt idx="16">
                  <c:v>22</c:v>
                </c:pt>
                <c:pt idx="17">
                  <c:v>23</c:v>
                </c:pt>
                <c:pt idx="18">
                  <c:v>24</c:v>
                </c:pt>
                <c:pt idx="19">
                  <c:v>25</c:v>
                </c:pt>
              </c:numCache>
            </c:numRef>
          </c:xVal>
          <c:yVal>
            <c:numRef>
              <c:f>'C:\статьи_лето_2017\Желатина\[Изоэлектр. _Т плав_2018.xlsx]Темп. плав. (2)'!$H$7:$H$26</c:f>
              <c:numCache>
                <c:formatCode>General</c:formatCode>
                <c:ptCount val="20"/>
                <c:pt idx="0">
                  <c:v>9.84</c:v>
                </c:pt>
                <c:pt idx="1">
                  <c:v>9.5399999999999991</c:v>
                </c:pt>
                <c:pt idx="2">
                  <c:v>9.17</c:v>
                </c:pt>
                <c:pt idx="3">
                  <c:v>8.58</c:v>
                </c:pt>
                <c:pt idx="4">
                  <c:v>7.71</c:v>
                </c:pt>
                <c:pt idx="5">
                  <c:v>6.24</c:v>
                </c:pt>
                <c:pt idx="6">
                  <c:v>4.17</c:v>
                </c:pt>
                <c:pt idx="7">
                  <c:v>2</c:v>
                </c:pt>
                <c:pt idx="8">
                  <c:v>0.58099999999999996</c:v>
                </c:pt>
                <c:pt idx="9">
                  <c:v>0.17699999999999999</c:v>
                </c:pt>
              </c:numCache>
            </c:numRef>
          </c:yVal>
          <c:smooth val="1"/>
        </c:ser>
        <c:ser>
          <c:idx val="7"/>
          <c:order val="7"/>
          <c:tx>
            <c:strRef>
              <c:f>'C:\статьи_лето_2017\Желатина\[Изоэлектр. _Т плав_2018.xlsx]Темп. плав. (2)'!$I$6</c:f>
              <c:strCache>
                <c:ptCount val="1"/>
                <c:pt idx="0">
                  <c:v>рН 4</c:v>
                </c:pt>
              </c:strCache>
            </c:strRef>
          </c:tx>
          <c:spPr>
            <a:ln w="15875">
              <a:solidFill>
                <a:srgbClr val="146E1D"/>
              </a:solidFill>
            </a:ln>
          </c:spPr>
          <c:marker>
            <c:symbol val="triangle"/>
            <c:size val="5"/>
            <c:spPr>
              <a:noFill/>
              <a:ln w="12700">
                <a:solidFill>
                  <a:srgbClr val="146E1D"/>
                </a:solidFill>
              </a:ln>
            </c:spPr>
          </c:marker>
          <c:xVal>
            <c:numRef>
              <c:f>'C:\статьи_лето_2017\Желатина\[Изоэлектр. _Т плав_2018.xlsx]Темп. плав. (2)'!$A$7:$A$26</c:f>
              <c:numCache>
                <c:formatCode>General</c:formatCode>
                <c:ptCount val="20"/>
                <c:pt idx="0">
                  <c:v>6</c:v>
                </c:pt>
                <c:pt idx="1">
                  <c:v>7</c:v>
                </c:pt>
                <c:pt idx="2">
                  <c:v>8</c:v>
                </c:pt>
                <c:pt idx="3">
                  <c:v>9</c:v>
                </c:pt>
                <c:pt idx="4">
                  <c:v>10</c:v>
                </c:pt>
                <c:pt idx="5">
                  <c:v>11</c:v>
                </c:pt>
                <c:pt idx="6">
                  <c:v>12</c:v>
                </c:pt>
                <c:pt idx="7">
                  <c:v>13</c:v>
                </c:pt>
                <c:pt idx="8">
                  <c:v>14</c:v>
                </c:pt>
                <c:pt idx="9">
                  <c:v>15</c:v>
                </c:pt>
                <c:pt idx="10">
                  <c:v>16</c:v>
                </c:pt>
                <c:pt idx="11">
                  <c:v>17</c:v>
                </c:pt>
                <c:pt idx="12">
                  <c:v>18</c:v>
                </c:pt>
                <c:pt idx="13">
                  <c:v>19</c:v>
                </c:pt>
                <c:pt idx="14">
                  <c:v>20</c:v>
                </c:pt>
                <c:pt idx="15">
                  <c:v>21</c:v>
                </c:pt>
                <c:pt idx="16">
                  <c:v>22</c:v>
                </c:pt>
                <c:pt idx="17">
                  <c:v>23</c:v>
                </c:pt>
                <c:pt idx="18">
                  <c:v>24</c:v>
                </c:pt>
                <c:pt idx="19">
                  <c:v>25</c:v>
                </c:pt>
              </c:numCache>
            </c:numRef>
          </c:xVal>
          <c:yVal>
            <c:numRef>
              <c:f>'C:\статьи_лето_2017\Желатина\[Изоэлектр. _Т плав_2018.xlsx]Темп. плав. (2)'!$I$7:$I$26</c:f>
              <c:numCache>
                <c:formatCode>General</c:formatCode>
                <c:ptCount val="20"/>
              </c:numCache>
            </c:numRef>
          </c:yVal>
          <c:smooth val="1"/>
        </c:ser>
        <c:ser>
          <c:idx val="8"/>
          <c:order val="8"/>
          <c:tx>
            <c:strRef>
              <c:f>'C:\статьи_лето_2017\Желатина\[Изоэлектр. _Т плав_2018.xlsx]Темп. плав. (2)'!$J$6</c:f>
              <c:strCache>
                <c:ptCount val="1"/>
                <c:pt idx="0">
                  <c:v>рН 5</c:v>
                </c:pt>
              </c:strCache>
            </c:strRef>
          </c:tx>
          <c:spPr>
            <a:ln w="15875">
              <a:solidFill>
                <a:schemeClr val="tx1"/>
              </a:solidFill>
            </a:ln>
          </c:spPr>
          <c:marker>
            <c:symbol val="circle"/>
            <c:size val="6"/>
            <c:spPr>
              <a:noFill/>
              <a:ln w="12700">
                <a:solidFill>
                  <a:schemeClr val="tx1"/>
                </a:solidFill>
              </a:ln>
            </c:spPr>
          </c:marker>
          <c:xVal>
            <c:numRef>
              <c:f>'C:\статьи_лето_2017\Желатина\[Изоэлектр. _Т плав_2018.xlsx]Темп. плав. (2)'!$A$7:$A$26</c:f>
              <c:numCache>
                <c:formatCode>General</c:formatCode>
                <c:ptCount val="20"/>
                <c:pt idx="0">
                  <c:v>6</c:v>
                </c:pt>
                <c:pt idx="1">
                  <c:v>7</c:v>
                </c:pt>
                <c:pt idx="2">
                  <c:v>8</c:v>
                </c:pt>
                <c:pt idx="3">
                  <c:v>9</c:v>
                </c:pt>
                <c:pt idx="4">
                  <c:v>10</c:v>
                </c:pt>
                <c:pt idx="5">
                  <c:v>11</c:v>
                </c:pt>
                <c:pt idx="6">
                  <c:v>12</c:v>
                </c:pt>
                <c:pt idx="7">
                  <c:v>13</c:v>
                </c:pt>
                <c:pt idx="8">
                  <c:v>14</c:v>
                </c:pt>
                <c:pt idx="9">
                  <c:v>15</c:v>
                </c:pt>
                <c:pt idx="10">
                  <c:v>16</c:v>
                </c:pt>
                <c:pt idx="11">
                  <c:v>17</c:v>
                </c:pt>
                <c:pt idx="12">
                  <c:v>18</c:v>
                </c:pt>
                <c:pt idx="13">
                  <c:v>19</c:v>
                </c:pt>
                <c:pt idx="14">
                  <c:v>20</c:v>
                </c:pt>
                <c:pt idx="15">
                  <c:v>21</c:v>
                </c:pt>
                <c:pt idx="16">
                  <c:v>22</c:v>
                </c:pt>
                <c:pt idx="17">
                  <c:v>23</c:v>
                </c:pt>
                <c:pt idx="18">
                  <c:v>24</c:v>
                </c:pt>
                <c:pt idx="19">
                  <c:v>25</c:v>
                </c:pt>
              </c:numCache>
            </c:numRef>
          </c:xVal>
          <c:yVal>
            <c:numRef>
              <c:f>'C:\статьи_лето_2017\Желатина\[Изоэлектр. _Т плав_2018.xlsx]Темп. плав. (2)'!$J$7:$J$26</c:f>
              <c:numCache>
                <c:formatCode>General</c:formatCode>
                <c:ptCount val="20"/>
                <c:pt idx="2">
                  <c:v>99.4</c:v>
                </c:pt>
                <c:pt idx="3">
                  <c:v>94</c:v>
                </c:pt>
                <c:pt idx="4">
                  <c:v>87.3</c:v>
                </c:pt>
                <c:pt idx="5">
                  <c:v>79.900000000000006</c:v>
                </c:pt>
                <c:pt idx="6">
                  <c:v>72.900000000000006</c:v>
                </c:pt>
                <c:pt idx="7">
                  <c:v>65.900000000000006</c:v>
                </c:pt>
                <c:pt idx="8">
                  <c:v>56.2</c:v>
                </c:pt>
                <c:pt idx="9">
                  <c:v>36.9</c:v>
                </c:pt>
                <c:pt idx="10">
                  <c:v>16.3</c:v>
                </c:pt>
                <c:pt idx="11">
                  <c:v>5.58</c:v>
                </c:pt>
                <c:pt idx="12">
                  <c:v>2.12</c:v>
                </c:pt>
              </c:numCache>
            </c:numRef>
          </c:yVal>
          <c:smooth val="1"/>
        </c:ser>
        <c:ser>
          <c:idx val="9"/>
          <c:order val="9"/>
          <c:tx>
            <c:strRef>
              <c:f>'C:\статьи_лето_2017\Желатина\[Изоэлектр. _Т плав_2018.xlsx]Темп. плав. (2)'!$K$6</c:f>
              <c:strCache>
                <c:ptCount val="1"/>
                <c:pt idx="0">
                  <c:v>рН 8</c:v>
                </c:pt>
              </c:strCache>
            </c:strRef>
          </c:tx>
          <c:spPr>
            <a:ln w="15875">
              <a:solidFill>
                <a:schemeClr val="accent6">
                  <a:lumMod val="75000"/>
                </a:schemeClr>
              </a:solidFill>
            </a:ln>
          </c:spPr>
          <c:marker>
            <c:symbol val="square"/>
            <c:size val="5"/>
            <c:spPr>
              <a:noFill/>
              <a:ln w="12700">
                <a:solidFill>
                  <a:schemeClr val="accent6">
                    <a:lumMod val="75000"/>
                  </a:schemeClr>
                </a:solidFill>
              </a:ln>
            </c:spPr>
          </c:marker>
          <c:xVal>
            <c:numRef>
              <c:f>'C:\статьи_лето_2017\Желатина\[Изоэлектр. _Т плав_2018.xlsx]Темп. плав. (2)'!$A$7:$A$26</c:f>
              <c:numCache>
                <c:formatCode>General</c:formatCode>
                <c:ptCount val="20"/>
                <c:pt idx="0">
                  <c:v>6</c:v>
                </c:pt>
                <c:pt idx="1">
                  <c:v>7</c:v>
                </c:pt>
                <c:pt idx="2">
                  <c:v>8</c:v>
                </c:pt>
                <c:pt idx="3">
                  <c:v>9</c:v>
                </c:pt>
                <c:pt idx="4">
                  <c:v>10</c:v>
                </c:pt>
                <c:pt idx="5">
                  <c:v>11</c:v>
                </c:pt>
                <c:pt idx="6">
                  <c:v>12</c:v>
                </c:pt>
                <c:pt idx="7">
                  <c:v>13</c:v>
                </c:pt>
                <c:pt idx="8">
                  <c:v>14</c:v>
                </c:pt>
                <c:pt idx="9">
                  <c:v>15</c:v>
                </c:pt>
                <c:pt idx="10">
                  <c:v>16</c:v>
                </c:pt>
                <c:pt idx="11">
                  <c:v>17</c:v>
                </c:pt>
                <c:pt idx="12">
                  <c:v>18</c:v>
                </c:pt>
                <c:pt idx="13">
                  <c:v>19</c:v>
                </c:pt>
                <c:pt idx="14">
                  <c:v>20</c:v>
                </c:pt>
                <c:pt idx="15">
                  <c:v>21</c:v>
                </c:pt>
                <c:pt idx="16">
                  <c:v>22</c:v>
                </c:pt>
                <c:pt idx="17">
                  <c:v>23</c:v>
                </c:pt>
                <c:pt idx="18">
                  <c:v>24</c:v>
                </c:pt>
                <c:pt idx="19">
                  <c:v>25</c:v>
                </c:pt>
              </c:numCache>
            </c:numRef>
          </c:xVal>
          <c:yVal>
            <c:numRef>
              <c:f>'C:\статьи_лето_2017\Желатина\[Изоэлектр. _Т плав_2018.xlsx]Темп. плав. (2)'!$K$7:$K$26</c:f>
              <c:numCache>
                <c:formatCode>General</c:formatCode>
                <c:ptCount val="20"/>
              </c:numCache>
            </c:numRef>
          </c:yVal>
          <c:smooth val="1"/>
        </c:ser>
        <c:ser>
          <c:idx val="10"/>
          <c:order val="10"/>
          <c:tx>
            <c:strRef>
              <c:f>'C:\статьи_лето_2017\Желатина\[Изоэлектр. _Т плав_2018.xlsx]Темп. плав. (2)'!$L$6</c:f>
              <c:strCache>
                <c:ptCount val="1"/>
                <c:pt idx="0">
                  <c:v>рН 9</c:v>
                </c:pt>
              </c:strCache>
            </c:strRef>
          </c:tx>
          <c:spPr>
            <a:ln w="15875">
              <a:solidFill>
                <a:schemeClr val="tx1"/>
              </a:solidFill>
            </a:ln>
          </c:spPr>
          <c:marker>
            <c:symbol val="x"/>
            <c:size val="5"/>
            <c:spPr>
              <a:noFill/>
              <a:ln w="15875">
                <a:solidFill>
                  <a:schemeClr val="tx1"/>
                </a:solidFill>
              </a:ln>
            </c:spPr>
          </c:marker>
          <c:xVal>
            <c:numRef>
              <c:f>'C:\статьи_лето_2017\Желатина\[Изоэлектр. _Т плав_2018.xlsx]Темп. плав. (2)'!$A$7:$A$26</c:f>
              <c:numCache>
                <c:formatCode>General</c:formatCode>
                <c:ptCount val="20"/>
                <c:pt idx="0">
                  <c:v>6</c:v>
                </c:pt>
                <c:pt idx="1">
                  <c:v>7</c:v>
                </c:pt>
                <c:pt idx="2">
                  <c:v>8</c:v>
                </c:pt>
                <c:pt idx="3">
                  <c:v>9</c:v>
                </c:pt>
                <c:pt idx="4">
                  <c:v>10</c:v>
                </c:pt>
                <c:pt idx="5">
                  <c:v>11</c:v>
                </c:pt>
                <c:pt idx="6">
                  <c:v>12</c:v>
                </c:pt>
                <c:pt idx="7">
                  <c:v>13</c:v>
                </c:pt>
                <c:pt idx="8">
                  <c:v>14</c:v>
                </c:pt>
                <c:pt idx="9">
                  <c:v>15</c:v>
                </c:pt>
                <c:pt idx="10">
                  <c:v>16</c:v>
                </c:pt>
                <c:pt idx="11">
                  <c:v>17</c:v>
                </c:pt>
                <c:pt idx="12">
                  <c:v>18</c:v>
                </c:pt>
                <c:pt idx="13">
                  <c:v>19</c:v>
                </c:pt>
                <c:pt idx="14">
                  <c:v>20</c:v>
                </c:pt>
                <c:pt idx="15">
                  <c:v>21</c:v>
                </c:pt>
                <c:pt idx="16">
                  <c:v>22</c:v>
                </c:pt>
                <c:pt idx="17">
                  <c:v>23</c:v>
                </c:pt>
                <c:pt idx="18">
                  <c:v>24</c:v>
                </c:pt>
                <c:pt idx="19">
                  <c:v>25</c:v>
                </c:pt>
              </c:numCache>
            </c:numRef>
          </c:xVal>
          <c:yVal>
            <c:numRef>
              <c:f>'C:\статьи_лето_2017\Желатина\[Изоэлектр. _Т плав_2018.xlsx]Темп. плав. (2)'!$L$7:$L$26</c:f>
              <c:numCache>
                <c:formatCode>General</c:formatCode>
                <c:ptCount val="20"/>
                <c:pt idx="2">
                  <c:v>104</c:v>
                </c:pt>
                <c:pt idx="3">
                  <c:v>100</c:v>
                </c:pt>
                <c:pt idx="4">
                  <c:v>95.3</c:v>
                </c:pt>
                <c:pt idx="5">
                  <c:v>85.6</c:v>
                </c:pt>
                <c:pt idx="6">
                  <c:v>60.1</c:v>
                </c:pt>
                <c:pt idx="7">
                  <c:v>25.9</c:v>
                </c:pt>
                <c:pt idx="8">
                  <c:v>5.67</c:v>
                </c:pt>
                <c:pt idx="9">
                  <c:v>1.28</c:v>
                </c:pt>
                <c:pt idx="10">
                  <c:v>0.59</c:v>
                </c:pt>
              </c:numCache>
            </c:numRef>
          </c:yVal>
          <c:smooth val="1"/>
        </c:ser>
        <c:ser>
          <c:idx val="11"/>
          <c:order val="11"/>
          <c:tx>
            <c:strRef>
              <c:f>'C:\статьи_лето_2017\Желатина\[Изоэлектр. _Т плав_2018.xlsx]Темп. плав. (2)'!$M$6</c:f>
              <c:strCache>
                <c:ptCount val="1"/>
                <c:pt idx="0">
                  <c:v>Sigma</c:v>
                </c:pt>
              </c:strCache>
            </c:strRef>
          </c:tx>
          <c:spPr>
            <a:ln w="15875">
              <a:solidFill>
                <a:schemeClr val="tx1"/>
              </a:solidFill>
            </a:ln>
          </c:spPr>
          <c:marker>
            <c:symbol val="triangle"/>
            <c:size val="5"/>
            <c:spPr>
              <a:noFill/>
              <a:ln w="12700">
                <a:solidFill>
                  <a:schemeClr val="tx1"/>
                </a:solidFill>
              </a:ln>
            </c:spPr>
          </c:marker>
          <c:xVal>
            <c:numRef>
              <c:f>'C:\статьи_лето_2017\Желатина\[Изоэлектр. _Т плав_2018.xlsx]Темп. плав. (2)'!$A$7:$A$26</c:f>
              <c:numCache>
                <c:formatCode>General</c:formatCode>
                <c:ptCount val="20"/>
                <c:pt idx="0">
                  <c:v>6</c:v>
                </c:pt>
                <c:pt idx="1">
                  <c:v>7</c:v>
                </c:pt>
                <c:pt idx="2">
                  <c:v>8</c:v>
                </c:pt>
                <c:pt idx="3">
                  <c:v>9</c:v>
                </c:pt>
                <c:pt idx="4">
                  <c:v>10</c:v>
                </c:pt>
                <c:pt idx="5">
                  <c:v>11</c:v>
                </c:pt>
                <c:pt idx="6">
                  <c:v>12</c:v>
                </c:pt>
                <c:pt idx="7">
                  <c:v>13</c:v>
                </c:pt>
                <c:pt idx="8">
                  <c:v>14</c:v>
                </c:pt>
                <c:pt idx="9">
                  <c:v>15</c:v>
                </c:pt>
                <c:pt idx="10">
                  <c:v>16</c:v>
                </c:pt>
                <c:pt idx="11">
                  <c:v>17</c:v>
                </c:pt>
                <c:pt idx="12">
                  <c:v>18</c:v>
                </c:pt>
                <c:pt idx="13">
                  <c:v>19</c:v>
                </c:pt>
                <c:pt idx="14">
                  <c:v>20</c:v>
                </c:pt>
                <c:pt idx="15">
                  <c:v>21</c:v>
                </c:pt>
                <c:pt idx="16">
                  <c:v>22</c:v>
                </c:pt>
                <c:pt idx="17">
                  <c:v>23</c:v>
                </c:pt>
                <c:pt idx="18">
                  <c:v>24</c:v>
                </c:pt>
                <c:pt idx="19">
                  <c:v>25</c:v>
                </c:pt>
              </c:numCache>
            </c:numRef>
          </c:xVal>
          <c:yVal>
            <c:numRef>
              <c:f>'C:\статьи_лето_2017\Желатина\[Изоэлектр. _Т плав_2018.xlsx]Темп. плав. (2)'!$M$7:$M$26</c:f>
              <c:numCache>
                <c:formatCode>General</c:formatCode>
                <c:ptCount val="20"/>
                <c:pt idx="0">
                  <c:v>8.4700000000000006</c:v>
                </c:pt>
                <c:pt idx="1">
                  <c:v>7.71</c:v>
                </c:pt>
                <c:pt idx="2">
                  <c:v>6.75</c:v>
                </c:pt>
                <c:pt idx="3">
                  <c:v>5.52</c:v>
                </c:pt>
                <c:pt idx="4">
                  <c:v>3.94</c:v>
                </c:pt>
                <c:pt idx="5">
                  <c:v>2.0699999999999998</c:v>
                </c:pt>
                <c:pt idx="6">
                  <c:v>0.71099999999999997</c:v>
                </c:pt>
                <c:pt idx="7">
                  <c:v>0.317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2940032"/>
        <c:axId val="102946304"/>
      </c:scatterChart>
      <c:valAx>
        <c:axId val="102940032"/>
        <c:scaling>
          <c:orientation val="minMax"/>
          <c:max val="18"/>
          <c:min val="8"/>
        </c:scaling>
        <c:delete val="0"/>
        <c:axPos val="b"/>
        <c:numFmt formatCode="General" sourceLinked="1"/>
        <c:majorTickMark val="in"/>
        <c:minorTickMark val="in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aseline="0">
                <a:latin typeface="Times New Roman" panose="02020603050405020304" pitchFamily="18" charset="0"/>
              </a:defRPr>
            </a:pPr>
            <a:endParaRPr lang="ru-RU"/>
          </a:p>
        </c:txPr>
        <c:crossAx val="102946304"/>
        <c:crossesAt val="1.0000000000000005E-2"/>
        <c:crossBetween val="midCat"/>
        <c:majorUnit val="2"/>
      </c:valAx>
      <c:valAx>
        <c:axId val="102946304"/>
        <c:scaling>
          <c:logBase val="10"/>
          <c:orientation val="minMax"/>
          <c:max val="1000"/>
          <c:min val="1.0000000000000005E-2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in"/>
        <c:minorTickMark val="in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200" baseline="0">
                <a:latin typeface="Times New Roman" panose="02020603050405020304" pitchFamily="18" charset="0"/>
              </a:defRPr>
            </a:pPr>
            <a:endParaRPr lang="ru-RU"/>
          </a:p>
        </c:txPr>
        <c:crossAx val="102940032"/>
        <c:crossesAt val="8"/>
        <c:crossBetween val="midCat"/>
      </c:valAx>
    </c:plotArea>
    <c:plotVisOnly val="1"/>
    <c:dispBlanksAs val="gap"/>
    <c:showDLblsOverMax val="0"/>
  </c:chart>
  <c:spPr>
    <a:ln>
      <a:noFill/>
    </a:ln>
  </c:spPr>
  <c:externalData r:id="rId2">
    <c:autoUpdate val="0"/>
  </c:externalData>
  <c:userShapes r:id="rId3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0.11111</cdr:x>
      <cdr:y>0.00116</cdr:y>
    </cdr:from>
    <cdr:to>
      <cdr:x>0.33542</cdr:x>
      <cdr:y>0.1059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08000" y="3176"/>
          <a:ext cx="1025525" cy="28733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200" b="1" i="0" baseline="0"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G', G", Pa</a:t>
          </a:r>
          <a:endParaRPr lang="ru-RU" sz="1200" b="1" i="0"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0.78542</cdr:x>
      <cdr:y>0.94229</cdr:y>
    </cdr:from>
    <cdr:to>
      <cdr:x>0.94375</cdr:x>
      <cdr:y>0.99778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590925" y="4043364"/>
          <a:ext cx="723900" cy="2381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200" b="1">
              <a:latin typeface="Times New Roman" panose="02020603050405020304" pitchFamily="18" charset="0"/>
              <a:cs typeface="Times New Roman" panose="02020603050405020304" pitchFamily="18" charset="0"/>
            </a:rPr>
            <a:t>T, °C</a:t>
          </a:r>
          <a:endParaRPr lang="ru-RU" sz="1200" b="1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0.7125</cdr:x>
      <cdr:y>0.02886</cdr:y>
    </cdr:from>
    <cdr:to>
      <cdr:x>0.99371</cdr:x>
      <cdr:y>0.30407</cdr:y>
    </cdr:to>
    <cdr:pic>
      <cdr:nvPicPr>
        <cdr:cNvPr id="4" name="Рисунок 3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>
          <a:extLs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3257550" y="123825"/>
          <a:ext cx="1285714" cy="1180952"/>
        </a:xfrm>
        <a:prstGeom xmlns:a="http://schemas.openxmlformats.org/drawingml/2006/main" prst="rect">
          <a:avLst/>
        </a:prstGeom>
      </cdr:spPr>
    </cdr:pic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A8A2D-B39B-427B-9FB2-27C145AAB919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23C70-597A-40C9-B6E4-8A684BAF47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538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A8A2D-B39B-427B-9FB2-27C145AAB919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23C70-597A-40C9-B6E4-8A684BAF47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030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A8A2D-B39B-427B-9FB2-27C145AAB919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23C70-597A-40C9-B6E4-8A684BAF47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325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A8A2D-B39B-427B-9FB2-27C145AAB919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23C70-597A-40C9-B6E4-8A684BAF47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789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A8A2D-B39B-427B-9FB2-27C145AAB919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23C70-597A-40C9-B6E4-8A684BAF47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943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A8A2D-B39B-427B-9FB2-27C145AAB919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23C70-597A-40C9-B6E4-8A684BAF47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467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A8A2D-B39B-427B-9FB2-27C145AAB919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23C70-597A-40C9-B6E4-8A684BAF47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594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A8A2D-B39B-427B-9FB2-27C145AAB919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23C70-597A-40C9-B6E4-8A684BAF47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006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A8A2D-B39B-427B-9FB2-27C145AAB919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23C70-597A-40C9-B6E4-8A684BAF47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978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A8A2D-B39B-427B-9FB2-27C145AAB919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23C70-597A-40C9-B6E4-8A684BAF47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1934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A8A2D-B39B-427B-9FB2-27C145AAB919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23C70-597A-40C9-B6E4-8A684BAF47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167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AA8A2D-B39B-427B-9FB2-27C145AAB919}" type="datetimeFigureOut">
              <a:rPr lang="ru-RU" smtClean="0"/>
              <a:t>03.10.2019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A23C70-597A-40C9-B6E4-8A684BAF47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896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>
            <a:graphicFrameLocks/>
          </p:cNvGraphicFramePr>
          <p:nvPr/>
        </p:nvGraphicFramePr>
        <p:xfrm>
          <a:off x="2286000" y="1283493"/>
          <a:ext cx="4572000" cy="42910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23528" y="5661248"/>
            <a:ext cx="85689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GB" b="1" dirty="0" smtClean="0">
                <a:effectLst/>
                <a:latin typeface="Times New Roman"/>
                <a:ea typeface="MS Mincho"/>
                <a:cs typeface="Times New Roman"/>
              </a:rPr>
              <a:t>Figure S1.</a:t>
            </a:r>
            <a:r>
              <a:rPr lang="en-GB" dirty="0" smtClean="0">
                <a:effectLst/>
                <a:latin typeface="Times New Roman"/>
                <a:ea typeface="MS Mincho"/>
                <a:cs typeface="Times New Roman"/>
              </a:rPr>
              <a:t> </a:t>
            </a:r>
            <a:r>
              <a:rPr lang="en-GB" dirty="0">
                <a:latin typeface="Times New Roman"/>
                <a:ea typeface="MS Mincho"/>
              </a:rPr>
              <a:t>Temperature dependence of storage G</a:t>
            </a:r>
            <a:r>
              <a:rPr lang="en-GB" dirty="0">
                <a:latin typeface="Times New Roman"/>
                <a:ea typeface="MS Mincho"/>
                <a:cs typeface="Times New Roman"/>
                <a:sym typeface="Symbol"/>
              </a:rPr>
              <a:t></a:t>
            </a:r>
            <a:r>
              <a:rPr lang="en-GB" dirty="0">
                <a:latin typeface="Times New Roman"/>
                <a:ea typeface="MS Mincho"/>
              </a:rPr>
              <a:t> and loss G</a:t>
            </a:r>
            <a:r>
              <a:rPr lang="en-GB" dirty="0">
                <a:latin typeface="Times New Roman"/>
                <a:ea typeface="MS Mincho"/>
                <a:cs typeface="Times New Roman"/>
                <a:sym typeface="Symbol"/>
              </a:rPr>
              <a:t></a:t>
            </a:r>
            <a:r>
              <a:rPr lang="en-GB" dirty="0">
                <a:latin typeface="Times New Roman"/>
                <a:ea typeface="MS Mincho"/>
              </a:rPr>
              <a:t> modulus for gels of cod gelatin (С</a:t>
            </a:r>
            <a:r>
              <a:rPr lang="en-GB" baseline="-25000" dirty="0">
                <a:latin typeface="Times New Roman"/>
                <a:ea typeface="MS Mincho"/>
              </a:rPr>
              <a:t>G</a:t>
            </a:r>
            <a:r>
              <a:rPr lang="en-GB" dirty="0">
                <a:latin typeface="Times New Roman"/>
                <a:ea typeface="MS Mincho"/>
              </a:rPr>
              <a:t> = 10 wt.%) extracted at different </a:t>
            </a:r>
            <a:r>
              <a:rPr lang="en-GB" dirty="0" err="1">
                <a:latin typeface="Times New Roman"/>
                <a:ea typeface="MS Mincho"/>
              </a:rPr>
              <a:t>рН</a:t>
            </a:r>
            <a:r>
              <a:rPr lang="en-GB" dirty="0">
                <a:latin typeface="Times New Roman"/>
                <a:ea typeface="MS Mincho"/>
              </a:rPr>
              <a:t>.</a:t>
            </a:r>
            <a:r>
              <a:rPr lang="en-GB" dirty="0">
                <a:solidFill>
                  <a:srgbClr val="000000"/>
                </a:solidFill>
                <a:latin typeface="Times New Roman"/>
                <a:ea typeface="Times New Roman"/>
              </a:rPr>
              <a:t> The rate of temperature increase was 1 °C/min; </a:t>
            </a:r>
            <a:r>
              <a:rPr lang="en-GB" dirty="0" err="1">
                <a:solidFill>
                  <a:srgbClr val="000000"/>
                </a:solidFill>
                <a:latin typeface="Times New Roman"/>
                <a:ea typeface="Times New Roman"/>
              </a:rPr>
              <a:t>Т</a:t>
            </a:r>
            <a:r>
              <a:rPr lang="en-GB" baseline="-25000" dirty="0" err="1">
                <a:solidFill>
                  <a:srgbClr val="000000"/>
                </a:solidFill>
                <a:latin typeface="Times New Roman"/>
                <a:ea typeface="Times New Roman"/>
              </a:rPr>
              <a:t>m</a:t>
            </a:r>
            <a:r>
              <a:rPr lang="en-GB" dirty="0">
                <a:solidFill>
                  <a:srgbClr val="000000"/>
                </a:solidFill>
                <a:latin typeface="Times New Roman"/>
                <a:ea typeface="Times New Roman"/>
              </a:rPr>
              <a:t> was determined at the crossover point G</a:t>
            </a:r>
            <a:r>
              <a:rPr lang="en-GB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Symbol"/>
              </a:rPr>
              <a:t></a:t>
            </a:r>
            <a:r>
              <a:rPr lang="en-GB" dirty="0">
                <a:solidFill>
                  <a:srgbClr val="000000"/>
                </a:solidFill>
                <a:latin typeface="Times New Roman"/>
                <a:ea typeface="Times New Roman"/>
              </a:rPr>
              <a:t> = G</a:t>
            </a:r>
            <a:r>
              <a:rPr lang="en-GB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Symbol"/>
              </a:rPr>
              <a:t></a:t>
            </a:r>
            <a:r>
              <a:rPr lang="en-GB" dirty="0">
                <a:solidFill>
                  <a:srgbClr val="000000"/>
                </a:solidFill>
                <a:latin typeface="Times New Roman"/>
                <a:ea typeface="Times New Roman"/>
              </a:rPr>
              <a:t>. </a:t>
            </a:r>
            <a:endParaRPr lang="ru-RU" dirty="0">
              <a:ea typeface="Calibri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76727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S1 </a:t>
            </a:r>
            <a:r>
              <a:rPr lang="en-GB" b="1" dirty="0">
                <a:solidFill>
                  <a:srgbClr val="000000"/>
                </a:solidFill>
                <a:latin typeface="Times New Roman"/>
                <a:ea typeface="Times New Roman"/>
              </a:rPr>
              <a:t>Temperature scanning of the </a:t>
            </a:r>
            <a:r>
              <a:rPr lang="en-GB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gelatin gels for determination of melting temperature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607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61" b="-113"/>
          <a:stretch/>
        </p:blipFill>
        <p:spPr bwMode="auto">
          <a:xfrm>
            <a:off x="1693354" y="1556792"/>
            <a:ext cx="5614824" cy="358213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76727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S2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Amide I band decomposition by using Gaussian distribut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ion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75656" y="5589240"/>
            <a:ext cx="6552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GB" b="1" dirty="0" smtClean="0">
                <a:effectLst/>
                <a:latin typeface="Times New Roman"/>
                <a:ea typeface="MS Mincho"/>
                <a:cs typeface="Times New Roman"/>
              </a:rPr>
              <a:t>Figure </a:t>
            </a:r>
            <a:r>
              <a:rPr lang="en-GB" b="1" dirty="0" smtClean="0">
                <a:effectLst/>
                <a:latin typeface="Times New Roman"/>
                <a:ea typeface="MS Mincho"/>
                <a:cs typeface="Times New Roman"/>
              </a:rPr>
              <a:t>S2.</a:t>
            </a:r>
            <a:r>
              <a:rPr lang="en-GB" dirty="0" smtClean="0">
                <a:effectLst/>
                <a:latin typeface="Times New Roman"/>
                <a:ea typeface="MS Mincho"/>
                <a:cs typeface="Times New Roman"/>
              </a:rPr>
              <a:t> </a:t>
            </a:r>
            <a:r>
              <a:rPr lang="en-GB" dirty="0" smtClean="0">
                <a:effectLst/>
                <a:latin typeface="Times New Roman"/>
                <a:ea typeface="MS Mincho"/>
                <a:cs typeface="Times New Roman"/>
              </a:rPr>
              <a:t>Amide A band decomposition obtained using Gaussian distribution method (R</a:t>
            </a:r>
            <a:r>
              <a:rPr lang="en-GB" baseline="30000" dirty="0" smtClean="0">
                <a:effectLst/>
                <a:latin typeface="Times New Roman"/>
                <a:ea typeface="MS Mincho"/>
                <a:cs typeface="Times New Roman"/>
              </a:rPr>
              <a:t>2</a:t>
            </a:r>
            <a:r>
              <a:rPr lang="en-GB" dirty="0" smtClean="0">
                <a:effectLst/>
                <a:latin typeface="Times New Roman"/>
                <a:ea typeface="MS Mincho"/>
                <a:cs typeface="Times New Roman"/>
              </a:rPr>
              <a:t> = 0.99).</a:t>
            </a:r>
            <a:endParaRPr lang="ru-RU" dirty="0">
              <a:ea typeface="Calibri"/>
              <a:cs typeface="Times New Roman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0838" y="1506538"/>
            <a:ext cx="5900737" cy="3852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23286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104</Words>
  <Application>Microsoft Office PowerPoint</Application>
  <PresentationFormat>Экран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Деркач Светлана Ростиславовна</cp:lastModifiedBy>
  <cp:revision>4</cp:revision>
  <dcterms:created xsi:type="dcterms:W3CDTF">2019-07-04T18:29:29Z</dcterms:created>
  <dcterms:modified xsi:type="dcterms:W3CDTF">2019-10-03T14:00:41Z</dcterms:modified>
</cp:coreProperties>
</file>