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71" r:id="rId2"/>
    <p:sldId id="541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77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1AB08-32A2-4C17-AAE0-AAB5B7750994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27E187-DC8F-47FE-AA1B-F7DEFC9BE1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221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27E187-DC8F-47FE-AA1B-F7DEFC9BE11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36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33AE58-B9F4-4CDA-9B4B-91FDA1DBE3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4D1D875-3367-4305-8940-52F43E112E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992634-9BE6-4134-A5FA-01998B38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30D9619-972C-40DC-B185-2DBD803FD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2485BC-6206-4849-854D-967723C3C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868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0A516F-3704-4CAC-979D-4DA0607C7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1DFF0EE-D3F5-49E3-ABEE-0BDBA2381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C9250B-EA4C-40CC-B498-F38D1C07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1010CC-F50D-44CB-BB47-F3AE7B1F4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80F27C-F310-4D60-9EDA-53782EE6A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288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63B8D7E-1D5E-4409-8750-770A379E33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BB42B6C-0FF1-4B9E-8752-7992BA9D1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992261-FF0B-4FAD-8571-5DC475DB8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0D176F-4A62-4027-9791-8EEAE66B2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789BCA7-D4F0-430D-B911-02C9F99E4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58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3A1B8A-C20E-4AC9-9155-C013D58F7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A5254A-E881-4F93-9BDC-C42E9DA66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21436E-1BF3-4C4F-ABF4-2673AF685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B94371-4FF6-468B-B1B2-FD1CC1501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1CA4B8-7DBF-44A3-BC0A-97BED9E3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00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5C10BA-7FC4-4647-B604-F27195548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78456BF-FB97-4594-A253-DECB09EE8C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A71480-E894-4196-862E-82BBD2AE6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46CB3D-CBEB-492D-8300-01FA4D24C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46FDFF-926F-4A97-835A-530B1160F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034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737A44-DFC2-4DC2-A7A0-AF5B68274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4BD6C5A-BEF2-47EA-BE78-C8C79A6D29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DE8EDD9-98C6-40E2-BD2E-AF2E490D3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E76CAF4-255B-413D-9487-109B9E025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A18B642-B782-4900-B2BE-5B44294DB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C2C2B03-84F3-4A72-8A7E-7BFCFB293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57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D9F495-6DCC-40FA-BA2D-4576A238C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E5D54F0-CD23-497C-9372-F684CA2FF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6F5DAE9-2FF6-464B-AAAA-90A695FC6F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E0FE641-2BFD-428D-81C8-B8B046A073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3E6445C-374A-4A42-B305-EF3882FD76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B396F0D-92B1-493F-A33C-87EAA3078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87DD24E-9800-4801-B539-1F0E4183B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EF93F15-4661-4D05-A04E-2AFDFD1C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90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509DEB-B026-44F3-81E9-90FDFA714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89014B0-3275-4DC9-8834-E9C503EFB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52816D6-9D1D-478F-BC29-0C9B84BF4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48475DC-CDE2-44AE-8A56-3E98F7768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99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7E37E91-64AB-48C7-9349-CD1985317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5F29727-1A45-43D4-A254-AB29117BC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E998C82-662D-44F3-BDAB-CD461D866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073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D07F07-3A51-4F98-860E-A78599144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ABB89B2-185E-4F17-944A-BD9CD6CB3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2E4546D-5C6B-4C37-A5E9-ADE8E8882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0879857-7CB7-4BE3-936F-BE81D6AF1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4574440-5743-4A45-A96E-7C3F9E668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4CAD521-291A-4102-8918-2B7318846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2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177407-9A0F-46B5-9338-435FB7AFC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5044CDB-1868-42C0-A3C6-4A2A4957E8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D550175-F56A-4050-8096-D4DB0448C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7A1DB81-CE63-447A-B766-CCF64389F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A1AC6C5-8B19-4706-B51C-86191837B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8E53BAF-5176-4BB7-8EC7-ADB034630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617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E595744-B27C-41C5-85EE-519628E9F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20147D8-14D8-410F-B8C5-C048D2DC9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84A35E-9802-454E-BA62-DCD3D75B5C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A9E8B-3DC6-41C9-AF6E-318BC0D3EEE5}" type="datetimeFigureOut">
              <a:rPr lang="zh-CN" altLang="en-US" smtClean="0"/>
              <a:t>2021/1/4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1FBE3C-F039-4A59-8578-0A5280F25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0324B3-5D17-49F0-8B8D-4282D0282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4BC2A-0C50-4663-BAE4-7997B51DBD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315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AE6662E-3F75-4435-9289-25C4C170244C}"/>
              </a:ext>
            </a:extLst>
          </p:cNvPr>
          <p:cNvGrpSpPr/>
          <p:nvPr/>
        </p:nvGrpSpPr>
        <p:grpSpPr>
          <a:xfrm>
            <a:off x="5238317" y="544280"/>
            <a:ext cx="6798318" cy="4416718"/>
            <a:chOff x="141910" y="-194248"/>
            <a:chExt cx="10664635" cy="6928578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2AAC844-A4A6-48BC-A659-FDEAC382A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1910" y="123669"/>
              <a:ext cx="10664635" cy="6610661"/>
            </a:xfrm>
            <a:prstGeom prst="rect">
              <a:avLst/>
            </a:prstGeom>
          </p:spPr>
        </p:pic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710B0226-D2B8-4BEE-B41B-AB3095BCA131}"/>
                </a:ext>
              </a:extLst>
            </p:cNvPr>
            <p:cNvCxnSpPr>
              <a:cxnSpLocks/>
            </p:cNvCxnSpPr>
            <p:nvPr/>
          </p:nvCxnSpPr>
          <p:spPr>
            <a:xfrm>
              <a:off x="2567709" y="230907"/>
              <a:ext cx="786014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BC51C791-9A68-4563-8061-5E142C935335}"/>
                </a:ext>
              </a:extLst>
            </p:cNvPr>
            <p:cNvCxnSpPr>
              <a:cxnSpLocks/>
            </p:cNvCxnSpPr>
            <p:nvPr/>
          </p:nvCxnSpPr>
          <p:spPr>
            <a:xfrm>
              <a:off x="928254" y="1888835"/>
              <a:ext cx="425334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4E7F2DF2-274F-4675-87AA-2FD5C80DDEF5}"/>
                </a:ext>
              </a:extLst>
            </p:cNvPr>
            <p:cNvSpPr txBox="1"/>
            <p:nvPr/>
          </p:nvSpPr>
          <p:spPr>
            <a:xfrm>
              <a:off x="5837985" y="-194248"/>
              <a:ext cx="1551417" cy="371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NAM   domain</a:t>
              </a:r>
              <a:endParaRPr lang="zh-CN" alt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" name="内容占位符 4">
            <a:extLst>
              <a:ext uri="{FF2B5EF4-FFF2-40B4-BE49-F238E27FC236}">
                <a16:creationId xmlns:a16="http://schemas.microsoft.com/office/drawing/2014/main" id="{AB8760D5-87E3-4FD7-B93A-528DA92EF8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9688" b="20599"/>
          <a:stretch/>
        </p:blipFill>
        <p:spPr>
          <a:xfrm>
            <a:off x="1277773" y="853902"/>
            <a:ext cx="3439440" cy="4107096"/>
          </a:xfr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67112EEB-71D2-4E0B-AE45-87A4ED488247}"/>
              </a:ext>
            </a:extLst>
          </p:cNvPr>
          <p:cNvSpPr txBox="1"/>
          <p:nvPr/>
        </p:nvSpPr>
        <p:spPr>
          <a:xfrm>
            <a:off x="1031265" y="503911"/>
            <a:ext cx="356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D4F2C4F-6903-4431-A178-C4BA7877912A}"/>
              </a:ext>
            </a:extLst>
          </p:cNvPr>
          <p:cNvSpPr txBox="1"/>
          <p:nvPr/>
        </p:nvSpPr>
        <p:spPr>
          <a:xfrm>
            <a:off x="4963721" y="503911"/>
            <a:ext cx="356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F55F263-754F-41F8-A16D-7BEF604A2CC8}"/>
              </a:ext>
            </a:extLst>
          </p:cNvPr>
          <p:cNvSpPr txBox="1"/>
          <p:nvPr/>
        </p:nvSpPr>
        <p:spPr>
          <a:xfrm>
            <a:off x="868615" y="5741185"/>
            <a:ext cx="1092661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000" b="1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Figure S1. 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Phylogenetic analysis and multiple alignment of amino acid sequences of NAC family proteins in rice, </a:t>
            </a:r>
            <a:r>
              <a:rPr lang="en-US" altLang="zh-CN" sz="1000" b="0" i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Arabidopsis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tomato, maize. </a:t>
            </a:r>
            <a:r>
              <a:rPr lang="en-US" altLang="zh-CN" sz="100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(A) 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Proteins from the NAC family from rice (</a:t>
            </a:r>
            <a:r>
              <a:rPr lang="en-US" altLang="zh-CN" sz="1000" b="0" i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Oryza sativa 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V7_JGI), </a:t>
            </a:r>
            <a:r>
              <a:rPr lang="en-US" altLang="zh-CN" sz="1000" b="0" i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Arabidopsis 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(</a:t>
            </a:r>
            <a:r>
              <a:rPr lang="en-US" altLang="zh-CN" sz="1000" b="0" i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Arabidopsis thaliana 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TAIR10), tomato (</a:t>
            </a:r>
            <a:r>
              <a:rPr lang="en-US" altLang="zh-CN" sz="1000" i="1" dirty="0">
                <a:solidFill>
                  <a:srgbClr val="000000"/>
                </a:solidFill>
                <a:latin typeface="Palatino Linotype" panose="02040502050505030304" pitchFamily="18" charset="0"/>
              </a:rPr>
              <a:t>Solanum </a:t>
            </a:r>
            <a:r>
              <a:rPr lang="en-US" altLang="zh-CN" sz="1000" i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lycopersicum</a:t>
            </a:r>
            <a:r>
              <a:rPr lang="en-US" altLang="zh-CN" sz="1000" i="1" dirty="0">
                <a:solidFill>
                  <a:srgbClr val="000000"/>
                </a:solidFill>
                <a:latin typeface="Palatino Linotype" panose="02040502050505030304" pitchFamily="18" charset="0"/>
              </a:rPr>
              <a:t> </a:t>
            </a:r>
            <a:r>
              <a:rPr lang="en-US" altLang="zh-CN" sz="1000" dirty="0">
                <a:solidFill>
                  <a:srgbClr val="000000"/>
                </a:solidFill>
                <a:latin typeface="Palatino Linotype" panose="02040502050505030304" pitchFamily="18" charset="0"/>
              </a:rPr>
              <a:t>iTAG2.4 ) and 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maize</a:t>
            </a:r>
            <a:r>
              <a:rPr lang="en-US" altLang="zh-CN" sz="1000" dirty="0">
                <a:solidFill>
                  <a:srgbClr val="000000"/>
                </a:solidFill>
                <a:latin typeface="Palatino Linotype" panose="02040502050505030304" pitchFamily="18" charset="0"/>
              </a:rPr>
              <a:t> (</a:t>
            </a:r>
            <a:r>
              <a:rPr lang="en-US" altLang="zh-CN" sz="1000" i="1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Zea</a:t>
            </a:r>
            <a:r>
              <a:rPr lang="en-US" altLang="zh-CN" sz="1000" i="1" dirty="0">
                <a:solidFill>
                  <a:srgbClr val="000000"/>
                </a:solidFill>
                <a:latin typeface="Palatino Linotype" panose="02040502050505030304" pitchFamily="18" charset="0"/>
              </a:rPr>
              <a:t> mays </a:t>
            </a:r>
            <a:r>
              <a:rPr lang="en-US" altLang="zh-CN" sz="1000" dirty="0">
                <a:solidFill>
                  <a:srgbClr val="000000"/>
                </a:solidFill>
                <a:latin typeface="Palatino Linotype" panose="02040502050505030304" pitchFamily="18" charset="0"/>
              </a:rPr>
              <a:t>PH207 v1.1) were 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used in the phylogenetic analysis. This phylogenetic tree was constructed using the neighbor-joining method and bootstrap values from 1000 replicates. Numbers on each branch represent the bootstrap percentages. The black circle indicates OsNAC300.</a:t>
            </a:r>
            <a:r>
              <a:rPr lang="en-US" altLang="zh-CN" sz="100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(B) 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Sequences were aligned using </a:t>
            </a:r>
            <a:r>
              <a:rPr lang="en-US" altLang="zh-CN" sz="1000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Clustal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X2 and are presented using </a:t>
            </a:r>
            <a:r>
              <a:rPr lang="en-US" altLang="zh-CN" sz="1000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GeneDoc</a:t>
            </a:r>
            <a:r>
              <a:rPr lang="en-US" altLang="zh-CN" sz="1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. For amino sequences aligned here, black indicates conserved residues, and gray indicates conservation across at least four of the sequences. The NAM domain is under the black bar.</a:t>
            </a:r>
            <a:endParaRPr lang="zh-CN" altLang="en-US" sz="1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185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id="{798E0CF1-BAE2-4018-85F8-D8BA76B33AAF}"/>
              </a:ext>
            </a:extLst>
          </p:cNvPr>
          <p:cNvGrpSpPr/>
          <p:nvPr/>
        </p:nvGrpSpPr>
        <p:grpSpPr>
          <a:xfrm>
            <a:off x="3088069" y="2034607"/>
            <a:ext cx="5156167" cy="2055613"/>
            <a:chOff x="1986116" y="0"/>
            <a:chExt cx="7228092" cy="2905125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7B9B02B3-E2F2-4B96-B8D9-CDE39BBACD6D}"/>
                </a:ext>
              </a:extLst>
            </p:cNvPr>
            <p:cNvGrpSpPr/>
            <p:nvPr/>
          </p:nvGrpSpPr>
          <p:grpSpPr>
            <a:xfrm>
              <a:off x="1986116" y="0"/>
              <a:ext cx="7228092" cy="2905125"/>
              <a:chOff x="1415845" y="523875"/>
              <a:chExt cx="7228092" cy="2905125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711DD5F6-0781-4B62-94BA-D1F278E2F8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786"/>
              <a:stretch/>
            </p:blipFill>
            <p:spPr>
              <a:xfrm>
                <a:off x="1415845" y="523875"/>
                <a:ext cx="7228092" cy="2905125"/>
              </a:xfrm>
              <a:prstGeom prst="rect">
                <a:avLst/>
              </a:prstGeom>
            </p:spPr>
          </p:pic>
          <p:cxnSp>
            <p:nvCxnSpPr>
              <p:cNvPr id="6" name="直接连接符 5">
                <a:extLst>
                  <a:ext uri="{FF2B5EF4-FFF2-40B4-BE49-F238E27FC236}">
                    <a16:creationId xmlns:a16="http://schemas.microsoft.com/office/drawing/2014/main" id="{0514657E-97A0-4595-94B0-7F730C8F7C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57550" y="1419225"/>
                <a:ext cx="276225" cy="800100"/>
              </a:xfrm>
              <a:prstGeom prst="line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:a16="http://schemas.microsoft.com/office/drawing/2014/main" id="{2C61A924-0843-4B3B-B6A0-88DCB2F2A7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00450" y="1419225"/>
                <a:ext cx="3724275" cy="800100"/>
              </a:xfrm>
              <a:prstGeom prst="line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0425A7D3-310C-4BF5-94FD-5E0B1723B0E7}"/>
                </a:ext>
              </a:extLst>
            </p:cNvPr>
            <p:cNvSpPr txBox="1"/>
            <p:nvPr/>
          </p:nvSpPr>
          <p:spPr>
            <a:xfrm>
              <a:off x="4829457" y="1326118"/>
              <a:ext cx="831893" cy="391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gRNA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id="{9003D31A-8653-468D-94E4-0356413BB0B5}"/>
              </a:ext>
            </a:extLst>
          </p:cNvPr>
          <p:cNvSpPr/>
          <p:nvPr/>
        </p:nvSpPr>
        <p:spPr>
          <a:xfrm>
            <a:off x="3088069" y="4477532"/>
            <a:ext cx="781932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cs typeface="Times New Roman" panose="02020603050405020304" pitchFamily="18" charset="0"/>
              </a:rPr>
              <a:t>Figure S2</a:t>
            </a:r>
            <a:r>
              <a:rPr lang="en-US" altLang="zh-CN" sz="1000" b="1" dirty="0">
                <a:solidFill>
                  <a:srgbClr val="00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000" dirty="0">
                <a:solidFill>
                  <a:srgbClr val="00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Identification of </a:t>
            </a:r>
            <a:r>
              <a:rPr lang="en-US" altLang="zh-CN" sz="1000" i="1" dirty="0">
                <a:solidFill>
                  <a:srgbClr val="00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osnac300</a:t>
            </a:r>
            <a:r>
              <a:rPr lang="en-US" altLang="zh-CN" sz="1000" dirty="0">
                <a:solidFill>
                  <a:srgbClr val="000000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mutants generated by CRISPR/Cas9</a:t>
            </a:r>
            <a:r>
              <a:rPr lang="en-US" altLang="zh-CN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242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166</Words>
  <Application>Microsoft Office PowerPoint</Application>
  <PresentationFormat>宽屏</PresentationFormat>
  <Paragraphs>7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Arial</vt:lpstr>
      <vt:lpstr>Palatino Linotype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 shubao</dc:creator>
  <cp:lastModifiedBy>hu shubao</cp:lastModifiedBy>
  <cp:revision>11</cp:revision>
  <dcterms:created xsi:type="dcterms:W3CDTF">2020-09-23T07:40:57Z</dcterms:created>
  <dcterms:modified xsi:type="dcterms:W3CDTF">2021-01-04T14:31:21Z</dcterms:modified>
</cp:coreProperties>
</file>