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288" r:id="rId2"/>
    <p:sldId id="290" r:id="rId3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160" userDrawn="1">
          <p15:clr>
            <a:srgbClr val="A4A3A4"/>
          </p15:clr>
        </p15:guide>
        <p15:guide id="3" orient="horz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3333FF"/>
    <a:srgbClr val="D9D9D9"/>
    <a:srgbClr val="AFABAB"/>
    <a:srgbClr val="4D4DFF"/>
    <a:srgbClr val="282B2E"/>
    <a:srgbClr val="212629"/>
    <a:srgbClr val="272B2E"/>
    <a:srgbClr val="202125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15" autoAdjust="0"/>
    <p:restoredTop sz="96391" autoAdjust="0"/>
  </p:normalViewPr>
  <p:slideViewPr>
    <p:cSldViewPr snapToGrid="0" showGuides="1">
      <p:cViewPr varScale="1">
        <p:scale>
          <a:sx n="80" d="100"/>
          <a:sy n="80" d="100"/>
        </p:scale>
        <p:origin x="3438" y="96"/>
      </p:cViewPr>
      <p:guideLst>
        <p:guide pos="2160"/>
        <p:guide orient="horz"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user\Desktop\20210712%20LT-pepper\&#48373;&#49324;&#48376;%20Air%20temperature%202020-21%20Winter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54822051450224"/>
          <c:y val="5.0925899413784746E-2"/>
          <c:w val="0.68111236002500108"/>
          <c:h val="0.72617144551446089"/>
        </c:manualLayout>
      </c:layout>
      <c:lineChart>
        <c:grouping val="standard"/>
        <c:varyColors val="0"/>
        <c:ser>
          <c:idx val="0"/>
          <c:order val="0"/>
          <c:tx>
            <c:strRef>
              <c:f>'LT - NT'!$E$43</c:f>
              <c:strCache>
                <c:ptCount val="1"/>
                <c:pt idx="0">
                  <c:v>15°C Average</c:v>
                </c:pt>
              </c:strCache>
            </c:strRef>
          </c:tx>
          <c:spPr>
            <a:ln w="22225" cap="rnd">
              <a:solidFill>
                <a:schemeClr val="tx1"/>
              </a:solidFill>
              <a:prstDash val="lgDashDotDot"/>
              <a:round/>
            </a:ln>
            <a:effectLst/>
          </c:spPr>
          <c:marker>
            <c:symbol val="none"/>
          </c:marker>
          <c:cat>
            <c:strRef>
              <c:f>'LT - NT'!$D$44:$D$58</c:f>
              <c:strCache>
                <c:ptCount val="15"/>
                <c:pt idx="0">
                  <c:v>1 week</c:v>
                </c:pt>
                <c:pt idx="1">
                  <c:v>2 week</c:v>
                </c:pt>
                <c:pt idx="2">
                  <c:v>3 week</c:v>
                </c:pt>
                <c:pt idx="3">
                  <c:v>4 week</c:v>
                </c:pt>
                <c:pt idx="4">
                  <c:v>5 week</c:v>
                </c:pt>
                <c:pt idx="5">
                  <c:v>6 week</c:v>
                </c:pt>
                <c:pt idx="6">
                  <c:v>7 week</c:v>
                </c:pt>
                <c:pt idx="7">
                  <c:v>8 week</c:v>
                </c:pt>
                <c:pt idx="8">
                  <c:v>9 week</c:v>
                </c:pt>
                <c:pt idx="9">
                  <c:v>10 week</c:v>
                </c:pt>
                <c:pt idx="10">
                  <c:v>11 week</c:v>
                </c:pt>
                <c:pt idx="11">
                  <c:v>12 week</c:v>
                </c:pt>
                <c:pt idx="12">
                  <c:v>13 week</c:v>
                </c:pt>
                <c:pt idx="13">
                  <c:v>14 week</c:v>
                </c:pt>
                <c:pt idx="14">
                  <c:v>15 week</c:v>
                </c:pt>
              </c:strCache>
            </c:strRef>
          </c:cat>
          <c:val>
            <c:numRef>
              <c:f>'LT - NT'!$E$44:$E$58</c:f>
              <c:numCache>
                <c:formatCode>0.0</c:formatCode>
                <c:ptCount val="15"/>
                <c:pt idx="0">
                  <c:v>19.626857142857123</c:v>
                </c:pt>
                <c:pt idx="1">
                  <c:v>20.023809523809529</c:v>
                </c:pt>
                <c:pt idx="2">
                  <c:v>19.262500000000003</c:v>
                </c:pt>
                <c:pt idx="3">
                  <c:v>18.738541666666652</c:v>
                </c:pt>
                <c:pt idx="4">
                  <c:v>18.309895833333325</c:v>
                </c:pt>
                <c:pt idx="5">
                  <c:v>18.032738095238102</c:v>
                </c:pt>
                <c:pt idx="6">
                  <c:v>18.851041666666674</c:v>
                </c:pt>
                <c:pt idx="7">
                  <c:v>19.129687499999999</c:v>
                </c:pt>
                <c:pt idx="8">
                  <c:v>19.502150537634407</c:v>
                </c:pt>
                <c:pt idx="9" formatCode="General">
                  <c:v>21</c:v>
                </c:pt>
                <c:pt idx="10" formatCode="General">
                  <c:v>22.2</c:v>
                </c:pt>
                <c:pt idx="11" formatCode="General">
                  <c:v>22.6</c:v>
                </c:pt>
                <c:pt idx="12" formatCode="General">
                  <c:v>23.1</c:v>
                </c:pt>
                <c:pt idx="13" formatCode="General">
                  <c:v>24.7</c:v>
                </c:pt>
                <c:pt idx="14" formatCode="General">
                  <c:v>25.6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D14-435B-B5AA-12FD515531EE}"/>
            </c:ext>
          </c:extLst>
        </c:ser>
        <c:ser>
          <c:idx val="1"/>
          <c:order val="1"/>
          <c:tx>
            <c:strRef>
              <c:f>'LT - NT'!$F$43</c:f>
              <c:strCache>
                <c:ptCount val="1"/>
                <c:pt idx="0">
                  <c:v>10°C Average</c:v>
                </c:pt>
              </c:strCache>
            </c:strRef>
          </c:tx>
          <c:spPr>
            <a:ln w="22225" cap="rnd">
              <a:solidFill>
                <a:schemeClr val="tx1"/>
              </a:solidFill>
              <a:prstDash val="lgDash"/>
              <a:round/>
            </a:ln>
            <a:effectLst/>
          </c:spPr>
          <c:marker>
            <c:symbol val="none"/>
          </c:marker>
          <c:cat>
            <c:strRef>
              <c:f>'LT - NT'!$D$44:$D$58</c:f>
              <c:strCache>
                <c:ptCount val="15"/>
                <c:pt idx="0">
                  <c:v>1 week</c:v>
                </c:pt>
                <c:pt idx="1">
                  <c:v>2 week</c:v>
                </c:pt>
                <c:pt idx="2">
                  <c:v>3 week</c:v>
                </c:pt>
                <c:pt idx="3">
                  <c:v>4 week</c:v>
                </c:pt>
                <c:pt idx="4">
                  <c:v>5 week</c:v>
                </c:pt>
                <c:pt idx="5">
                  <c:v>6 week</c:v>
                </c:pt>
                <c:pt idx="6">
                  <c:v>7 week</c:v>
                </c:pt>
                <c:pt idx="7">
                  <c:v>8 week</c:v>
                </c:pt>
                <c:pt idx="8">
                  <c:v>9 week</c:v>
                </c:pt>
                <c:pt idx="9">
                  <c:v>10 week</c:v>
                </c:pt>
                <c:pt idx="10">
                  <c:v>11 week</c:v>
                </c:pt>
                <c:pt idx="11">
                  <c:v>12 week</c:v>
                </c:pt>
                <c:pt idx="12">
                  <c:v>13 week</c:v>
                </c:pt>
                <c:pt idx="13">
                  <c:v>14 week</c:v>
                </c:pt>
                <c:pt idx="14">
                  <c:v>15 week</c:v>
                </c:pt>
              </c:strCache>
            </c:strRef>
          </c:cat>
          <c:val>
            <c:numRef>
              <c:f>'LT - NT'!$F$44:$F$58</c:f>
              <c:numCache>
                <c:formatCode>0.0</c:formatCode>
                <c:ptCount val="15"/>
                <c:pt idx="0">
                  <c:v>14.175999999999997</c:v>
                </c:pt>
                <c:pt idx="1">
                  <c:v>14.994642857142848</c:v>
                </c:pt>
                <c:pt idx="2">
                  <c:v>12.84583333333333</c:v>
                </c:pt>
                <c:pt idx="3">
                  <c:v>12.0953125</c:v>
                </c:pt>
                <c:pt idx="4">
                  <c:v>12.3</c:v>
                </c:pt>
                <c:pt idx="5">
                  <c:v>13.3</c:v>
                </c:pt>
                <c:pt idx="6">
                  <c:v>12.157291666666664</c:v>
                </c:pt>
                <c:pt idx="7">
                  <c:v>13.432812499999999</c:v>
                </c:pt>
                <c:pt idx="8">
                  <c:v>14.54623655913978</c:v>
                </c:pt>
                <c:pt idx="9" formatCode="General">
                  <c:v>15.1</c:v>
                </c:pt>
                <c:pt idx="10" formatCode="General">
                  <c:v>15.7</c:v>
                </c:pt>
                <c:pt idx="11" formatCode="General">
                  <c:v>16.2</c:v>
                </c:pt>
                <c:pt idx="12" formatCode="General">
                  <c:v>17</c:v>
                </c:pt>
                <c:pt idx="13" formatCode="General">
                  <c:v>18.5</c:v>
                </c:pt>
                <c:pt idx="14" formatCode="General">
                  <c:v>18.3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D14-435B-B5AA-12FD515531EE}"/>
            </c:ext>
          </c:extLst>
        </c:ser>
        <c:ser>
          <c:idx val="2"/>
          <c:order val="2"/>
          <c:tx>
            <c:strRef>
              <c:f>'LT - NT'!$G$43</c:f>
              <c:strCache>
                <c:ptCount val="1"/>
                <c:pt idx="0">
                  <c:v>15°C Minimal</c:v>
                </c:pt>
              </c:strCache>
            </c:strRef>
          </c:tx>
          <c:spPr>
            <a:ln w="22225" cap="rnd">
              <a:solidFill>
                <a:schemeClr val="tx1"/>
              </a:solidFill>
              <a:prstDash val="sysDot"/>
              <a:round/>
            </a:ln>
            <a:effectLst/>
          </c:spPr>
          <c:marker>
            <c:symbol val="none"/>
          </c:marker>
          <c:cat>
            <c:strRef>
              <c:f>'LT - NT'!$D$44:$D$58</c:f>
              <c:strCache>
                <c:ptCount val="15"/>
                <c:pt idx="0">
                  <c:v>1 week</c:v>
                </c:pt>
                <c:pt idx="1">
                  <c:v>2 week</c:v>
                </c:pt>
                <c:pt idx="2">
                  <c:v>3 week</c:v>
                </c:pt>
                <c:pt idx="3">
                  <c:v>4 week</c:v>
                </c:pt>
                <c:pt idx="4">
                  <c:v>5 week</c:v>
                </c:pt>
                <c:pt idx="5">
                  <c:v>6 week</c:v>
                </c:pt>
                <c:pt idx="6">
                  <c:v>7 week</c:v>
                </c:pt>
                <c:pt idx="7">
                  <c:v>8 week</c:v>
                </c:pt>
                <c:pt idx="8">
                  <c:v>9 week</c:v>
                </c:pt>
                <c:pt idx="9">
                  <c:v>10 week</c:v>
                </c:pt>
                <c:pt idx="10">
                  <c:v>11 week</c:v>
                </c:pt>
                <c:pt idx="11">
                  <c:v>12 week</c:v>
                </c:pt>
                <c:pt idx="12">
                  <c:v>13 week</c:v>
                </c:pt>
                <c:pt idx="13">
                  <c:v>14 week</c:v>
                </c:pt>
                <c:pt idx="14">
                  <c:v>15 week</c:v>
                </c:pt>
              </c:strCache>
            </c:strRef>
          </c:cat>
          <c:val>
            <c:numRef>
              <c:f>'LT - NT'!$G$44:$G$58</c:f>
              <c:numCache>
                <c:formatCode>General</c:formatCode>
                <c:ptCount val="15"/>
                <c:pt idx="0">
                  <c:v>15.3</c:v>
                </c:pt>
                <c:pt idx="1">
                  <c:v>14.3</c:v>
                </c:pt>
                <c:pt idx="2">
                  <c:v>14.8</c:v>
                </c:pt>
                <c:pt idx="3">
                  <c:v>14.8</c:v>
                </c:pt>
                <c:pt idx="4">
                  <c:v>14.8</c:v>
                </c:pt>
                <c:pt idx="5">
                  <c:v>14.8</c:v>
                </c:pt>
                <c:pt idx="6">
                  <c:v>14.3</c:v>
                </c:pt>
                <c:pt idx="7">
                  <c:v>14.9</c:v>
                </c:pt>
                <c:pt idx="8">
                  <c:v>16.100000000000001</c:v>
                </c:pt>
                <c:pt idx="9">
                  <c:v>16</c:v>
                </c:pt>
                <c:pt idx="10">
                  <c:v>15.5</c:v>
                </c:pt>
                <c:pt idx="11">
                  <c:v>16.3</c:v>
                </c:pt>
                <c:pt idx="12">
                  <c:v>17.2</c:v>
                </c:pt>
                <c:pt idx="13">
                  <c:v>17.5</c:v>
                </c:pt>
                <c:pt idx="14">
                  <c:v>17.899999999999999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AD14-435B-B5AA-12FD515531EE}"/>
            </c:ext>
          </c:extLst>
        </c:ser>
        <c:ser>
          <c:idx val="3"/>
          <c:order val="3"/>
          <c:tx>
            <c:strRef>
              <c:f>'LT - NT'!$H$43</c:f>
              <c:strCache>
                <c:ptCount val="1"/>
                <c:pt idx="0">
                  <c:v>10°C Minimal</c:v>
                </c:pt>
              </c:strCache>
            </c:strRef>
          </c:tx>
          <c:spPr>
            <a:ln w="22225" cap="rnd">
              <a:solidFill>
                <a:schemeClr val="tx1"/>
              </a:solidFill>
              <a:prstDash val="dashDot"/>
              <a:round/>
            </a:ln>
            <a:effectLst/>
          </c:spPr>
          <c:marker>
            <c:symbol val="none"/>
          </c:marker>
          <c:cat>
            <c:strRef>
              <c:f>'LT - NT'!$D$44:$D$58</c:f>
              <c:strCache>
                <c:ptCount val="15"/>
                <c:pt idx="0">
                  <c:v>1 week</c:v>
                </c:pt>
                <c:pt idx="1">
                  <c:v>2 week</c:v>
                </c:pt>
                <c:pt idx="2">
                  <c:v>3 week</c:v>
                </c:pt>
                <c:pt idx="3">
                  <c:v>4 week</c:v>
                </c:pt>
                <c:pt idx="4">
                  <c:v>5 week</c:v>
                </c:pt>
                <c:pt idx="5">
                  <c:v>6 week</c:v>
                </c:pt>
                <c:pt idx="6">
                  <c:v>7 week</c:v>
                </c:pt>
                <c:pt idx="7">
                  <c:v>8 week</c:v>
                </c:pt>
                <c:pt idx="8">
                  <c:v>9 week</c:v>
                </c:pt>
                <c:pt idx="9">
                  <c:v>10 week</c:v>
                </c:pt>
                <c:pt idx="10">
                  <c:v>11 week</c:v>
                </c:pt>
                <c:pt idx="11">
                  <c:v>12 week</c:v>
                </c:pt>
                <c:pt idx="12">
                  <c:v>13 week</c:v>
                </c:pt>
                <c:pt idx="13">
                  <c:v>14 week</c:v>
                </c:pt>
                <c:pt idx="14">
                  <c:v>15 week</c:v>
                </c:pt>
              </c:strCache>
            </c:strRef>
          </c:cat>
          <c:val>
            <c:numRef>
              <c:f>'LT - NT'!$H$44:$H$58</c:f>
              <c:numCache>
                <c:formatCode>General</c:formatCode>
                <c:ptCount val="15"/>
                <c:pt idx="0">
                  <c:v>8.9</c:v>
                </c:pt>
                <c:pt idx="1">
                  <c:v>8.8000000000000007</c:v>
                </c:pt>
                <c:pt idx="2">
                  <c:v>8.3000000000000007</c:v>
                </c:pt>
                <c:pt idx="3">
                  <c:v>8.6999999999999993</c:v>
                </c:pt>
                <c:pt idx="4">
                  <c:v>8.1999999999999993</c:v>
                </c:pt>
                <c:pt idx="5">
                  <c:v>8.1999999999999993</c:v>
                </c:pt>
                <c:pt idx="6">
                  <c:v>8</c:v>
                </c:pt>
                <c:pt idx="7">
                  <c:v>8.6999999999999993</c:v>
                </c:pt>
                <c:pt idx="8">
                  <c:v>8.8000000000000007</c:v>
                </c:pt>
                <c:pt idx="9">
                  <c:v>9.6</c:v>
                </c:pt>
                <c:pt idx="10">
                  <c:v>10.199999999999999</c:v>
                </c:pt>
                <c:pt idx="11">
                  <c:v>11.1</c:v>
                </c:pt>
                <c:pt idx="12">
                  <c:v>12</c:v>
                </c:pt>
                <c:pt idx="13">
                  <c:v>12.3</c:v>
                </c:pt>
                <c:pt idx="14">
                  <c:v>10.9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AD14-435B-B5AA-12FD515531EE}"/>
            </c:ext>
          </c:extLst>
        </c:ser>
        <c:ser>
          <c:idx val="4"/>
          <c:order val="4"/>
          <c:tx>
            <c:strRef>
              <c:f>'LT - NT'!$I$43</c:f>
              <c:strCache>
                <c:ptCount val="1"/>
                <c:pt idx="0">
                  <c:v>15°C Maximal</c:v>
                </c:pt>
              </c:strCache>
            </c:strRef>
          </c:tx>
          <c:spPr>
            <a:ln w="22225" cap="rnd">
              <a:solidFill>
                <a:schemeClr val="tx1"/>
              </a:solidFill>
              <a:prstDash val="dash"/>
              <a:round/>
            </a:ln>
            <a:effectLst/>
          </c:spPr>
          <c:marker>
            <c:symbol val="none"/>
          </c:marker>
          <c:cat>
            <c:strRef>
              <c:f>'LT - NT'!$D$44:$D$58</c:f>
              <c:strCache>
                <c:ptCount val="15"/>
                <c:pt idx="0">
                  <c:v>1 week</c:v>
                </c:pt>
                <c:pt idx="1">
                  <c:v>2 week</c:v>
                </c:pt>
                <c:pt idx="2">
                  <c:v>3 week</c:v>
                </c:pt>
                <c:pt idx="3">
                  <c:v>4 week</c:v>
                </c:pt>
                <c:pt idx="4">
                  <c:v>5 week</c:v>
                </c:pt>
                <c:pt idx="5">
                  <c:v>6 week</c:v>
                </c:pt>
                <c:pt idx="6">
                  <c:v>7 week</c:v>
                </c:pt>
                <c:pt idx="7">
                  <c:v>8 week</c:v>
                </c:pt>
                <c:pt idx="8">
                  <c:v>9 week</c:v>
                </c:pt>
                <c:pt idx="9">
                  <c:v>10 week</c:v>
                </c:pt>
                <c:pt idx="10">
                  <c:v>11 week</c:v>
                </c:pt>
                <c:pt idx="11">
                  <c:v>12 week</c:v>
                </c:pt>
                <c:pt idx="12">
                  <c:v>13 week</c:v>
                </c:pt>
                <c:pt idx="13">
                  <c:v>14 week</c:v>
                </c:pt>
                <c:pt idx="14">
                  <c:v>15 week</c:v>
                </c:pt>
              </c:strCache>
            </c:strRef>
          </c:cat>
          <c:val>
            <c:numRef>
              <c:f>'LT - NT'!$I$44:$I$58</c:f>
              <c:numCache>
                <c:formatCode>General</c:formatCode>
                <c:ptCount val="15"/>
                <c:pt idx="0">
                  <c:v>37.9</c:v>
                </c:pt>
                <c:pt idx="1">
                  <c:v>35.4</c:v>
                </c:pt>
                <c:pt idx="2">
                  <c:v>35</c:v>
                </c:pt>
                <c:pt idx="3">
                  <c:v>36</c:v>
                </c:pt>
                <c:pt idx="4">
                  <c:v>35.4</c:v>
                </c:pt>
                <c:pt idx="5">
                  <c:v>35.1</c:v>
                </c:pt>
                <c:pt idx="6">
                  <c:v>33.5</c:v>
                </c:pt>
                <c:pt idx="7">
                  <c:v>34.200000000000003</c:v>
                </c:pt>
                <c:pt idx="8">
                  <c:v>33.299999999999997</c:v>
                </c:pt>
                <c:pt idx="9">
                  <c:v>34.6</c:v>
                </c:pt>
                <c:pt idx="10">
                  <c:v>34.799999999999997</c:v>
                </c:pt>
                <c:pt idx="11">
                  <c:v>35.6</c:v>
                </c:pt>
                <c:pt idx="12">
                  <c:v>35.4</c:v>
                </c:pt>
                <c:pt idx="13">
                  <c:v>35.9</c:v>
                </c:pt>
                <c:pt idx="14">
                  <c:v>36.5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AD14-435B-B5AA-12FD515531EE}"/>
            </c:ext>
          </c:extLst>
        </c:ser>
        <c:ser>
          <c:idx val="5"/>
          <c:order val="5"/>
          <c:tx>
            <c:strRef>
              <c:f>'LT - NT'!$J$43</c:f>
              <c:strCache>
                <c:ptCount val="1"/>
                <c:pt idx="0">
                  <c:v>10°C Maximal</c:v>
                </c:pt>
              </c:strCache>
            </c:strRef>
          </c:tx>
          <c:spPr>
            <a:ln w="2222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'LT - NT'!$D$44:$D$58</c:f>
              <c:strCache>
                <c:ptCount val="15"/>
                <c:pt idx="0">
                  <c:v>1 week</c:v>
                </c:pt>
                <c:pt idx="1">
                  <c:v>2 week</c:v>
                </c:pt>
                <c:pt idx="2">
                  <c:v>3 week</c:v>
                </c:pt>
                <c:pt idx="3">
                  <c:v>4 week</c:v>
                </c:pt>
                <c:pt idx="4">
                  <c:v>5 week</c:v>
                </c:pt>
                <c:pt idx="5">
                  <c:v>6 week</c:v>
                </c:pt>
                <c:pt idx="6">
                  <c:v>7 week</c:v>
                </c:pt>
                <c:pt idx="7">
                  <c:v>8 week</c:v>
                </c:pt>
                <c:pt idx="8">
                  <c:v>9 week</c:v>
                </c:pt>
                <c:pt idx="9">
                  <c:v>10 week</c:v>
                </c:pt>
                <c:pt idx="10">
                  <c:v>11 week</c:v>
                </c:pt>
                <c:pt idx="11">
                  <c:v>12 week</c:v>
                </c:pt>
                <c:pt idx="12">
                  <c:v>13 week</c:v>
                </c:pt>
                <c:pt idx="13">
                  <c:v>14 week</c:v>
                </c:pt>
                <c:pt idx="14">
                  <c:v>15 week</c:v>
                </c:pt>
              </c:strCache>
            </c:strRef>
          </c:cat>
          <c:val>
            <c:numRef>
              <c:f>'LT - NT'!$J$44:$J$58</c:f>
              <c:numCache>
                <c:formatCode>General</c:formatCode>
                <c:ptCount val="15"/>
                <c:pt idx="0">
                  <c:v>38</c:v>
                </c:pt>
                <c:pt idx="1">
                  <c:v>35.4</c:v>
                </c:pt>
                <c:pt idx="2">
                  <c:v>36.200000000000003</c:v>
                </c:pt>
                <c:pt idx="3">
                  <c:v>36.6</c:v>
                </c:pt>
                <c:pt idx="4">
                  <c:v>35.5</c:v>
                </c:pt>
                <c:pt idx="5">
                  <c:v>33.4</c:v>
                </c:pt>
                <c:pt idx="6">
                  <c:v>32</c:v>
                </c:pt>
                <c:pt idx="7">
                  <c:v>34.799999999999997</c:v>
                </c:pt>
                <c:pt idx="8">
                  <c:v>35.200000000000003</c:v>
                </c:pt>
                <c:pt idx="9">
                  <c:v>33.799999999999997</c:v>
                </c:pt>
                <c:pt idx="10">
                  <c:v>34.6</c:v>
                </c:pt>
                <c:pt idx="11">
                  <c:v>35.200000000000003</c:v>
                </c:pt>
                <c:pt idx="12">
                  <c:v>36</c:v>
                </c:pt>
                <c:pt idx="13">
                  <c:v>36.1</c:v>
                </c:pt>
                <c:pt idx="14">
                  <c:v>36.4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AD14-435B-B5AA-12FD515531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35260080"/>
        <c:axId val="535264432"/>
      </c:lineChart>
      <c:catAx>
        <c:axId val="5352600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Growth period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5264432"/>
        <c:crosses val="autoZero"/>
        <c:auto val="1"/>
        <c:lblAlgn val="ctr"/>
        <c:lblOffset val="100"/>
        <c:noMultiLvlLbl val="0"/>
      </c:catAx>
      <c:valAx>
        <c:axId val="53526443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="1"/>
                  <a:t>Temperature (°C)</a:t>
                </a:r>
                <a:endParaRPr lang="ko-KR" b="1"/>
              </a:p>
            </c:rich>
          </c:tx>
          <c:layout>
            <c:manualLayout>
              <c:xMode val="edge"/>
              <c:yMode val="edge"/>
              <c:x val="3.703005416014829E-2"/>
              <c:y val="0.236365070911493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0"/>
        <c:majorTickMark val="none"/>
        <c:minorTickMark val="out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535260080"/>
        <c:crosses val="autoZero"/>
        <c:crossBetween val="between"/>
        <c:minorUnit val="5"/>
      </c:valAx>
      <c:spPr>
        <a:noFill/>
        <a:ln>
          <a:solidFill>
            <a:schemeClr val="tx1"/>
          </a:solidFill>
        </a:ln>
        <a:effectLst/>
      </c:spPr>
    </c:plotArea>
    <c:legend>
      <c:legendPos val="r"/>
      <c:layout>
        <c:manualLayout>
          <c:xMode val="edge"/>
          <c:yMode val="edge"/>
          <c:x val="0.80468890760712941"/>
          <c:y val="5.5247908669279276E-2"/>
          <c:w val="0.18988985008641018"/>
          <c:h val="0.24114011963550683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0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AC80A-9BE6-4128-89F8-31C6164E6E9C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43138" y="1243013"/>
            <a:ext cx="232092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648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8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C48E98-C4C8-4F83-8C68-A6C74E09F55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3454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58868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2106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89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2945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4777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0192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89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26394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08089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6251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550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43311-7B67-430A-99F0-D39C4870C414}" type="datetimeFigureOut">
              <a:rPr lang="ko-KR" altLang="en-US" smtClean="0"/>
              <a:t>2021-10-21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18140-74C7-4881-8983-DB54CA6913A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1336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0917099"/>
              </p:ext>
            </p:extLst>
          </p:nvPr>
        </p:nvGraphicFramePr>
        <p:xfrm>
          <a:off x="559547" y="2095536"/>
          <a:ext cx="5738906" cy="3143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7"/>
          <p:cNvSpPr/>
          <p:nvPr/>
        </p:nvSpPr>
        <p:spPr>
          <a:xfrm>
            <a:off x="624763" y="5238750"/>
            <a:ext cx="56584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spcAft>
                <a:spcPts val="800"/>
              </a:spcAft>
            </a:pPr>
            <a:r>
              <a:rPr lang="en-US" altLang="ko-KR" sz="1200" b="1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Supplemental Figure S1.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Air temperature was measured </a:t>
            </a:r>
            <a:r>
              <a:rPr lang="en-US" altLang="ko-KR" sz="1200" kern="0" dirty="0">
                <a:solidFill>
                  <a:prstClr val="black"/>
                </a:solidFill>
                <a:latin typeface="Palatino Linotype" panose="02040502050505030304" pitchFamily="18" charset="0"/>
                <a:cs typeface="Times New Roman" panose="02020603050405020304" pitchFamily="18" charset="0"/>
              </a:rPr>
              <a:t>10°C and 15°C greenhouse conditions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during the period of pepper cultivation, respectively. Data was monitored and recorded with one week interval from December 10 in 2020 to March 9 in 2021.  </a:t>
            </a:r>
            <a:endParaRPr lang="ko-KR" altLang="ko-KR" sz="800" kern="100" dirty="0">
              <a:solidFill>
                <a:prstClr val="black"/>
              </a:solidFill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51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226200"/>
              </p:ext>
            </p:extLst>
          </p:nvPr>
        </p:nvGraphicFramePr>
        <p:xfrm>
          <a:off x="379730" y="1469445"/>
          <a:ext cx="5930900" cy="2314575"/>
        </p:xfrm>
        <a:graphic>
          <a:graphicData uri="http://schemas.openxmlformats.org/drawingml/2006/table">
            <a:tbl>
              <a:tblPr/>
              <a:tblGrid>
                <a:gridCol w="6049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4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29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854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643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4126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2399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0671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89442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7792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209550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 = 39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PH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LMA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NFL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TNFR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FY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FW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FL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NSF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9550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PH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550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SD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0.716**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6BFE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9550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LMA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0.285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DBDE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-0.009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8082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9550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NFL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0.105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A3A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0.366*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4F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0.053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939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9550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NFR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0.321*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6E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0.360*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2F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0.246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FD2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0.462**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FF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9550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FY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0.097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A1A3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0.110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A5A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0.321*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6E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0.291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DDE0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0.859**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A5D4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9550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FW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0.075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9A9C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0.168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7B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0.164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5B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0.403*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FAFE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0.783**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4B3DB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0.793**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1B1DA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9550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FL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0.297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DFE2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0.357*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1F4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0.178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ABC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0.460**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AEFF9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0.622**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FD1EA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0.485**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3EBF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0.834**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7A9D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09550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FD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0.112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A5A8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0.261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D3D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0.139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AEB0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0.539**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E1F2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0.673**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B1C8E5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0.593**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6D6EC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0.909**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39BCF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0.882**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AA1D2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8AC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endParaRPr lang="ko-KR" alt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19075"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NSF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0.427**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3F5FC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0.376*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7FA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0.323*</a:t>
                      </a: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7EA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0.220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C7CA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0.055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99396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-0.073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6C6E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0.029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88B8E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0.324*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E7EA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0.161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B4B7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맑은 고딕" panose="020F0502020204030204"/>
                        </a:defRPr>
                      </a:lvl9pPr>
                    </a:lstStyle>
                    <a:p>
                      <a:pPr algn="ctr" fontAlgn="ctr"/>
                      <a:r>
                        <a:rPr lang="en-US" altLang="ko-K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1.000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A8A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5" name="Rectangle 7"/>
          <p:cNvSpPr/>
          <p:nvPr/>
        </p:nvSpPr>
        <p:spPr>
          <a:xfrm>
            <a:off x="280704" y="3894138"/>
            <a:ext cx="61934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latinLnBrk="1">
              <a:spcAft>
                <a:spcPts val="800"/>
              </a:spcAft>
            </a:pPr>
            <a:r>
              <a:rPr lang="en-US" altLang="ko-KR" sz="1200" b="1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Supplementary </a:t>
            </a:r>
            <a:r>
              <a:rPr lang="en-US" altLang="ko-KR" sz="1200" b="1" kern="0">
                <a:latin typeface="Palatino Linotype" panose="02040502050505030304" pitchFamily="18" charset="0"/>
                <a:cs typeface="Times New Roman" panose="02020603050405020304" pitchFamily="18" charset="0"/>
              </a:rPr>
              <a:t>Figure S2</a:t>
            </a:r>
            <a:r>
              <a:rPr lang="en-US" altLang="ko-KR" sz="1200" b="1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The correlations between vegetative and reproductive traits in total population of pepper between LT and CT. Significant differences among the accessions were evaluated with Student’s </a:t>
            </a:r>
            <a:r>
              <a:rPr lang="en-US" altLang="ko-KR" sz="1200" i="1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t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-test (</a:t>
            </a:r>
            <a:r>
              <a:rPr lang="en-US" altLang="ko-KR" sz="1200" i="1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≤ 0.05 and </a:t>
            </a:r>
            <a:r>
              <a:rPr lang="en-US" altLang="ko-KR" sz="1200" i="1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p</a:t>
            </a:r>
            <a:r>
              <a:rPr lang="en-US" altLang="ko-KR" sz="1200" kern="0" dirty="0">
                <a:latin typeface="Palatino Linotype" panose="02040502050505030304" pitchFamily="18" charset="0"/>
                <a:cs typeface="Times New Roman" panose="02020603050405020304" pitchFamily="18" charset="0"/>
              </a:rPr>
              <a:t> ≤ 0.01) and denoted by * and **, respectively. Blue and red colors indicate strong and weak correlation between the traits, respectively.</a:t>
            </a:r>
            <a:endParaRPr lang="ko-KR" altLang="ko-KR" sz="800" kern="100" dirty="0">
              <a:latin typeface="Palatino Linotype" panose="0204050205050503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그룹 11"/>
          <p:cNvGrpSpPr/>
          <p:nvPr/>
        </p:nvGrpSpPr>
        <p:grpSpPr>
          <a:xfrm>
            <a:off x="6326508" y="1619223"/>
            <a:ext cx="476986" cy="2207300"/>
            <a:chOff x="6326508" y="1619223"/>
            <a:chExt cx="476986" cy="2207300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 rotWithShape="1">
            <a:blip r:embed="rId2"/>
            <a:srcRect t="11742" b="10060"/>
            <a:stretch/>
          </p:blipFill>
          <p:spPr>
            <a:xfrm rot="16200000">
              <a:off x="5295473" y="2691557"/>
              <a:ext cx="2155827" cy="9375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453627" y="3703412"/>
              <a:ext cx="349867" cy="12311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altLang="ko-KR" sz="800" dirty="0">
                  <a:latin typeface="Arial" panose="020B0604020202020204" pitchFamily="34" charset="0"/>
                  <a:cs typeface="Arial" panose="020B0604020202020204" pitchFamily="34" charset="0"/>
                </a:rPr>
                <a:t>-0.073</a:t>
              </a:r>
              <a:endParaRPr lang="ko-KR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447535" y="1619223"/>
              <a:ext cx="281878" cy="123111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altLang="ko-KR" sz="800" dirty="0">
                  <a:latin typeface="Arial" panose="020B0604020202020204" pitchFamily="34" charset="0"/>
                  <a:cs typeface="Arial" panose="020B0604020202020204" pitchFamily="34" charset="0"/>
                </a:rPr>
                <a:t>1.000</a:t>
              </a:r>
              <a:endParaRPr lang="ko-KR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97972" y="3714216"/>
              <a:ext cx="76141" cy="10510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97973" y="1628226"/>
              <a:ext cx="76141" cy="105107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r>
                <a:rPr lang="en-US" altLang="ko-KR" sz="1000" dirty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ko-KR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4721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10059</TotalTime>
  <Words>224</Words>
  <Application>Microsoft Office PowerPoint</Application>
  <PresentationFormat>A4 Paper (210x297 mm)</PresentationFormat>
  <Paragraphs>84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맑은 고딕</vt:lpstr>
      <vt:lpstr>Arial</vt:lpstr>
      <vt:lpstr>Calibri</vt:lpstr>
      <vt:lpstr>Calibri Light</vt:lpstr>
      <vt:lpstr>Palatino Linotype</vt:lpstr>
      <vt:lpstr>Office 테마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Ba Blanche</cp:lastModifiedBy>
  <cp:revision>554</cp:revision>
  <cp:lastPrinted>2021-08-05T00:37:30Z</cp:lastPrinted>
  <dcterms:created xsi:type="dcterms:W3CDTF">2021-04-16T01:55:53Z</dcterms:created>
  <dcterms:modified xsi:type="dcterms:W3CDTF">2021-10-21T03:22:02Z</dcterms:modified>
</cp:coreProperties>
</file>