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Sheet1!$R$3</c:f>
              <c:strCache>
                <c:ptCount val="1"/>
                <c:pt idx="0">
                  <c:v>WT</c:v>
                </c:pt>
              </c:strCache>
            </c:strRef>
          </c:tx>
          <c:invertIfNegative val="0"/>
          <c:errBars>
            <c:errBarType val="both"/>
            <c:errValType val="cust"/>
            <c:noEndCap val="0"/>
            <c:plus>
              <c:numRef>
                <c:f>Sheet1!$S$9:$W$9</c:f>
                <c:numCache>
                  <c:formatCode>General</c:formatCode>
                  <c:ptCount val="5"/>
                  <c:pt idx="0">
                    <c:v>2.7094741187175053</c:v>
                  </c:pt>
                  <c:pt idx="1">
                    <c:v>4.7312788968734543</c:v>
                  </c:pt>
                  <c:pt idx="2">
                    <c:v>0.52783625407043711</c:v>
                  </c:pt>
                  <c:pt idx="3">
                    <c:v>3.7618384563174154</c:v>
                  </c:pt>
                  <c:pt idx="4">
                    <c:v>1.6026887131040488</c:v>
                  </c:pt>
                </c:numCache>
              </c:numRef>
            </c:plus>
            <c:minus>
              <c:numRef>
                <c:f>Sheet1!$S$9:$W$9</c:f>
                <c:numCache>
                  <c:formatCode>General</c:formatCode>
                  <c:ptCount val="5"/>
                  <c:pt idx="0">
                    <c:v>2.7094741187175053</c:v>
                  </c:pt>
                  <c:pt idx="1">
                    <c:v>4.7312788968734543</c:v>
                  </c:pt>
                  <c:pt idx="2">
                    <c:v>0.52783625407043711</c:v>
                  </c:pt>
                  <c:pt idx="3">
                    <c:v>3.7618384563174154</c:v>
                  </c:pt>
                  <c:pt idx="4">
                    <c:v>1.6026887131040488</c:v>
                  </c:pt>
                </c:numCache>
              </c:numRef>
            </c:minus>
          </c:errBars>
          <c:cat>
            <c:strRef>
              <c:f>Sheet1!$S$2:$W$2</c:f>
              <c:strCache>
                <c:ptCount val="5"/>
                <c:pt idx="0">
                  <c:v>Control</c:v>
                </c:pt>
                <c:pt idx="1">
                  <c:v>NaCl</c:v>
                </c:pt>
                <c:pt idx="2">
                  <c:v>Sorbitol</c:v>
                </c:pt>
                <c:pt idx="3">
                  <c:v>CdCl2</c:v>
                </c:pt>
                <c:pt idx="4">
                  <c:v>H2O2</c:v>
                </c:pt>
              </c:strCache>
            </c:strRef>
          </c:cat>
          <c:val>
            <c:numRef>
              <c:f>Sheet1!$S$3:$W$3</c:f>
              <c:numCache>
                <c:formatCode>General</c:formatCode>
                <c:ptCount val="5"/>
                <c:pt idx="0">
                  <c:v>45.112500000000004</c:v>
                </c:pt>
                <c:pt idx="1">
                  <c:v>20.074999999999999</c:v>
                </c:pt>
                <c:pt idx="2">
                  <c:v>6.2111111111111112</c:v>
                </c:pt>
                <c:pt idx="3">
                  <c:v>10.385714285714286</c:v>
                </c:pt>
                <c:pt idx="4">
                  <c:v>20.211111111111112</c:v>
                </c:pt>
              </c:numCache>
            </c:numRef>
          </c:val>
        </c:ser>
        <c:ser>
          <c:idx val="1"/>
          <c:order val="1"/>
          <c:tx>
            <c:strRef>
              <c:f>Sheet1!$R$4</c:f>
              <c:strCache>
                <c:ptCount val="1"/>
                <c:pt idx="0">
                  <c:v>cad2-1</c:v>
                </c:pt>
              </c:strCache>
            </c:strRef>
          </c:tx>
          <c:invertIfNegative val="0"/>
          <c:errBars>
            <c:errBarType val="both"/>
            <c:errValType val="cust"/>
            <c:noEndCap val="0"/>
            <c:plus>
              <c:numRef>
                <c:f>Sheet1!$S$10:$W$10</c:f>
                <c:numCache>
                  <c:formatCode>General</c:formatCode>
                  <c:ptCount val="5"/>
                  <c:pt idx="0">
                    <c:v>5.7786283367721492</c:v>
                  </c:pt>
                  <c:pt idx="1">
                    <c:v>6.0280149540055117</c:v>
                  </c:pt>
                  <c:pt idx="2">
                    <c:v>0.47768380565162361</c:v>
                  </c:pt>
                  <c:pt idx="3">
                    <c:v>0.17888543819998315</c:v>
                  </c:pt>
                  <c:pt idx="4">
                    <c:v>0.72853910723393889</c:v>
                  </c:pt>
                </c:numCache>
              </c:numRef>
            </c:plus>
            <c:minus>
              <c:numRef>
                <c:f>Sheet1!$S$10:$W$10</c:f>
                <c:numCache>
                  <c:formatCode>General</c:formatCode>
                  <c:ptCount val="5"/>
                  <c:pt idx="0">
                    <c:v>5.7786283367721492</c:v>
                  </c:pt>
                  <c:pt idx="1">
                    <c:v>6.0280149540055117</c:v>
                  </c:pt>
                  <c:pt idx="2">
                    <c:v>0.47768380565162361</c:v>
                  </c:pt>
                  <c:pt idx="3">
                    <c:v>0.17888543819998315</c:v>
                  </c:pt>
                  <c:pt idx="4">
                    <c:v>0.72853910723393889</c:v>
                  </c:pt>
                </c:numCache>
              </c:numRef>
            </c:minus>
          </c:errBars>
          <c:cat>
            <c:strRef>
              <c:f>Sheet1!$S$2:$W$2</c:f>
              <c:strCache>
                <c:ptCount val="5"/>
                <c:pt idx="0">
                  <c:v>Control</c:v>
                </c:pt>
                <c:pt idx="1">
                  <c:v>NaCl</c:v>
                </c:pt>
                <c:pt idx="2">
                  <c:v>Sorbitol</c:v>
                </c:pt>
                <c:pt idx="3">
                  <c:v>CdCl2</c:v>
                </c:pt>
                <c:pt idx="4">
                  <c:v>H2O2</c:v>
                </c:pt>
              </c:strCache>
            </c:strRef>
          </c:cat>
          <c:val>
            <c:numRef>
              <c:f>Sheet1!$S$4:$W$4</c:f>
              <c:numCache>
                <c:formatCode>General</c:formatCode>
                <c:ptCount val="5"/>
                <c:pt idx="0">
                  <c:v>40.536363636363632</c:v>
                </c:pt>
                <c:pt idx="1">
                  <c:v>23.637500000000003</c:v>
                </c:pt>
                <c:pt idx="2">
                  <c:v>4.9272727272727268</c:v>
                </c:pt>
                <c:pt idx="3">
                  <c:v>0.22000000000000003</c:v>
                </c:pt>
                <c:pt idx="4">
                  <c:v>4.0000000000000009</c:v>
                </c:pt>
              </c:numCache>
            </c:numRef>
          </c:val>
        </c:ser>
        <c:ser>
          <c:idx val="2"/>
          <c:order val="2"/>
          <c:tx>
            <c:strRef>
              <c:f>Sheet1!$R$5</c:f>
              <c:strCache>
                <c:ptCount val="1"/>
                <c:pt idx="0">
                  <c:v>vtc2-4</c:v>
                </c:pt>
              </c:strCache>
            </c:strRef>
          </c:tx>
          <c:invertIfNegative val="0"/>
          <c:errBars>
            <c:errBarType val="both"/>
            <c:errValType val="cust"/>
            <c:noEndCap val="0"/>
            <c:plus>
              <c:numRef>
                <c:f>Sheet1!$S$11:$W$11</c:f>
                <c:numCache>
                  <c:formatCode>General</c:formatCode>
                  <c:ptCount val="5"/>
                  <c:pt idx="0">
                    <c:v>5.6032976401797736</c:v>
                  </c:pt>
                  <c:pt idx="1">
                    <c:v>4.8732506018643917</c:v>
                  </c:pt>
                  <c:pt idx="2">
                    <c:v>0.91373359952948241</c:v>
                  </c:pt>
                  <c:pt idx="3">
                    <c:v>2.7741865674664434</c:v>
                  </c:pt>
                  <c:pt idx="4">
                    <c:v>3.2450241629580874</c:v>
                  </c:pt>
                </c:numCache>
              </c:numRef>
            </c:plus>
            <c:minus>
              <c:numRef>
                <c:f>Sheet1!$S$11:$W$11</c:f>
                <c:numCache>
                  <c:formatCode>General</c:formatCode>
                  <c:ptCount val="5"/>
                  <c:pt idx="0">
                    <c:v>5.6032976401797736</c:v>
                  </c:pt>
                  <c:pt idx="1">
                    <c:v>4.8732506018643917</c:v>
                  </c:pt>
                  <c:pt idx="2">
                    <c:v>0.91373359952948241</c:v>
                  </c:pt>
                  <c:pt idx="3">
                    <c:v>2.7741865674664434</c:v>
                  </c:pt>
                  <c:pt idx="4">
                    <c:v>3.2450241629580874</c:v>
                  </c:pt>
                </c:numCache>
              </c:numRef>
            </c:minus>
          </c:errBars>
          <c:cat>
            <c:strRef>
              <c:f>Sheet1!$S$2:$W$2</c:f>
              <c:strCache>
                <c:ptCount val="5"/>
                <c:pt idx="0">
                  <c:v>Control</c:v>
                </c:pt>
                <c:pt idx="1">
                  <c:v>NaCl</c:v>
                </c:pt>
                <c:pt idx="2">
                  <c:v>Sorbitol</c:v>
                </c:pt>
                <c:pt idx="3">
                  <c:v>CdCl2</c:v>
                </c:pt>
                <c:pt idx="4">
                  <c:v>H2O2</c:v>
                </c:pt>
              </c:strCache>
            </c:strRef>
          </c:cat>
          <c:val>
            <c:numRef>
              <c:f>Sheet1!$S$5:$W$5</c:f>
              <c:numCache>
                <c:formatCode>General</c:formatCode>
                <c:ptCount val="5"/>
                <c:pt idx="0">
                  <c:v>48.777777777777779</c:v>
                </c:pt>
                <c:pt idx="1">
                  <c:v>34.299999999999997</c:v>
                </c:pt>
                <c:pt idx="2">
                  <c:v>7.5090909090909088</c:v>
                </c:pt>
                <c:pt idx="3">
                  <c:v>15.749999999999996</c:v>
                </c:pt>
                <c:pt idx="4">
                  <c:v>15.227272727272727</c:v>
                </c:pt>
              </c:numCache>
            </c:numRef>
          </c:val>
        </c:ser>
        <c:ser>
          <c:idx val="3"/>
          <c:order val="3"/>
          <c:tx>
            <c:strRef>
              <c:f>Sheet1!$R$6</c:f>
              <c:strCache>
                <c:ptCount val="1"/>
                <c:pt idx="0">
                  <c:v>vtc5-2</c:v>
                </c:pt>
              </c:strCache>
            </c:strRef>
          </c:tx>
          <c:invertIfNegative val="0"/>
          <c:errBars>
            <c:errBarType val="both"/>
            <c:errValType val="cust"/>
            <c:noEndCap val="0"/>
            <c:plus>
              <c:numRef>
                <c:f>Sheet1!$S$12:$W$12</c:f>
                <c:numCache>
                  <c:formatCode>General</c:formatCode>
                  <c:ptCount val="5"/>
                  <c:pt idx="0">
                    <c:v>5.784214973282193</c:v>
                  </c:pt>
                  <c:pt idx="1">
                    <c:v>3.5709142486804217</c:v>
                  </c:pt>
                  <c:pt idx="2">
                    <c:v>0.72648315725678436</c:v>
                  </c:pt>
                  <c:pt idx="3">
                    <c:v>1.3260440630472492</c:v>
                  </c:pt>
                  <c:pt idx="4">
                    <c:v>3.1859064644147912</c:v>
                  </c:pt>
                </c:numCache>
              </c:numRef>
            </c:plus>
            <c:minus>
              <c:numRef>
                <c:f>Sheet1!$S$12:$W$12</c:f>
                <c:numCache>
                  <c:formatCode>General</c:formatCode>
                  <c:ptCount val="5"/>
                  <c:pt idx="0">
                    <c:v>5.784214973282193</c:v>
                  </c:pt>
                  <c:pt idx="1">
                    <c:v>3.5709142486804217</c:v>
                  </c:pt>
                  <c:pt idx="2">
                    <c:v>0.72648315725678436</c:v>
                  </c:pt>
                  <c:pt idx="3">
                    <c:v>1.3260440630472492</c:v>
                  </c:pt>
                  <c:pt idx="4">
                    <c:v>3.1859064644147912</c:v>
                  </c:pt>
                </c:numCache>
              </c:numRef>
            </c:minus>
          </c:errBars>
          <c:cat>
            <c:strRef>
              <c:f>Sheet1!$S$2:$W$2</c:f>
              <c:strCache>
                <c:ptCount val="5"/>
                <c:pt idx="0">
                  <c:v>Control</c:v>
                </c:pt>
                <c:pt idx="1">
                  <c:v>NaCl</c:v>
                </c:pt>
                <c:pt idx="2">
                  <c:v>Sorbitol</c:v>
                </c:pt>
                <c:pt idx="3">
                  <c:v>CdCl2</c:v>
                </c:pt>
                <c:pt idx="4">
                  <c:v>H2O2</c:v>
                </c:pt>
              </c:strCache>
            </c:strRef>
          </c:cat>
          <c:val>
            <c:numRef>
              <c:f>Sheet1!$S$6:$W$6</c:f>
              <c:numCache>
                <c:formatCode>General</c:formatCode>
                <c:ptCount val="5"/>
                <c:pt idx="0">
                  <c:v>45.300000000000004</c:v>
                </c:pt>
                <c:pt idx="1">
                  <c:v>30.049999999999997</c:v>
                </c:pt>
                <c:pt idx="2">
                  <c:v>5.8444444444444441</c:v>
                </c:pt>
                <c:pt idx="3">
                  <c:v>16.887499999999999</c:v>
                </c:pt>
                <c:pt idx="4">
                  <c:v>12.3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7001344"/>
        <c:axId val="257002880"/>
      </c:barChart>
      <c:catAx>
        <c:axId val="2570013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57002880"/>
        <c:crosses val="autoZero"/>
        <c:auto val="1"/>
        <c:lblAlgn val="ctr"/>
        <c:lblOffset val="100"/>
        <c:noMultiLvlLbl val="0"/>
      </c:catAx>
      <c:valAx>
        <c:axId val="25700288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>
                    <a:latin typeface="Arial" pitchFamily="34" charset="0"/>
                    <a:cs typeface="Arial" pitchFamily="34" charset="0"/>
                  </a:rPr>
                  <a:t>Fresh</a:t>
                </a:r>
                <a:r>
                  <a:rPr lang="en-US" baseline="0">
                    <a:latin typeface="Arial" pitchFamily="34" charset="0"/>
                    <a:cs typeface="Arial" pitchFamily="34" charset="0"/>
                  </a:rPr>
                  <a:t> weight (mg/shoot)</a:t>
                </a:r>
                <a:endParaRPr lang="en-US">
                  <a:latin typeface="Arial" pitchFamily="34" charset="0"/>
                  <a:cs typeface="Arial" pitchFamily="34" charset="0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5700134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 i="1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663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309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516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037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918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058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309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445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46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29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634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AF202-D1A9-442B-9E06-8BD6278701C9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A8EFE-68F0-4A25-933F-8F7EE564C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849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0533851"/>
              </p:ext>
            </p:extLst>
          </p:nvPr>
        </p:nvGraphicFramePr>
        <p:xfrm>
          <a:off x="1295400" y="1371600"/>
          <a:ext cx="55626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7200" y="51054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Supplementary Figure 1. The effects of long-term exposures to different abiotic stress treatments on fresh weight of 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cad2-1</a:t>
            </a:r>
            <a:r>
              <a:rPr lang="en-US" dirty="0">
                <a:latin typeface="Arial" pitchFamily="34" charset="0"/>
                <a:cs typeface="Arial" pitchFamily="34" charset="0"/>
              </a:rPr>
              <a:t>, 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vtc2-4</a:t>
            </a:r>
            <a:r>
              <a:rPr lang="en-US" dirty="0">
                <a:latin typeface="Arial" pitchFamily="34" charset="0"/>
                <a:cs typeface="Arial" pitchFamily="34" charset="0"/>
              </a:rPr>
              <a:t> and 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vtc5-2</a:t>
            </a:r>
            <a:r>
              <a:rPr lang="en-US" dirty="0">
                <a:latin typeface="Arial" pitchFamily="34" charset="0"/>
                <a:cs typeface="Arial" pitchFamily="34" charset="0"/>
              </a:rPr>
              <a:t> mutants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23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ttmi\minh\2019\glutathione\data\selected for mild condition\for figure\control\wt21005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" t="13851" r="7544" b="9122"/>
          <a:stretch/>
        </p:blipFill>
        <p:spPr bwMode="auto">
          <a:xfrm>
            <a:off x="228600" y="609600"/>
            <a:ext cx="3988340" cy="369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H="1">
            <a:off x="2178185" y="648511"/>
            <a:ext cx="89170" cy="3657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67000" y="6096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WT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6096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cad2-1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httmi\minh\2019\glutathione\data\selected for mild condition\for figure\control\2425006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7" t="13633" r="6743" b="9342"/>
          <a:stretch/>
        </p:blipFill>
        <p:spPr bwMode="auto">
          <a:xfrm>
            <a:off x="4228289" y="609600"/>
            <a:ext cx="3899170" cy="369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419600" y="54977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vtc2-4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77000" y="565825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vtc5-2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6088704" y="587061"/>
            <a:ext cx="89170" cy="3657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19400" y="4306111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latin typeface="Arial" pitchFamily="34" charset="0"/>
                <a:cs typeface="Arial" pitchFamily="34" charset="0"/>
              </a:rPr>
              <a:t>Control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5029200"/>
            <a:ext cx="929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Supplementary Figure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2. The </a:t>
            </a:r>
            <a:r>
              <a:rPr lang="en-US" dirty="0">
                <a:latin typeface="Arial" pitchFamily="34" charset="0"/>
                <a:cs typeface="Arial" pitchFamily="34" charset="0"/>
              </a:rPr>
              <a:t>effects of long-term exposures to different abiotic stress treatments on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root architecture of 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cad2-1</a:t>
            </a:r>
            <a:r>
              <a:rPr lang="en-US" dirty="0">
                <a:latin typeface="Arial" pitchFamily="34" charset="0"/>
                <a:cs typeface="Arial" pitchFamily="34" charset="0"/>
              </a:rPr>
              <a:t>, 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vtc2-4</a:t>
            </a:r>
            <a:r>
              <a:rPr lang="en-US" dirty="0">
                <a:latin typeface="Arial" pitchFamily="34" charset="0"/>
                <a:cs typeface="Arial" pitchFamily="34" charset="0"/>
              </a:rPr>
              <a:t> and 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vtc5-2</a:t>
            </a:r>
            <a:r>
              <a:rPr lang="en-US" dirty="0">
                <a:latin typeface="Arial" pitchFamily="34" charset="0"/>
                <a:cs typeface="Arial" pitchFamily="34" charset="0"/>
              </a:rPr>
              <a:t> mutants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23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httmi\minh\2019\glutathione\data\selected for mild condition\for figure\NaCl\wt21004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5101" r="7474" b="7670"/>
          <a:stretch/>
        </p:blipFill>
        <p:spPr bwMode="auto">
          <a:xfrm>
            <a:off x="612842" y="1410511"/>
            <a:ext cx="3881337" cy="370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httmi\minh\2019\glutathione\data\selected for mild condition\for figure\NaCl\2425002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5" t="15439" r="6611" b="7332"/>
          <a:stretch/>
        </p:blipFill>
        <p:spPr bwMode="auto">
          <a:xfrm>
            <a:off x="4572000" y="1410512"/>
            <a:ext cx="3803516" cy="370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71800" y="47360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WT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47360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cad2-1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467624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vtc2-4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1800" y="4692293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vtc5-2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642681" y="1371600"/>
            <a:ext cx="0" cy="37451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324600" y="1471962"/>
            <a:ext cx="63230" cy="35572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76600" y="54102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itchFamily="34" charset="0"/>
                <a:cs typeface="Arial" pitchFamily="34" charset="0"/>
              </a:rPr>
              <a:t>100 mM NaCl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23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ttmi\minh\2019\glutathione\data\selected for mild condition\for figure\sorbitol\wt21002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3" t="11656" r="3113" b="13548"/>
          <a:stretch/>
        </p:blipFill>
        <p:spPr bwMode="auto">
          <a:xfrm>
            <a:off x="389106" y="1245140"/>
            <a:ext cx="4105073" cy="358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httmi\minh\2019\glutathione\data\selected for mild condition\for figure\sorbitol\2425002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5" t="21183" r="5274" b="4021"/>
          <a:stretch/>
        </p:blipFill>
        <p:spPr bwMode="auto">
          <a:xfrm>
            <a:off x="4524984" y="1245140"/>
            <a:ext cx="3968887" cy="358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43200" y="45074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WT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45074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cad2-1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444764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vtc2-4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1800" y="4463693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vtc5-2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14081" y="1219200"/>
            <a:ext cx="0" cy="3657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337570" y="1243362"/>
            <a:ext cx="63230" cy="35572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76600" y="54102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itchFamily="34" charset="0"/>
                <a:cs typeface="Arial" pitchFamily="34" charset="0"/>
              </a:rPr>
              <a:t>Sorbitol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154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httmi\minh\2019\glutathione\data\selected for mild condition\for figure\cd wt 21003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2" t="9785" r="4172" b="7763"/>
          <a:stretch/>
        </p:blipFill>
        <p:spPr bwMode="auto">
          <a:xfrm>
            <a:off x="496111" y="1439694"/>
            <a:ext cx="4046706" cy="378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httmi\minh\2019\glutathione\data\selected for mild condition\for figure\cd  24 52004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7" t="9785" r="3742" b="7763"/>
          <a:stretch/>
        </p:blipFill>
        <p:spPr bwMode="auto">
          <a:xfrm>
            <a:off x="4648200" y="1423481"/>
            <a:ext cx="4066162" cy="378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490281" y="1524000"/>
            <a:ext cx="0" cy="3657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489970" y="1548162"/>
            <a:ext cx="63230" cy="35572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819400" y="48122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WT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48122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cad2-1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475244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vtc2-4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00" y="4768493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vtc5-2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52800" y="56388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itchFamily="34" charset="0"/>
                <a:cs typeface="Arial" pitchFamily="34" charset="0"/>
              </a:rPr>
              <a:t>CdCl</a:t>
            </a:r>
            <a:r>
              <a:rPr lang="de-DE" baseline="-25000" dirty="0" smtClean="0">
                <a:latin typeface="Arial" pitchFamily="34" charset="0"/>
                <a:cs typeface="Arial" pitchFamily="34" charset="0"/>
              </a:rPr>
              <a:t>2</a:t>
            </a:r>
            <a:endParaRPr lang="en-US" baseline="-25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604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ttmi\minh\2019\glutathione\data\selected for mild condition\for figure\H2O2\H2O2wt21004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4" t="3187" r="47270" b="20961"/>
          <a:stretch/>
        </p:blipFill>
        <p:spPr bwMode="auto">
          <a:xfrm>
            <a:off x="2286000" y="1078148"/>
            <a:ext cx="1989306" cy="347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httmi\minh\2019\glutathione\data\selected for mild condition\for figure\H2O2\H2O2wt21004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4" t="3187" r="3850" b="20961"/>
          <a:stretch/>
        </p:blipFill>
        <p:spPr bwMode="auto">
          <a:xfrm>
            <a:off x="381000" y="1078147"/>
            <a:ext cx="1827179" cy="347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httmi\minh\2019\glutathione\data\selected for mild condition\for figure\H2O2\H2O22425005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8" t="6905" r="3699" b="17242"/>
          <a:stretch/>
        </p:blipFill>
        <p:spPr bwMode="auto">
          <a:xfrm>
            <a:off x="4419600" y="1084633"/>
            <a:ext cx="1488332" cy="347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httmi\minh\2019\glutathione\data\selected for mild condition\for figure\H2O2\H2O22425005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6" t="6905" r="38406" b="17242"/>
          <a:stretch/>
        </p:blipFill>
        <p:spPr bwMode="auto">
          <a:xfrm>
            <a:off x="5943600" y="1084633"/>
            <a:ext cx="2034702" cy="347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67000" y="417462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WT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417462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cad2-1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8200" y="41148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vtc2-4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05600" y="4130853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vtc5-2</a:t>
            </a:r>
            <a:endParaRPr lang="en-US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95600" y="455741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itchFamily="34" charset="0"/>
                <a:cs typeface="Arial" pitchFamily="34" charset="0"/>
              </a:rPr>
              <a:t>H</a:t>
            </a:r>
            <a:r>
              <a:rPr lang="de-DE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de-DE" baseline="-25000" dirty="0" smtClean="0">
                <a:latin typeface="Arial" pitchFamily="34" charset="0"/>
                <a:cs typeface="Arial" pitchFamily="34" charset="0"/>
              </a:rPr>
              <a:t>2</a:t>
            </a:r>
            <a:endParaRPr lang="en-US" baseline="-25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826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80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19</cp:revision>
  <dcterms:created xsi:type="dcterms:W3CDTF">2021-02-02T08:53:51Z</dcterms:created>
  <dcterms:modified xsi:type="dcterms:W3CDTF">2021-02-07T13:33:36Z</dcterms:modified>
</cp:coreProperties>
</file>