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75" r:id="rId3"/>
    <p:sldId id="271" r:id="rId4"/>
    <p:sldId id="272" r:id="rId5"/>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2" d="100"/>
          <a:sy n="72"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4561F10-A4B3-4928-AF48-EA8627FF1525}"/>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802B4A1E-E077-4EEE-90F9-5CFB55BE5FB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88E3C8F7-02A5-4FEF-B4AB-9768F953F175}"/>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C9E1AF3F-A255-4892-A3D6-C1E662A50CD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D91225A-9673-4E99-A8C1-4AAC7F5CE45F}"/>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3860198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E8747AD-CE08-40F6-AC19-E503D3BDE6AE}"/>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4C4E7BBC-7F43-47F5-B4A4-2515E1DCA0BA}"/>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5D990474-C3DD-4BC4-A4A3-DEF7AE5049A7}"/>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F451E3B6-0C8F-45B3-ABAC-9055DC93931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7A6B282-A153-4A8A-AC66-05673507E5DB}"/>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1061334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45FC6A6E-E8E5-4B94-AE1C-6976DFD2D9C2}"/>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8996FB31-6581-4AEF-A823-D81A82E9355B}"/>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BFB0A704-5C5B-4B0B-9CB1-D7479207A3AD}"/>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C0FDB5F1-98ED-40FC-A2BD-AA64AFA96B9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F6D889F-14AE-4A39-938F-56E0F740A5D0}"/>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101743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0A2183C-594F-4531-83BE-3D6090BACBAD}"/>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8452F45C-3569-4A51-AB85-316877AD2DE8}"/>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0548AB83-745D-4D3F-A8F1-F61B5FA8237F}"/>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0A3E433A-DAC3-4E95-BD16-B859ADDA362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C42362E2-8DDF-4817-9566-E77912570175}"/>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2972345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51983D3-16AC-4A9E-B0BB-7D9D332BA5F7}"/>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1E098006-3BCD-4BB0-935E-33AB41DB4D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9D1424F4-6401-48F3-8BEC-B80E9FCC32C4}"/>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07442A74-5FEE-45C3-B6A5-208020F01159}"/>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952B6BC-82F6-446D-A9BB-C242EFEE3A03}"/>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742523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3F1F9C-A67B-4DC4-BFD7-CCC72CC4715C}"/>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1878744B-78C5-42A7-BFEE-362C8E4C221C}"/>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E4336A6E-D09C-4769-86B1-2F566B61B832}"/>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0ECF0853-C982-40B6-9CA4-F95C63CB8DED}"/>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6" name="바닥글 개체 틀 5">
            <a:extLst>
              <a:ext uri="{FF2B5EF4-FFF2-40B4-BE49-F238E27FC236}">
                <a16:creationId xmlns:a16="http://schemas.microsoft.com/office/drawing/2014/main" id="{0742E98E-0643-4451-A208-578993A8483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3219EB17-FEF4-44C9-9598-A535650FA207}"/>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2284549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91B7471-4A10-4004-8F6A-BD5C6A5BE385}"/>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85FC6454-6D32-4A4D-950D-32E913A896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4E822A12-6627-4663-A671-858C3714E583}"/>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D33A5D0B-3F55-42A3-A8CD-A4039D88AE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207E4D59-03E6-4477-9F0B-2CD9353D5556}"/>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3D86A3F1-6C79-4ACB-BB42-4D7CC2D1C23D}"/>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8" name="바닥글 개체 틀 7">
            <a:extLst>
              <a:ext uri="{FF2B5EF4-FFF2-40B4-BE49-F238E27FC236}">
                <a16:creationId xmlns:a16="http://schemas.microsoft.com/office/drawing/2014/main" id="{EFCEBBF4-3CA6-4E27-A495-E3C8559A940F}"/>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7EEE94F4-53ED-45E1-9F27-056887332A6E}"/>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264193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34ADEB0-2E2A-45BE-81AF-6B3B33BAE636}"/>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7109C64C-F1D6-48D5-8F5E-69206804B1D5}"/>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4" name="바닥글 개체 틀 3">
            <a:extLst>
              <a:ext uri="{FF2B5EF4-FFF2-40B4-BE49-F238E27FC236}">
                <a16:creationId xmlns:a16="http://schemas.microsoft.com/office/drawing/2014/main" id="{BDEE8254-232C-4C9C-B247-99D778B516D7}"/>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1BC1E4A1-6803-4359-A73A-46F7D3065332}"/>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331974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6B57E44A-4301-488F-98D1-3D4156CE139C}"/>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3" name="바닥글 개체 틀 2">
            <a:extLst>
              <a:ext uri="{FF2B5EF4-FFF2-40B4-BE49-F238E27FC236}">
                <a16:creationId xmlns:a16="http://schemas.microsoft.com/office/drawing/2014/main" id="{5185F327-01A5-4695-9A4A-67474E1E1F01}"/>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86877398-C8C6-4829-96D6-C6E2A81FF56D}"/>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1942472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2CC51F6-7214-4CED-B534-BBA7BE38C15F}"/>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46E1C5EC-F237-4746-93AD-8967E65226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A0A6CDC1-00ED-4F8C-BE6E-E446C47B04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67CC310B-1604-48BC-A14C-5FF6D0C7DB80}"/>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6" name="바닥글 개체 틀 5">
            <a:extLst>
              <a:ext uri="{FF2B5EF4-FFF2-40B4-BE49-F238E27FC236}">
                <a16:creationId xmlns:a16="http://schemas.microsoft.com/office/drawing/2014/main" id="{61E5D32F-EB13-4721-844F-8D66905D0FB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C08D74B-B41F-47F2-AEBE-1EDA51AB726D}"/>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1657898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356939F-82C9-4896-9B88-63C85B567C3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5E31423E-833F-4C29-A93F-1D7383C63B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7B86FA3F-A4AE-4E1C-8B32-148A9631F1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2579BAD9-B555-4501-9245-082DE7D57377}"/>
              </a:ext>
            </a:extLst>
          </p:cNvPr>
          <p:cNvSpPr>
            <a:spLocks noGrp="1"/>
          </p:cNvSpPr>
          <p:nvPr>
            <p:ph type="dt" sz="half" idx="10"/>
          </p:nvPr>
        </p:nvSpPr>
        <p:spPr/>
        <p:txBody>
          <a:bodyPr/>
          <a:lstStyle/>
          <a:p>
            <a:fld id="{1FD18F7B-DA3B-40B6-80D3-657D1DF777F8}" type="datetimeFigureOut">
              <a:rPr lang="ko-KR" altLang="en-US" smtClean="0"/>
              <a:t>2022-06-12</a:t>
            </a:fld>
            <a:endParaRPr lang="ko-KR" altLang="en-US"/>
          </a:p>
        </p:txBody>
      </p:sp>
      <p:sp>
        <p:nvSpPr>
          <p:cNvPr id="6" name="바닥글 개체 틀 5">
            <a:extLst>
              <a:ext uri="{FF2B5EF4-FFF2-40B4-BE49-F238E27FC236}">
                <a16:creationId xmlns:a16="http://schemas.microsoft.com/office/drawing/2014/main" id="{AE091C83-C2B2-4EF5-A36D-E983B4E83222}"/>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7EE8ED1C-388E-4AC3-AB05-3A859926835D}"/>
              </a:ext>
            </a:extLst>
          </p:cNvPr>
          <p:cNvSpPr>
            <a:spLocks noGrp="1"/>
          </p:cNvSpPr>
          <p:nvPr>
            <p:ph type="sldNum" sz="quarter" idx="12"/>
          </p:nvPr>
        </p:nvSpPr>
        <p:spPr/>
        <p:txBody>
          <a:body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749888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0412DAE-0212-43A7-8598-DA1CD60DD6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D01CEDD0-ACD0-4EF0-AE68-05E85DBDDA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91E0D863-AFC6-48A9-90D8-570F018784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D18F7B-DA3B-40B6-80D3-657D1DF777F8}" type="datetimeFigureOut">
              <a:rPr lang="ko-KR" altLang="en-US" smtClean="0"/>
              <a:t>2022-06-12</a:t>
            </a:fld>
            <a:endParaRPr lang="ko-KR" altLang="en-US"/>
          </a:p>
        </p:txBody>
      </p:sp>
      <p:sp>
        <p:nvSpPr>
          <p:cNvPr id="5" name="바닥글 개체 틀 4">
            <a:extLst>
              <a:ext uri="{FF2B5EF4-FFF2-40B4-BE49-F238E27FC236}">
                <a16:creationId xmlns:a16="http://schemas.microsoft.com/office/drawing/2014/main" id="{098DD2FA-605D-4EFC-81CE-9FE9549B2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9B3DFA5A-801E-4001-B7AD-33721BEC8A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CE29D-52C4-470C-8FF8-BEA6FED2B7FE}" type="slidenum">
              <a:rPr lang="ko-KR" altLang="en-US" smtClean="0"/>
              <a:t>‹#›</a:t>
            </a:fld>
            <a:endParaRPr lang="ko-KR" altLang="en-US"/>
          </a:p>
        </p:txBody>
      </p:sp>
    </p:spTree>
    <p:extLst>
      <p:ext uri="{BB962C8B-B14F-4D97-AF65-F5344CB8AC3E}">
        <p14:creationId xmlns:p14="http://schemas.microsoft.com/office/powerpoint/2010/main" val="10738240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8.e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oleObject" Target="../embeddings/oleObject3.bin"/><Relationship Id="rId11" Type="http://schemas.openxmlformats.org/officeDocument/2006/relationships/image" Target="../media/image10.emf"/><Relationship Id="rId5" Type="http://schemas.openxmlformats.org/officeDocument/2006/relationships/image" Target="../media/image7.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그림 6">
            <a:extLst>
              <a:ext uri="{FF2B5EF4-FFF2-40B4-BE49-F238E27FC236}">
                <a16:creationId xmlns:a16="http://schemas.microsoft.com/office/drawing/2014/main" id="{8BDD07F5-2C96-417D-9F04-D6BCFEB4DDF2}"/>
              </a:ext>
            </a:extLst>
          </p:cNvPr>
          <p:cNvPicPr>
            <a:picLocks noChangeAspect="1"/>
          </p:cNvPicPr>
          <p:nvPr/>
        </p:nvPicPr>
        <p:blipFill>
          <a:blip r:embed="rId2"/>
          <a:stretch>
            <a:fillRect/>
          </a:stretch>
        </p:blipFill>
        <p:spPr>
          <a:xfrm>
            <a:off x="3601409" y="-96173"/>
            <a:ext cx="4363492" cy="2708365"/>
          </a:xfrm>
          <a:prstGeom prst="rect">
            <a:avLst/>
          </a:prstGeom>
        </p:spPr>
      </p:pic>
      <p:pic>
        <p:nvPicPr>
          <p:cNvPr id="8" name="그림 7">
            <a:extLst>
              <a:ext uri="{FF2B5EF4-FFF2-40B4-BE49-F238E27FC236}">
                <a16:creationId xmlns:a16="http://schemas.microsoft.com/office/drawing/2014/main" id="{B3B89926-F387-4B46-BD4C-AACF63AEED7A}"/>
              </a:ext>
            </a:extLst>
          </p:cNvPr>
          <p:cNvPicPr>
            <a:picLocks noChangeAspect="1"/>
          </p:cNvPicPr>
          <p:nvPr/>
        </p:nvPicPr>
        <p:blipFill>
          <a:blip r:embed="rId3"/>
          <a:stretch>
            <a:fillRect/>
          </a:stretch>
        </p:blipFill>
        <p:spPr>
          <a:xfrm>
            <a:off x="66226" y="-96173"/>
            <a:ext cx="3998803" cy="2708365"/>
          </a:xfrm>
          <a:prstGeom prst="rect">
            <a:avLst/>
          </a:prstGeom>
        </p:spPr>
      </p:pic>
      <p:pic>
        <p:nvPicPr>
          <p:cNvPr id="9" name="그림 8">
            <a:extLst>
              <a:ext uri="{FF2B5EF4-FFF2-40B4-BE49-F238E27FC236}">
                <a16:creationId xmlns:a16="http://schemas.microsoft.com/office/drawing/2014/main" id="{9C55709D-4363-4CA4-A2D3-FF246305BCF3}"/>
              </a:ext>
            </a:extLst>
          </p:cNvPr>
          <p:cNvPicPr>
            <a:picLocks noChangeAspect="1"/>
          </p:cNvPicPr>
          <p:nvPr/>
        </p:nvPicPr>
        <p:blipFill>
          <a:blip r:embed="rId4"/>
          <a:stretch>
            <a:fillRect/>
          </a:stretch>
        </p:blipFill>
        <p:spPr>
          <a:xfrm>
            <a:off x="85287" y="2289396"/>
            <a:ext cx="4040705" cy="2708364"/>
          </a:xfrm>
          <a:prstGeom prst="rect">
            <a:avLst/>
          </a:prstGeom>
        </p:spPr>
      </p:pic>
      <p:pic>
        <p:nvPicPr>
          <p:cNvPr id="10" name="그림 9">
            <a:extLst>
              <a:ext uri="{FF2B5EF4-FFF2-40B4-BE49-F238E27FC236}">
                <a16:creationId xmlns:a16="http://schemas.microsoft.com/office/drawing/2014/main" id="{7784B351-059B-43C1-8C62-1989FC24E510}"/>
              </a:ext>
            </a:extLst>
          </p:cNvPr>
          <p:cNvPicPr>
            <a:picLocks noChangeAspect="1"/>
          </p:cNvPicPr>
          <p:nvPr/>
        </p:nvPicPr>
        <p:blipFill>
          <a:blip r:embed="rId5"/>
          <a:stretch>
            <a:fillRect/>
          </a:stretch>
        </p:blipFill>
        <p:spPr>
          <a:xfrm>
            <a:off x="3601410" y="2277415"/>
            <a:ext cx="4363491" cy="2732325"/>
          </a:xfrm>
          <a:prstGeom prst="rect">
            <a:avLst/>
          </a:prstGeom>
        </p:spPr>
      </p:pic>
      <p:pic>
        <p:nvPicPr>
          <p:cNvPr id="12" name="그림 11">
            <a:extLst>
              <a:ext uri="{FF2B5EF4-FFF2-40B4-BE49-F238E27FC236}">
                <a16:creationId xmlns:a16="http://schemas.microsoft.com/office/drawing/2014/main" id="{175EFA3E-D36E-99BB-10D5-722321FCD8E1}"/>
              </a:ext>
            </a:extLst>
          </p:cNvPr>
          <p:cNvPicPr>
            <a:picLocks noChangeAspect="1"/>
          </p:cNvPicPr>
          <p:nvPr/>
        </p:nvPicPr>
        <p:blipFill>
          <a:blip r:embed="rId6"/>
          <a:stretch>
            <a:fillRect/>
          </a:stretch>
        </p:blipFill>
        <p:spPr>
          <a:xfrm>
            <a:off x="7600213" y="2184966"/>
            <a:ext cx="3912121" cy="2812794"/>
          </a:xfrm>
          <a:prstGeom prst="rect">
            <a:avLst/>
          </a:prstGeom>
        </p:spPr>
      </p:pic>
      <p:sp>
        <p:nvSpPr>
          <p:cNvPr id="13" name="부제목 2">
            <a:extLst>
              <a:ext uri="{FF2B5EF4-FFF2-40B4-BE49-F238E27FC236}">
                <a16:creationId xmlns:a16="http://schemas.microsoft.com/office/drawing/2014/main" id="{C0209E14-603A-7501-4F54-0C31420F8F6A}"/>
              </a:ext>
            </a:extLst>
          </p:cNvPr>
          <p:cNvSpPr txBox="1">
            <a:spLocks/>
          </p:cNvSpPr>
          <p:nvPr/>
        </p:nvSpPr>
        <p:spPr>
          <a:xfrm>
            <a:off x="-177611" y="4893331"/>
            <a:ext cx="10781211" cy="2573949"/>
          </a:xfrm>
          <a:prstGeom prst="rect">
            <a:avLst/>
          </a:prstGeom>
        </p:spPr>
        <p:txBody>
          <a:bodyPr vert="horz" lIns="91440" tIns="45720" rIns="91440" bIns="45720" rtlCol="0">
            <a:normAutofit/>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just">
              <a:lnSpc>
                <a:spcPct val="100000"/>
              </a:lnSpc>
              <a:buNone/>
            </a:pPr>
            <a:r>
              <a:rPr lang="en-US" altLang="ko-KR" sz="1800" b="1" dirty="0">
                <a:latin typeface="Arial" panose="020B0604020202020204" pitchFamily="34" charset="0"/>
                <a:ea typeface="맑은 고딕" panose="020B0503020000020004" pitchFamily="50" charset="-127"/>
                <a:cs typeface="Arial" panose="020B0604020202020204" pitchFamily="34" charset="0"/>
              </a:rPr>
              <a:t>Supplementary</a:t>
            </a:r>
            <a:r>
              <a:rPr lang="ko-KR" altLang="en-US" sz="1800" b="1" dirty="0">
                <a:latin typeface="Arial" panose="020B0604020202020204" pitchFamily="34" charset="0"/>
                <a:ea typeface="맑은 고딕" panose="020B0503020000020004" pitchFamily="50" charset="-127"/>
                <a:cs typeface="Arial" panose="020B0604020202020204" pitchFamily="34" charset="0"/>
              </a:rPr>
              <a:t> </a:t>
            </a:r>
            <a:r>
              <a:rPr lang="en-US" altLang="ko-KR" sz="1800" b="1" dirty="0">
                <a:latin typeface="Arial" panose="020B0604020202020204" pitchFamily="34" charset="0"/>
                <a:ea typeface="맑은 고딕" panose="020B0503020000020004" pitchFamily="50" charset="-127"/>
                <a:cs typeface="Arial" panose="020B0604020202020204" pitchFamily="34" charset="0"/>
              </a:rPr>
              <a:t>Figure S1. </a:t>
            </a:r>
            <a:r>
              <a:rPr lang="en-US" altLang="ko-KR" sz="1800" dirty="0">
                <a:effectLst/>
                <a:latin typeface="Arial" panose="020B0604020202020204" pitchFamily="34" charset="0"/>
                <a:ea typeface="Times New Roman" panose="02020603050405020304" pitchFamily="18" charset="0"/>
                <a:cs typeface="Arial" panose="020B0604020202020204" pitchFamily="34" charset="0"/>
              </a:rPr>
              <a:t>Glucoraphanin </a:t>
            </a:r>
            <a:r>
              <a:rPr lang="en-US" altLang="ko-KR" sz="1800" dirty="0">
                <a:effectLst/>
                <a:latin typeface="Arial" panose="020B0604020202020204" pitchFamily="34" charset="0"/>
                <a:ea typeface="맑은 고딕" panose="020B0503020000020004" pitchFamily="50" charset="-127"/>
                <a:cs typeface="Arial" panose="020B0604020202020204" pitchFamily="34" charset="0"/>
              </a:rPr>
              <a:t>concentrations (A), gluconapin (B), </a:t>
            </a:r>
            <a:r>
              <a:rPr lang="en-US" altLang="ko-KR" sz="1800" dirty="0" err="1">
                <a:effectLst/>
                <a:latin typeface="Arial" panose="020B0604020202020204" pitchFamily="34" charset="0"/>
                <a:ea typeface="맑은 고딕" panose="020B0503020000020004" pitchFamily="50" charset="-127"/>
                <a:cs typeface="Arial" panose="020B0604020202020204" pitchFamily="34" charset="0"/>
              </a:rPr>
              <a:t>glucobrassicin</a:t>
            </a:r>
            <a:r>
              <a:rPr lang="en-US" altLang="ko-KR" sz="1800" dirty="0">
                <a:effectLst/>
                <a:latin typeface="Arial" panose="020B0604020202020204" pitchFamily="34" charset="0"/>
                <a:ea typeface="맑은 고딕" panose="020B0503020000020004" pitchFamily="50" charset="-127"/>
                <a:cs typeface="Arial" panose="020B0604020202020204" pitchFamily="34" charset="0"/>
              </a:rPr>
              <a:t> (C), 4-methoxyglucobrassicin (D), and </a:t>
            </a:r>
            <a:r>
              <a:rPr lang="en-US" altLang="ko-KR" sz="1800" dirty="0" err="1">
                <a:effectLst/>
                <a:latin typeface="Arial" panose="020B0604020202020204" pitchFamily="34" charset="0"/>
                <a:ea typeface="맑은 고딕" panose="020B0503020000020004" pitchFamily="50" charset="-127"/>
                <a:cs typeface="Arial" panose="020B0604020202020204" pitchFamily="34" charset="0"/>
              </a:rPr>
              <a:t>neoglucobrassicin</a:t>
            </a:r>
            <a:r>
              <a:rPr lang="en-US" altLang="ko-KR" sz="1800" dirty="0">
                <a:effectLst/>
                <a:latin typeface="Arial" panose="020B0604020202020204" pitchFamily="34" charset="0"/>
                <a:ea typeface="맑은 고딕" panose="020B0503020000020004" pitchFamily="50" charset="-127"/>
                <a:cs typeface="Arial" panose="020B0604020202020204" pitchFamily="34" charset="0"/>
              </a:rPr>
              <a:t> (E) of broccoli grown with or without solar panels. Control indicates broccoli grown without solar panels, while BiF A and B indicate broccoli grown under solar panels. </a:t>
            </a:r>
            <a:r>
              <a:rPr lang="en-US" altLang="ko-KR" sz="1800" dirty="0">
                <a:solidFill>
                  <a:srgbClr val="000000"/>
                </a:solidFill>
                <a:effectLst/>
                <a:latin typeface="PalatinoLinotype"/>
                <a:ea typeface="Times New Roman" panose="02020603050405020304" pitchFamily="18" charset="0"/>
                <a:cs typeface="PalatinoLinotype"/>
              </a:rPr>
              <a:t>The bars and error bars represent the mean ± standard deviation of three biological replications. Capital letters above the bars represent significant differences between different panel in the same season. Small letters in the bars represent significant differences between different seasons in the same panel according to </a:t>
            </a:r>
            <a:r>
              <a:rPr lang="en-US" altLang="ko-KR" sz="18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one-way ANOVA (</a:t>
            </a:r>
            <a:r>
              <a:rPr lang="en-US" altLang="ko-KR" sz="1800" dirty="0">
                <a:solidFill>
                  <a:srgbClr val="000000"/>
                </a:solidFill>
                <a:effectLst/>
                <a:latin typeface="PalatinoLinotype"/>
                <a:ea typeface="Times New Roman" panose="02020603050405020304" pitchFamily="18" charset="0"/>
                <a:cs typeface="PalatinoLinotype"/>
              </a:rPr>
              <a:t>Tukey’s HSD test, </a:t>
            </a:r>
            <a:r>
              <a:rPr lang="en-US" altLang="ko-KR" sz="1800" i="1" dirty="0">
                <a:solidFill>
                  <a:srgbClr val="000000"/>
                </a:solidFill>
                <a:effectLst/>
                <a:latin typeface="PalatinoLinotype,Italic"/>
                <a:ea typeface="Times New Roman" panose="02020603050405020304" pitchFamily="18" charset="0"/>
                <a:cs typeface="PalatinoLinotype,Italic"/>
              </a:rPr>
              <a:t>p </a:t>
            </a:r>
            <a:r>
              <a:rPr lang="en-US" altLang="ko-KR" sz="1800" dirty="0">
                <a:solidFill>
                  <a:srgbClr val="000000"/>
                </a:solidFill>
                <a:effectLst/>
                <a:latin typeface="PalatinoLinotype"/>
                <a:ea typeface="Times New Roman" panose="02020603050405020304" pitchFamily="18" charset="0"/>
                <a:cs typeface="PalatinoLinotype"/>
              </a:rPr>
              <a:t>&lt; 0.05).  </a:t>
            </a:r>
            <a:endParaRPr lang="ko-KR" altLang="ko-KR"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413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개체 4">
            <a:extLst>
              <a:ext uri="{FF2B5EF4-FFF2-40B4-BE49-F238E27FC236}">
                <a16:creationId xmlns:a16="http://schemas.microsoft.com/office/drawing/2014/main" id="{6B9B7556-E1C3-4C6A-B57D-5B0D52BD63E3}"/>
              </a:ext>
            </a:extLst>
          </p:cNvPr>
          <p:cNvGraphicFramePr>
            <a:graphicFrameLocks noChangeAspect="1"/>
          </p:cNvGraphicFramePr>
          <p:nvPr>
            <p:extLst>
              <p:ext uri="{D42A27DB-BD31-4B8C-83A1-F6EECF244321}">
                <p14:modId xmlns:p14="http://schemas.microsoft.com/office/powerpoint/2010/main" val="135934790"/>
              </p:ext>
            </p:extLst>
          </p:nvPr>
        </p:nvGraphicFramePr>
        <p:xfrm>
          <a:off x="4000352" y="113189"/>
          <a:ext cx="3944937" cy="2711450"/>
        </p:xfrm>
        <a:graphic>
          <a:graphicData uri="http://schemas.openxmlformats.org/presentationml/2006/ole">
            <mc:AlternateContent xmlns:mc="http://schemas.openxmlformats.org/markup-compatibility/2006">
              <mc:Choice xmlns:v="urn:schemas-microsoft-com:vml" Requires="v">
                <p:oleObj name="Prism 5" r:id="rId2" imgW="3945600" imgH="2711160" progId="Prism5.Document">
                  <p:embed/>
                </p:oleObj>
              </mc:Choice>
              <mc:Fallback>
                <p:oleObj name="Prism 5" r:id="rId2" imgW="3945600" imgH="2711160" progId="Prism5.Document">
                  <p:embed/>
                  <p:pic>
                    <p:nvPicPr>
                      <p:cNvPr id="5" name="개체 4">
                        <a:extLst>
                          <a:ext uri="{FF2B5EF4-FFF2-40B4-BE49-F238E27FC236}">
                            <a16:creationId xmlns:a16="http://schemas.microsoft.com/office/drawing/2014/main" id="{6B9B7556-E1C3-4C6A-B57D-5B0D52BD63E3}"/>
                          </a:ext>
                        </a:extLst>
                      </p:cNvPr>
                      <p:cNvPicPr/>
                      <p:nvPr/>
                    </p:nvPicPr>
                    <p:blipFill>
                      <a:blip r:embed="rId3"/>
                      <a:stretch>
                        <a:fillRect/>
                      </a:stretch>
                    </p:blipFill>
                    <p:spPr>
                      <a:xfrm>
                        <a:off x="4000352" y="113189"/>
                        <a:ext cx="3944937" cy="2711450"/>
                      </a:xfrm>
                      <a:prstGeom prst="rect">
                        <a:avLst/>
                      </a:prstGeom>
                    </p:spPr>
                  </p:pic>
                </p:oleObj>
              </mc:Fallback>
            </mc:AlternateContent>
          </a:graphicData>
        </a:graphic>
      </p:graphicFrame>
      <p:graphicFrame>
        <p:nvGraphicFramePr>
          <p:cNvPr id="10" name="개체 9">
            <a:extLst>
              <a:ext uri="{FF2B5EF4-FFF2-40B4-BE49-F238E27FC236}">
                <a16:creationId xmlns:a16="http://schemas.microsoft.com/office/drawing/2014/main" id="{0C23353E-D7C1-410B-82CB-8331BFE67163}"/>
              </a:ext>
            </a:extLst>
          </p:cNvPr>
          <p:cNvGraphicFramePr>
            <a:graphicFrameLocks noChangeAspect="1"/>
          </p:cNvGraphicFramePr>
          <p:nvPr>
            <p:extLst>
              <p:ext uri="{D42A27DB-BD31-4B8C-83A1-F6EECF244321}">
                <p14:modId xmlns:p14="http://schemas.microsoft.com/office/powerpoint/2010/main" val="1378910322"/>
              </p:ext>
            </p:extLst>
          </p:nvPr>
        </p:nvGraphicFramePr>
        <p:xfrm>
          <a:off x="7826305" y="87620"/>
          <a:ext cx="3944937" cy="2762588"/>
        </p:xfrm>
        <a:graphic>
          <a:graphicData uri="http://schemas.openxmlformats.org/presentationml/2006/ole">
            <mc:AlternateContent xmlns:mc="http://schemas.openxmlformats.org/markup-compatibility/2006">
              <mc:Choice xmlns:v="urn:schemas-microsoft-com:vml" Requires="v">
                <p:oleObj name="Prism 5" r:id="rId4" imgW="3872520" imgH="2711160" progId="Prism5.Document">
                  <p:embed/>
                </p:oleObj>
              </mc:Choice>
              <mc:Fallback>
                <p:oleObj name="Prism 5" r:id="rId4" imgW="3872520" imgH="2711160" progId="Prism5.Document">
                  <p:embed/>
                  <p:pic>
                    <p:nvPicPr>
                      <p:cNvPr id="10" name="개체 9">
                        <a:extLst>
                          <a:ext uri="{FF2B5EF4-FFF2-40B4-BE49-F238E27FC236}">
                            <a16:creationId xmlns:a16="http://schemas.microsoft.com/office/drawing/2014/main" id="{0C23353E-D7C1-410B-82CB-8331BFE67163}"/>
                          </a:ext>
                        </a:extLst>
                      </p:cNvPr>
                      <p:cNvPicPr/>
                      <p:nvPr/>
                    </p:nvPicPr>
                    <p:blipFill>
                      <a:blip r:embed="rId5"/>
                      <a:stretch>
                        <a:fillRect/>
                      </a:stretch>
                    </p:blipFill>
                    <p:spPr>
                      <a:xfrm>
                        <a:off x="7826305" y="87620"/>
                        <a:ext cx="3944937" cy="2762588"/>
                      </a:xfrm>
                      <a:prstGeom prst="rect">
                        <a:avLst/>
                      </a:prstGeom>
                    </p:spPr>
                  </p:pic>
                </p:oleObj>
              </mc:Fallback>
            </mc:AlternateContent>
          </a:graphicData>
        </a:graphic>
      </p:graphicFrame>
      <p:graphicFrame>
        <p:nvGraphicFramePr>
          <p:cNvPr id="11" name="개체 10">
            <a:extLst>
              <a:ext uri="{FF2B5EF4-FFF2-40B4-BE49-F238E27FC236}">
                <a16:creationId xmlns:a16="http://schemas.microsoft.com/office/drawing/2014/main" id="{8AD23ED0-D65A-42CA-92B4-8C79B3ECC827}"/>
              </a:ext>
            </a:extLst>
          </p:cNvPr>
          <p:cNvGraphicFramePr>
            <a:graphicFrameLocks noChangeAspect="1"/>
          </p:cNvGraphicFramePr>
          <p:nvPr>
            <p:extLst>
              <p:ext uri="{D42A27DB-BD31-4B8C-83A1-F6EECF244321}">
                <p14:modId xmlns:p14="http://schemas.microsoft.com/office/powerpoint/2010/main" val="439228222"/>
              </p:ext>
            </p:extLst>
          </p:nvPr>
        </p:nvGraphicFramePr>
        <p:xfrm>
          <a:off x="543938" y="2685405"/>
          <a:ext cx="3871913" cy="2644775"/>
        </p:xfrm>
        <a:graphic>
          <a:graphicData uri="http://schemas.openxmlformats.org/presentationml/2006/ole">
            <mc:AlternateContent xmlns:mc="http://schemas.openxmlformats.org/markup-compatibility/2006">
              <mc:Choice xmlns:v="urn:schemas-microsoft-com:vml" Requires="v">
                <p:oleObj name="Prism 5" r:id="rId6" imgW="3872520" imgH="2644200" progId="Prism5.Document">
                  <p:embed/>
                </p:oleObj>
              </mc:Choice>
              <mc:Fallback>
                <p:oleObj name="Prism 5" r:id="rId6" imgW="3872520" imgH="2644200" progId="Prism5.Document">
                  <p:embed/>
                  <p:pic>
                    <p:nvPicPr>
                      <p:cNvPr id="11" name="개체 10">
                        <a:extLst>
                          <a:ext uri="{FF2B5EF4-FFF2-40B4-BE49-F238E27FC236}">
                            <a16:creationId xmlns:a16="http://schemas.microsoft.com/office/drawing/2014/main" id="{8AD23ED0-D65A-42CA-92B4-8C79B3ECC827}"/>
                          </a:ext>
                        </a:extLst>
                      </p:cNvPr>
                      <p:cNvPicPr/>
                      <p:nvPr/>
                    </p:nvPicPr>
                    <p:blipFill>
                      <a:blip r:embed="rId7"/>
                      <a:stretch>
                        <a:fillRect/>
                      </a:stretch>
                    </p:blipFill>
                    <p:spPr>
                      <a:xfrm>
                        <a:off x="543938" y="2685405"/>
                        <a:ext cx="3871913" cy="2644775"/>
                      </a:xfrm>
                      <a:prstGeom prst="rect">
                        <a:avLst/>
                      </a:prstGeom>
                    </p:spPr>
                  </p:pic>
                </p:oleObj>
              </mc:Fallback>
            </mc:AlternateContent>
          </a:graphicData>
        </a:graphic>
      </p:graphicFrame>
      <p:graphicFrame>
        <p:nvGraphicFramePr>
          <p:cNvPr id="2" name="개체 1">
            <a:extLst>
              <a:ext uri="{FF2B5EF4-FFF2-40B4-BE49-F238E27FC236}">
                <a16:creationId xmlns:a16="http://schemas.microsoft.com/office/drawing/2014/main" id="{B1D87EF7-95FA-41FA-A352-F9A704478A55}"/>
              </a:ext>
            </a:extLst>
          </p:cNvPr>
          <p:cNvGraphicFramePr>
            <a:graphicFrameLocks noChangeAspect="1"/>
          </p:cNvGraphicFramePr>
          <p:nvPr>
            <p:extLst>
              <p:ext uri="{D42A27DB-BD31-4B8C-83A1-F6EECF244321}">
                <p14:modId xmlns:p14="http://schemas.microsoft.com/office/powerpoint/2010/main" val="2560870442"/>
              </p:ext>
            </p:extLst>
          </p:nvPr>
        </p:nvGraphicFramePr>
        <p:xfrm>
          <a:off x="420758" y="154633"/>
          <a:ext cx="3871913" cy="2695575"/>
        </p:xfrm>
        <a:graphic>
          <a:graphicData uri="http://schemas.openxmlformats.org/presentationml/2006/ole">
            <mc:AlternateContent xmlns:mc="http://schemas.openxmlformats.org/markup-compatibility/2006">
              <mc:Choice xmlns:v="urn:schemas-microsoft-com:vml" Requires="v">
                <p:oleObj name="Prism 5" r:id="rId8" imgW="3872520" imgH="2696040" progId="Prism5.Document">
                  <p:embed/>
                </p:oleObj>
              </mc:Choice>
              <mc:Fallback>
                <p:oleObj name="Prism 5" r:id="rId8" imgW="3872520" imgH="2696040" progId="Prism5.Document">
                  <p:embed/>
                  <p:pic>
                    <p:nvPicPr>
                      <p:cNvPr id="2" name="개체 1">
                        <a:extLst>
                          <a:ext uri="{FF2B5EF4-FFF2-40B4-BE49-F238E27FC236}">
                            <a16:creationId xmlns:a16="http://schemas.microsoft.com/office/drawing/2014/main" id="{B1D87EF7-95FA-41FA-A352-F9A704478A55}"/>
                          </a:ext>
                        </a:extLst>
                      </p:cNvPr>
                      <p:cNvPicPr/>
                      <p:nvPr/>
                    </p:nvPicPr>
                    <p:blipFill>
                      <a:blip r:embed="rId9"/>
                      <a:stretch>
                        <a:fillRect/>
                      </a:stretch>
                    </p:blipFill>
                    <p:spPr>
                      <a:xfrm>
                        <a:off x="420758" y="154633"/>
                        <a:ext cx="3871913" cy="2695575"/>
                      </a:xfrm>
                      <a:prstGeom prst="rect">
                        <a:avLst/>
                      </a:prstGeom>
                    </p:spPr>
                  </p:pic>
                </p:oleObj>
              </mc:Fallback>
            </mc:AlternateContent>
          </a:graphicData>
        </a:graphic>
      </p:graphicFrame>
      <p:graphicFrame>
        <p:nvGraphicFramePr>
          <p:cNvPr id="6" name="개체 5">
            <a:extLst>
              <a:ext uri="{FF2B5EF4-FFF2-40B4-BE49-F238E27FC236}">
                <a16:creationId xmlns:a16="http://schemas.microsoft.com/office/drawing/2014/main" id="{BB7C4895-2691-A1DF-75D5-977E72315776}"/>
              </a:ext>
            </a:extLst>
          </p:cNvPr>
          <p:cNvGraphicFramePr>
            <a:graphicFrameLocks noChangeAspect="1"/>
          </p:cNvGraphicFramePr>
          <p:nvPr>
            <p:extLst>
              <p:ext uri="{D42A27DB-BD31-4B8C-83A1-F6EECF244321}">
                <p14:modId xmlns:p14="http://schemas.microsoft.com/office/powerpoint/2010/main" val="1642072032"/>
              </p:ext>
            </p:extLst>
          </p:nvPr>
        </p:nvGraphicFramePr>
        <p:xfrm>
          <a:off x="4123532" y="2502590"/>
          <a:ext cx="3871913" cy="2754313"/>
        </p:xfrm>
        <a:graphic>
          <a:graphicData uri="http://schemas.openxmlformats.org/presentationml/2006/ole">
            <mc:AlternateContent xmlns:mc="http://schemas.openxmlformats.org/markup-compatibility/2006">
              <mc:Choice xmlns:v="urn:schemas-microsoft-com:vml" Requires="v">
                <p:oleObj name="Prism 5" r:id="rId10" imgW="3872520" imgH="2753640" progId="Prism5.Document">
                  <p:embed/>
                </p:oleObj>
              </mc:Choice>
              <mc:Fallback>
                <p:oleObj name="Prism 5" r:id="rId10" imgW="3872520" imgH="2753640" progId="Prism5.Document">
                  <p:embed/>
                  <p:pic>
                    <p:nvPicPr>
                      <p:cNvPr id="2" name="개체 1">
                        <a:extLst>
                          <a:ext uri="{FF2B5EF4-FFF2-40B4-BE49-F238E27FC236}">
                            <a16:creationId xmlns:a16="http://schemas.microsoft.com/office/drawing/2014/main" id="{18A168AE-5EDF-4660-B536-C200EFC97A8C}"/>
                          </a:ext>
                        </a:extLst>
                      </p:cNvPr>
                      <p:cNvPicPr/>
                      <p:nvPr/>
                    </p:nvPicPr>
                    <p:blipFill>
                      <a:blip r:embed="rId11"/>
                      <a:stretch>
                        <a:fillRect/>
                      </a:stretch>
                    </p:blipFill>
                    <p:spPr>
                      <a:xfrm>
                        <a:off x="4123532" y="2502590"/>
                        <a:ext cx="3871913" cy="2754313"/>
                      </a:xfrm>
                      <a:prstGeom prst="rect">
                        <a:avLst/>
                      </a:prstGeom>
                    </p:spPr>
                  </p:pic>
                </p:oleObj>
              </mc:Fallback>
            </mc:AlternateContent>
          </a:graphicData>
        </a:graphic>
      </p:graphicFrame>
      <p:graphicFrame>
        <p:nvGraphicFramePr>
          <p:cNvPr id="7" name="개체 6">
            <a:extLst>
              <a:ext uri="{FF2B5EF4-FFF2-40B4-BE49-F238E27FC236}">
                <a16:creationId xmlns:a16="http://schemas.microsoft.com/office/drawing/2014/main" id="{B7274D5C-0636-68B9-C15F-0C63E207F4AD}"/>
              </a:ext>
            </a:extLst>
          </p:cNvPr>
          <p:cNvGraphicFramePr>
            <a:graphicFrameLocks noChangeAspect="1"/>
          </p:cNvGraphicFramePr>
          <p:nvPr>
            <p:extLst>
              <p:ext uri="{D42A27DB-BD31-4B8C-83A1-F6EECF244321}">
                <p14:modId xmlns:p14="http://schemas.microsoft.com/office/powerpoint/2010/main" val="3084922435"/>
              </p:ext>
            </p:extLst>
          </p:nvPr>
        </p:nvGraphicFramePr>
        <p:xfrm>
          <a:off x="7770742" y="2527990"/>
          <a:ext cx="4056063" cy="2728913"/>
        </p:xfrm>
        <a:graphic>
          <a:graphicData uri="http://schemas.openxmlformats.org/presentationml/2006/ole">
            <mc:AlternateContent xmlns:mc="http://schemas.openxmlformats.org/markup-compatibility/2006">
              <mc:Choice xmlns:v="urn:schemas-microsoft-com:vml" Requires="v">
                <p:oleObj name="Prism 5" r:id="rId12" imgW="4055400" imgH="2729520" progId="Prism5.Document">
                  <p:embed/>
                </p:oleObj>
              </mc:Choice>
              <mc:Fallback>
                <p:oleObj name="Prism 5" r:id="rId12" imgW="4055400" imgH="2729520" progId="Prism5.Document">
                  <p:embed/>
                  <p:pic>
                    <p:nvPicPr>
                      <p:cNvPr id="5" name="개체 4">
                        <a:extLst>
                          <a:ext uri="{FF2B5EF4-FFF2-40B4-BE49-F238E27FC236}">
                            <a16:creationId xmlns:a16="http://schemas.microsoft.com/office/drawing/2014/main" id="{B8613445-13F2-4899-8D88-F1DEC8F5198A}"/>
                          </a:ext>
                        </a:extLst>
                      </p:cNvPr>
                      <p:cNvPicPr/>
                      <p:nvPr/>
                    </p:nvPicPr>
                    <p:blipFill>
                      <a:blip r:embed="rId13"/>
                      <a:stretch>
                        <a:fillRect/>
                      </a:stretch>
                    </p:blipFill>
                    <p:spPr>
                      <a:xfrm>
                        <a:off x="7770742" y="2527990"/>
                        <a:ext cx="4056063" cy="272891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258901C0-889F-4C93-31A8-A5AB4DEBCFC3}"/>
              </a:ext>
            </a:extLst>
          </p:cNvPr>
          <p:cNvSpPr txBox="1"/>
          <p:nvPr/>
        </p:nvSpPr>
        <p:spPr>
          <a:xfrm>
            <a:off x="420758" y="5290578"/>
            <a:ext cx="8900160" cy="1600438"/>
          </a:xfrm>
          <a:prstGeom prst="rect">
            <a:avLst/>
          </a:prstGeom>
          <a:noFill/>
        </p:spPr>
        <p:txBody>
          <a:bodyPr wrap="square">
            <a:spAutoFit/>
          </a:bodyPr>
          <a:lstStyle/>
          <a:p>
            <a:pPr indent="0" algn="just">
              <a:lnSpc>
                <a:spcPct val="100000"/>
              </a:lnSpc>
              <a:buNone/>
            </a:pPr>
            <a:r>
              <a:rPr lang="en-US" altLang="ko-KR" sz="1400" b="1" dirty="0">
                <a:latin typeface="Arial" panose="020B0604020202020204" pitchFamily="34" charset="0"/>
                <a:ea typeface="맑은 고딕" panose="020B0503020000020004" pitchFamily="50" charset="-127"/>
                <a:cs typeface="Arial" panose="020B0604020202020204" pitchFamily="34" charset="0"/>
              </a:rPr>
              <a:t>Supplementary</a:t>
            </a:r>
            <a:r>
              <a:rPr lang="ko-KR" altLang="en-US" sz="1400" b="1" dirty="0">
                <a:latin typeface="Arial" panose="020B0604020202020204" pitchFamily="34" charset="0"/>
                <a:ea typeface="맑은 고딕" panose="020B0503020000020004" pitchFamily="50" charset="-127"/>
                <a:cs typeface="Arial" panose="020B0604020202020204" pitchFamily="34" charset="0"/>
              </a:rPr>
              <a:t> </a:t>
            </a:r>
            <a:r>
              <a:rPr lang="en-US" altLang="ko-KR" sz="1400" b="1" dirty="0">
                <a:latin typeface="Arial" panose="020B0604020202020204" pitchFamily="34" charset="0"/>
                <a:ea typeface="맑은 고딕" panose="020B0503020000020004" pitchFamily="50" charset="-127"/>
                <a:cs typeface="Arial" panose="020B0604020202020204" pitchFamily="34" charset="0"/>
              </a:rPr>
              <a:t>Figure S2. </a:t>
            </a:r>
            <a:r>
              <a:rPr lang="en-US" altLang="ko-KR" sz="1400" dirty="0">
                <a:latin typeface="Arial" panose="020B0604020202020204" pitchFamily="34" charset="0"/>
                <a:ea typeface="맑은 고딕" panose="020B0503020000020004" pitchFamily="50" charset="-127"/>
                <a:cs typeface="Arial" panose="020B0604020202020204" pitchFamily="34" charset="0"/>
              </a:rPr>
              <a:t>Sulforaphane</a:t>
            </a:r>
            <a:r>
              <a:rPr lang="en-US" altLang="ko-KR" sz="1400" dirty="0">
                <a:effectLst/>
                <a:latin typeface="Arial" panose="020B0604020202020204" pitchFamily="34" charset="0"/>
                <a:ea typeface="Times New Roman" panose="02020603050405020304" pitchFamily="18" charset="0"/>
                <a:cs typeface="Arial" panose="020B0604020202020204" pitchFamily="34" charset="0"/>
              </a:rPr>
              <a:t> </a:t>
            </a:r>
            <a:r>
              <a:rPr lang="en-US" altLang="ko-KR" sz="1400" dirty="0">
                <a:effectLst/>
                <a:latin typeface="Arial" panose="020B0604020202020204" pitchFamily="34" charset="0"/>
                <a:ea typeface="맑은 고딕" panose="020B0503020000020004" pitchFamily="50" charset="-127"/>
                <a:cs typeface="Arial" panose="020B0604020202020204" pitchFamily="34" charset="0"/>
              </a:rPr>
              <a:t>concentrations (A), </a:t>
            </a:r>
            <a:r>
              <a:rPr lang="en-US" altLang="ko-KR" sz="1400" dirty="0">
                <a:latin typeface="Arial" panose="020B0604020202020204" pitchFamily="34" charset="0"/>
                <a:ea typeface="맑은 고딕" panose="020B0503020000020004" pitchFamily="50" charset="-127"/>
                <a:cs typeface="Arial" panose="020B0604020202020204" pitchFamily="34" charset="0"/>
              </a:rPr>
              <a:t>Sulforaphane nitrile</a:t>
            </a:r>
            <a:r>
              <a:rPr lang="en-US" altLang="ko-KR" sz="1400" dirty="0">
                <a:effectLst/>
                <a:latin typeface="Arial" panose="020B0604020202020204" pitchFamily="34" charset="0"/>
                <a:ea typeface="맑은 고딕" panose="020B0503020000020004" pitchFamily="50" charset="-127"/>
                <a:cs typeface="Arial" panose="020B0604020202020204" pitchFamily="34" charset="0"/>
              </a:rPr>
              <a:t> (B), </a:t>
            </a:r>
            <a:r>
              <a:rPr lang="en-US" altLang="ko-KR" sz="1400" dirty="0" err="1">
                <a:effectLst/>
                <a:latin typeface="Arial" panose="020B0604020202020204" pitchFamily="34" charset="0"/>
                <a:ea typeface="맑은 고딕" panose="020B0503020000020004" pitchFamily="50" charset="-127"/>
                <a:cs typeface="Arial" panose="020B0604020202020204" pitchFamily="34" charset="0"/>
              </a:rPr>
              <a:t>Erucin</a:t>
            </a:r>
            <a:r>
              <a:rPr lang="en-US" altLang="ko-KR" sz="1400" dirty="0">
                <a:effectLst/>
                <a:latin typeface="Arial" panose="020B0604020202020204" pitchFamily="34" charset="0"/>
                <a:ea typeface="맑은 고딕" panose="020B0503020000020004" pitchFamily="50" charset="-127"/>
                <a:cs typeface="Arial" panose="020B0604020202020204" pitchFamily="34" charset="0"/>
              </a:rPr>
              <a:t> nitrile (C), Indole-3-acetonitrile (D), 3-Butenyl isothiocyanate (E), and 1-Methoxyindole-3-carboxaldehyde (F) of broccoli grown with or without solar panels. Control indicates broccoli grown without solar panels, while BiF A and B indicate broccoli grown under solar panels. </a:t>
            </a:r>
            <a:r>
              <a:rPr lang="en-US" altLang="ko-KR" sz="1400" dirty="0">
                <a:solidFill>
                  <a:srgbClr val="000000"/>
                </a:solidFill>
                <a:effectLst/>
                <a:latin typeface="PalatinoLinotype"/>
                <a:ea typeface="Times New Roman" panose="02020603050405020304" pitchFamily="18" charset="0"/>
                <a:cs typeface="PalatinoLinotype"/>
              </a:rPr>
              <a:t>The bars and error bars represent the mean ± standard deviation of three biological replications. Capital letters above the bars represent significant differences between different panel in the same season. Small letters in the bars represent significant differences between different seasons in the same panel according to </a:t>
            </a:r>
            <a:r>
              <a:rPr lang="en-US" altLang="ko-KR" sz="14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one-way ANOVA (</a:t>
            </a:r>
            <a:r>
              <a:rPr lang="en-US" altLang="ko-KR" sz="1400" dirty="0">
                <a:solidFill>
                  <a:srgbClr val="000000"/>
                </a:solidFill>
                <a:effectLst/>
                <a:latin typeface="PalatinoLinotype"/>
                <a:ea typeface="Times New Roman" panose="02020603050405020304" pitchFamily="18" charset="0"/>
                <a:cs typeface="PalatinoLinotype"/>
              </a:rPr>
              <a:t>Tukey’s HSD test, </a:t>
            </a:r>
            <a:r>
              <a:rPr lang="en-US" altLang="ko-KR" sz="1400" i="1" dirty="0">
                <a:solidFill>
                  <a:srgbClr val="000000"/>
                </a:solidFill>
                <a:effectLst/>
                <a:latin typeface="PalatinoLinotype,Italic"/>
                <a:ea typeface="Times New Roman" panose="02020603050405020304" pitchFamily="18" charset="0"/>
                <a:cs typeface="PalatinoLinotype,Italic"/>
              </a:rPr>
              <a:t>p </a:t>
            </a:r>
            <a:r>
              <a:rPr lang="en-US" altLang="ko-KR" sz="1400" dirty="0">
                <a:solidFill>
                  <a:srgbClr val="000000"/>
                </a:solidFill>
                <a:effectLst/>
                <a:latin typeface="PalatinoLinotype"/>
                <a:ea typeface="Times New Roman" panose="02020603050405020304" pitchFamily="18" charset="0"/>
                <a:cs typeface="PalatinoLinotype"/>
              </a:rPr>
              <a:t>&lt; 0.05).  </a:t>
            </a:r>
            <a:endParaRPr lang="ko-KR" altLang="ko-KR" sz="14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5269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F690A31-DF1D-4CB9-9DB9-03CEC61A1E0A}"/>
              </a:ext>
            </a:extLst>
          </p:cNvPr>
          <p:cNvSpPr txBox="1"/>
          <p:nvPr/>
        </p:nvSpPr>
        <p:spPr>
          <a:xfrm>
            <a:off x="1922779" y="313449"/>
            <a:ext cx="766354" cy="307777"/>
          </a:xfrm>
          <a:prstGeom prst="rect">
            <a:avLst/>
          </a:prstGeom>
          <a:noFill/>
        </p:spPr>
        <p:txBody>
          <a:bodyPr wrap="square" rtlCol="0">
            <a:spAutoFit/>
          </a:bodyPr>
          <a:lstStyle/>
          <a:p>
            <a:r>
              <a:rPr lang="en-US" altLang="ko-KR" sz="1400" b="1" dirty="0">
                <a:latin typeface="Arial" panose="020B0604020202020204" pitchFamily="34" charset="0"/>
                <a:cs typeface="Arial" panose="020B0604020202020204" pitchFamily="34" charset="0"/>
              </a:rPr>
              <a:t>(A)</a:t>
            </a:r>
            <a:endParaRPr lang="ko-KR" alt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FFBDD4D-1ECD-4FB7-873A-E3B3B0CCEA80}"/>
              </a:ext>
            </a:extLst>
          </p:cNvPr>
          <p:cNvSpPr txBox="1"/>
          <p:nvPr/>
        </p:nvSpPr>
        <p:spPr>
          <a:xfrm>
            <a:off x="1922779" y="2128371"/>
            <a:ext cx="766354" cy="307777"/>
          </a:xfrm>
          <a:prstGeom prst="rect">
            <a:avLst/>
          </a:prstGeom>
          <a:noFill/>
        </p:spPr>
        <p:txBody>
          <a:bodyPr wrap="square" rtlCol="0">
            <a:spAutoFit/>
          </a:bodyPr>
          <a:lstStyle/>
          <a:p>
            <a:r>
              <a:rPr lang="en-US" altLang="ko-KR" sz="1400" b="1" dirty="0">
                <a:latin typeface="Arial" panose="020B0604020202020204" pitchFamily="34" charset="0"/>
                <a:cs typeface="Arial" panose="020B0604020202020204" pitchFamily="34" charset="0"/>
              </a:rPr>
              <a:t>(B)</a:t>
            </a:r>
            <a:endParaRPr lang="ko-KR" altLang="en-US" sz="14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1614F652-96CE-4D59-904A-FB616A85601C}"/>
              </a:ext>
            </a:extLst>
          </p:cNvPr>
          <p:cNvSpPr txBox="1"/>
          <p:nvPr/>
        </p:nvSpPr>
        <p:spPr>
          <a:xfrm>
            <a:off x="1922779" y="3850318"/>
            <a:ext cx="766354" cy="307777"/>
          </a:xfrm>
          <a:prstGeom prst="rect">
            <a:avLst/>
          </a:prstGeom>
          <a:noFill/>
        </p:spPr>
        <p:txBody>
          <a:bodyPr wrap="square" rtlCol="0">
            <a:spAutoFit/>
          </a:bodyPr>
          <a:lstStyle/>
          <a:p>
            <a:r>
              <a:rPr lang="en-US" altLang="ko-KR" sz="1400" b="1" dirty="0">
                <a:latin typeface="Arial" panose="020B0604020202020204" pitchFamily="34" charset="0"/>
                <a:cs typeface="Arial" panose="020B0604020202020204" pitchFamily="34" charset="0"/>
              </a:rPr>
              <a:t>(C)</a:t>
            </a:r>
            <a:endParaRPr lang="ko-KR" altLang="en-US" sz="1400" b="1" dirty="0">
              <a:latin typeface="Arial" panose="020B0604020202020204" pitchFamily="34" charset="0"/>
              <a:cs typeface="Arial" panose="020B0604020202020204" pitchFamily="34" charset="0"/>
            </a:endParaRPr>
          </a:p>
        </p:txBody>
      </p:sp>
      <p:graphicFrame>
        <p:nvGraphicFramePr>
          <p:cNvPr id="9" name="표 8">
            <a:extLst>
              <a:ext uri="{FF2B5EF4-FFF2-40B4-BE49-F238E27FC236}">
                <a16:creationId xmlns:a16="http://schemas.microsoft.com/office/drawing/2014/main" id="{0984B3F3-C287-402B-A240-4BADA3F84B4E}"/>
              </a:ext>
            </a:extLst>
          </p:cNvPr>
          <p:cNvGraphicFramePr>
            <a:graphicFrameLocks noGrp="1"/>
          </p:cNvGraphicFramePr>
          <p:nvPr>
            <p:extLst>
              <p:ext uri="{D42A27DB-BD31-4B8C-83A1-F6EECF244321}">
                <p14:modId xmlns:p14="http://schemas.microsoft.com/office/powerpoint/2010/main" val="1614966422"/>
              </p:ext>
            </p:extLst>
          </p:nvPr>
        </p:nvGraphicFramePr>
        <p:xfrm>
          <a:off x="2047240" y="645081"/>
          <a:ext cx="8097520" cy="1459435"/>
        </p:xfrm>
        <a:graphic>
          <a:graphicData uri="http://schemas.openxmlformats.org/drawingml/2006/table">
            <a:tbl>
              <a:tblPr firstRow="1" firstCol="1" bandRow="1"/>
              <a:tblGrid>
                <a:gridCol w="4961258">
                  <a:extLst>
                    <a:ext uri="{9D8B030D-6E8A-4147-A177-3AD203B41FA5}">
                      <a16:colId xmlns:a16="http://schemas.microsoft.com/office/drawing/2014/main" val="2370174554"/>
                    </a:ext>
                  </a:extLst>
                </a:gridCol>
                <a:gridCol w="3136262">
                  <a:extLst>
                    <a:ext uri="{9D8B030D-6E8A-4147-A177-3AD203B41FA5}">
                      <a16:colId xmlns:a16="http://schemas.microsoft.com/office/drawing/2014/main" val="2849978091"/>
                    </a:ext>
                  </a:extLst>
                </a:gridCol>
              </a:tblGrid>
              <a:tr h="291887">
                <a:tc>
                  <a:txBody>
                    <a:bodyPr/>
                    <a:lstStyle/>
                    <a:p>
                      <a:pPr algn="ctr" latinLnBrk="1">
                        <a:lnSpc>
                          <a:spcPct val="107000"/>
                        </a:lnSpc>
                        <a:spcAft>
                          <a:spcPts val="800"/>
                        </a:spcAft>
                        <a:tabLst>
                          <a:tab pos="2725420" algn="r"/>
                        </a:tabLst>
                      </a:pPr>
                      <a:r>
                        <a:rPr lang="en-US" sz="1600" b="1" kern="1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Item</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b="1"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Amount</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2077388"/>
                  </a:ext>
                </a:extLst>
              </a:tr>
              <a:tr h="291887">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Average operating hours per day (h)</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4.2</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31614558"/>
                  </a:ext>
                </a:extLst>
              </a:tr>
              <a:tr h="291887">
                <a:tc>
                  <a:txBody>
                    <a:bodyPr/>
                    <a:lstStyle/>
                    <a:p>
                      <a:pPr algn="ctr" latinLnBrk="1">
                        <a:lnSpc>
                          <a:spcPct val="107000"/>
                        </a:lnSpc>
                        <a:spcAft>
                          <a:spcPts val="800"/>
                        </a:spcAft>
                      </a:pP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Average power generation per day (kWh)</a:t>
                      </a:r>
                      <a:endParaRPr lang="ko-KR"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127.0</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506854060"/>
                  </a:ext>
                </a:extLst>
              </a:tr>
              <a:tr h="291887">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Days of operation (day)</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spc="-5">
                          <a:solidFill>
                            <a:srgbClr val="000000"/>
                          </a:solidFill>
                          <a:effectLst/>
                          <a:latin typeface="Arial" panose="020B0604020202020204" pitchFamily="34" charset="0"/>
                          <a:ea typeface="휴먼명조"/>
                          <a:cs typeface="Times New Roman" panose="02020603050405020304" pitchFamily="18" charset="0"/>
                        </a:rPr>
                        <a:t>365.0</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787074557"/>
                  </a:ext>
                </a:extLst>
              </a:tr>
              <a:tr h="291887">
                <a:tc>
                  <a:txBody>
                    <a:bodyPr/>
                    <a:lstStyle/>
                    <a:p>
                      <a:pPr algn="ctr" latinLnBrk="1">
                        <a:lnSpc>
                          <a:spcPct val="107000"/>
                        </a:lnSpc>
                        <a:spcAft>
                          <a:spcPts val="800"/>
                        </a:spcAft>
                      </a:pP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Annual amount of power generation (kWh)</a:t>
                      </a:r>
                      <a:endParaRPr lang="ko-KR"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kern="1200" dirty="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46,355</a:t>
                      </a:r>
                      <a:endParaRPr lang="ko-KR"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3831515"/>
                  </a:ext>
                </a:extLst>
              </a:tr>
            </a:tbl>
          </a:graphicData>
        </a:graphic>
      </p:graphicFrame>
      <p:graphicFrame>
        <p:nvGraphicFramePr>
          <p:cNvPr id="10" name="표 9">
            <a:extLst>
              <a:ext uri="{FF2B5EF4-FFF2-40B4-BE49-F238E27FC236}">
                <a16:creationId xmlns:a16="http://schemas.microsoft.com/office/drawing/2014/main" id="{CE072518-77FC-41A5-BD40-AE9B694150BA}"/>
              </a:ext>
            </a:extLst>
          </p:cNvPr>
          <p:cNvGraphicFramePr>
            <a:graphicFrameLocks noGrp="1"/>
          </p:cNvGraphicFramePr>
          <p:nvPr>
            <p:extLst>
              <p:ext uri="{D42A27DB-BD31-4B8C-83A1-F6EECF244321}">
                <p14:modId xmlns:p14="http://schemas.microsoft.com/office/powerpoint/2010/main" val="2055767387"/>
              </p:ext>
            </p:extLst>
          </p:nvPr>
        </p:nvGraphicFramePr>
        <p:xfrm>
          <a:off x="2047240" y="2478601"/>
          <a:ext cx="8097520" cy="1329264"/>
        </p:xfrm>
        <a:graphic>
          <a:graphicData uri="http://schemas.openxmlformats.org/drawingml/2006/table">
            <a:tbl>
              <a:tblPr firstRow="1" firstCol="1" bandRow="1"/>
              <a:tblGrid>
                <a:gridCol w="5342962">
                  <a:extLst>
                    <a:ext uri="{9D8B030D-6E8A-4147-A177-3AD203B41FA5}">
                      <a16:colId xmlns:a16="http://schemas.microsoft.com/office/drawing/2014/main" val="1187139569"/>
                    </a:ext>
                  </a:extLst>
                </a:gridCol>
                <a:gridCol w="2754558">
                  <a:extLst>
                    <a:ext uri="{9D8B030D-6E8A-4147-A177-3AD203B41FA5}">
                      <a16:colId xmlns:a16="http://schemas.microsoft.com/office/drawing/2014/main" val="2751549272"/>
                    </a:ext>
                  </a:extLst>
                </a:gridCol>
              </a:tblGrid>
              <a:tr h="33231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Item</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72123"/>
                  </a:ext>
                </a:extLst>
              </a:tr>
              <a:tr h="33231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 of electricity saved for farmers (kWh)</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800"/>
                        </a:spcAft>
                      </a:pPr>
                      <a:r>
                        <a:rPr lang="en-US" sz="1600" kern="1200" spc="-5">
                          <a:solidFill>
                            <a:srgbClr val="000000"/>
                          </a:solidFill>
                          <a:effectLst/>
                          <a:latin typeface="Arial" panose="020B0604020202020204" pitchFamily="34" charset="0"/>
                          <a:ea typeface="휴먼명조"/>
                          <a:cs typeface="Times New Roman" panose="02020603050405020304" pitchFamily="18" charset="0"/>
                        </a:rPr>
                        <a:t>46,355</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9027358"/>
                  </a:ext>
                </a:extLst>
              </a:tr>
              <a:tr h="33231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Unit cost of electricity for agricultural purposes </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spc="-10">
                          <a:solidFill>
                            <a:srgbClr val="000000"/>
                          </a:solidFill>
                          <a:effectLst/>
                          <a:latin typeface="Arial" panose="020B0604020202020204" pitchFamily="34" charset="0"/>
                          <a:ea typeface="휴먼명조"/>
                          <a:cs typeface="Times New Roman" panose="02020603050405020304" pitchFamily="18" charset="0"/>
                        </a:rPr>
                        <a:t>0.041</a:t>
                      </a:r>
                      <a:endParaRPr lang="ko-KR" sz="12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242491004"/>
                  </a:ext>
                </a:extLst>
              </a:tr>
              <a:tr h="332316">
                <a:tc>
                  <a:txBody>
                    <a:bodyPr/>
                    <a:lstStyle/>
                    <a:p>
                      <a:pPr algn="ctr" latinLnBrk="1">
                        <a:lnSpc>
                          <a:spcPct val="107000"/>
                        </a:lnSpc>
                        <a:spcAft>
                          <a:spcPts val="800"/>
                        </a:spcAft>
                      </a:pPr>
                      <a:r>
                        <a:rPr lang="en-US" sz="1600" b="1" kern="1200" dirty="0">
                          <a:solidFill>
                            <a:srgbClr val="000000"/>
                          </a:solidFill>
                          <a:effectLst/>
                          <a:latin typeface="Arial" panose="020B0604020202020204" pitchFamily="34" charset="0"/>
                          <a:ea typeface="바탕" panose="02030600000101010101" pitchFamily="18" charset="-127"/>
                          <a:cs typeface="Times New Roman" panose="02020603050405020304" pitchFamily="18" charset="0"/>
                        </a:rPr>
                        <a:t>Benefits of annual cost reduction </a:t>
                      </a:r>
                      <a:endParaRPr lang="ko-KR"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kern="1200" spc="-10" dirty="0">
                          <a:solidFill>
                            <a:srgbClr val="000000"/>
                          </a:solidFill>
                          <a:effectLst/>
                          <a:latin typeface="Arial" panose="020B0604020202020204" pitchFamily="34" charset="0"/>
                          <a:ea typeface="휴먼명조"/>
                          <a:cs typeface="Times New Roman" panose="02020603050405020304" pitchFamily="18" charset="0"/>
                        </a:rPr>
                        <a:t>1896.4</a:t>
                      </a:r>
                      <a:endParaRPr lang="ko-KR" sz="12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9779271"/>
                  </a:ext>
                </a:extLst>
              </a:tr>
            </a:tbl>
          </a:graphicData>
        </a:graphic>
      </p:graphicFrame>
      <p:graphicFrame>
        <p:nvGraphicFramePr>
          <p:cNvPr id="11" name="표 10">
            <a:extLst>
              <a:ext uri="{FF2B5EF4-FFF2-40B4-BE49-F238E27FC236}">
                <a16:creationId xmlns:a16="http://schemas.microsoft.com/office/drawing/2014/main" id="{0F7E35E0-1DEE-429D-8965-53C76CE8EE44}"/>
              </a:ext>
            </a:extLst>
          </p:cNvPr>
          <p:cNvGraphicFramePr>
            <a:graphicFrameLocks noGrp="1"/>
          </p:cNvGraphicFramePr>
          <p:nvPr>
            <p:extLst>
              <p:ext uri="{D42A27DB-BD31-4B8C-83A1-F6EECF244321}">
                <p14:modId xmlns:p14="http://schemas.microsoft.com/office/powerpoint/2010/main" val="2922538458"/>
              </p:ext>
            </p:extLst>
          </p:nvPr>
        </p:nvGraphicFramePr>
        <p:xfrm>
          <a:off x="2047240" y="4318913"/>
          <a:ext cx="8097520" cy="1553586"/>
        </p:xfrm>
        <a:graphic>
          <a:graphicData uri="http://schemas.openxmlformats.org/drawingml/2006/table">
            <a:tbl>
              <a:tblPr firstRow="1" firstCol="1" bandRow="1"/>
              <a:tblGrid>
                <a:gridCol w="5597132">
                  <a:extLst>
                    <a:ext uri="{9D8B030D-6E8A-4147-A177-3AD203B41FA5}">
                      <a16:colId xmlns:a16="http://schemas.microsoft.com/office/drawing/2014/main" val="3833306782"/>
                    </a:ext>
                  </a:extLst>
                </a:gridCol>
                <a:gridCol w="2500388">
                  <a:extLst>
                    <a:ext uri="{9D8B030D-6E8A-4147-A177-3AD203B41FA5}">
                      <a16:colId xmlns:a16="http://schemas.microsoft.com/office/drawing/2014/main" val="2198540298"/>
                    </a:ext>
                  </a:extLst>
                </a:gridCol>
              </a:tblGrid>
              <a:tr h="258931">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Item</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8395727"/>
                  </a:ext>
                </a:extLst>
              </a:tr>
              <a:tr h="258931">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 of electricity savings in agricultural use (kWh)</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46,355</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191069970"/>
                  </a:ext>
                </a:extLst>
              </a:tr>
              <a:tr h="258931">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System marginal price, SMP (a)</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0.077</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511101381"/>
                  </a:ext>
                </a:extLst>
              </a:tr>
              <a:tr h="258931">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Electricity price for agriculture (b)</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0.041</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228352819"/>
                  </a:ext>
                </a:extLst>
              </a:tr>
              <a:tr h="258931">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(a)-(b)</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0.036</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782624139"/>
                  </a:ext>
                </a:extLst>
              </a:tr>
              <a:tr h="258931">
                <a:tc>
                  <a:txBody>
                    <a:bodyPr/>
                    <a:lstStyle/>
                    <a:p>
                      <a:pPr algn="ctr" latinLnBrk="1">
                        <a:lnSpc>
                          <a:spcPct val="107000"/>
                        </a:lnSpc>
                        <a:spcAft>
                          <a:spcPts val="800"/>
                        </a:spcAft>
                      </a:pPr>
                      <a:r>
                        <a:rPr lang="en-US" sz="1600" b="1" kern="1200">
                          <a:solidFill>
                            <a:srgbClr val="000000"/>
                          </a:solidFill>
                          <a:effectLst/>
                          <a:latin typeface="Arial" panose="020B0604020202020204" pitchFamily="34" charset="0"/>
                          <a:ea typeface="바탕" panose="02030600000101010101" pitchFamily="18" charset="-127"/>
                          <a:cs typeface="Times New Roman" panose="02020603050405020304" pitchFamily="18" charset="0"/>
                        </a:rPr>
                        <a:t>Annual cost reduction by APV (</a:t>
                      </a:r>
                      <a:r>
                        <a:rPr lang="en-US" sz="1600" b="1"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kern="1200" dirty="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1,668.8</a:t>
                      </a:r>
                      <a:endParaRPr lang="ko-KR" sz="1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4987319"/>
                  </a:ext>
                </a:extLst>
              </a:tr>
            </a:tbl>
          </a:graphicData>
        </a:graphic>
      </p:graphicFrame>
      <p:sp>
        <p:nvSpPr>
          <p:cNvPr id="12" name="부제목 2">
            <a:extLst>
              <a:ext uri="{FF2B5EF4-FFF2-40B4-BE49-F238E27FC236}">
                <a16:creationId xmlns:a16="http://schemas.microsoft.com/office/drawing/2014/main" id="{BA7B87FD-867B-4873-95BF-3132B03B2CC8}"/>
              </a:ext>
            </a:extLst>
          </p:cNvPr>
          <p:cNvSpPr txBox="1">
            <a:spLocks/>
          </p:cNvSpPr>
          <p:nvPr/>
        </p:nvSpPr>
        <p:spPr>
          <a:xfrm>
            <a:off x="1620640" y="6261980"/>
            <a:ext cx="4081983" cy="307777"/>
          </a:xfrm>
          <a:prstGeom prst="rect">
            <a:avLst/>
          </a:prstGeom>
        </p:spPr>
        <p:txBody>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buNone/>
            </a:pPr>
            <a:r>
              <a:rPr lang="en-US" altLang="ko-KR"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Supplementary</a:t>
            </a:r>
            <a:r>
              <a:rPr lang="ko-KR" altLang="en-US"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 </a:t>
            </a:r>
            <a:r>
              <a:rPr lang="en-US" altLang="ko-KR"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Table S1. </a:t>
            </a:r>
            <a:r>
              <a:rPr lang="en-US" altLang="ko-KR" sz="18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Continue..</a:t>
            </a:r>
            <a:endParaRPr lang="ko-KR" altLang="ko-KR" sz="1800" dirty="0">
              <a:solidFill>
                <a:srgbClr val="000000"/>
              </a:solidFill>
              <a:effectLst/>
              <a:latin typeface="Palatino Linotype" panose="02040502050505030304" pitchFamily="18" charset="0"/>
              <a:ea typeface="함초롬바탕" panose="02030604000101010101" pitchFamily="18" charset="-127"/>
            </a:endParaRPr>
          </a:p>
          <a:p>
            <a:pPr indent="0" algn="just">
              <a:lnSpc>
                <a:spcPts val="1300"/>
              </a:lnSpc>
              <a:buNone/>
            </a:pPr>
            <a:endParaRPr lang="ko-KR" altLang="ko-KR" sz="18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8933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41107A-457F-49C9-97B3-9E2272AFDC25}"/>
              </a:ext>
            </a:extLst>
          </p:cNvPr>
          <p:cNvSpPr txBox="1"/>
          <p:nvPr/>
        </p:nvSpPr>
        <p:spPr>
          <a:xfrm>
            <a:off x="1805943" y="983197"/>
            <a:ext cx="766354" cy="307777"/>
          </a:xfrm>
          <a:prstGeom prst="rect">
            <a:avLst/>
          </a:prstGeom>
          <a:noFill/>
        </p:spPr>
        <p:txBody>
          <a:bodyPr wrap="square" rtlCol="0">
            <a:spAutoFit/>
          </a:bodyPr>
          <a:lstStyle/>
          <a:p>
            <a:r>
              <a:rPr lang="en-US" altLang="ko-KR" sz="1400" b="1" dirty="0">
                <a:latin typeface="Arial" panose="020B0604020202020204" pitchFamily="34" charset="0"/>
                <a:cs typeface="Arial" panose="020B0604020202020204" pitchFamily="34" charset="0"/>
              </a:rPr>
              <a:t>(D)</a:t>
            </a:r>
            <a:endParaRPr lang="ko-KR" altLang="en-US" sz="1400" b="1" dirty="0">
              <a:latin typeface="Arial" panose="020B0604020202020204" pitchFamily="34" charset="0"/>
              <a:cs typeface="Arial" panose="020B0604020202020204" pitchFamily="34" charset="0"/>
            </a:endParaRPr>
          </a:p>
        </p:txBody>
      </p:sp>
      <p:graphicFrame>
        <p:nvGraphicFramePr>
          <p:cNvPr id="4" name="표 3">
            <a:extLst>
              <a:ext uri="{FF2B5EF4-FFF2-40B4-BE49-F238E27FC236}">
                <a16:creationId xmlns:a16="http://schemas.microsoft.com/office/drawing/2014/main" id="{5DF0C7AA-A287-4210-898E-ECB4FFCFD593}"/>
              </a:ext>
            </a:extLst>
          </p:cNvPr>
          <p:cNvGraphicFramePr>
            <a:graphicFrameLocks noGrp="1"/>
          </p:cNvGraphicFramePr>
          <p:nvPr>
            <p:extLst>
              <p:ext uri="{D42A27DB-BD31-4B8C-83A1-F6EECF244321}">
                <p14:modId xmlns:p14="http://schemas.microsoft.com/office/powerpoint/2010/main" val="2935684587"/>
              </p:ext>
            </p:extLst>
          </p:nvPr>
        </p:nvGraphicFramePr>
        <p:xfrm>
          <a:off x="1932011" y="1521744"/>
          <a:ext cx="7846060" cy="1907256"/>
        </p:xfrm>
        <a:graphic>
          <a:graphicData uri="http://schemas.openxmlformats.org/drawingml/2006/table">
            <a:tbl>
              <a:tblPr firstRow="1" firstCol="1" bandRow="1"/>
              <a:tblGrid>
                <a:gridCol w="5916744">
                  <a:extLst>
                    <a:ext uri="{9D8B030D-6E8A-4147-A177-3AD203B41FA5}">
                      <a16:colId xmlns:a16="http://schemas.microsoft.com/office/drawing/2014/main" val="2339689007"/>
                    </a:ext>
                  </a:extLst>
                </a:gridCol>
                <a:gridCol w="1929316">
                  <a:extLst>
                    <a:ext uri="{9D8B030D-6E8A-4147-A177-3AD203B41FA5}">
                      <a16:colId xmlns:a16="http://schemas.microsoft.com/office/drawing/2014/main" val="2739770777"/>
                    </a:ext>
                  </a:extLst>
                </a:gridCol>
              </a:tblGrid>
              <a:tr h="31787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Item</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8934080"/>
                  </a:ext>
                </a:extLst>
              </a:tr>
              <a:tr h="31787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Amount of electricity savings in agricultural use (kWh)</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46,355</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13703690"/>
                  </a:ext>
                </a:extLst>
              </a:tr>
              <a:tr h="317876">
                <a:tc>
                  <a:txBody>
                    <a:bodyPr/>
                    <a:lstStyle/>
                    <a:p>
                      <a:pPr algn="ctr" latinLnBrk="1">
                        <a:lnSpc>
                          <a:spcPct val="107000"/>
                        </a:lnSpc>
                        <a:spcAft>
                          <a:spcPts val="800"/>
                        </a:spcAft>
                      </a:pPr>
                      <a:r>
                        <a:rPr lang="en-US" sz="1600" b="1" kern="1200" spc="-5">
                          <a:solidFill>
                            <a:srgbClr val="000000"/>
                          </a:solidFill>
                          <a:effectLst/>
                          <a:latin typeface="Arial" panose="020B0604020202020204" pitchFamily="34" charset="0"/>
                          <a:ea typeface="휴먼명조"/>
                          <a:cs typeface="Times New Roman" panose="02020603050405020304" pitchFamily="18" charset="0"/>
                        </a:rPr>
                        <a:t>Emission coefficient (tCO</a:t>
                      </a:r>
                      <a:r>
                        <a:rPr lang="en-US" sz="1600" b="1" kern="1200" spc="-5" baseline="-25000">
                          <a:solidFill>
                            <a:srgbClr val="000000"/>
                          </a:solidFill>
                          <a:effectLst/>
                          <a:latin typeface="Arial" panose="020B0604020202020204" pitchFamily="34" charset="0"/>
                          <a:ea typeface="휴먼명조"/>
                          <a:cs typeface="Times New Roman" panose="02020603050405020304" pitchFamily="18" charset="0"/>
                        </a:rPr>
                        <a:t>2</a:t>
                      </a:r>
                      <a:r>
                        <a:rPr lang="en-US" sz="1600" b="1" kern="1200" spc="-5">
                          <a:solidFill>
                            <a:srgbClr val="000000"/>
                          </a:solidFill>
                          <a:effectLst/>
                          <a:latin typeface="Arial" panose="020B0604020202020204" pitchFamily="34" charset="0"/>
                          <a:ea typeface="휴먼명조"/>
                          <a:cs typeface="Times New Roman" panose="02020603050405020304" pitchFamily="18" charset="0"/>
                        </a:rPr>
                        <a:t>/kWh)</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0.0004662</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979798"/>
                  </a:ext>
                </a:extLst>
              </a:tr>
              <a:tr h="317876">
                <a:tc>
                  <a:txBody>
                    <a:bodyPr/>
                    <a:lstStyle/>
                    <a:p>
                      <a:pPr algn="ctr" latinLnBrk="1">
                        <a:lnSpc>
                          <a:spcPct val="107000"/>
                        </a:lnSpc>
                        <a:spcAft>
                          <a:spcPts val="800"/>
                        </a:spcAft>
                      </a:pP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Amount of reduction (tCO</a:t>
                      </a:r>
                      <a:r>
                        <a:rPr lang="en-US" sz="1600" b="1" kern="1200" spc="-5" baseline="-25000" dirty="0">
                          <a:solidFill>
                            <a:srgbClr val="000000"/>
                          </a:solidFill>
                          <a:effectLst/>
                          <a:latin typeface="Arial" panose="020B0604020202020204" pitchFamily="34" charset="0"/>
                          <a:ea typeface="휴먼명조"/>
                          <a:cs typeface="Times New Roman" panose="02020603050405020304" pitchFamily="18" charset="0"/>
                        </a:rPr>
                        <a:t>2</a:t>
                      </a: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/year)</a:t>
                      </a:r>
                      <a:endParaRPr lang="ko-KR" sz="1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21.61</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427034856"/>
                  </a:ext>
                </a:extLst>
              </a:tr>
              <a:tr h="317876">
                <a:tc>
                  <a:txBody>
                    <a:bodyPr/>
                    <a:lstStyle/>
                    <a:p>
                      <a:pPr algn="ctr" latinLnBrk="1">
                        <a:lnSpc>
                          <a:spcPct val="107000"/>
                        </a:lnSpc>
                        <a:spcAft>
                          <a:spcPts val="800"/>
                        </a:spcAft>
                      </a:pP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Emission permit price (</a:t>
                      </a:r>
                      <a:r>
                        <a:rPr lang="en-US" altLang="ko-KR" sz="1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/tCO</a:t>
                      </a:r>
                      <a:r>
                        <a:rPr lang="en-US" sz="1600" b="1" kern="1200" spc="-5" baseline="-25000" dirty="0">
                          <a:solidFill>
                            <a:srgbClr val="000000"/>
                          </a:solidFill>
                          <a:effectLst/>
                          <a:latin typeface="Arial" panose="020B0604020202020204" pitchFamily="34" charset="0"/>
                          <a:ea typeface="휴먼명조"/>
                          <a:cs typeface="Times New Roman" panose="02020603050405020304" pitchFamily="18" charset="0"/>
                        </a:rPr>
                        <a:t>2</a:t>
                      </a:r>
                      <a:r>
                        <a:rPr lang="en-US" sz="1600" b="1" kern="1200" spc="-5" dirty="0">
                          <a:solidFill>
                            <a:srgbClr val="000000"/>
                          </a:solidFill>
                          <a:effectLst/>
                          <a:latin typeface="Arial" panose="020B0604020202020204" pitchFamily="34" charset="0"/>
                          <a:ea typeface="휴먼명조"/>
                          <a:cs typeface="Times New Roman" panose="02020603050405020304" pitchFamily="18" charset="0"/>
                        </a:rPr>
                        <a:t>)</a:t>
                      </a:r>
                      <a:endParaRPr lang="ko-KR" sz="1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nchor="ctr">
                    <a:lnL>
                      <a:noFill/>
                    </a:lnL>
                    <a:lnR>
                      <a:noFill/>
                    </a:lnR>
                    <a:lnT>
                      <a:noFill/>
                    </a:lnT>
                    <a:lnB>
                      <a:noFill/>
                    </a:lnB>
                  </a:tcPr>
                </a:tc>
                <a:tc>
                  <a:txBody>
                    <a:bodyPr/>
                    <a:lstStyle/>
                    <a:p>
                      <a:pPr algn="ctr" latinLnBrk="1">
                        <a:lnSpc>
                          <a:spcPct val="107000"/>
                        </a:lnSpc>
                        <a:spcAft>
                          <a:spcPts val="800"/>
                        </a:spcAft>
                      </a:pPr>
                      <a:r>
                        <a:rPr lang="en-US" sz="1600" kern="120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18.27</a:t>
                      </a:r>
                      <a:endParaRPr lang="ko-KR" sz="1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92074264"/>
                  </a:ext>
                </a:extLst>
              </a:tr>
              <a:tr h="317876">
                <a:tc>
                  <a:txBody>
                    <a:bodyPr/>
                    <a:lstStyle/>
                    <a:p>
                      <a:pPr algn="ctr" latinLnBrk="1">
                        <a:lnSpc>
                          <a:spcPct val="107000"/>
                        </a:lnSpc>
                        <a:spcAft>
                          <a:spcPts val="800"/>
                        </a:spcAft>
                      </a:pPr>
                      <a:r>
                        <a:rPr lang="en-US" sz="1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co-benefits of carbon emissions reduction </a:t>
                      </a:r>
                      <a:r>
                        <a:rPr lang="en-US" sz="1600" b="1" kern="1200" dirty="0">
                          <a:solidFill>
                            <a:srgbClr val="000000"/>
                          </a:solidFill>
                          <a:effectLst/>
                          <a:latin typeface="Arial" panose="020B0604020202020204" pitchFamily="34" charset="0"/>
                          <a:ea typeface="바탕" panose="02030600000101010101" pitchFamily="18" charset="-127"/>
                          <a:cs typeface="Times New Roman" panose="02020603050405020304" pitchFamily="18" charset="0"/>
                        </a:rPr>
                        <a:t>(</a:t>
                      </a:r>
                      <a:r>
                        <a:rPr lang="en-US" sz="1600" b="1"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ko-KR" sz="1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algn="ctr" latinLnBrk="1">
                        <a:lnSpc>
                          <a:spcPct val="107000"/>
                        </a:lnSpc>
                        <a:spcAft>
                          <a:spcPts val="800"/>
                        </a:spcAft>
                      </a:pPr>
                      <a:r>
                        <a:rPr lang="en-US" sz="1600" kern="1200" dirty="0">
                          <a:solidFill>
                            <a:srgbClr val="000000"/>
                          </a:solidFill>
                          <a:effectLst/>
                          <a:latin typeface="Arial" panose="020B0604020202020204" pitchFamily="34" charset="0"/>
                          <a:ea typeface="맑은 고딕" panose="020B0503020000020004" pitchFamily="50" charset="-127"/>
                          <a:cs typeface="Times New Roman" panose="02020603050405020304" pitchFamily="18" charset="0"/>
                        </a:rPr>
                        <a:t>394.8</a:t>
                      </a:r>
                      <a:endParaRPr lang="ko-KR" sz="1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2032575"/>
                  </a:ext>
                </a:extLst>
              </a:tr>
            </a:tbl>
          </a:graphicData>
        </a:graphic>
      </p:graphicFrame>
      <p:sp>
        <p:nvSpPr>
          <p:cNvPr id="5" name="부제목 2">
            <a:extLst>
              <a:ext uri="{FF2B5EF4-FFF2-40B4-BE49-F238E27FC236}">
                <a16:creationId xmlns:a16="http://schemas.microsoft.com/office/drawing/2014/main" id="{485232E1-1564-496F-9D4E-14DD1D09DF72}"/>
              </a:ext>
            </a:extLst>
          </p:cNvPr>
          <p:cNvSpPr txBox="1">
            <a:spLocks/>
          </p:cNvSpPr>
          <p:nvPr/>
        </p:nvSpPr>
        <p:spPr>
          <a:xfrm>
            <a:off x="1561171" y="3942396"/>
            <a:ext cx="9144000" cy="1655762"/>
          </a:xfrm>
          <a:prstGeom prst="rect">
            <a:avLst/>
          </a:prstGeom>
        </p:spPr>
        <p:txBody>
          <a:bodyPr/>
          <a:lst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buNone/>
            </a:pPr>
            <a:r>
              <a:rPr lang="en-US" altLang="ko-KR"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Supplementary</a:t>
            </a:r>
            <a:r>
              <a:rPr lang="ko-KR" altLang="en-US"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 </a:t>
            </a:r>
            <a:r>
              <a:rPr lang="en-US" altLang="ko-KR" sz="1800" b="1"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Table S1. </a:t>
            </a:r>
            <a:r>
              <a:rPr lang="en-US" altLang="ko-KR" sz="18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Amount of solar power generation </a:t>
            </a:r>
            <a:r>
              <a:rPr lang="en-US" altLang="ko-KR" sz="1800" dirty="0">
                <a:solidFill>
                  <a:srgbClr val="000000"/>
                </a:solidFill>
                <a:latin typeface="Palatino Linotype" panose="02040502050505030304" pitchFamily="18" charset="0"/>
                <a:ea typeface="맑은 고딕" panose="020B0503020000020004" pitchFamily="50" charset="-127"/>
                <a:cs typeface="Times New Roman" panose="02020603050405020304" pitchFamily="18" charset="0"/>
              </a:rPr>
              <a:t>(A), ed</a:t>
            </a:r>
            <a:r>
              <a:rPr lang="en-US" altLang="ko-KR"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uced annual electricity cost for farmers who have used existing electricity for agricultural purposes (B), the loss reduction from KEPCO's agricultural electricity sales (C), and CO2 reduction benefits (D).</a:t>
            </a:r>
            <a:endParaRPr lang="ko-KR" altLang="ko-KR" sz="1800" dirty="0">
              <a:solidFill>
                <a:srgbClr val="000000"/>
              </a:solidFill>
              <a:effectLst/>
              <a:latin typeface="Palatino Linotype" panose="02040502050505030304" pitchFamily="18" charset="0"/>
              <a:ea typeface="함초롬바탕" panose="02030604000101010101" pitchFamily="18" charset="-127"/>
            </a:endParaRPr>
          </a:p>
          <a:p>
            <a:pPr indent="0" algn="just">
              <a:lnSpc>
                <a:spcPts val="1300"/>
              </a:lnSpc>
              <a:buNone/>
            </a:pPr>
            <a:endParaRPr lang="ko-KR" altLang="ko-KR" sz="18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723851"/>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4746</TotalTime>
  <Words>451</Words>
  <Application>Microsoft Office PowerPoint</Application>
  <PresentationFormat>Widescreen</PresentationFormat>
  <Paragraphs>50</Paragraphs>
  <Slides>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1" baseType="lpstr">
      <vt:lpstr>맑은 고딕</vt:lpstr>
      <vt:lpstr>PalatinoLinotype</vt:lpstr>
      <vt:lpstr>PalatinoLinotype,Italic</vt:lpstr>
      <vt:lpstr>Arial</vt:lpstr>
      <vt:lpstr>Palatino Linotype</vt:lpstr>
      <vt:lpstr>Office 테마</vt:lpstr>
      <vt:lpstr>Prism 5</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채 승훈</dc:creator>
  <cp:lastModifiedBy>MDPI</cp:lastModifiedBy>
  <cp:revision>37</cp:revision>
  <dcterms:created xsi:type="dcterms:W3CDTF">2022-01-03T02:02:57Z</dcterms:created>
  <dcterms:modified xsi:type="dcterms:W3CDTF">2022-06-12T12:21:14Z</dcterms:modified>
</cp:coreProperties>
</file>