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2" r:id="rId2"/>
    <p:sldId id="278" r:id="rId3"/>
    <p:sldId id="279" r:id="rId4"/>
  </p:sldIdLst>
  <p:sldSz cx="12192000" cy="6858000"/>
  <p:notesSz cx="6858000" cy="9144000"/>
  <p:custDataLst>
    <p:tags r:id="rId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36" userDrawn="1">
          <p15:clr>
            <a:srgbClr val="A4A3A4"/>
          </p15:clr>
        </p15:guide>
        <p15:guide id="2" pos="38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-956" y="-244"/>
      </p:cViewPr>
      <p:guideLst>
        <p:guide orient="horz" pos="2236"/>
        <p:guide pos="383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2024/8/11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5197151" y="3013002"/>
            <a:ext cx="644941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zh-CN" sz="1600" b="1" dirty="0" smtClean="0">
                <a:solidFill>
                  <a:prstClr val="black"/>
                </a:solidFill>
                <a:latin typeface="Palatino Linotype"/>
                <a:ea typeface="等线"/>
                <a:cs typeface="Times New Roman"/>
              </a:rPr>
              <a:t>Figure S1.</a:t>
            </a:r>
            <a:r>
              <a:rPr lang="en-US" altLang="zh-CN" sz="1600" b="1" dirty="0" smtClean="0">
                <a:solidFill>
                  <a:srgbClr val="333333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Palatino Linotype"/>
                <a:ea typeface="等线"/>
                <a:cs typeface="Times New Roman"/>
              </a:rPr>
              <a:t>The </a:t>
            </a:r>
            <a:r>
              <a:rPr lang="en-US" altLang="zh-CN" sz="1600" dirty="0">
                <a:solidFill>
                  <a:srgbClr val="000000"/>
                </a:solidFill>
                <a:latin typeface="Palatino Linotype"/>
                <a:ea typeface="等线"/>
                <a:cs typeface="Times New Roman"/>
              </a:rPr>
              <a:t>expression profiles of </a:t>
            </a:r>
            <a:r>
              <a:rPr lang="en-US" altLang="zh-CN" sz="1600" i="1" dirty="0" err="1">
                <a:solidFill>
                  <a:srgbClr val="000000"/>
                </a:solidFill>
                <a:latin typeface="Palatino Linotype"/>
                <a:ea typeface="等线"/>
                <a:cs typeface="Times New Roman"/>
              </a:rPr>
              <a:t>MeDIR</a:t>
            </a:r>
            <a:r>
              <a:rPr lang="en-US" altLang="zh-CN" sz="1600" dirty="0">
                <a:solidFill>
                  <a:srgbClr val="000000"/>
                </a:solidFill>
                <a:latin typeface="Palatino Linotype"/>
                <a:ea typeface="等线"/>
                <a:cs typeface="Times New Roman"/>
              </a:rPr>
              <a:t> genes profile cassava was infected with </a:t>
            </a:r>
            <a:r>
              <a:rPr lang="en-US" altLang="zh-CN" sz="1600" i="1" dirty="0">
                <a:solidFill>
                  <a:srgbClr val="000000"/>
                </a:solidFill>
                <a:latin typeface="Palatino Linotype"/>
                <a:ea typeface="等线"/>
                <a:cs typeface="Times New Roman"/>
              </a:rPr>
              <a:t>Xam668</a:t>
            </a:r>
            <a:r>
              <a:rPr lang="en-US" altLang="zh-CN" sz="1600" dirty="0">
                <a:solidFill>
                  <a:srgbClr val="000000"/>
                </a:solidFill>
                <a:latin typeface="Palatino Linotype"/>
                <a:ea typeface="等线"/>
                <a:cs typeface="Times New Roman"/>
              </a:rPr>
              <a:t> for 8, 24, and 50 h.</a:t>
            </a:r>
            <a:r>
              <a:rPr lang="en-US" altLang="zh-CN" sz="1600" dirty="0">
                <a:latin typeface="Palatino Linotype"/>
                <a:ea typeface="宋体"/>
                <a:cs typeface="Times New Roman"/>
              </a:rPr>
              <a:t> 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Log2 transformed FPKM value was used to create the heat map. The scale represents the relative signal intensity of </a:t>
            </a:r>
            <a:r>
              <a:rPr lang="en-US" altLang="zh-CN" sz="1600" dirty="0" smtClean="0">
                <a:latin typeface="Palatino Linotype"/>
                <a:ea typeface="等线"/>
                <a:cs typeface="Times New Roman"/>
              </a:rPr>
              <a:t>FPKM values.  </a:t>
            </a:r>
            <a:endParaRPr lang="en-US" altLang="zh-CN" sz="1600" dirty="0">
              <a:solidFill>
                <a:srgbClr val="333333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72"/>
          <a:stretch/>
        </p:blipFill>
        <p:spPr>
          <a:xfrm>
            <a:off x="0" y="7318"/>
            <a:ext cx="5197151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1778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文本框 55"/>
          <p:cNvSpPr txBox="1"/>
          <p:nvPr>
            <p:custDataLst>
              <p:tags r:id="rId2"/>
            </p:custDataLst>
          </p:nvPr>
        </p:nvSpPr>
        <p:spPr>
          <a:xfrm>
            <a:off x="4796880" y="1831353"/>
            <a:ext cx="716343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600" b="1" dirty="0">
                <a:latin typeface="Palatino Linotype"/>
                <a:ea typeface="等线"/>
                <a:cs typeface="Times New Roman"/>
              </a:rPr>
              <a:t>Figure </a:t>
            </a:r>
            <a:r>
              <a:rPr lang="en-US" altLang="zh-CN" sz="1600" b="1" dirty="0" smtClean="0">
                <a:latin typeface="Palatino Linotype"/>
                <a:ea typeface="等线"/>
                <a:cs typeface="Times New Roman"/>
              </a:rPr>
              <a:t>S2. </a:t>
            </a:r>
            <a:r>
              <a:rPr lang="en-US" altLang="zh-CN" sz="1600" dirty="0" smtClean="0">
                <a:latin typeface="Palatino Linotype"/>
                <a:ea typeface="等线"/>
                <a:cs typeface="Times New Roman"/>
              </a:rPr>
              <a:t>The 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expression of </a:t>
            </a:r>
            <a:r>
              <a:rPr lang="en-US" altLang="zh-CN" sz="1600" i="1" dirty="0" err="1">
                <a:latin typeface="Palatino Linotype"/>
                <a:ea typeface="等线"/>
                <a:cs typeface="Times New Roman"/>
              </a:rPr>
              <a:t>MeDIR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 gene profile in cassava leaves and roots were observed after 7 and 14 d of atrazine stress. Control roots (RC_7d, RC_14d) and leaves (LC_7d, LC_14d). Treatment roots (RT_7d, RT_14d) and leaves (LT_7d, LT_14d). Log2</a:t>
            </a:r>
            <a:r>
              <a:rPr lang="en-US" altLang="zh-CN" sz="1600" dirty="0">
                <a:latin typeface="Palatino Linotype"/>
                <a:ea typeface="宋体"/>
                <a:cs typeface="Times New Roman"/>
              </a:rPr>
              <a:t> FC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 value was used to create the heat map. Red indicates that the gene is up-regulated, blue indicates that the gene is down-regulated, and gray indicates that the gene has no Log2</a:t>
            </a:r>
            <a:r>
              <a:rPr lang="en-US" altLang="zh-CN" sz="1600" dirty="0">
                <a:latin typeface="Palatino Linotype"/>
                <a:ea typeface="宋体"/>
                <a:cs typeface="Times New Roman"/>
              </a:rPr>
              <a:t> FC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 value in the differential comparison group</a:t>
            </a:r>
            <a:endParaRPr lang="en-US" altLang="zh-CN" sz="1600" dirty="0">
              <a:solidFill>
                <a:srgbClr val="333333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66"/>
          <a:stretch/>
        </p:blipFill>
        <p:spPr>
          <a:xfrm>
            <a:off x="0" y="0"/>
            <a:ext cx="4226767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4862195" y="3081655"/>
            <a:ext cx="716343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600" b="1" dirty="0">
                <a:latin typeface="Palatino Linotype"/>
                <a:ea typeface="等线"/>
                <a:cs typeface="Times New Roman"/>
              </a:rPr>
              <a:t>Figure </a:t>
            </a:r>
            <a:r>
              <a:rPr lang="en-US" altLang="zh-CN" sz="1600" b="1" dirty="0" smtClean="0">
                <a:latin typeface="Palatino Linotype"/>
                <a:ea typeface="等线"/>
                <a:cs typeface="Times New Roman"/>
              </a:rPr>
              <a:t>S3. </a:t>
            </a:r>
            <a:r>
              <a:rPr lang="en-US" altLang="zh-CN" sz="1600" dirty="0" smtClean="0">
                <a:latin typeface="Palatino Linotype"/>
                <a:ea typeface="等线"/>
                <a:cs typeface="Times New Roman"/>
              </a:rPr>
              <a:t>The 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expression of </a:t>
            </a:r>
            <a:r>
              <a:rPr lang="en-US" altLang="zh-CN" sz="1600" i="1" dirty="0" err="1">
                <a:latin typeface="Palatino Linotype"/>
                <a:ea typeface="等线"/>
                <a:cs typeface="Times New Roman"/>
              </a:rPr>
              <a:t>MeDIR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 gene profile of cassava was observed after 10uM and 100uM CdCl</a:t>
            </a:r>
            <a:r>
              <a:rPr lang="en-US" altLang="zh-CN" sz="1600" baseline="-25000" dirty="0">
                <a:latin typeface="Palatino Linotype"/>
                <a:ea typeface="等线"/>
                <a:cs typeface="Times New Roman"/>
              </a:rPr>
              <a:t>2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 stress for 48 h. 0 </a:t>
            </a:r>
            <a:r>
              <a:rPr lang="en-US" altLang="zh-CN" sz="1600" dirty="0" err="1">
                <a:latin typeface="Palatino Linotype"/>
                <a:ea typeface="等线"/>
                <a:cs typeface="Times New Roman"/>
              </a:rPr>
              <a:t>μM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 (CK), 10 </a:t>
            </a:r>
            <a:r>
              <a:rPr lang="en-US" altLang="zh-CN" sz="1600" dirty="0" err="1">
                <a:latin typeface="Palatino Linotype"/>
                <a:ea typeface="等线"/>
                <a:cs typeface="Times New Roman"/>
              </a:rPr>
              <a:t>μM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 (T10), and 100 </a:t>
            </a:r>
            <a:r>
              <a:rPr lang="en-US" altLang="zh-CN" sz="1600" dirty="0" err="1">
                <a:latin typeface="Palatino Linotype"/>
                <a:ea typeface="等线"/>
                <a:cs typeface="Times New Roman"/>
              </a:rPr>
              <a:t>μM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 (T100). Log2</a:t>
            </a:r>
            <a:r>
              <a:rPr lang="en-US" altLang="zh-CN" sz="1600" dirty="0">
                <a:latin typeface="Palatino Linotype"/>
                <a:ea typeface="宋体"/>
                <a:cs typeface="Times New Roman"/>
              </a:rPr>
              <a:t> FC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 value was used to create the heat map. Red indicates that the gene is up-regulated, blue indicates that the gene is down-regulated, and gray indicates that the gene has no Log2</a:t>
            </a:r>
            <a:r>
              <a:rPr lang="en-US" altLang="zh-CN" sz="1600" dirty="0">
                <a:latin typeface="Palatino Linotype"/>
                <a:ea typeface="宋体"/>
                <a:cs typeface="Times New Roman"/>
              </a:rPr>
              <a:t> FC</a:t>
            </a:r>
            <a:r>
              <a:rPr lang="en-US" altLang="zh-CN" sz="1600" dirty="0">
                <a:latin typeface="Palatino Linotype"/>
                <a:ea typeface="等线"/>
                <a:cs typeface="Times New Roman"/>
              </a:rPr>
              <a:t> value in the differential comparison group</a:t>
            </a:r>
            <a:endParaRPr lang="en-US" altLang="zh-CN" sz="1600" dirty="0">
              <a:solidFill>
                <a:srgbClr val="333333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15"/>
          <a:stretch/>
        </p:blipFill>
        <p:spPr>
          <a:xfrm>
            <a:off x="463387" y="0"/>
            <a:ext cx="3371495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gzYWI5NWM4MjNmNDFhN2Q1NTJjZWZiMmY1ZDNiYTU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2001</TotalTime>
  <Words>225</Words>
  <Application>Microsoft Office PowerPoint</Application>
  <PresentationFormat>自定义</PresentationFormat>
  <Paragraphs>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WPS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lenovo</cp:lastModifiedBy>
  <cp:revision>172</cp:revision>
  <dcterms:created xsi:type="dcterms:W3CDTF">2019-06-19T02:08:00Z</dcterms:created>
  <dcterms:modified xsi:type="dcterms:W3CDTF">2024-08-11T03:57:24Z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2052-12.1.0.16417</vt:lpwstr>
  </property>
  <property fmtid="{D5CDD505-2E9C-101B-9397-08002B2CF9AE}" pid="3" name="ICV">
    <vt:lpwstr>49DFC8CE138D49A0A334592C1E375178_11</vt:lpwstr>
  </property>
</Properties>
</file>