
<file path=[Content_Types].xml><?xml version="1.0" encoding="utf-8"?>
<Types xmlns="http://schemas.openxmlformats.org/package/2006/content-types">
  <Default Extension="png" ContentType="image/png"/>
  <Default Extension="jpeg" ContentType="image/jpeg"/>
  <Default Extension="mov" ContentType="video/quicktime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0"/>
  </p:notesMasterIdLst>
  <p:sldIdLst>
    <p:sldId id="261" r:id="rId2"/>
    <p:sldId id="295" r:id="rId3"/>
    <p:sldId id="296" r:id="rId4"/>
    <p:sldId id="299" r:id="rId5"/>
    <p:sldId id="281" r:id="rId6"/>
    <p:sldId id="297" r:id="rId7"/>
    <p:sldId id="264" r:id="rId8"/>
    <p:sldId id="294" r:id="rId9"/>
  </p:sldIdLst>
  <p:sldSz cx="6858000" cy="9907588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85FF"/>
    <a:srgbClr val="FF2F92"/>
    <a:srgbClr val="0432FF"/>
    <a:srgbClr val="929000"/>
    <a:srgbClr val="76D6FF"/>
    <a:srgbClr val="49E199"/>
    <a:srgbClr val="FF7E79"/>
    <a:srgbClr val="73FB79"/>
    <a:srgbClr val="00FB92"/>
    <a:srgbClr val="8EFA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EC20E35-A176-4012-BC5E-935CFFF8708E}" styleName="スタイル (中間)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73A0DAA-6AF3-43AB-8588-CEC1D06C72B9}" styleName="スタイル (中間)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840"/>
    <p:restoredTop sz="80134"/>
  </p:normalViewPr>
  <p:slideViewPr>
    <p:cSldViewPr snapToGrid="0" snapToObjects="1">
      <p:cViewPr varScale="1">
        <p:scale>
          <a:sx n="63" d="100"/>
          <a:sy n="63" d="100"/>
        </p:scale>
        <p:origin x="3184" y="200"/>
      </p:cViewPr>
      <p:guideLst/>
    </p:cSldViewPr>
  </p:slideViewPr>
  <p:notesTextViewPr>
    <p:cViewPr>
      <p:scale>
        <a:sx n="50" d="100"/>
        <a:sy n="5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D5AC94-A070-1B4C-8DDB-294A8474220F}" type="datetimeFigureOut">
              <a:rPr kumimoji="1" lang="ja-JP" altLang="en-US" smtClean="0"/>
              <a:t>2020/12/15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360613" y="1143000"/>
            <a:ext cx="21367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8EF5EB-27B6-8848-B0D8-CFDE886EE2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140965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EF5EB-27B6-8848-B0D8-CFDE886EE29C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250698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EF5EB-27B6-8848-B0D8-CFDE886EE29C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35559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/>
              <a:t>; 1. Time </a:t>
            </a:r>
            <a:r>
              <a:rPr kumimoji="1" lang="ja-JP" altLang="en-US"/>
              <a:t>追加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EF5EB-27B6-8848-B0D8-CFDE886EE29C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970583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451"/>
            <a:ext cx="5829300" cy="3449308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3778"/>
            <a:ext cx="5143500" cy="2392040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90351-9A25-1B4A-B98E-BA7F87900C78}" type="datetimeFigureOut">
              <a:rPr kumimoji="1" lang="ja-JP" altLang="en-US" smtClean="0"/>
              <a:t>2020/12/15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B6B5F-D784-E144-997D-E8A84E8668B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3;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90351-9A25-1B4A-B98E-BA7F87900C78}" type="datetimeFigureOut">
              <a:rPr kumimoji="1" lang="ja-JP" altLang="en-US" smtClean="0"/>
              <a:t>2020/12/15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B6B5F-D784-E144-997D-E8A84E8668B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87"/>
            <a:ext cx="1478756" cy="8396223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87"/>
            <a:ext cx="4350544" cy="8396223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90351-9A25-1B4A-B98E-BA7F87900C78}" type="datetimeFigureOut">
              <a:rPr kumimoji="1" lang="ja-JP" altLang="en-US" smtClean="0"/>
              <a:t>2020/12/15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B6B5F-D784-E144-997D-E8A84E8668B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90351-9A25-1B4A-B98E-BA7F87900C78}" type="datetimeFigureOut">
              <a:rPr kumimoji="1" lang="ja-JP" altLang="en-US" smtClean="0"/>
              <a:t>2020/12/15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B6B5F-D784-E144-997D-E8A84E8668B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70019"/>
            <a:ext cx="5915025" cy="4121281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30289"/>
            <a:ext cx="5915025" cy="2167284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90351-9A25-1B4A-B98E-BA7F87900C78}" type="datetimeFigureOut">
              <a:rPr kumimoji="1" lang="ja-JP" altLang="en-US" smtClean="0"/>
              <a:t>2020/12/15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B6B5F-D784-E144-997D-E8A84E8668B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436"/>
            <a:ext cx="2914650" cy="628627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436"/>
            <a:ext cx="2914650" cy="628627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90351-9A25-1B4A-B98E-BA7F87900C78}" type="datetimeFigureOut">
              <a:rPr kumimoji="1" lang="ja-JP" altLang="en-US" smtClean="0"/>
              <a:t>2020/12/15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B6B5F-D784-E144-997D-E8A84E8668B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90"/>
            <a:ext cx="5915025" cy="1915009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736"/>
            <a:ext cx="2901255" cy="1190286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9022"/>
            <a:ext cx="2901255" cy="5323036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736"/>
            <a:ext cx="2915543" cy="1190286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9022"/>
            <a:ext cx="2915543" cy="5323036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90351-9A25-1B4A-B98E-BA7F87900C78}" type="datetimeFigureOut">
              <a:rPr kumimoji="1" lang="ja-JP" altLang="en-US" smtClean="0"/>
              <a:t>2020/12/15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B6B5F-D784-E144-997D-E8A84E8668B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90351-9A25-1B4A-B98E-BA7F87900C78}" type="datetimeFigureOut">
              <a:rPr kumimoji="1" lang="ja-JP" altLang="en-US" smtClean="0"/>
              <a:t>2020/12/15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B6B5F-D784-E144-997D-E8A84E8668B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90351-9A25-1B4A-B98E-BA7F87900C78}" type="datetimeFigureOut">
              <a:rPr kumimoji="1" lang="ja-JP" altLang="en-US" smtClean="0"/>
              <a:t>2020/12/15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B6B5F-D784-E144-997D-E8A84E8668B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3;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506"/>
            <a:ext cx="2211884" cy="231177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511"/>
            <a:ext cx="3471863" cy="704080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2276"/>
            <a:ext cx="2211884" cy="5506510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90351-9A25-1B4A-B98E-BA7F87900C78}" type="datetimeFigureOut">
              <a:rPr kumimoji="1" lang="ja-JP" altLang="en-US" smtClean="0"/>
              <a:t>2020/12/15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B6B5F-D784-E144-997D-E8A84E8668B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506"/>
            <a:ext cx="2211884" cy="231177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511"/>
            <a:ext cx="3471863" cy="704080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ja-JP" altLang="en-US"/>
              <a:t>プレースホルダーまでドラッグするかアイコンをクリックして図を追加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2276"/>
            <a:ext cx="2211884" cy="5506510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90351-9A25-1B4A-B98E-BA7F87900C78}" type="datetimeFigureOut">
              <a:rPr kumimoji="1" lang="ja-JP" altLang="en-US" smtClean="0"/>
              <a:t>2020/12/15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B6B5F-D784-E144-997D-E8A84E8668B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90"/>
            <a:ext cx="5915025" cy="19150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436"/>
            <a:ext cx="5915025" cy="62862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2869"/>
            <a:ext cx="1543050" cy="5274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E90351-9A25-1B4A-B98E-BA7F87900C78}" type="datetimeFigureOut">
              <a:rPr kumimoji="1" lang="ja-JP" altLang="en-US" smtClean="0"/>
              <a:t>2020/12/15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2869"/>
            <a:ext cx="2314575" cy="5274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2869"/>
            <a:ext cx="1543050" cy="5274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BB6B5F-D784-E144-997D-E8A84E8668B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728583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kumimoji="1"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.jpeg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2.jpeg"/><Relationship Id="rId10" Type="http://schemas.microsoft.com/office/2007/relationships/hdphoto" Target="../media/hdphoto4.wdp"/><Relationship Id="rId4" Type="http://schemas.microsoft.com/office/2007/relationships/hdphoto" Target="../media/hdphoto1.wdp"/><Relationship Id="rId9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13" Type="http://schemas.openxmlformats.org/officeDocument/2006/relationships/image" Target="../media/image13.jpg"/><Relationship Id="rId3" Type="http://schemas.openxmlformats.org/officeDocument/2006/relationships/image" Target="../media/image5.jpg"/><Relationship Id="rId7" Type="http://schemas.openxmlformats.org/officeDocument/2006/relationships/image" Target="../media/image8.jpeg"/><Relationship Id="rId12" Type="http://schemas.openxmlformats.org/officeDocument/2006/relationships/image" Target="../media/image12.jp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16.jpg"/><Relationship Id="rId1" Type="http://schemas.openxmlformats.org/officeDocument/2006/relationships/slideLayout" Target="../slideLayouts/slideLayout7.xml"/><Relationship Id="rId6" Type="http://schemas.microsoft.com/office/2007/relationships/hdphoto" Target="../media/hdphoto5.wdp"/><Relationship Id="rId11" Type="http://schemas.openxmlformats.org/officeDocument/2006/relationships/image" Target="../media/image11.jpg"/><Relationship Id="rId5" Type="http://schemas.openxmlformats.org/officeDocument/2006/relationships/image" Target="../media/image7.jpeg"/><Relationship Id="rId15" Type="http://schemas.openxmlformats.org/officeDocument/2006/relationships/image" Target="../media/image15.jpg"/><Relationship Id="rId10" Type="http://schemas.openxmlformats.org/officeDocument/2006/relationships/image" Target="../media/image10.jpg"/><Relationship Id="rId4" Type="http://schemas.openxmlformats.org/officeDocument/2006/relationships/image" Target="../media/image6.jpg"/><Relationship Id="rId9" Type="http://schemas.openxmlformats.org/officeDocument/2006/relationships/image" Target="../media/image9.jpg"/><Relationship Id="rId14" Type="http://schemas.openxmlformats.org/officeDocument/2006/relationships/image" Target="../media/image14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tif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tif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ov"/><Relationship Id="rId1" Type="http://schemas.microsoft.com/office/2007/relationships/media" Target="../media/media1.mov"/><Relationship Id="rId5" Type="http://schemas.openxmlformats.org/officeDocument/2006/relationships/image" Target="../media/image19.png"/><Relationship Id="rId4" Type="http://schemas.openxmlformats.org/officeDocument/2006/relationships/notesSlide" Target="../notesSlides/notes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ov"/><Relationship Id="rId1" Type="http://schemas.microsoft.com/office/2007/relationships/media" Target="../media/media2.mov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A2E5DA5A-4A39-7D48-A388-4CC058D53C77}"/>
              </a:ext>
            </a:extLst>
          </p:cNvPr>
          <p:cNvGrpSpPr/>
          <p:nvPr/>
        </p:nvGrpSpPr>
        <p:grpSpPr>
          <a:xfrm>
            <a:off x="1257367" y="1017757"/>
            <a:ext cx="3996424" cy="2913014"/>
            <a:chOff x="1611277" y="1256650"/>
            <a:chExt cx="2957050" cy="2245236"/>
          </a:xfrm>
        </p:grpSpPr>
        <p:pic>
          <p:nvPicPr>
            <p:cNvPr id="4" name="図 3">
              <a:extLst>
                <a:ext uri="{FF2B5EF4-FFF2-40B4-BE49-F238E27FC236}">
                  <a16:creationId xmlns:a16="http://schemas.microsoft.com/office/drawing/2014/main" id="{E6DC4F51-01D7-B94B-8F4A-ED215AB85B3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8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50531" y="1466855"/>
              <a:ext cx="1351122" cy="1009460"/>
            </a:xfrm>
            <a:prstGeom prst="rect">
              <a:avLst/>
            </a:prstGeom>
          </p:spPr>
        </p:pic>
        <p:pic>
          <p:nvPicPr>
            <p:cNvPr id="6" name="図 5">
              <a:extLst>
                <a:ext uri="{FF2B5EF4-FFF2-40B4-BE49-F238E27FC236}">
                  <a16:creationId xmlns:a16="http://schemas.microsoft.com/office/drawing/2014/main" id="{BC66F897-E336-6741-9192-9FD7B211F78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63000" contrast="29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17205" y="1466854"/>
              <a:ext cx="1351122" cy="1009459"/>
            </a:xfrm>
            <a:prstGeom prst="rect">
              <a:avLst/>
            </a:prstGeom>
          </p:spPr>
        </p:pic>
        <p:sp>
          <p:nvSpPr>
            <p:cNvPr id="8" name="テキスト ボックス 7">
              <a:extLst>
                <a:ext uri="{FF2B5EF4-FFF2-40B4-BE49-F238E27FC236}">
                  <a16:creationId xmlns:a16="http://schemas.microsoft.com/office/drawing/2014/main" id="{4AF87660-98F4-884B-B1FC-98A00D4C59A9}"/>
                </a:ext>
              </a:extLst>
            </p:cNvPr>
            <p:cNvSpPr txBox="1"/>
            <p:nvPr/>
          </p:nvSpPr>
          <p:spPr>
            <a:xfrm rot="16200000">
              <a:off x="1221143" y="1857719"/>
              <a:ext cx="1008000" cy="2277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ja-JP" sz="1400" dirty="0">
                  <a:latin typeface="Helvetica" pitchFamily="2" charset="0"/>
                </a:rPr>
                <a:t>Embryo</a:t>
              </a:r>
              <a:endParaRPr lang="ja-JP" altLang="en-US" sz="1400" dirty="0">
                <a:latin typeface="Helvetica" pitchFamily="2" charset="0"/>
              </a:endParaRPr>
            </a:p>
          </p:txBody>
        </p:sp>
        <p:pic>
          <p:nvPicPr>
            <p:cNvPr id="9" name="図 8">
              <a:extLst>
                <a:ext uri="{FF2B5EF4-FFF2-40B4-BE49-F238E27FC236}">
                  <a16:creationId xmlns:a16="http://schemas.microsoft.com/office/drawing/2014/main" id="{A42E675F-8044-1C48-B08C-BCE18D18292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8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50531" y="2492427"/>
              <a:ext cx="1351122" cy="1009459"/>
            </a:xfrm>
            <a:prstGeom prst="rect">
              <a:avLst/>
            </a:prstGeom>
          </p:spPr>
        </p:pic>
        <p:pic>
          <p:nvPicPr>
            <p:cNvPr id="10" name="図 9">
              <a:extLst>
                <a:ext uri="{FF2B5EF4-FFF2-40B4-BE49-F238E27FC236}">
                  <a16:creationId xmlns:a16="http://schemas.microsoft.com/office/drawing/2014/main" id="{BA460BE8-16AD-9440-8917-6EF208F0565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rightnessContrast bright="7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17204" y="2492427"/>
              <a:ext cx="1351122" cy="1009459"/>
            </a:xfrm>
            <a:prstGeom prst="rect">
              <a:avLst/>
            </a:prstGeom>
          </p:spPr>
        </p:pic>
        <p:sp>
          <p:nvSpPr>
            <p:cNvPr id="11" name="テキスト ボックス 10">
              <a:extLst>
                <a:ext uri="{FF2B5EF4-FFF2-40B4-BE49-F238E27FC236}">
                  <a16:creationId xmlns:a16="http://schemas.microsoft.com/office/drawing/2014/main" id="{AE817AD5-D755-7345-829C-82981172D896}"/>
                </a:ext>
              </a:extLst>
            </p:cNvPr>
            <p:cNvSpPr txBox="1"/>
            <p:nvPr/>
          </p:nvSpPr>
          <p:spPr>
            <a:xfrm rot="16200000">
              <a:off x="1221144" y="2884017"/>
              <a:ext cx="1008000" cy="2277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ja-JP" sz="1400" dirty="0">
                  <a:latin typeface="Helvetica" pitchFamily="2" charset="0"/>
                </a:rPr>
                <a:t>Adult</a:t>
              </a:r>
              <a:endParaRPr lang="ja-JP" altLang="en-US" sz="1400" dirty="0">
                <a:latin typeface="Helvetica" pitchFamily="2" charset="0"/>
              </a:endParaRPr>
            </a:p>
          </p:txBody>
        </p:sp>
        <p:sp>
          <p:nvSpPr>
            <p:cNvPr id="12" name="テキスト ボックス 11">
              <a:extLst>
                <a:ext uri="{FF2B5EF4-FFF2-40B4-BE49-F238E27FC236}">
                  <a16:creationId xmlns:a16="http://schemas.microsoft.com/office/drawing/2014/main" id="{15C35228-64FF-F04D-ADCC-875C036D9799}"/>
                </a:ext>
              </a:extLst>
            </p:cNvPr>
            <p:cNvSpPr txBox="1"/>
            <p:nvPr/>
          </p:nvSpPr>
          <p:spPr>
            <a:xfrm>
              <a:off x="1850531" y="1256650"/>
              <a:ext cx="1351122" cy="23722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ja-JP" sz="1400" dirty="0">
                  <a:latin typeface="Helvetica" pitchFamily="2" charset="0"/>
                </a:rPr>
                <a:t>Bright Field</a:t>
              </a:r>
              <a:endParaRPr lang="ja-JP" altLang="en-US" sz="1400" dirty="0">
                <a:latin typeface="Helvetica" pitchFamily="2" charset="0"/>
              </a:endParaRPr>
            </a:p>
          </p:txBody>
        </p:sp>
        <p:sp>
          <p:nvSpPr>
            <p:cNvPr id="13" name="テキスト ボックス 12">
              <a:extLst>
                <a:ext uri="{FF2B5EF4-FFF2-40B4-BE49-F238E27FC236}">
                  <a16:creationId xmlns:a16="http://schemas.microsoft.com/office/drawing/2014/main" id="{A6495D8B-0793-A249-9EBF-81242505B98A}"/>
                </a:ext>
              </a:extLst>
            </p:cNvPr>
            <p:cNvSpPr txBox="1"/>
            <p:nvPr/>
          </p:nvSpPr>
          <p:spPr>
            <a:xfrm>
              <a:off x="3217204" y="1256650"/>
              <a:ext cx="1351122" cy="23722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ja-JP" sz="1400" dirty="0" err="1">
                  <a:latin typeface="Helvetica" pitchFamily="2" charset="0"/>
                </a:rPr>
                <a:t>iRFP</a:t>
              </a:r>
              <a:endParaRPr lang="ja-JP" altLang="en-US" sz="1400" dirty="0">
                <a:latin typeface="Helvetica" pitchFamily="2" charset="0"/>
              </a:endParaRPr>
            </a:p>
          </p:txBody>
        </p:sp>
        <p:cxnSp>
          <p:nvCxnSpPr>
            <p:cNvPr id="5" name="直線コネクタ 4">
              <a:extLst>
                <a:ext uri="{FF2B5EF4-FFF2-40B4-BE49-F238E27FC236}">
                  <a16:creationId xmlns:a16="http://schemas.microsoft.com/office/drawing/2014/main" id="{A1093C2D-F814-D84F-B4E7-96E61C0722E6}"/>
                </a:ext>
              </a:extLst>
            </p:cNvPr>
            <p:cNvCxnSpPr/>
            <p:nvPr/>
          </p:nvCxnSpPr>
          <p:spPr>
            <a:xfrm flipV="1">
              <a:off x="4344985" y="2422080"/>
              <a:ext cx="176107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線コネクタ 26">
              <a:extLst>
                <a:ext uri="{FF2B5EF4-FFF2-40B4-BE49-F238E27FC236}">
                  <a16:creationId xmlns:a16="http://schemas.microsoft.com/office/drawing/2014/main" id="{A1093C2D-F814-D84F-B4E7-96E61C0722E6}"/>
                </a:ext>
              </a:extLst>
            </p:cNvPr>
            <p:cNvCxnSpPr/>
            <p:nvPr/>
          </p:nvCxnSpPr>
          <p:spPr>
            <a:xfrm flipV="1">
              <a:off x="4344985" y="3448499"/>
              <a:ext cx="176107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27A924EB-A0B0-0B4A-AE06-190A247D1627}"/>
              </a:ext>
            </a:extLst>
          </p:cNvPr>
          <p:cNvSpPr txBox="1"/>
          <p:nvPr/>
        </p:nvSpPr>
        <p:spPr>
          <a:xfrm>
            <a:off x="263298" y="4395319"/>
            <a:ext cx="63289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ja-JP" sz="1600" b="1" dirty="0">
                <a:latin typeface="Palatino Linotype" panose="02040502050505030304" pitchFamily="18" charset="0"/>
              </a:rPr>
              <a:t>Supplementary Figure S1. </a:t>
            </a:r>
            <a:r>
              <a:rPr lang="en-US" altLang="ja-JP" sz="1600" dirty="0">
                <a:latin typeface="Palatino Linotype" panose="02040502050505030304" pitchFamily="18" charset="0"/>
              </a:rPr>
              <a:t>Representative pictures of bright field and </a:t>
            </a:r>
            <a:r>
              <a:rPr lang="en-US" altLang="ja-JP" sz="1600" dirty="0" err="1">
                <a:latin typeface="Palatino Linotype" panose="02040502050505030304" pitchFamily="18" charset="0"/>
              </a:rPr>
              <a:t>iRFP</a:t>
            </a:r>
            <a:r>
              <a:rPr lang="en-US" altLang="ja-JP" sz="1600" dirty="0">
                <a:latin typeface="Palatino Linotype" panose="02040502050505030304" pitchFamily="18" charset="0"/>
              </a:rPr>
              <a:t> in embryonic and adult fibroblasts after puromycin selection. Scale bar = 100 µm.</a:t>
            </a:r>
            <a:r>
              <a:rPr lang="ja-JP" altLang="ja-JP" sz="1600">
                <a:latin typeface="Palatino Linotype" panose="02040502050505030304" pitchFamily="18" charset="0"/>
              </a:rPr>
              <a:t> </a:t>
            </a:r>
            <a:endParaRPr kumimoji="1" lang="ja-JP" altLang="en-US" sz="1600" b="1" dirty="0">
              <a:latin typeface="Palatino Linotype" panose="02040502050505030304" pitchFamily="18" charset="0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5A579EAD-7B4B-E249-9FF9-7E5AAE1BA573}"/>
              </a:ext>
            </a:extLst>
          </p:cNvPr>
          <p:cNvSpPr txBox="1"/>
          <p:nvPr/>
        </p:nvSpPr>
        <p:spPr>
          <a:xfrm>
            <a:off x="194712" y="178830"/>
            <a:ext cx="28648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b="1" dirty="0">
                <a:latin typeface="Palatino Linotype" panose="02040502050505030304" pitchFamily="18" charset="0"/>
              </a:rPr>
              <a:t>Supplementary Figure S1</a:t>
            </a:r>
            <a:endParaRPr kumimoji="1" lang="ja-JP" altLang="en-US" b="1"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78833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D936D67D-0B8B-084F-8AB8-4EDF0A4A3B4F}"/>
              </a:ext>
            </a:extLst>
          </p:cNvPr>
          <p:cNvSpPr txBox="1"/>
          <p:nvPr/>
        </p:nvSpPr>
        <p:spPr>
          <a:xfrm>
            <a:off x="260033" y="844354"/>
            <a:ext cx="4465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000" b="1" dirty="0">
                <a:latin typeface="Helvetica" pitchFamily="2" charset="0"/>
              </a:rPr>
              <a:t>A</a:t>
            </a:r>
            <a:endParaRPr lang="ja-JP" altLang="en-US" sz="2000" b="1" dirty="0">
              <a:latin typeface="Helvetica" pitchFamily="2" charset="0"/>
            </a:endParaRPr>
          </a:p>
        </p:txBody>
      </p:sp>
      <p:pic>
        <p:nvPicPr>
          <p:cNvPr id="15" name="図 14">
            <a:extLst>
              <a:ext uri="{FF2B5EF4-FFF2-40B4-BE49-F238E27FC236}">
                <a16:creationId xmlns:a16="http://schemas.microsoft.com/office/drawing/2014/main" id="{6A8C908A-A5E4-2248-BE78-C4040BDDEC2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691082" y="1360988"/>
            <a:ext cx="1168484" cy="1168482"/>
          </a:xfrm>
          <a:prstGeom prst="rect">
            <a:avLst/>
          </a:prstGeom>
          <a:ln>
            <a:noFill/>
          </a:ln>
        </p:spPr>
      </p:pic>
      <p:pic>
        <p:nvPicPr>
          <p:cNvPr id="16" name="図 15">
            <a:extLst>
              <a:ext uri="{FF2B5EF4-FFF2-40B4-BE49-F238E27FC236}">
                <a16:creationId xmlns:a16="http://schemas.microsoft.com/office/drawing/2014/main" id="{ACB9A222-2CB3-BB41-A301-1C2F4561933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827721" y="1363519"/>
            <a:ext cx="1168484" cy="1168482"/>
          </a:xfrm>
          <a:prstGeom prst="rect">
            <a:avLst/>
          </a:prstGeom>
          <a:ln>
            <a:noFill/>
          </a:ln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6A8C908A-A5E4-2248-BE78-C4040BDDEC2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8058" y="1363519"/>
            <a:ext cx="1168484" cy="1168482"/>
          </a:xfrm>
          <a:prstGeom prst="rect">
            <a:avLst/>
          </a:prstGeom>
          <a:ln>
            <a:noFill/>
          </a:ln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ACB9A222-2CB3-BB41-A301-1C2F4561933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8478" y="1366050"/>
            <a:ext cx="1168484" cy="1168482"/>
          </a:xfrm>
          <a:prstGeom prst="rect">
            <a:avLst/>
          </a:prstGeom>
          <a:ln>
            <a:noFill/>
          </a:ln>
        </p:spPr>
      </p:pic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EA272548-FA95-5344-934E-A53B88083C98}"/>
              </a:ext>
            </a:extLst>
          </p:cNvPr>
          <p:cNvSpPr txBox="1"/>
          <p:nvPr/>
        </p:nvSpPr>
        <p:spPr>
          <a:xfrm>
            <a:off x="827720" y="1138096"/>
            <a:ext cx="2409241" cy="2616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ja-JP" sz="1100" dirty="0">
                <a:solidFill>
                  <a:srgbClr val="92D050"/>
                </a:solidFill>
                <a:latin typeface="Helvetica" pitchFamily="2" charset="0"/>
              </a:rPr>
              <a:t>βIII-tubulin </a:t>
            </a:r>
            <a:r>
              <a:rPr lang="en-US" altLang="ja-JP" sz="1100" dirty="0">
                <a:latin typeface="Helvetica" pitchFamily="2" charset="0"/>
              </a:rPr>
              <a:t>/ </a:t>
            </a:r>
            <a:r>
              <a:rPr lang="en-US" altLang="ja-JP" sz="1100" dirty="0">
                <a:solidFill>
                  <a:srgbClr val="FF0000"/>
                </a:solidFill>
                <a:latin typeface="Helvetica" pitchFamily="2" charset="0"/>
              </a:rPr>
              <a:t>MAP2 </a:t>
            </a:r>
            <a:r>
              <a:rPr lang="en-US" altLang="ja-JP" sz="1100" dirty="0">
                <a:latin typeface="Helvetica" pitchFamily="2" charset="0"/>
              </a:rPr>
              <a:t>/ </a:t>
            </a:r>
            <a:r>
              <a:rPr lang="en-US" altLang="ja-JP" sz="1100" dirty="0">
                <a:solidFill>
                  <a:srgbClr val="00B0F0"/>
                </a:solidFill>
                <a:latin typeface="Helvetica" pitchFamily="2" charset="0"/>
              </a:rPr>
              <a:t>Hoechst</a:t>
            </a:r>
            <a:endParaRPr lang="ja-JP" altLang="en-US" sz="1100" dirty="0">
              <a:solidFill>
                <a:srgbClr val="FF0000"/>
              </a:solidFill>
              <a:latin typeface="Helvetica" pitchFamily="2" charset="0"/>
            </a:endParaRPr>
          </a:p>
        </p:txBody>
      </p:sp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FC521191-6367-604E-A7D6-7123490C3D53}"/>
              </a:ext>
            </a:extLst>
          </p:cNvPr>
          <p:cNvSpPr txBox="1"/>
          <p:nvPr/>
        </p:nvSpPr>
        <p:spPr>
          <a:xfrm>
            <a:off x="258928" y="2927789"/>
            <a:ext cx="3706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000" b="1" dirty="0">
                <a:latin typeface="Helvetica" pitchFamily="2" charset="0"/>
              </a:rPr>
              <a:t>B</a:t>
            </a:r>
            <a:endParaRPr lang="ja-JP" altLang="en-US" sz="2000" b="1" dirty="0">
              <a:latin typeface="Helvetica" pitchFamily="2" charset="0"/>
            </a:endParaRPr>
          </a:p>
        </p:txBody>
      </p:sp>
      <p:grpSp>
        <p:nvGrpSpPr>
          <p:cNvPr id="22" name="グループ化 21">
            <a:extLst>
              <a:ext uri="{FF2B5EF4-FFF2-40B4-BE49-F238E27FC236}">
                <a16:creationId xmlns:a16="http://schemas.microsoft.com/office/drawing/2014/main" id="{F33004EA-B4D2-4D45-9D43-6EF5205282B2}"/>
              </a:ext>
            </a:extLst>
          </p:cNvPr>
          <p:cNvGrpSpPr>
            <a:grpSpLocks noChangeAspect="1"/>
          </p:cNvGrpSpPr>
          <p:nvPr/>
        </p:nvGrpSpPr>
        <p:grpSpPr>
          <a:xfrm>
            <a:off x="623447" y="3038612"/>
            <a:ext cx="5473095" cy="2835775"/>
            <a:chOff x="507859" y="7158657"/>
            <a:chExt cx="5918475" cy="3066540"/>
          </a:xfrm>
        </p:grpSpPr>
        <p:pic>
          <p:nvPicPr>
            <p:cNvPr id="41" name="図 40">
              <a:extLst>
                <a:ext uri="{FF2B5EF4-FFF2-40B4-BE49-F238E27FC236}">
                  <a16:creationId xmlns:a16="http://schemas.microsoft.com/office/drawing/2014/main" id="{E27AC772-8E5E-C448-B700-1F60C252A57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187119" y="7410255"/>
              <a:ext cx="1390582" cy="1390582"/>
            </a:xfrm>
            <a:prstGeom prst="rect">
              <a:avLst/>
            </a:prstGeom>
            <a:ln>
              <a:noFill/>
            </a:ln>
          </p:spPr>
        </p:pic>
        <p:pic>
          <p:nvPicPr>
            <p:cNvPr id="42" name="図 41">
              <a:extLst>
                <a:ext uri="{FF2B5EF4-FFF2-40B4-BE49-F238E27FC236}">
                  <a16:creationId xmlns:a16="http://schemas.microsoft.com/office/drawing/2014/main" id="{07CC5EAB-1A76-5544-809E-5321F1EE963C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3611436" y="7410255"/>
              <a:ext cx="1390582" cy="1390582"/>
            </a:xfrm>
            <a:prstGeom prst="rect">
              <a:avLst/>
            </a:prstGeom>
            <a:ln>
              <a:noFill/>
            </a:ln>
          </p:spPr>
        </p:pic>
        <p:pic>
          <p:nvPicPr>
            <p:cNvPr id="43" name="図 42">
              <a:extLst>
                <a:ext uri="{FF2B5EF4-FFF2-40B4-BE49-F238E27FC236}">
                  <a16:creationId xmlns:a16="http://schemas.microsoft.com/office/drawing/2014/main" id="{81DD8774-477D-2C4B-BD9E-9C0BD8AC4487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5035752" y="7410255"/>
              <a:ext cx="1390582" cy="1390582"/>
            </a:xfrm>
            <a:prstGeom prst="rect">
              <a:avLst/>
            </a:prstGeom>
            <a:ln>
              <a:noFill/>
            </a:ln>
          </p:spPr>
        </p:pic>
        <p:pic>
          <p:nvPicPr>
            <p:cNvPr id="44" name="図 43">
              <a:extLst>
                <a:ext uri="{FF2B5EF4-FFF2-40B4-BE49-F238E27FC236}">
                  <a16:creationId xmlns:a16="http://schemas.microsoft.com/office/drawing/2014/main" id="{8FF04AD2-0692-3F44-B42D-255690181BC6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762802" y="7410255"/>
              <a:ext cx="1390582" cy="1390582"/>
            </a:xfrm>
            <a:prstGeom prst="rect">
              <a:avLst/>
            </a:prstGeom>
            <a:ln>
              <a:noFill/>
            </a:ln>
          </p:spPr>
        </p:pic>
        <p:sp>
          <p:nvSpPr>
            <p:cNvPr id="45" name="テキスト ボックス 44">
              <a:extLst>
                <a:ext uri="{FF2B5EF4-FFF2-40B4-BE49-F238E27FC236}">
                  <a16:creationId xmlns:a16="http://schemas.microsoft.com/office/drawing/2014/main" id="{F842ED52-457F-A74F-A11D-4E4321AFA029}"/>
                </a:ext>
              </a:extLst>
            </p:cNvPr>
            <p:cNvSpPr txBox="1"/>
            <p:nvPr/>
          </p:nvSpPr>
          <p:spPr>
            <a:xfrm rot="16200000">
              <a:off x="-47377" y="7962702"/>
              <a:ext cx="1393373" cy="2828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ja-JP" sz="1100" dirty="0">
                  <a:latin typeface="Helvetica" pitchFamily="2" charset="0"/>
                </a:rPr>
                <a:t>Embryo</a:t>
              </a:r>
              <a:endParaRPr lang="ja-JP" altLang="en-US" sz="1100" dirty="0">
                <a:latin typeface="Helvetica" pitchFamily="2" charset="0"/>
              </a:endParaRPr>
            </a:p>
          </p:txBody>
        </p:sp>
        <p:sp>
          <p:nvSpPr>
            <p:cNvPr id="46" name="テキスト ボックス 45">
              <a:extLst>
                <a:ext uri="{FF2B5EF4-FFF2-40B4-BE49-F238E27FC236}">
                  <a16:creationId xmlns:a16="http://schemas.microsoft.com/office/drawing/2014/main" id="{EF820F14-8BB8-6540-BAE0-9822E24F5941}"/>
                </a:ext>
              </a:extLst>
            </p:cNvPr>
            <p:cNvSpPr txBox="1"/>
            <p:nvPr/>
          </p:nvSpPr>
          <p:spPr>
            <a:xfrm rot="16200000">
              <a:off x="-45982" y="9388454"/>
              <a:ext cx="1390582" cy="2828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ja-JP" sz="1100" dirty="0">
                  <a:latin typeface="Helvetica" pitchFamily="2" charset="0"/>
                </a:rPr>
                <a:t>Adult</a:t>
              </a:r>
              <a:endParaRPr lang="ja-JP" altLang="en-US" sz="1100">
                <a:latin typeface="Helvetica" pitchFamily="2" charset="0"/>
              </a:endParaRPr>
            </a:p>
          </p:txBody>
        </p:sp>
        <p:sp>
          <p:nvSpPr>
            <p:cNvPr id="47" name="テキスト ボックス 46">
              <a:extLst>
                <a:ext uri="{FF2B5EF4-FFF2-40B4-BE49-F238E27FC236}">
                  <a16:creationId xmlns:a16="http://schemas.microsoft.com/office/drawing/2014/main" id="{71B518F5-65E3-A14D-BCAD-55AA5180D6EA}"/>
                </a:ext>
              </a:extLst>
            </p:cNvPr>
            <p:cNvSpPr txBox="1"/>
            <p:nvPr/>
          </p:nvSpPr>
          <p:spPr>
            <a:xfrm>
              <a:off x="762802" y="7158657"/>
              <a:ext cx="1390582" cy="2828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ja-JP" sz="1100" dirty="0">
                  <a:solidFill>
                    <a:srgbClr val="92D050"/>
                  </a:solidFill>
                  <a:latin typeface="Helvetica" pitchFamily="2" charset="0"/>
                </a:rPr>
                <a:t>βIII-tubulin</a:t>
              </a:r>
              <a:endParaRPr lang="ja-JP" altLang="en-US" sz="1100" dirty="0">
                <a:solidFill>
                  <a:srgbClr val="92D050"/>
                </a:solidFill>
                <a:latin typeface="Helvetica" pitchFamily="2" charset="0"/>
              </a:endParaRPr>
            </a:p>
          </p:txBody>
        </p:sp>
        <p:sp>
          <p:nvSpPr>
            <p:cNvPr id="48" name="テキスト ボックス 47">
              <a:extLst>
                <a:ext uri="{FF2B5EF4-FFF2-40B4-BE49-F238E27FC236}">
                  <a16:creationId xmlns:a16="http://schemas.microsoft.com/office/drawing/2014/main" id="{B332A356-2298-A443-ACFA-8D27489FA28C}"/>
                </a:ext>
              </a:extLst>
            </p:cNvPr>
            <p:cNvSpPr txBox="1"/>
            <p:nvPr/>
          </p:nvSpPr>
          <p:spPr>
            <a:xfrm>
              <a:off x="2187119" y="7158657"/>
              <a:ext cx="1390582" cy="2828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ja-JP" sz="1100" dirty="0">
                  <a:solidFill>
                    <a:srgbClr val="FF0000"/>
                  </a:solidFill>
                  <a:latin typeface="Helvetica" pitchFamily="2" charset="0"/>
                </a:rPr>
                <a:t>ASCL1</a:t>
              </a:r>
              <a:endParaRPr lang="ja-JP" altLang="en-US" sz="1100" dirty="0">
                <a:solidFill>
                  <a:srgbClr val="FF0000"/>
                </a:solidFill>
                <a:latin typeface="Helvetica" pitchFamily="2" charset="0"/>
              </a:endParaRPr>
            </a:p>
          </p:txBody>
        </p:sp>
        <p:sp>
          <p:nvSpPr>
            <p:cNvPr id="49" name="テキスト ボックス 48">
              <a:extLst>
                <a:ext uri="{FF2B5EF4-FFF2-40B4-BE49-F238E27FC236}">
                  <a16:creationId xmlns:a16="http://schemas.microsoft.com/office/drawing/2014/main" id="{3B18E581-D338-5C47-9879-DFD60BBDB2E2}"/>
                </a:ext>
              </a:extLst>
            </p:cNvPr>
            <p:cNvSpPr txBox="1"/>
            <p:nvPr/>
          </p:nvSpPr>
          <p:spPr>
            <a:xfrm>
              <a:off x="3611436" y="7158657"/>
              <a:ext cx="1390582" cy="2828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ja-JP" sz="1100" dirty="0">
                  <a:solidFill>
                    <a:srgbClr val="00B0F0"/>
                  </a:solidFill>
                  <a:latin typeface="Helvetica" pitchFamily="2" charset="0"/>
                </a:rPr>
                <a:t>Hoechst</a:t>
              </a:r>
              <a:endParaRPr lang="ja-JP" altLang="en-US" sz="1100" dirty="0">
                <a:solidFill>
                  <a:srgbClr val="00B0F0"/>
                </a:solidFill>
                <a:latin typeface="Helvetica" pitchFamily="2" charset="0"/>
              </a:endParaRPr>
            </a:p>
          </p:txBody>
        </p:sp>
        <p:sp>
          <p:nvSpPr>
            <p:cNvPr id="50" name="テキスト ボックス 49">
              <a:extLst>
                <a:ext uri="{FF2B5EF4-FFF2-40B4-BE49-F238E27FC236}">
                  <a16:creationId xmlns:a16="http://schemas.microsoft.com/office/drawing/2014/main" id="{33BB1E5A-87A6-F749-9E43-029F51E79C06}"/>
                </a:ext>
              </a:extLst>
            </p:cNvPr>
            <p:cNvSpPr txBox="1"/>
            <p:nvPr/>
          </p:nvSpPr>
          <p:spPr>
            <a:xfrm>
              <a:off x="5035752" y="7158657"/>
              <a:ext cx="1390582" cy="2828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ja-JP" sz="1100" dirty="0">
                  <a:latin typeface="Helvetica" pitchFamily="2" charset="0"/>
                </a:rPr>
                <a:t>Merge</a:t>
              </a:r>
              <a:endParaRPr lang="ja-JP" altLang="en-US" sz="1100" dirty="0">
                <a:latin typeface="Helvetica" pitchFamily="2" charset="0"/>
              </a:endParaRPr>
            </a:p>
          </p:txBody>
        </p:sp>
        <p:pic>
          <p:nvPicPr>
            <p:cNvPr id="51" name="図 50">
              <a:extLst>
                <a:ext uri="{FF2B5EF4-FFF2-40B4-BE49-F238E27FC236}">
                  <a16:creationId xmlns:a16="http://schemas.microsoft.com/office/drawing/2014/main" id="{27D5809B-B1A8-124B-B13A-4E9A218C1020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2187119" y="8834614"/>
              <a:ext cx="1390582" cy="1390582"/>
            </a:xfrm>
            <a:prstGeom prst="rect">
              <a:avLst/>
            </a:prstGeom>
            <a:ln>
              <a:noFill/>
            </a:ln>
          </p:spPr>
        </p:pic>
        <p:pic>
          <p:nvPicPr>
            <p:cNvPr id="52" name="図 51">
              <a:extLst>
                <a:ext uri="{FF2B5EF4-FFF2-40B4-BE49-F238E27FC236}">
                  <a16:creationId xmlns:a16="http://schemas.microsoft.com/office/drawing/2014/main" id="{DDAF71F3-0B39-6349-8F17-C4333DFE715E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762802" y="8834614"/>
              <a:ext cx="1390582" cy="1390582"/>
            </a:xfrm>
            <a:prstGeom prst="rect">
              <a:avLst/>
            </a:prstGeom>
            <a:ln>
              <a:noFill/>
            </a:ln>
          </p:spPr>
        </p:pic>
        <p:pic>
          <p:nvPicPr>
            <p:cNvPr id="53" name="図 52">
              <a:extLst>
                <a:ext uri="{FF2B5EF4-FFF2-40B4-BE49-F238E27FC236}">
                  <a16:creationId xmlns:a16="http://schemas.microsoft.com/office/drawing/2014/main" id="{D10F412D-613C-E146-B350-F1B7A13603CE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3611436" y="8834615"/>
              <a:ext cx="1390582" cy="1390582"/>
            </a:xfrm>
            <a:prstGeom prst="rect">
              <a:avLst/>
            </a:prstGeom>
            <a:ln>
              <a:noFill/>
            </a:ln>
          </p:spPr>
        </p:pic>
        <p:pic>
          <p:nvPicPr>
            <p:cNvPr id="54" name="図 53">
              <a:extLst>
                <a:ext uri="{FF2B5EF4-FFF2-40B4-BE49-F238E27FC236}">
                  <a16:creationId xmlns:a16="http://schemas.microsoft.com/office/drawing/2014/main" id="{775861DF-83E6-5B47-8FA8-55BDF9808CA0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5035752" y="8834614"/>
              <a:ext cx="1390582" cy="1390582"/>
            </a:xfrm>
            <a:prstGeom prst="rect">
              <a:avLst/>
            </a:prstGeom>
            <a:ln>
              <a:noFill/>
            </a:ln>
          </p:spPr>
        </p:pic>
      </p:grpSp>
      <p:cxnSp>
        <p:nvCxnSpPr>
          <p:cNvPr id="55" name="直線コネクタ 54">
            <a:extLst>
              <a:ext uri="{FF2B5EF4-FFF2-40B4-BE49-F238E27FC236}">
                <a16:creationId xmlns:a16="http://schemas.microsoft.com/office/drawing/2014/main" id="{6B279A9B-291E-BA42-9B09-824EF9AFE6FA}"/>
              </a:ext>
            </a:extLst>
          </p:cNvPr>
          <p:cNvCxnSpPr>
            <a:cxnSpLocks/>
          </p:cNvCxnSpPr>
          <p:nvPr/>
        </p:nvCxnSpPr>
        <p:spPr>
          <a:xfrm>
            <a:off x="5867691" y="2481014"/>
            <a:ext cx="18635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線コネクタ 56">
            <a:extLst>
              <a:ext uri="{FF2B5EF4-FFF2-40B4-BE49-F238E27FC236}">
                <a16:creationId xmlns:a16="http://schemas.microsoft.com/office/drawing/2014/main" id="{6B279A9B-291E-BA42-9B09-824EF9AFE6FA}"/>
              </a:ext>
            </a:extLst>
          </p:cNvPr>
          <p:cNvCxnSpPr>
            <a:cxnSpLocks/>
          </p:cNvCxnSpPr>
          <p:nvPr/>
        </p:nvCxnSpPr>
        <p:spPr>
          <a:xfrm>
            <a:off x="3001268" y="2477425"/>
            <a:ext cx="18635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線コネクタ 67">
            <a:extLst>
              <a:ext uri="{FF2B5EF4-FFF2-40B4-BE49-F238E27FC236}">
                <a16:creationId xmlns:a16="http://schemas.microsoft.com/office/drawing/2014/main" id="{6B279A9B-291E-BA42-9B09-824EF9AFE6FA}"/>
              </a:ext>
            </a:extLst>
          </p:cNvPr>
          <p:cNvCxnSpPr>
            <a:cxnSpLocks/>
          </p:cNvCxnSpPr>
          <p:nvPr/>
        </p:nvCxnSpPr>
        <p:spPr>
          <a:xfrm>
            <a:off x="5838044" y="4493288"/>
            <a:ext cx="2160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線コネクタ 68">
            <a:extLst>
              <a:ext uri="{FF2B5EF4-FFF2-40B4-BE49-F238E27FC236}">
                <a16:creationId xmlns:a16="http://schemas.microsoft.com/office/drawing/2014/main" id="{6B279A9B-291E-BA42-9B09-824EF9AFE6FA}"/>
              </a:ext>
            </a:extLst>
          </p:cNvPr>
          <p:cNvCxnSpPr>
            <a:cxnSpLocks/>
          </p:cNvCxnSpPr>
          <p:nvPr/>
        </p:nvCxnSpPr>
        <p:spPr>
          <a:xfrm>
            <a:off x="5838044" y="5799788"/>
            <a:ext cx="2160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BDC7A484-0A18-7D45-94A4-BB17CB5D06CF}"/>
              </a:ext>
            </a:extLst>
          </p:cNvPr>
          <p:cNvSpPr txBox="1"/>
          <p:nvPr/>
        </p:nvSpPr>
        <p:spPr>
          <a:xfrm>
            <a:off x="1108835" y="2495501"/>
            <a:ext cx="60625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050" dirty="0"/>
              <a:t>Embryo</a:t>
            </a:r>
            <a:endParaRPr kumimoji="1" lang="ja-JP" altLang="en-US" sz="1050"/>
          </a:p>
        </p:txBody>
      </p: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E9F151C2-C960-FF4E-A2FB-5F7763F71231}"/>
              </a:ext>
            </a:extLst>
          </p:cNvPr>
          <p:cNvSpPr txBox="1"/>
          <p:nvPr/>
        </p:nvSpPr>
        <p:spPr>
          <a:xfrm>
            <a:off x="2412911" y="2495501"/>
            <a:ext cx="479618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050" dirty="0"/>
              <a:t>Adult</a:t>
            </a:r>
            <a:endParaRPr kumimoji="1" lang="ja-JP" altLang="en-US" sz="1050"/>
          </a:p>
        </p:txBody>
      </p: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9DFE30B0-E20A-1246-9F77-61DFA7B2B6C8}"/>
              </a:ext>
            </a:extLst>
          </p:cNvPr>
          <p:cNvSpPr txBox="1"/>
          <p:nvPr/>
        </p:nvSpPr>
        <p:spPr>
          <a:xfrm>
            <a:off x="3687301" y="1135565"/>
            <a:ext cx="2409241" cy="2616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ja-JP" sz="1100" dirty="0">
                <a:solidFill>
                  <a:srgbClr val="92D050"/>
                </a:solidFill>
                <a:latin typeface="Helvetica" pitchFamily="2" charset="0"/>
              </a:rPr>
              <a:t>βIII-tubulin </a:t>
            </a:r>
            <a:r>
              <a:rPr lang="en-US" altLang="ja-JP" sz="1100" dirty="0">
                <a:latin typeface="Helvetica" pitchFamily="2" charset="0"/>
              </a:rPr>
              <a:t>/ </a:t>
            </a:r>
            <a:r>
              <a:rPr lang="en-US" altLang="ja-JP" sz="1100" dirty="0" err="1">
                <a:solidFill>
                  <a:srgbClr val="FF0000"/>
                </a:solidFill>
                <a:latin typeface="Helvetica" pitchFamily="2" charset="0"/>
              </a:rPr>
              <a:t>NeuN</a:t>
            </a:r>
            <a:r>
              <a:rPr lang="en-US" altLang="ja-JP" sz="1100" dirty="0">
                <a:solidFill>
                  <a:srgbClr val="FF0000"/>
                </a:solidFill>
                <a:latin typeface="Helvetica" pitchFamily="2" charset="0"/>
              </a:rPr>
              <a:t> </a:t>
            </a:r>
            <a:r>
              <a:rPr lang="en-US" altLang="ja-JP" sz="1100" dirty="0">
                <a:latin typeface="Helvetica" pitchFamily="2" charset="0"/>
              </a:rPr>
              <a:t>/ </a:t>
            </a:r>
            <a:r>
              <a:rPr lang="en-US" altLang="ja-JP" sz="1100" dirty="0">
                <a:solidFill>
                  <a:srgbClr val="00B0F0"/>
                </a:solidFill>
                <a:latin typeface="Helvetica" pitchFamily="2" charset="0"/>
              </a:rPr>
              <a:t>Hoechst</a:t>
            </a:r>
            <a:endParaRPr lang="ja-JP" altLang="en-US" sz="1100" dirty="0">
              <a:solidFill>
                <a:srgbClr val="FF0000"/>
              </a:solidFill>
              <a:latin typeface="Helvetica" pitchFamily="2" charset="0"/>
            </a:endParaRP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C37F45FF-E697-7B46-B4EA-39D7EB3CED82}"/>
              </a:ext>
            </a:extLst>
          </p:cNvPr>
          <p:cNvSpPr txBox="1"/>
          <p:nvPr/>
        </p:nvSpPr>
        <p:spPr>
          <a:xfrm>
            <a:off x="3969664" y="2492970"/>
            <a:ext cx="60625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050" dirty="0"/>
              <a:t>Embryo</a:t>
            </a:r>
            <a:endParaRPr kumimoji="1" lang="ja-JP" altLang="en-US" sz="1050"/>
          </a:p>
        </p:txBody>
      </p:sp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BF4B275C-4D3F-B845-8261-E96D079968C7}"/>
              </a:ext>
            </a:extLst>
          </p:cNvPr>
          <p:cNvSpPr txBox="1"/>
          <p:nvPr/>
        </p:nvSpPr>
        <p:spPr>
          <a:xfrm>
            <a:off x="5273740" y="2492970"/>
            <a:ext cx="479618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050" dirty="0"/>
              <a:t>Adult</a:t>
            </a:r>
            <a:endParaRPr kumimoji="1" lang="ja-JP" altLang="en-US" sz="1050"/>
          </a:p>
        </p:txBody>
      </p:sp>
      <p:sp>
        <p:nvSpPr>
          <p:cNvPr id="3" name="三角形 2"/>
          <p:cNvSpPr/>
          <p:nvPr/>
        </p:nvSpPr>
        <p:spPr>
          <a:xfrm rot="8100000" flipH="1" flipV="1">
            <a:off x="4203053" y="3430800"/>
            <a:ext cx="73177" cy="12793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6" name="三角形 55"/>
          <p:cNvSpPr/>
          <p:nvPr/>
        </p:nvSpPr>
        <p:spPr>
          <a:xfrm rot="8100000" flipH="1" flipV="1">
            <a:off x="3949765" y="5144400"/>
            <a:ext cx="76024" cy="132907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5" name="直線矢印コネクタ 4"/>
          <p:cNvCxnSpPr/>
          <p:nvPr/>
        </p:nvCxnSpPr>
        <p:spPr>
          <a:xfrm flipH="1" flipV="1">
            <a:off x="4061646" y="3510000"/>
            <a:ext cx="110600" cy="11060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線矢印コネクタ 58"/>
          <p:cNvCxnSpPr/>
          <p:nvPr/>
        </p:nvCxnSpPr>
        <p:spPr>
          <a:xfrm flipH="1" flipV="1">
            <a:off x="4370457" y="5364000"/>
            <a:ext cx="110600" cy="11060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三角形 61"/>
          <p:cNvSpPr/>
          <p:nvPr/>
        </p:nvSpPr>
        <p:spPr>
          <a:xfrm rot="8100000" flipH="1" flipV="1">
            <a:off x="5524057" y="3430800"/>
            <a:ext cx="73177" cy="12793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63" name="直線矢印コネクタ 62"/>
          <p:cNvCxnSpPr/>
          <p:nvPr/>
        </p:nvCxnSpPr>
        <p:spPr>
          <a:xfrm flipH="1" flipV="1">
            <a:off x="5377469" y="3510000"/>
            <a:ext cx="110600" cy="11060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三角形 63"/>
          <p:cNvSpPr/>
          <p:nvPr/>
        </p:nvSpPr>
        <p:spPr>
          <a:xfrm rot="8100000" flipH="1" flipV="1">
            <a:off x="5270304" y="5144400"/>
            <a:ext cx="76024" cy="132907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65" name="直線矢印コネクタ 64"/>
          <p:cNvCxnSpPr/>
          <p:nvPr/>
        </p:nvCxnSpPr>
        <p:spPr>
          <a:xfrm flipH="1" flipV="1">
            <a:off x="5673341" y="5364000"/>
            <a:ext cx="110600" cy="11060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三角形 65"/>
          <p:cNvSpPr/>
          <p:nvPr/>
        </p:nvSpPr>
        <p:spPr>
          <a:xfrm rot="8100000" flipH="1" flipV="1">
            <a:off x="2884366" y="3430800"/>
            <a:ext cx="73177" cy="12793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1" name="三角形 70"/>
          <p:cNvSpPr/>
          <p:nvPr/>
        </p:nvSpPr>
        <p:spPr>
          <a:xfrm rot="8100000" flipH="1" flipV="1">
            <a:off x="1549331" y="3430800"/>
            <a:ext cx="73177" cy="12793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72" name="直線矢印コネクタ 71"/>
          <p:cNvCxnSpPr/>
          <p:nvPr/>
        </p:nvCxnSpPr>
        <p:spPr>
          <a:xfrm flipH="1" flipV="1">
            <a:off x="1417604" y="3510000"/>
            <a:ext cx="110600" cy="11060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線矢印コネクタ 72"/>
          <p:cNvCxnSpPr/>
          <p:nvPr/>
        </p:nvCxnSpPr>
        <p:spPr>
          <a:xfrm flipH="1" flipV="1">
            <a:off x="2745577" y="3510000"/>
            <a:ext cx="110600" cy="11060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三角形 73"/>
          <p:cNvSpPr/>
          <p:nvPr/>
        </p:nvSpPr>
        <p:spPr>
          <a:xfrm rot="8100000" flipH="1" flipV="1">
            <a:off x="2630167" y="5144400"/>
            <a:ext cx="76024" cy="132907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75" name="直線矢印コネクタ 74"/>
          <p:cNvCxnSpPr/>
          <p:nvPr/>
        </p:nvCxnSpPr>
        <p:spPr>
          <a:xfrm flipH="1" flipV="1">
            <a:off x="3050859" y="5364000"/>
            <a:ext cx="110600" cy="11060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三角形 75"/>
          <p:cNvSpPr/>
          <p:nvPr/>
        </p:nvSpPr>
        <p:spPr>
          <a:xfrm rot="8100000" flipH="1" flipV="1">
            <a:off x="1312248" y="5144400"/>
            <a:ext cx="76024" cy="132907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77" name="直線矢印コネクタ 76"/>
          <p:cNvCxnSpPr/>
          <p:nvPr/>
        </p:nvCxnSpPr>
        <p:spPr>
          <a:xfrm flipH="1" flipV="1">
            <a:off x="1729409" y="5364000"/>
            <a:ext cx="110600" cy="11060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テキスト ボックス 57">
            <a:extLst>
              <a:ext uri="{FF2B5EF4-FFF2-40B4-BE49-F238E27FC236}">
                <a16:creationId xmlns:a16="http://schemas.microsoft.com/office/drawing/2014/main" id="{5D3110AC-6EC3-D248-BDFC-48B396346843}"/>
              </a:ext>
            </a:extLst>
          </p:cNvPr>
          <p:cNvSpPr txBox="1"/>
          <p:nvPr/>
        </p:nvSpPr>
        <p:spPr>
          <a:xfrm>
            <a:off x="299305" y="6325528"/>
            <a:ext cx="625914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ja-JP" sz="1600" b="1" dirty="0">
                <a:latin typeface="Palatino Linotype" panose="02040502050505030304" pitchFamily="18" charset="0"/>
              </a:rPr>
              <a:t>Supplementary Figure S2. (A)</a:t>
            </a:r>
            <a:r>
              <a:rPr lang="en-US" altLang="ja-JP" sz="1600" dirty="0">
                <a:latin typeface="Palatino Linotype" panose="02040502050505030304" pitchFamily="18" charset="0"/>
              </a:rPr>
              <a:t> Immunostaining for βIII-tubulin, MAP2, and </a:t>
            </a:r>
            <a:r>
              <a:rPr lang="en-US" altLang="ja-JP" sz="1600" dirty="0" err="1">
                <a:latin typeface="Palatino Linotype" panose="02040502050505030304" pitchFamily="18" charset="0"/>
              </a:rPr>
              <a:t>NeuN</a:t>
            </a:r>
            <a:r>
              <a:rPr lang="en-US" altLang="ja-JP" sz="1600" dirty="0">
                <a:latin typeface="Palatino Linotype" panose="02040502050505030304" pitchFamily="18" charset="0"/>
              </a:rPr>
              <a:t> in the embryonic and adult fibroblasts. Scale bar = 50 µm. (B) Immunostaining for βIII-tubulin and ASCL1 in neuron-like cells derived from embryonic and adult fibroblasts. Arrow indicate doubly labeled cells and arrows indicate singly βIII-tubulin labeled cells. Scale bar = 50 µm.</a:t>
            </a:r>
            <a:r>
              <a:rPr lang="ja-JP" altLang="ja-JP" sz="1600">
                <a:latin typeface="Palatino Linotype" panose="02040502050505030304" pitchFamily="18" charset="0"/>
              </a:rPr>
              <a:t> </a:t>
            </a:r>
            <a:endParaRPr kumimoji="1" lang="ja-JP" altLang="en-US" sz="1600" b="1" dirty="0">
              <a:latin typeface="Palatino Linotype" panose="02040502050505030304" pitchFamily="18" charset="0"/>
            </a:endParaRPr>
          </a:p>
        </p:txBody>
      </p:sp>
      <p:sp>
        <p:nvSpPr>
          <p:cNvPr id="60" name="テキスト ボックス 59">
            <a:extLst>
              <a:ext uri="{FF2B5EF4-FFF2-40B4-BE49-F238E27FC236}">
                <a16:creationId xmlns:a16="http://schemas.microsoft.com/office/drawing/2014/main" id="{88006E67-104F-5040-B90C-F5F1068FF047}"/>
              </a:ext>
            </a:extLst>
          </p:cNvPr>
          <p:cNvSpPr txBox="1"/>
          <p:nvPr/>
        </p:nvSpPr>
        <p:spPr>
          <a:xfrm>
            <a:off x="194712" y="178830"/>
            <a:ext cx="28648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b="1" dirty="0">
                <a:latin typeface="Palatino Linotype" panose="02040502050505030304" pitchFamily="18" charset="0"/>
              </a:rPr>
              <a:t>Supplementary Figure S2</a:t>
            </a:r>
            <a:endParaRPr kumimoji="1" lang="ja-JP" altLang="en-US" b="1"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01597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02E00607-C70A-044F-AA1D-BBFD1BEBD970}"/>
              </a:ext>
            </a:extLst>
          </p:cNvPr>
          <p:cNvSpPr txBox="1"/>
          <p:nvPr/>
        </p:nvSpPr>
        <p:spPr>
          <a:xfrm>
            <a:off x="368223" y="4719061"/>
            <a:ext cx="60619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ja-JP" sz="1600" b="1" dirty="0">
                <a:latin typeface="Palatino Linotype" panose="02040502050505030304" pitchFamily="18" charset="0"/>
              </a:rPr>
              <a:t>Supplementary Figure S3. </a:t>
            </a:r>
            <a:r>
              <a:rPr lang="en-US" altLang="ja-JP" sz="1600" dirty="0">
                <a:latin typeface="Palatino Linotype" panose="02040502050505030304" pitchFamily="18" charset="0"/>
              </a:rPr>
              <a:t>Heatmap of the relative expression of synaptic genes in neuron-like cells and fibroblasts.</a:t>
            </a:r>
            <a:r>
              <a:rPr lang="ja-JP" altLang="ja-JP" sz="1600">
                <a:latin typeface="Palatino Linotype" panose="02040502050505030304" pitchFamily="18" charset="0"/>
              </a:rPr>
              <a:t> </a:t>
            </a:r>
            <a:endParaRPr kumimoji="1" lang="ja-JP" altLang="en-US" sz="1600" b="1" dirty="0">
              <a:latin typeface="Palatino Linotype" panose="02040502050505030304" pitchFamily="18" charset="0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7E6153B6-D283-4D47-8A39-AD4F2F3229BF}"/>
              </a:ext>
            </a:extLst>
          </p:cNvPr>
          <p:cNvSpPr txBox="1"/>
          <p:nvPr/>
        </p:nvSpPr>
        <p:spPr>
          <a:xfrm>
            <a:off x="194712" y="178830"/>
            <a:ext cx="28648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b="1" dirty="0">
                <a:latin typeface="Palatino Linotype" panose="02040502050505030304" pitchFamily="18" charset="0"/>
              </a:rPr>
              <a:t>Supplementary Figure S3</a:t>
            </a:r>
            <a:endParaRPr kumimoji="1" lang="ja-JP" altLang="en-US" b="1">
              <a:latin typeface="Palatino Linotype" panose="02040502050505030304" pitchFamily="18" charset="0"/>
            </a:endParaRPr>
          </a:p>
        </p:txBody>
      </p:sp>
      <p:pic>
        <p:nvPicPr>
          <p:cNvPr id="11" name="図 10">
            <a:extLst>
              <a:ext uri="{FF2B5EF4-FFF2-40B4-BE49-F238E27FC236}">
                <a16:creationId xmlns:a16="http://schemas.microsoft.com/office/drawing/2014/main" id="{71880E8C-71D3-E04B-97CF-28C1B689A5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0184" y="850040"/>
            <a:ext cx="5277416" cy="3567142"/>
          </a:xfrm>
          <a:prstGeom prst="rect">
            <a:avLst/>
          </a:prstGeom>
        </p:spPr>
      </p:pic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808C801D-1FF5-7D4D-803B-13417E914B99}"/>
              </a:ext>
            </a:extLst>
          </p:cNvPr>
          <p:cNvSpPr/>
          <p:nvPr/>
        </p:nvSpPr>
        <p:spPr>
          <a:xfrm>
            <a:off x="4367711" y="1405493"/>
            <a:ext cx="221381" cy="1828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42A067FF-4EDC-964E-B517-7A891FF55E71}"/>
              </a:ext>
            </a:extLst>
          </p:cNvPr>
          <p:cNvSpPr/>
          <p:nvPr/>
        </p:nvSpPr>
        <p:spPr>
          <a:xfrm>
            <a:off x="5256631" y="1368110"/>
            <a:ext cx="221381" cy="1828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340164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02E00607-C70A-044F-AA1D-BBFD1BEBD970}"/>
              </a:ext>
            </a:extLst>
          </p:cNvPr>
          <p:cNvSpPr txBox="1"/>
          <p:nvPr/>
        </p:nvSpPr>
        <p:spPr>
          <a:xfrm>
            <a:off x="368223" y="4719061"/>
            <a:ext cx="606198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ja-JP" sz="1600" b="1" dirty="0">
                <a:latin typeface="Palatino Linotype" panose="02040502050505030304" pitchFamily="18" charset="0"/>
              </a:rPr>
              <a:t>Supplementary Figure S4. </a:t>
            </a:r>
            <a:r>
              <a:rPr lang="en-US" altLang="ja-JP" sz="1600" dirty="0">
                <a:latin typeface="Palatino Linotype" panose="02040502050505030304" pitchFamily="18" charset="0"/>
              </a:rPr>
              <a:t>Heatmap of the relative expression of pan-neuronal markers and neuronal subtype-specific markers in neuron-like cells and fibroblasts compared to brain tissue. </a:t>
            </a:r>
            <a:r>
              <a:rPr lang="ja-JP" altLang="ja-JP" sz="1600">
                <a:latin typeface="Palatino Linotype" panose="02040502050505030304" pitchFamily="18" charset="0"/>
              </a:rPr>
              <a:t> </a:t>
            </a:r>
            <a:endParaRPr kumimoji="1" lang="ja-JP" altLang="en-US" sz="1600" b="1" dirty="0">
              <a:latin typeface="Palatino Linotype" panose="02040502050505030304" pitchFamily="18" charset="0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7E6153B6-D283-4D47-8A39-AD4F2F3229BF}"/>
              </a:ext>
            </a:extLst>
          </p:cNvPr>
          <p:cNvSpPr txBox="1"/>
          <p:nvPr/>
        </p:nvSpPr>
        <p:spPr>
          <a:xfrm>
            <a:off x="194712" y="178830"/>
            <a:ext cx="28648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b="1" dirty="0">
                <a:latin typeface="Palatino Linotype" panose="02040502050505030304" pitchFamily="18" charset="0"/>
              </a:rPr>
              <a:t>Supplementary Figure S4</a:t>
            </a:r>
            <a:endParaRPr kumimoji="1" lang="ja-JP" altLang="en-US" b="1">
              <a:latin typeface="Palatino Linotype" panose="02040502050505030304" pitchFamily="18" charset="0"/>
            </a:endParaRP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808C801D-1FF5-7D4D-803B-13417E914B99}"/>
              </a:ext>
            </a:extLst>
          </p:cNvPr>
          <p:cNvSpPr/>
          <p:nvPr/>
        </p:nvSpPr>
        <p:spPr>
          <a:xfrm>
            <a:off x="4367711" y="1405493"/>
            <a:ext cx="221381" cy="1828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42A067FF-4EDC-964E-B517-7A891FF55E71}"/>
              </a:ext>
            </a:extLst>
          </p:cNvPr>
          <p:cNvSpPr/>
          <p:nvPr/>
        </p:nvSpPr>
        <p:spPr>
          <a:xfrm>
            <a:off x="5256631" y="1368110"/>
            <a:ext cx="221381" cy="1828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CC5EE5A9-3385-834A-BF73-D70432B8A1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9892" y="824007"/>
            <a:ext cx="5332842" cy="3567239"/>
          </a:xfrm>
          <a:prstGeom prst="rect">
            <a:avLst/>
          </a:prstGeom>
        </p:spPr>
      </p:pic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8F670A17-B7D8-EC48-8207-037CB53AC54E}"/>
              </a:ext>
            </a:extLst>
          </p:cNvPr>
          <p:cNvSpPr/>
          <p:nvPr/>
        </p:nvSpPr>
        <p:spPr>
          <a:xfrm>
            <a:off x="4241906" y="1475158"/>
            <a:ext cx="221381" cy="1828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31E9A832-F490-5240-AB74-72CB458A7D09}"/>
              </a:ext>
            </a:extLst>
          </p:cNvPr>
          <p:cNvSpPr/>
          <p:nvPr/>
        </p:nvSpPr>
        <p:spPr>
          <a:xfrm>
            <a:off x="5143094" y="1405493"/>
            <a:ext cx="221381" cy="1828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985857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E7DB0E39-955D-884D-93CF-B65EE07411C9}"/>
              </a:ext>
            </a:extLst>
          </p:cNvPr>
          <p:cNvSpPr txBox="1"/>
          <p:nvPr/>
        </p:nvSpPr>
        <p:spPr>
          <a:xfrm>
            <a:off x="374985" y="691941"/>
            <a:ext cx="33548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>
                <a:latin typeface="Palatino Linotype" panose="02040502050505030304" pitchFamily="18" charset="0"/>
              </a:rPr>
              <a:t>Marmoset fibroblasts used in this study.</a:t>
            </a:r>
            <a:endParaRPr kumimoji="1" lang="ja-JP" altLang="en-US" sz="1400" dirty="0">
              <a:latin typeface="Palatino Linotype" panose="02040502050505030304" pitchFamily="18" charset="0"/>
            </a:endParaRPr>
          </a:p>
        </p:txBody>
      </p:sp>
      <p:graphicFrame>
        <p:nvGraphicFramePr>
          <p:cNvPr id="27" name="表 26">
            <a:extLst>
              <a:ext uri="{FF2B5EF4-FFF2-40B4-BE49-F238E27FC236}">
                <a16:creationId xmlns:a16="http://schemas.microsoft.com/office/drawing/2014/main" id="{7983D499-0B60-8A4B-98B8-6696F028F05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3084947"/>
              </p:ext>
            </p:extLst>
          </p:nvPr>
        </p:nvGraphicFramePr>
        <p:xfrm>
          <a:off x="374985" y="1107310"/>
          <a:ext cx="5467675" cy="14033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5527">
                  <a:extLst>
                    <a:ext uri="{9D8B030D-6E8A-4147-A177-3AD203B41FA5}">
                      <a16:colId xmlns:a16="http://schemas.microsoft.com/office/drawing/2014/main" val="3013365357"/>
                    </a:ext>
                  </a:extLst>
                </a:gridCol>
                <a:gridCol w="1868943">
                  <a:extLst>
                    <a:ext uri="{9D8B030D-6E8A-4147-A177-3AD203B41FA5}">
                      <a16:colId xmlns:a16="http://schemas.microsoft.com/office/drawing/2014/main" val="4211421244"/>
                    </a:ext>
                  </a:extLst>
                </a:gridCol>
                <a:gridCol w="922113">
                  <a:extLst>
                    <a:ext uri="{9D8B030D-6E8A-4147-A177-3AD203B41FA5}">
                      <a16:colId xmlns:a16="http://schemas.microsoft.com/office/drawing/2014/main" val="936786190"/>
                    </a:ext>
                  </a:extLst>
                </a:gridCol>
                <a:gridCol w="1281092">
                  <a:extLst>
                    <a:ext uri="{9D8B030D-6E8A-4147-A177-3AD203B41FA5}">
                      <a16:colId xmlns:a16="http://schemas.microsoft.com/office/drawing/2014/main" val="1006541325"/>
                    </a:ext>
                  </a:extLst>
                </a:gridCol>
              </a:tblGrid>
              <a:tr h="280673">
                <a:tc>
                  <a:txBody>
                    <a:bodyPr/>
                    <a:lstStyle/>
                    <a:p>
                      <a:pPr algn="ctr"/>
                      <a:endParaRPr kumimoji="1" lang="ja-JP" altLang="en-US" sz="1100" dirty="0">
                        <a:solidFill>
                          <a:schemeClr val="tx1"/>
                        </a:solidFill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b="1" dirty="0">
                          <a:solidFill>
                            <a:schemeClr val="tx1"/>
                          </a:solidFill>
                          <a:latin typeface="Helvetica" charset="0"/>
                          <a:ea typeface="Helvetica" charset="0"/>
                          <a:cs typeface="Helvetica" charset="0"/>
                        </a:rPr>
                        <a:t>Sample collected age</a:t>
                      </a:r>
                      <a:endParaRPr kumimoji="1" lang="ja-JP" altLang="en-US" sz="1100" b="1">
                        <a:solidFill>
                          <a:schemeClr val="tx1"/>
                        </a:solidFill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>
                          <a:solidFill>
                            <a:schemeClr val="tx1"/>
                          </a:solidFill>
                          <a:latin typeface="Helvetica" charset="0"/>
                          <a:ea typeface="Helvetica" charset="0"/>
                          <a:cs typeface="Helvetica" charset="0"/>
                        </a:rPr>
                        <a:t>Sex</a:t>
                      </a:r>
                      <a:endParaRPr kumimoji="1" lang="ja-JP" altLang="en-US" sz="1100">
                        <a:solidFill>
                          <a:schemeClr val="tx1"/>
                        </a:solidFill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>
                          <a:solidFill>
                            <a:schemeClr val="tx1"/>
                          </a:solidFill>
                          <a:latin typeface="Helvetica" charset="0"/>
                          <a:ea typeface="Helvetica" charset="0"/>
                          <a:cs typeface="Helvetica" charset="0"/>
                        </a:rPr>
                        <a:t>ID</a:t>
                      </a:r>
                      <a:endParaRPr kumimoji="1" lang="ja-JP" altLang="en-US" sz="1100">
                        <a:solidFill>
                          <a:schemeClr val="tx1"/>
                        </a:solidFill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94577127"/>
                  </a:ext>
                </a:extLst>
              </a:tr>
              <a:tr h="280673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b="0" dirty="0">
                          <a:solidFill>
                            <a:schemeClr val="tx1"/>
                          </a:solidFill>
                          <a:latin typeface="Helvetica" charset="0"/>
                          <a:ea typeface="Helvetica" charset="0"/>
                          <a:cs typeface="Helvetica" charset="0"/>
                        </a:rPr>
                        <a:t>Embryo #1</a:t>
                      </a:r>
                      <a:endParaRPr kumimoji="1" lang="ja-JP" altLang="en-US" sz="1100" b="0" dirty="0">
                        <a:solidFill>
                          <a:schemeClr val="tx1"/>
                        </a:solidFill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>
                          <a:solidFill>
                            <a:schemeClr val="tx1"/>
                          </a:solidFill>
                          <a:latin typeface="Helvetica" charset="0"/>
                          <a:ea typeface="Helvetica" charset="0"/>
                          <a:cs typeface="Helvetica" charset="0"/>
                        </a:rPr>
                        <a:t>Embryonic day 95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>
                          <a:solidFill>
                            <a:schemeClr val="tx1"/>
                          </a:solidFill>
                          <a:latin typeface="Helvetica" charset="0"/>
                          <a:ea typeface="Helvetica" charset="0"/>
                          <a:cs typeface="Helvetica" charset="0"/>
                        </a:rPr>
                        <a:t>male</a:t>
                      </a:r>
                      <a:endParaRPr kumimoji="1" lang="ja-JP" altLang="en-US" sz="1100">
                        <a:solidFill>
                          <a:schemeClr val="tx1"/>
                        </a:solidFill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>
                          <a:solidFill>
                            <a:schemeClr val="tx1"/>
                          </a:solidFill>
                          <a:latin typeface="Helvetica" charset="0"/>
                          <a:ea typeface="Helvetica" charset="0"/>
                          <a:cs typeface="Helvetica" charset="0"/>
                        </a:rPr>
                        <a:t>E95M</a:t>
                      </a:r>
                      <a:endParaRPr kumimoji="1" lang="ja-JP" altLang="en-US" sz="1100">
                        <a:solidFill>
                          <a:schemeClr val="tx1"/>
                        </a:solidFill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5656859"/>
                  </a:ext>
                </a:extLst>
              </a:tr>
              <a:tr h="280673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100" b="0" dirty="0">
                          <a:solidFill>
                            <a:schemeClr val="tx1"/>
                          </a:solidFill>
                          <a:latin typeface="Helvetica" charset="0"/>
                          <a:ea typeface="Helvetica" charset="0"/>
                          <a:cs typeface="Helvetica" charset="0"/>
                        </a:rPr>
                        <a:t>Embryo #2</a:t>
                      </a:r>
                      <a:endParaRPr kumimoji="1" lang="ja-JP" altLang="en-US" sz="1100" b="0" dirty="0">
                        <a:solidFill>
                          <a:schemeClr val="tx1"/>
                        </a:solidFill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100" dirty="0">
                          <a:solidFill>
                            <a:schemeClr val="tx1"/>
                          </a:solidFill>
                          <a:latin typeface="Helvetica" charset="0"/>
                          <a:ea typeface="Helvetica" charset="0"/>
                          <a:cs typeface="Helvetica" charset="0"/>
                        </a:rPr>
                        <a:t>Embryonic day 95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>
                          <a:solidFill>
                            <a:schemeClr val="tx1"/>
                          </a:solidFill>
                          <a:latin typeface="Helvetica" charset="0"/>
                          <a:ea typeface="Helvetica" charset="0"/>
                          <a:cs typeface="Helvetica" charset="0"/>
                        </a:rPr>
                        <a:t>female</a:t>
                      </a:r>
                      <a:endParaRPr kumimoji="1" lang="ja-JP" altLang="en-US" sz="1100">
                        <a:solidFill>
                          <a:schemeClr val="tx1"/>
                        </a:solidFill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>
                          <a:solidFill>
                            <a:schemeClr val="tx1"/>
                          </a:solidFill>
                          <a:latin typeface="Helvetica" charset="0"/>
                          <a:ea typeface="Helvetica" charset="0"/>
                          <a:cs typeface="Helvetica" charset="0"/>
                        </a:rPr>
                        <a:t>E95F</a:t>
                      </a:r>
                      <a:endParaRPr kumimoji="1" lang="ja-JP" altLang="en-US" sz="1100">
                        <a:solidFill>
                          <a:schemeClr val="tx1"/>
                        </a:solidFill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8735992"/>
                  </a:ext>
                </a:extLst>
              </a:tr>
              <a:tr h="280673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b="0" dirty="0">
                          <a:solidFill>
                            <a:schemeClr val="tx1"/>
                          </a:solidFill>
                          <a:latin typeface="Helvetica" charset="0"/>
                          <a:ea typeface="Helvetica" charset="0"/>
                          <a:cs typeface="Helvetica" charset="0"/>
                        </a:rPr>
                        <a:t>Adult #1</a:t>
                      </a:r>
                      <a:endParaRPr kumimoji="1" lang="ja-JP" altLang="en-US" sz="1100" b="0" dirty="0">
                        <a:solidFill>
                          <a:schemeClr val="tx1"/>
                        </a:solidFill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100" dirty="0">
                          <a:latin typeface="Helvetica" charset="0"/>
                          <a:ea typeface="Helvetica" charset="0"/>
                          <a:cs typeface="Helvetica" charset="0"/>
                        </a:rPr>
                        <a:t>2 years 4 months</a:t>
                      </a:r>
                      <a:endParaRPr kumimoji="1" lang="ja-JP" altLang="en-US" sz="1100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>
                          <a:solidFill>
                            <a:schemeClr val="tx1"/>
                          </a:solidFill>
                          <a:latin typeface="Helvetica" charset="0"/>
                          <a:ea typeface="Helvetica" charset="0"/>
                          <a:cs typeface="Helvetica" charset="0"/>
                        </a:rPr>
                        <a:t>female</a:t>
                      </a:r>
                      <a:endParaRPr kumimoji="1" lang="ja-JP" altLang="en-US" sz="1100">
                        <a:solidFill>
                          <a:schemeClr val="tx1"/>
                        </a:solidFill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>
                          <a:solidFill>
                            <a:schemeClr val="tx1"/>
                          </a:solidFill>
                          <a:latin typeface="Helvetica" charset="0"/>
                          <a:ea typeface="Helvetica" charset="0"/>
                          <a:cs typeface="Helvetica" charset="0"/>
                        </a:rPr>
                        <a:t>I5386F</a:t>
                      </a:r>
                      <a:endParaRPr kumimoji="1" lang="ja-JP" altLang="en-US" sz="1100">
                        <a:solidFill>
                          <a:schemeClr val="tx1"/>
                        </a:solidFill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87066094"/>
                  </a:ext>
                </a:extLst>
              </a:tr>
              <a:tr h="280673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b="0" dirty="0">
                          <a:solidFill>
                            <a:schemeClr val="tx1"/>
                          </a:solidFill>
                          <a:latin typeface="Helvetica" charset="0"/>
                          <a:ea typeface="Helvetica" charset="0"/>
                          <a:cs typeface="Helvetica" charset="0"/>
                        </a:rPr>
                        <a:t>Adult #2</a:t>
                      </a:r>
                      <a:endParaRPr kumimoji="1" lang="ja-JP" altLang="en-US" sz="1100" b="0" dirty="0">
                        <a:solidFill>
                          <a:schemeClr val="tx1"/>
                        </a:solidFill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100" dirty="0">
                          <a:latin typeface="Helvetica" charset="0"/>
                          <a:ea typeface="Helvetica" charset="0"/>
                          <a:cs typeface="Helvetica" charset="0"/>
                        </a:rPr>
                        <a:t>2 years 5 months</a:t>
                      </a:r>
                      <a:endParaRPr kumimoji="1" lang="ja-JP" altLang="en-US" sz="1100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>
                          <a:solidFill>
                            <a:schemeClr val="tx1"/>
                          </a:solidFill>
                          <a:latin typeface="Helvetica" charset="0"/>
                          <a:ea typeface="Helvetica" charset="0"/>
                          <a:cs typeface="Helvetica" charset="0"/>
                        </a:rPr>
                        <a:t>female</a:t>
                      </a:r>
                      <a:endParaRPr kumimoji="1" lang="ja-JP" altLang="en-US" sz="1100">
                        <a:solidFill>
                          <a:schemeClr val="tx1"/>
                        </a:solidFill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>
                          <a:solidFill>
                            <a:schemeClr val="tx1"/>
                          </a:solidFill>
                          <a:latin typeface="Helvetica" charset="0"/>
                          <a:ea typeface="Helvetica" charset="0"/>
                          <a:cs typeface="Helvetica" charset="0"/>
                        </a:rPr>
                        <a:t>I5332F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06494964"/>
                  </a:ext>
                </a:extLst>
              </a:tr>
            </a:tbl>
          </a:graphicData>
        </a:graphic>
      </p:graphicFrame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622DDFB-5AD8-B84B-ADED-0E7CB737B176}"/>
              </a:ext>
            </a:extLst>
          </p:cNvPr>
          <p:cNvSpPr txBox="1"/>
          <p:nvPr/>
        </p:nvSpPr>
        <p:spPr>
          <a:xfrm>
            <a:off x="-3722914" y="230232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ja-JP" altLang="en-US"/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25FB6E25-5BED-3D47-B82D-33BE289FEF4A}"/>
              </a:ext>
            </a:extLst>
          </p:cNvPr>
          <p:cNvSpPr txBox="1"/>
          <p:nvPr/>
        </p:nvSpPr>
        <p:spPr>
          <a:xfrm>
            <a:off x="194712" y="178830"/>
            <a:ext cx="27667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b="1" dirty="0">
                <a:latin typeface="Palatino Linotype" panose="02040502050505030304" pitchFamily="18" charset="0"/>
              </a:rPr>
              <a:t>Supplementary Table S1</a:t>
            </a:r>
            <a:endParaRPr kumimoji="1" lang="ja-JP" altLang="en-US" b="1">
              <a:latin typeface="Palatino Linotype" panose="02040502050505030304" pitchFamily="18" charset="0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E833D806-599A-914A-87B5-799DD6FC3BFB}"/>
              </a:ext>
            </a:extLst>
          </p:cNvPr>
          <p:cNvSpPr txBox="1"/>
          <p:nvPr/>
        </p:nvSpPr>
        <p:spPr>
          <a:xfrm>
            <a:off x="374985" y="3863965"/>
            <a:ext cx="420929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>
                <a:latin typeface="Palatino Linotype" panose="02040502050505030304" pitchFamily="18" charset="0"/>
              </a:rPr>
              <a:t>Primers used for quantitative RT-PCR in this study.</a:t>
            </a:r>
            <a:endParaRPr kumimoji="1" lang="ja-JP" altLang="en-US" sz="1400">
              <a:latin typeface="Palatino Linotype" panose="02040502050505030304" pitchFamily="18" charset="0"/>
            </a:endParaRPr>
          </a:p>
        </p:txBody>
      </p:sp>
      <p:graphicFrame>
        <p:nvGraphicFramePr>
          <p:cNvPr id="11" name="表 10">
            <a:extLst>
              <a:ext uri="{FF2B5EF4-FFF2-40B4-BE49-F238E27FC236}">
                <a16:creationId xmlns:a16="http://schemas.microsoft.com/office/drawing/2014/main" id="{15ADD16A-ABAE-8F4C-9015-2F9C31193B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0332285"/>
              </p:ext>
            </p:extLst>
          </p:nvPr>
        </p:nvGraphicFramePr>
        <p:xfrm>
          <a:off x="374985" y="4336073"/>
          <a:ext cx="5467675" cy="17602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23036">
                  <a:extLst>
                    <a:ext uri="{9D8B030D-6E8A-4147-A177-3AD203B41FA5}">
                      <a16:colId xmlns:a16="http://schemas.microsoft.com/office/drawing/2014/main" val="2791827990"/>
                    </a:ext>
                  </a:extLst>
                </a:gridCol>
                <a:gridCol w="1981355">
                  <a:extLst>
                    <a:ext uri="{9D8B030D-6E8A-4147-A177-3AD203B41FA5}">
                      <a16:colId xmlns:a16="http://schemas.microsoft.com/office/drawing/2014/main" val="805335634"/>
                    </a:ext>
                  </a:extLst>
                </a:gridCol>
                <a:gridCol w="2263284">
                  <a:extLst>
                    <a:ext uri="{9D8B030D-6E8A-4147-A177-3AD203B41FA5}">
                      <a16:colId xmlns:a16="http://schemas.microsoft.com/office/drawing/2014/main" val="3336464376"/>
                    </a:ext>
                  </a:extLst>
                </a:gridCol>
              </a:tblGrid>
              <a:tr h="206484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50" b="1" i="0" dirty="0">
                          <a:latin typeface="Helvetica" charset="0"/>
                          <a:ea typeface="Helvetica" charset="0"/>
                          <a:cs typeface="Helvetica" charset="0"/>
                        </a:rPr>
                        <a:t>gene</a:t>
                      </a:r>
                      <a:endParaRPr kumimoji="1" lang="ja-JP" altLang="en-US" sz="1050" b="1" i="0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50" b="1" dirty="0">
                          <a:latin typeface="Helvetica" charset="0"/>
                          <a:ea typeface="Helvetica" charset="0"/>
                          <a:cs typeface="Helvetica" charset="0"/>
                        </a:rPr>
                        <a:t>Forward</a:t>
                      </a:r>
                      <a:endParaRPr kumimoji="1" lang="ja-JP" altLang="en-US" sz="1050" b="1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50" b="1" dirty="0">
                          <a:latin typeface="Helvetica" charset="0"/>
                          <a:ea typeface="Helvetica" charset="0"/>
                          <a:cs typeface="Helvetica" charset="0"/>
                        </a:rPr>
                        <a:t>Reverse</a:t>
                      </a:r>
                      <a:endParaRPr kumimoji="1" lang="ja-JP" altLang="en-US" sz="1050" b="1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60369412"/>
                  </a:ext>
                </a:extLst>
              </a:tr>
              <a:tr h="206484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50" b="0" i="1" dirty="0">
                          <a:latin typeface="Helvetica" charset="0"/>
                          <a:ea typeface="Helvetica" charset="0"/>
                          <a:cs typeface="Helvetica" charset="0"/>
                        </a:rPr>
                        <a:t>TUBB3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en" altLang="ja-JP" sz="1050" dirty="0">
                          <a:latin typeface="Helvetica" charset="0"/>
                          <a:ea typeface="Helvetica" charset="0"/>
                          <a:cs typeface="Helvetica" charset="0"/>
                        </a:rPr>
                        <a:t>gcaactacgtgggcgact</a:t>
                      </a:r>
                      <a:endParaRPr kumimoji="1" lang="ja-JP" altLang="en-US" sz="1050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en" altLang="ja-JP" sz="1050" dirty="0">
                          <a:latin typeface="Helvetica" charset="0"/>
                          <a:ea typeface="Helvetica" charset="0"/>
                          <a:cs typeface="Helvetica" charset="0"/>
                        </a:rPr>
                        <a:t>cgaggcacgtacttgtgaga</a:t>
                      </a:r>
                      <a:endParaRPr kumimoji="1" lang="ja-JP" altLang="en-US" sz="105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9280982"/>
                  </a:ext>
                </a:extLst>
              </a:tr>
              <a:tr h="206484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50" b="0" i="1" dirty="0">
                          <a:latin typeface="Helvetica" charset="0"/>
                          <a:ea typeface="Helvetica" charset="0"/>
                          <a:cs typeface="Helvetica" charset="0"/>
                        </a:rPr>
                        <a:t>MAP2</a:t>
                      </a:r>
                      <a:endParaRPr kumimoji="1" lang="ja-JP" altLang="en-US" sz="1050" b="0" i="1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dirty="0">
                          <a:latin typeface="Helvetica" charset="0"/>
                          <a:ea typeface="Helvetica" charset="0"/>
                          <a:cs typeface="Helvetica" charset="0"/>
                        </a:rPr>
                        <a:t>tgcaaggcacagaagaagaaaag</a:t>
                      </a:r>
                      <a:endParaRPr kumimoji="1" lang="ja-JP" altLang="en-US" sz="105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en" altLang="ja-JP" sz="1050" dirty="0">
                          <a:latin typeface="Helvetica" charset="0"/>
                          <a:ea typeface="Helvetica" charset="0"/>
                          <a:cs typeface="Helvetica" charset="0"/>
                        </a:rPr>
                        <a:t>tatgggagcaactaaaccccact</a:t>
                      </a:r>
                      <a:endParaRPr kumimoji="1" lang="ja-JP" altLang="en-US" sz="105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6222637"/>
                  </a:ext>
                </a:extLst>
              </a:tr>
              <a:tr h="206484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50" b="0" i="1" dirty="0">
                          <a:latin typeface="Helvetica" charset="0"/>
                          <a:ea typeface="Helvetica" charset="0"/>
                          <a:cs typeface="Helvetica" charset="0"/>
                        </a:rPr>
                        <a:t>RBFOX3</a:t>
                      </a:r>
                      <a:endParaRPr kumimoji="1" lang="ja-JP" altLang="en-US" sz="1050" b="0" i="1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en" altLang="ja-JP" sz="1050" dirty="0">
                          <a:latin typeface="Helvetica" charset="0"/>
                          <a:ea typeface="Helvetica" charset="0"/>
                          <a:cs typeface="Helvetica" charset="0"/>
                        </a:rPr>
                        <a:t>cccgttgaaattctgtctgtgag</a:t>
                      </a:r>
                      <a:endParaRPr kumimoji="1" lang="ja-JP" altLang="en-US" sz="105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en" altLang="ja-JP" sz="1050" dirty="0">
                          <a:latin typeface="Helvetica" charset="0"/>
                          <a:ea typeface="Helvetica" charset="0"/>
                          <a:cs typeface="Helvetica" charset="0"/>
                        </a:rPr>
                        <a:t>ctgtgactggtagtgggaggaga</a:t>
                      </a:r>
                      <a:endParaRPr kumimoji="1" lang="ja-JP" altLang="en-US" sz="105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8057016"/>
                  </a:ext>
                </a:extLst>
              </a:tr>
              <a:tr h="206484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50" b="0" i="1" dirty="0">
                          <a:latin typeface="Helvetica" charset="0"/>
                          <a:ea typeface="Helvetica" charset="0"/>
                          <a:cs typeface="Helvetica" charset="0"/>
                        </a:rPr>
                        <a:t>MAPT</a:t>
                      </a:r>
                      <a:endParaRPr kumimoji="1" lang="ja-JP" altLang="en-US" sz="1050" b="0" i="1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en" altLang="ja-JP" sz="1050" dirty="0">
                          <a:latin typeface="Helvetica" charset="0"/>
                          <a:ea typeface="Helvetica" charset="0"/>
                          <a:cs typeface="Helvetica" charset="0"/>
                        </a:rPr>
                        <a:t>ggtggaagtaaaatctgagaagc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en" altLang="ja-JP" sz="1050" dirty="0">
                          <a:latin typeface="Helvetica" charset="0"/>
                          <a:ea typeface="Helvetica" charset="0"/>
                          <a:cs typeface="Helvetica" charset="0"/>
                        </a:rPr>
                        <a:t>gtcagcttgtgggtttcaatctt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01256667"/>
                  </a:ext>
                </a:extLst>
              </a:tr>
              <a:tr h="206484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50" b="0" i="1" dirty="0">
                          <a:latin typeface="Helvetica" charset="0"/>
                          <a:ea typeface="Helvetica" charset="0"/>
                          <a:cs typeface="Helvetica" charset="0"/>
                        </a:rPr>
                        <a:t>COL1A1</a:t>
                      </a:r>
                      <a:endParaRPr kumimoji="1" lang="ja-JP" altLang="en-US" sz="1050" b="0" i="1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en" altLang="ja-JP" sz="1050" dirty="0">
                          <a:latin typeface="Helvetica" charset="0"/>
                          <a:ea typeface="Helvetica" charset="0"/>
                          <a:cs typeface="Helvetica" charset="0"/>
                        </a:rPr>
                        <a:t>ggtggtttcgatttcagcttctt</a:t>
                      </a:r>
                      <a:endParaRPr kumimoji="1" lang="ja-JP" altLang="en-US" sz="105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en" altLang="ja-JP" sz="1050" dirty="0">
                          <a:latin typeface="Helvetica" charset="0"/>
                          <a:ea typeface="Helvetica" charset="0"/>
                          <a:cs typeface="Helvetica" charset="0"/>
                        </a:rPr>
                        <a:t>agtcagagtggcacatcttgagg</a:t>
                      </a:r>
                      <a:endParaRPr kumimoji="1" lang="ja-JP" altLang="en-US" sz="105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21027460"/>
                  </a:ext>
                </a:extLst>
              </a:tr>
              <a:tr h="206484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50" b="0" i="1" dirty="0">
                          <a:latin typeface="Helvetica" charset="0"/>
                          <a:ea typeface="Helvetica" charset="0"/>
                          <a:cs typeface="Helvetica" charset="0"/>
                        </a:rPr>
                        <a:t>GAPDH</a:t>
                      </a:r>
                      <a:endParaRPr kumimoji="1" lang="ja-JP" altLang="en-US" sz="1050" b="0" i="1" dirty="0"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en" altLang="ja-JP" sz="1050" dirty="0">
                          <a:latin typeface="Helvetica" charset="0"/>
                          <a:ea typeface="Helvetica" charset="0"/>
                          <a:cs typeface="Helvetica" charset="0"/>
                        </a:rPr>
                        <a:t>gcaccgtcaaggctgagaac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en" altLang="ja-JP" sz="1050" dirty="0">
                          <a:latin typeface="Helvetica" charset="0"/>
                          <a:ea typeface="Helvetica" charset="0"/>
                          <a:cs typeface="Helvetica" charset="0"/>
                        </a:rPr>
                        <a:t>tggtgaagacgccagtgga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8305845"/>
                  </a:ext>
                </a:extLst>
              </a:tr>
            </a:tbl>
          </a:graphicData>
        </a:graphic>
      </p:graphicFrame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EC9AD42E-D20C-1F41-9CCE-900BE656BA6E}"/>
              </a:ext>
            </a:extLst>
          </p:cNvPr>
          <p:cNvSpPr txBox="1"/>
          <p:nvPr/>
        </p:nvSpPr>
        <p:spPr>
          <a:xfrm>
            <a:off x="194712" y="3373010"/>
            <a:ext cx="27667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b="1" dirty="0">
                <a:latin typeface="Palatino Linotype" panose="02040502050505030304" pitchFamily="18" charset="0"/>
              </a:rPr>
              <a:t>Supplementary Table S2</a:t>
            </a:r>
            <a:endParaRPr kumimoji="1" lang="ja-JP" altLang="en-US" b="1"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03345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622DDFB-5AD8-B84B-ADED-0E7CB737B176}"/>
              </a:ext>
            </a:extLst>
          </p:cNvPr>
          <p:cNvSpPr txBox="1"/>
          <p:nvPr/>
        </p:nvSpPr>
        <p:spPr>
          <a:xfrm>
            <a:off x="-3722914" y="230232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ja-JP" altLang="en-US"/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25FB6E25-5BED-3D47-B82D-33BE289FEF4A}"/>
              </a:ext>
            </a:extLst>
          </p:cNvPr>
          <p:cNvSpPr txBox="1"/>
          <p:nvPr/>
        </p:nvSpPr>
        <p:spPr>
          <a:xfrm>
            <a:off x="194712" y="178830"/>
            <a:ext cx="27667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b="1" dirty="0">
                <a:latin typeface="Palatino Linotype" panose="02040502050505030304" pitchFamily="18" charset="0"/>
              </a:rPr>
              <a:t>Supplementary Table S3</a:t>
            </a:r>
            <a:endParaRPr kumimoji="1" lang="ja-JP" altLang="en-US" b="1">
              <a:latin typeface="Palatino Linotype" panose="02040502050505030304" pitchFamily="18" charset="0"/>
            </a:endParaRPr>
          </a:p>
        </p:txBody>
      </p:sp>
      <p:graphicFrame>
        <p:nvGraphicFramePr>
          <p:cNvPr id="39" name="表 38">
            <a:extLst>
              <a:ext uri="{FF2B5EF4-FFF2-40B4-BE49-F238E27FC236}">
                <a16:creationId xmlns:a16="http://schemas.microsoft.com/office/drawing/2014/main" id="{AA69E616-8792-414F-9375-555FC2CD753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6007662"/>
              </p:ext>
            </p:extLst>
          </p:nvPr>
        </p:nvGraphicFramePr>
        <p:xfrm>
          <a:off x="773875" y="1171734"/>
          <a:ext cx="5147953" cy="439078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35262">
                  <a:extLst>
                    <a:ext uri="{9D8B030D-6E8A-4147-A177-3AD203B41FA5}">
                      <a16:colId xmlns:a16="http://schemas.microsoft.com/office/drawing/2014/main" val="1656495882"/>
                    </a:ext>
                  </a:extLst>
                </a:gridCol>
                <a:gridCol w="1164981">
                  <a:extLst>
                    <a:ext uri="{9D8B030D-6E8A-4147-A177-3AD203B41FA5}">
                      <a16:colId xmlns:a16="http://schemas.microsoft.com/office/drawing/2014/main" val="3544872929"/>
                    </a:ext>
                  </a:extLst>
                </a:gridCol>
                <a:gridCol w="865864">
                  <a:extLst>
                    <a:ext uri="{9D8B030D-6E8A-4147-A177-3AD203B41FA5}">
                      <a16:colId xmlns:a16="http://schemas.microsoft.com/office/drawing/2014/main" val="1508760978"/>
                    </a:ext>
                  </a:extLst>
                </a:gridCol>
                <a:gridCol w="1195343">
                  <a:extLst>
                    <a:ext uri="{9D8B030D-6E8A-4147-A177-3AD203B41FA5}">
                      <a16:colId xmlns:a16="http://schemas.microsoft.com/office/drawing/2014/main" val="414768342"/>
                    </a:ext>
                  </a:extLst>
                </a:gridCol>
                <a:gridCol w="1386503">
                  <a:extLst>
                    <a:ext uri="{9D8B030D-6E8A-4147-A177-3AD203B41FA5}">
                      <a16:colId xmlns:a16="http://schemas.microsoft.com/office/drawing/2014/main" val="2137321782"/>
                    </a:ext>
                  </a:extLst>
                </a:gridCol>
              </a:tblGrid>
              <a:tr h="330495">
                <a:tc gridSpan="3">
                  <a:txBody>
                    <a:bodyPr/>
                    <a:lstStyle/>
                    <a:p>
                      <a:pPr algn="ctr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Helvetica" pitchFamily="2" charset="0"/>
                        <a:ea typeface="游ゴシック" panose="020B0400000000000000" pitchFamily="34" charset="-128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1100" u="none" strike="noStrike" dirty="0">
                          <a:effectLst/>
                          <a:latin typeface="Helvetica" pitchFamily="2" charset="0"/>
                        </a:rPr>
                        <a:t>Embryonic </a:t>
                      </a:r>
                      <a:r>
                        <a:rPr lang="en" sz="1100" u="none" strike="noStrike" dirty="0" err="1">
                          <a:effectLst/>
                          <a:latin typeface="Helvetica" pitchFamily="2" charset="0"/>
                        </a:rPr>
                        <a:t>iNs</a:t>
                      </a:r>
                      <a:endParaRPr lang="en" sz="1100" b="0" i="0" u="none" strike="noStrike" dirty="0">
                        <a:solidFill>
                          <a:srgbClr val="000000"/>
                        </a:solidFill>
                        <a:effectLst/>
                        <a:latin typeface="Helvetica" pitchFamily="2" charset="0"/>
                        <a:ea typeface="游ゴシック" panose="020B0400000000000000" pitchFamily="34" charset="-128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1100" u="none" strike="noStrike" dirty="0">
                          <a:effectLst/>
                          <a:latin typeface="Helvetica" pitchFamily="2" charset="0"/>
                        </a:rPr>
                        <a:t>Adult </a:t>
                      </a:r>
                      <a:r>
                        <a:rPr lang="en" sz="1100" u="none" strike="noStrike" dirty="0" err="1">
                          <a:effectLst/>
                          <a:latin typeface="Helvetica" pitchFamily="2" charset="0"/>
                        </a:rPr>
                        <a:t>iNs</a:t>
                      </a:r>
                      <a:endParaRPr lang="en" sz="1100" b="0" i="0" u="none" strike="noStrike" dirty="0">
                        <a:solidFill>
                          <a:srgbClr val="000000"/>
                        </a:solidFill>
                        <a:effectLst/>
                        <a:latin typeface="Helvetica" pitchFamily="2" charset="0"/>
                        <a:ea typeface="游ゴシック" panose="020B0400000000000000" pitchFamily="34" charset="-128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68767197"/>
                  </a:ext>
                </a:extLst>
              </a:tr>
              <a:tr h="316235">
                <a:tc rowSpan="6">
                  <a:txBody>
                    <a:bodyPr/>
                    <a:lstStyle/>
                    <a:p>
                      <a:pPr algn="ctr" fontAlgn="ctr"/>
                      <a:r>
                        <a:rPr lang="en" sz="1100" u="none" strike="noStrike" dirty="0">
                          <a:effectLst/>
                          <a:latin typeface="Helvetica" pitchFamily="2" charset="0"/>
                        </a:rPr>
                        <a:t>Reprogramming potential</a:t>
                      </a:r>
                      <a:endParaRPr lang="en" sz="1100" b="0" i="0" u="none" strike="noStrike" dirty="0">
                        <a:solidFill>
                          <a:srgbClr val="000000"/>
                        </a:solidFill>
                        <a:effectLst/>
                        <a:latin typeface="Helvetica" pitchFamily="2" charset="0"/>
                        <a:ea typeface="游ゴシック" panose="020B0400000000000000" pitchFamily="34" charset="-128"/>
                      </a:endParaRPr>
                    </a:p>
                  </a:txBody>
                  <a:tcPr marL="9525" marR="9525" marT="9525" marB="0" vert="vert27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" sz="1100" u="none" strike="noStrike" dirty="0">
                          <a:effectLst/>
                          <a:latin typeface="Helvetica" pitchFamily="2" charset="0"/>
                        </a:rPr>
                        <a:t>Morphology</a:t>
                      </a:r>
                      <a:endParaRPr lang="en" sz="1100" b="0" i="0" u="none" strike="noStrike" dirty="0">
                        <a:solidFill>
                          <a:srgbClr val="000000"/>
                        </a:solidFill>
                        <a:effectLst/>
                        <a:latin typeface="Helvetica" pitchFamily="2" charset="0"/>
                        <a:ea typeface="游ゴシック" panose="020B0400000000000000" pitchFamily="34" charset="-128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1100" u="none" strike="noStrike" dirty="0">
                          <a:effectLst/>
                          <a:latin typeface="Helvetica" pitchFamily="2" charset="0"/>
                        </a:rPr>
                        <a:t>neuron-like</a:t>
                      </a:r>
                      <a:endParaRPr lang="en" sz="1100" b="0" i="0" u="none" strike="noStrike" dirty="0">
                        <a:solidFill>
                          <a:srgbClr val="000000"/>
                        </a:solidFill>
                        <a:effectLst/>
                        <a:latin typeface="Helvetica" pitchFamily="2" charset="0"/>
                        <a:ea typeface="游ゴシック" panose="020B0400000000000000" pitchFamily="34" charset="-128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1100" u="none" strike="noStrike" dirty="0">
                          <a:effectLst/>
                          <a:latin typeface="Helvetica" pitchFamily="2" charset="0"/>
                        </a:rPr>
                        <a:t>neuron-like</a:t>
                      </a:r>
                      <a:endParaRPr lang="en" sz="1100" b="0" i="0" u="none" strike="noStrike" dirty="0">
                        <a:solidFill>
                          <a:srgbClr val="000000"/>
                        </a:solidFill>
                        <a:effectLst/>
                        <a:latin typeface="Helvetica" pitchFamily="2" charset="0"/>
                        <a:ea typeface="游ゴシック" panose="020B0400000000000000" pitchFamily="34" charset="-128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03171688"/>
                  </a:ext>
                </a:extLst>
              </a:tr>
              <a:tr h="320461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" sz="1100" u="none" strike="noStrike" dirty="0">
                          <a:effectLst/>
                          <a:latin typeface="Helvetica" pitchFamily="2" charset="0"/>
                        </a:rPr>
                        <a:t>Pan-neuron marker positive rate</a:t>
                      </a:r>
                      <a:endParaRPr lang="en" sz="1100" b="0" i="0" u="none" strike="noStrike" dirty="0">
                        <a:solidFill>
                          <a:srgbClr val="000000"/>
                        </a:solidFill>
                        <a:effectLst/>
                        <a:latin typeface="Helvetica" pitchFamily="2" charset="0"/>
                        <a:ea typeface="游ゴシック" panose="020B0400000000000000" pitchFamily="34" charset="-128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1100" u="none" strike="noStrike" dirty="0">
                          <a:effectLst/>
                          <a:latin typeface="Helvetica" pitchFamily="2" charset="0"/>
                        </a:rPr>
                        <a:t>β</a:t>
                      </a:r>
                      <a:r>
                        <a:rPr lang="en" sz="1100" u="none" strike="noStrike" dirty="0">
                          <a:effectLst/>
                          <a:latin typeface="Helvetica" pitchFamily="2" charset="0"/>
                        </a:rPr>
                        <a:t>III-tubulin</a:t>
                      </a:r>
                      <a:endParaRPr lang="en" sz="1100" b="0" i="0" u="none" strike="noStrike" dirty="0">
                        <a:solidFill>
                          <a:srgbClr val="000000"/>
                        </a:solidFill>
                        <a:effectLst/>
                        <a:latin typeface="Helvetica" pitchFamily="2" charset="0"/>
                        <a:ea typeface="游ゴシック" panose="020B0400000000000000" pitchFamily="34" charset="-128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u="none" strike="noStrike" dirty="0">
                          <a:effectLst/>
                          <a:latin typeface="Helvetica" pitchFamily="2" charset="0"/>
                        </a:rPr>
                        <a:t>80%</a:t>
                      </a:r>
                      <a:endParaRPr lang="en-US" altLang="ja-JP" sz="1100" b="0" i="0" u="none" strike="noStrike" dirty="0">
                        <a:solidFill>
                          <a:srgbClr val="000000"/>
                        </a:solidFill>
                        <a:effectLst/>
                        <a:latin typeface="Helvetica" pitchFamily="2" charset="0"/>
                        <a:ea typeface="游ゴシック" panose="020B0400000000000000" pitchFamily="34" charset="-128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u="none" strike="noStrike" dirty="0">
                          <a:effectLst/>
                          <a:latin typeface="Helvetica" pitchFamily="2" charset="0"/>
                        </a:rPr>
                        <a:t>80%</a:t>
                      </a:r>
                      <a:endParaRPr lang="en-US" altLang="ja-JP" sz="1100" b="0" i="0" u="none" strike="noStrike" dirty="0">
                        <a:solidFill>
                          <a:srgbClr val="000000"/>
                        </a:solidFill>
                        <a:effectLst/>
                        <a:latin typeface="Helvetica" pitchFamily="2" charset="0"/>
                        <a:ea typeface="游ゴシック" panose="020B0400000000000000" pitchFamily="34" charset="-128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05956606"/>
                  </a:ext>
                </a:extLst>
              </a:tr>
              <a:tr h="34182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1100" u="none" strike="noStrike">
                          <a:effectLst/>
                          <a:latin typeface="Helvetica" pitchFamily="2" charset="0"/>
                        </a:rPr>
                        <a:t>MAP2</a:t>
                      </a:r>
                      <a:endParaRPr lang="en" sz="1100" b="0" i="0" u="none" strike="noStrike">
                        <a:solidFill>
                          <a:srgbClr val="000000"/>
                        </a:solidFill>
                        <a:effectLst/>
                        <a:latin typeface="Helvetica" pitchFamily="2" charset="0"/>
                        <a:ea typeface="游ゴシック" panose="020B0400000000000000" pitchFamily="34" charset="-128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u="none" strike="noStrike" dirty="0">
                          <a:effectLst/>
                          <a:latin typeface="Helvetica" pitchFamily="2" charset="0"/>
                        </a:rPr>
                        <a:t>85%</a:t>
                      </a:r>
                      <a:endParaRPr lang="en-US" altLang="ja-JP" sz="1100" b="0" i="0" u="none" strike="noStrike" dirty="0">
                        <a:solidFill>
                          <a:srgbClr val="000000"/>
                        </a:solidFill>
                        <a:effectLst/>
                        <a:latin typeface="Helvetica" pitchFamily="2" charset="0"/>
                        <a:ea typeface="游ゴシック" panose="020B0400000000000000" pitchFamily="34" charset="-128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u="none" strike="noStrike" dirty="0">
                          <a:effectLst/>
                          <a:latin typeface="Helvetica" pitchFamily="2" charset="0"/>
                        </a:rPr>
                        <a:t>80%</a:t>
                      </a:r>
                      <a:endParaRPr lang="en-US" altLang="ja-JP" sz="1100" b="0" i="0" u="none" strike="noStrike" dirty="0">
                        <a:solidFill>
                          <a:srgbClr val="000000"/>
                        </a:solidFill>
                        <a:effectLst/>
                        <a:latin typeface="Helvetica" pitchFamily="2" charset="0"/>
                        <a:ea typeface="游ゴシック" panose="020B0400000000000000" pitchFamily="34" charset="-128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28598954"/>
                  </a:ext>
                </a:extLst>
              </a:tr>
              <a:tr h="309779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1100" u="none" strike="noStrike" dirty="0" err="1">
                          <a:effectLst/>
                          <a:latin typeface="Helvetica" pitchFamily="2" charset="0"/>
                        </a:rPr>
                        <a:t>NeuN</a:t>
                      </a:r>
                      <a:endParaRPr lang="en" sz="1100" b="0" i="0" u="none" strike="noStrike" dirty="0">
                        <a:solidFill>
                          <a:srgbClr val="000000"/>
                        </a:solidFill>
                        <a:effectLst/>
                        <a:latin typeface="Helvetica" pitchFamily="2" charset="0"/>
                        <a:ea typeface="游ゴシック" panose="020B0400000000000000" pitchFamily="34" charset="-128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u="none" strike="noStrike" dirty="0">
                          <a:effectLst/>
                          <a:latin typeface="Helvetica" pitchFamily="2" charset="0"/>
                        </a:rPr>
                        <a:t>80%</a:t>
                      </a:r>
                      <a:endParaRPr lang="en-US" altLang="ja-JP" sz="1100" b="0" i="0" u="none" strike="noStrike" dirty="0">
                        <a:solidFill>
                          <a:srgbClr val="000000"/>
                        </a:solidFill>
                        <a:effectLst/>
                        <a:latin typeface="Helvetica" pitchFamily="2" charset="0"/>
                        <a:ea typeface="游ゴシック" panose="020B0400000000000000" pitchFamily="34" charset="-128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u="none" strike="noStrike" dirty="0">
                          <a:effectLst/>
                          <a:latin typeface="Helvetica" pitchFamily="2" charset="0"/>
                        </a:rPr>
                        <a:t>60%</a:t>
                      </a:r>
                      <a:endParaRPr lang="en-US" altLang="ja-JP" sz="1100" b="0" i="0" u="none" strike="noStrike" dirty="0">
                        <a:solidFill>
                          <a:srgbClr val="000000"/>
                        </a:solidFill>
                        <a:effectLst/>
                        <a:latin typeface="Helvetica" pitchFamily="2" charset="0"/>
                        <a:ea typeface="游ゴシック" panose="020B0400000000000000" pitchFamily="34" charset="-128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8440025"/>
                  </a:ext>
                </a:extLst>
              </a:tr>
              <a:tr h="39523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" sz="1100" u="none" strike="noStrike" dirty="0">
                          <a:effectLst/>
                          <a:latin typeface="Helvetica" pitchFamily="2" charset="0"/>
                        </a:rPr>
                        <a:t>Synapse formation</a:t>
                      </a:r>
                      <a:endParaRPr lang="en" sz="1100" b="0" i="0" u="none" strike="noStrike" dirty="0">
                        <a:solidFill>
                          <a:srgbClr val="000000"/>
                        </a:solidFill>
                        <a:effectLst/>
                        <a:latin typeface="Helvetica" pitchFamily="2" charset="0"/>
                        <a:ea typeface="游ゴシック" panose="020B0400000000000000" pitchFamily="34" charset="-128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Helvetica" pitchFamily="2" charset="0"/>
                          <a:ea typeface="游ゴシック" panose="020B0400000000000000" pitchFamily="34" charset="-128"/>
                        </a:rPr>
                        <a:t>Detected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1100" u="none" strike="noStrike" dirty="0">
                          <a:effectLst/>
                          <a:latin typeface="Helvetica" pitchFamily="2" charset="0"/>
                        </a:rPr>
                        <a:t>Not detected</a:t>
                      </a:r>
                      <a:endParaRPr lang="en" sz="1100" b="0" i="0" u="none" strike="noStrike" dirty="0">
                        <a:solidFill>
                          <a:srgbClr val="000000"/>
                        </a:solidFill>
                        <a:effectLst/>
                        <a:latin typeface="Helvetica" pitchFamily="2" charset="0"/>
                        <a:ea typeface="游ゴシック" panose="020B0400000000000000" pitchFamily="34" charset="-128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37383786"/>
                  </a:ext>
                </a:extLst>
              </a:tr>
              <a:tr h="822517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" sz="1100" u="none" strike="noStrike" dirty="0">
                          <a:effectLst/>
                          <a:latin typeface="Helvetica" pitchFamily="2" charset="0"/>
                        </a:rPr>
                        <a:t>Neural activity</a:t>
                      </a:r>
                    </a:p>
                    <a:p>
                      <a:pPr algn="ctr" fontAlgn="ctr"/>
                      <a:r>
                        <a:rPr lang="en" sz="1100" u="none" strike="noStrike" dirty="0">
                          <a:effectLst/>
                          <a:latin typeface="Helvetica" pitchFamily="2" charset="0"/>
                        </a:rPr>
                        <a:t>(detected with </a:t>
                      </a:r>
                      <a:r>
                        <a:rPr lang="en" sz="1100" u="none" strike="noStrike" baseline="0" dirty="0">
                          <a:effectLst/>
                          <a:latin typeface="Helvetica" pitchFamily="2" charset="0"/>
                        </a:rPr>
                        <a:t>calcium imaging)</a:t>
                      </a:r>
                      <a:endParaRPr lang="en" sz="1100" b="0" i="0" u="none" strike="noStrike" baseline="0" dirty="0">
                        <a:solidFill>
                          <a:srgbClr val="000000"/>
                        </a:solidFill>
                        <a:effectLst/>
                        <a:latin typeface="Helvetica" pitchFamily="2" charset="0"/>
                        <a:ea typeface="游ゴシック" panose="020B0400000000000000" pitchFamily="34" charset="-128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1100" u="none" strike="noStrike" dirty="0">
                          <a:effectLst/>
                          <a:latin typeface="Helvetica" pitchFamily="2" charset="0"/>
                        </a:rPr>
                        <a:t>Spontaneous activity with synchronized oscillation</a:t>
                      </a:r>
                      <a:endParaRPr lang="en" sz="1100" b="0" i="0" u="none" strike="noStrike" dirty="0">
                        <a:solidFill>
                          <a:srgbClr val="000000"/>
                        </a:solidFill>
                        <a:effectLst/>
                        <a:latin typeface="Helvetica" pitchFamily="2" charset="0"/>
                        <a:ea typeface="游ゴシック" panose="020B0400000000000000" pitchFamily="34" charset="-128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1100" u="none" strike="noStrike" dirty="0">
                          <a:effectLst/>
                          <a:latin typeface="Helvetica" pitchFamily="2" charset="0"/>
                        </a:rPr>
                        <a:t>Spontaneous activity without synchronized oscillation</a:t>
                      </a:r>
                      <a:endParaRPr lang="en" sz="1100" b="0" i="0" u="none" strike="noStrike" dirty="0">
                        <a:solidFill>
                          <a:srgbClr val="000000"/>
                        </a:solidFill>
                        <a:effectLst/>
                        <a:latin typeface="Helvetica" pitchFamily="2" charset="0"/>
                        <a:ea typeface="游ゴシック" panose="020B0400000000000000" pitchFamily="34" charset="-128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29619372"/>
                  </a:ext>
                </a:extLst>
              </a:tr>
              <a:tr h="747743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" sz="1100" u="none" strike="noStrike" dirty="0">
                          <a:effectLst/>
                          <a:latin typeface="Helvetica" pitchFamily="2" charset="0"/>
                        </a:rPr>
                        <a:t>Advantage</a:t>
                      </a:r>
                      <a:endParaRPr lang="en" sz="1100" b="0" i="0" u="none" strike="noStrike" dirty="0">
                        <a:solidFill>
                          <a:srgbClr val="000000"/>
                        </a:solidFill>
                        <a:effectLst/>
                        <a:latin typeface="Helvetica" pitchFamily="2" charset="0"/>
                        <a:ea typeface="游ゴシック" panose="020B0400000000000000" pitchFamily="34" charset="-128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1100" u="none" strike="noStrike" dirty="0">
                          <a:effectLst/>
                          <a:latin typeface="Helvetica" pitchFamily="2" charset="0"/>
                        </a:rPr>
                        <a:t>Suitable for analyzing synaptic interaction</a:t>
                      </a:r>
                      <a:endParaRPr lang="en" sz="1100" b="0" i="0" u="none" strike="noStrike" dirty="0">
                        <a:solidFill>
                          <a:srgbClr val="000000"/>
                        </a:solidFill>
                        <a:effectLst/>
                        <a:latin typeface="Helvetica" pitchFamily="2" charset="0"/>
                        <a:ea typeface="游ゴシック" panose="020B0400000000000000" pitchFamily="34" charset="-128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1100" u="none" strike="noStrike" dirty="0">
                          <a:effectLst/>
                          <a:latin typeface="Helvetica" pitchFamily="2" charset="0"/>
                        </a:rPr>
                        <a:t>Low-invasive for animal</a:t>
                      </a:r>
                      <a:endParaRPr lang="en" sz="1100" b="0" i="0" u="none" strike="noStrike" dirty="0">
                        <a:solidFill>
                          <a:srgbClr val="000000"/>
                        </a:solidFill>
                        <a:effectLst/>
                        <a:latin typeface="Helvetica" pitchFamily="2" charset="0"/>
                        <a:ea typeface="游ゴシック" panose="020B0400000000000000" pitchFamily="34" charset="-128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54070768"/>
                  </a:ext>
                </a:extLst>
              </a:tr>
              <a:tr h="806497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" sz="1100" u="none" strike="noStrike" dirty="0">
                          <a:effectLst/>
                          <a:latin typeface="Helvetica" pitchFamily="2" charset="0"/>
                        </a:rPr>
                        <a:t>Disadvantage</a:t>
                      </a:r>
                      <a:endParaRPr lang="en" sz="1100" b="0" i="0" u="none" strike="noStrike" dirty="0">
                        <a:solidFill>
                          <a:srgbClr val="000000"/>
                        </a:solidFill>
                        <a:effectLst/>
                        <a:latin typeface="Helvetica" pitchFamily="2" charset="0"/>
                        <a:ea typeface="游ゴシック" panose="020B0400000000000000" pitchFamily="34" charset="-128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1100" u="none" strike="noStrike" dirty="0">
                          <a:effectLst/>
                          <a:latin typeface="Helvetica" pitchFamily="2" charset="0"/>
                        </a:rPr>
                        <a:t>Skin biopsy at the fetal stage required</a:t>
                      </a:r>
                      <a:endParaRPr lang="en" sz="1100" b="0" i="0" u="none" strike="noStrike" dirty="0">
                        <a:solidFill>
                          <a:srgbClr val="000000"/>
                        </a:solidFill>
                        <a:effectLst/>
                        <a:latin typeface="Helvetica" pitchFamily="2" charset="0"/>
                        <a:ea typeface="游ゴシック" panose="020B0400000000000000" pitchFamily="34" charset="-128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1100" u="none" strike="noStrike" dirty="0">
                          <a:effectLst/>
                          <a:latin typeface="Helvetica" pitchFamily="2" charset="0"/>
                        </a:rPr>
                        <a:t>Not fully matured to analyze synaptic interaction</a:t>
                      </a:r>
                      <a:endParaRPr lang="en" sz="1100" b="0" i="0" u="none" strike="noStrike" dirty="0">
                        <a:solidFill>
                          <a:srgbClr val="000000"/>
                        </a:solidFill>
                        <a:effectLst/>
                        <a:latin typeface="Helvetica" pitchFamily="2" charset="0"/>
                        <a:ea typeface="游ゴシック" panose="020B0400000000000000" pitchFamily="34" charset="-128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84360410"/>
                  </a:ext>
                </a:extLst>
              </a:tr>
            </a:tbl>
          </a:graphicData>
        </a:graphic>
      </p:graphicFrame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59B6310E-C28C-4649-8BAD-0AD71FE8A480}"/>
              </a:ext>
            </a:extLst>
          </p:cNvPr>
          <p:cNvSpPr txBox="1"/>
          <p:nvPr/>
        </p:nvSpPr>
        <p:spPr>
          <a:xfrm>
            <a:off x="326571" y="721448"/>
            <a:ext cx="211295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>
                <a:latin typeface="Palatino Linotype" panose="02040502050505030304" pitchFamily="18" charset="0"/>
              </a:rPr>
              <a:t>Summary table of this study.</a:t>
            </a:r>
            <a:endParaRPr kumimoji="1" lang="ja-JP" altLang="en-US" sz="1200"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14912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Time Series-3（変換済み）">
            <a:hlinkClick r:id="" action="ppaction://media"/>
            <a:extLst>
              <a:ext uri="{FF2B5EF4-FFF2-40B4-BE49-F238E27FC236}">
                <a16:creationId xmlns:a16="http://schemas.microsoft.com/office/drawing/2014/main" id="{142D63E7-4C3D-B843-9AFE-24A77B38DDA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405351" y="1015104"/>
            <a:ext cx="3958524" cy="3958524"/>
          </a:xfrm>
          <a:prstGeom prst="rect">
            <a:avLst/>
          </a:prstGeom>
        </p:spPr>
      </p:pic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989571E4-457D-9844-BCE6-C397978AA50D}"/>
              </a:ext>
            </a:extLst>
          </p:cNvPr>
          <p:cNvSpPr txBox="1"/>
          <p:nvPr/>
        </p:nvSpPr>
        <p:spPr>
          <a:xfrm>
            <a:off x="194712" y="178830"/>
            <a:ext cx="2817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b="1" dirty="0">
                <a:latin typeface="Palatino Linotype" panose="02040502050505030304" pitchFamily="18" charset="0"/>
              </a:rPr>
              <a:t>Supplementary Video S1</a:t>
            </a:r>
            <a:endParaRPr kumimoji="1" lang="ja-JP" altLang="en-US" b="1">
              <a:latin typeface="Palatino Linotype" panose="02040502050505030304" pitchFamily="18" charset="0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D29DC3DD-6236-DE47-9AC2-D8E82FF9A8C4}"/>
              </a:ext>
            </a:extLst>
          </p:cNvPr>
          <p:cNvSpPr txBox="1"/>
          <p:nvPr/>
        </p:nvSpPr>
        <p:spPr>
          <a:xfrm>
            <a:off x="353622" y="5440570"/>
            <a:ext cx="606198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ja-JP" sz="1600" b="1" dirty="0">
                <a:latin typeface="Palatino Linotype" panose="02040502050505030304" pitchFamily="18" charset="0"/>
              </a:rPr>
              <a:t>Supplementary Video S1. </a:t>
            </a:r>
            <a:r>
              <a:rPr lang="en-US" altLang="ja-JP" sz="1600" dirty="0">
                <a:latin typeface="Palatino Linotype" panose="02040502050505030304" pitchFamily="18" charset="0"/>
              </a:rPr>
              <a:t>Calcium imaging of a neuron-like cells derived from embryonic marmoset fibroblasts on PID 13 related to Figure 3. Green fluorescence indicates the calcium indicator Fluo-8. 5 minutes movie is compressed to 20 seconds (at 15 times speed).</a:t>
            </a:r>
            <a:endParaRPr lang="ja-JP" altLang="ja-JP" sz="1600"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3207438"/>
      </p:ext>
    </p:extLst>
  </p:cSld>
  <p:clrMapOvr>
    <a:masterClrMapping/>
  </p:clrMapOvr>
  <p:timing>
    <p:tnLst>
      <p:par>
        <p:cTn id="1" dur="indefinite" restart="never" nodeType="tmRoot">
          <p:childTnLst>
            <p:video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ime Series-4（変換済み）">
            <a:hlinkClick r:id="" action="ppaction://media"/>
            <a:extLst>
              <a:ext uri="{FF2B5EF4-FFF2-40B4-BE49-F238E27FC236}">
                <a16:creationId xmlns:a16="http://schemas.microsoft.com/office/drawing/2014/main" id="{0A0F01E3-FCD4-DE43-B401-5D51A60765B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405351" y="1015104"/>
            <a:ext cx="3958524" cy="3958524"/>
          </a:xfrm>
          <a:prstGeom prst="rect">
            <a:avLst/>
          </a:prstGeom>
        </p:spPr>
      </p:pic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9EB24EA8-DF2F-2549-9393-8B77E1E648B7}"/>
              </a:ext>
            </a:extLst>
          </p:cNvPr>
          <p:cNvSpPr txBox="1"/>
          <p:nvPr/>
        </p:nvSpPr>
        <p:spPr>
          <a:xfrm>
            <a:off x="194712" y="178830"/>
            <a:ext cx="2817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b="1" dirty="0">
                <a:latin typeface="Palatino Linotype" panose="02040502050505030304" pitchFamily="18" charset="0"/>
              </a:rPr>
              <a:t>Supplementary Video S2</a:t>
            </a:r>
            <a:endParaRPr kumimoji="1" lang="ja-JP" altLang="en-US" b="1">
              <a:latin typeface="Palatino Linotype" panose="02040502050505030304" pitchFamily="18" charset="0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B5E50C19-2855-2E44-AC90-E924A8BA6D05}"/>
              </a:ext>
            </a:extLst>
          </p:cNvPr>
          <p:cNvSpPr txBox="1"/>
          <p:nvPr/>
        </p:nvSpPr>
        <p:spPr>
          <a:xfrm>
            <a:off x="353622" y="5440570"/>
            <a:ext cx="606198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ja-JP" sz="1600" b="1" dirty="0">
                <a:latin typeface="Palatino Linotype" panose="02040502050505030304" pitchFamily="18" charset="0"/>
              </a:rPr>
              <a:t>Supplementary Video S2. </a:t>
            </a:r>
            <a:r>
              <a:rPr lang="en-US" altLang="ja-JP" sz="1600" dirty="0">
                <a:latin typeface="Palatino Linotype" panose="02040502050505030304" pitchFamily="18" charset="0"/>
              </a:rPr>
              <a:t>Calcium imaging of a neuron-like cells derived from adult marmoset fibroblasts on PID 13 related to Figure 3. Green fluorescence indicates the calcium indicator Fluo-8. 5 minutes movie is compressed to 20 seconds (at 15 times speed).</a:t>
            </a:r>
            <a:endParaRPr lang="ja-JP" altLang="ja-JP" sz="1600"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7742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ホワイト">
  <a:themeElements>
    <a:clrScheme name="ホワイ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ホワイ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ホワイ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Yu Gothic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Yu Gothic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106036</TotalTime>
  <Words>445</Words>
  <Application>Microsoft Macintosh PowerPoint</Application>
  <PresentationFormat>ユーザー設定</PresentationFormat>
  <Paragraphs>109</Paragraphs>
  <Slides>8</Slides>
  <Notes>3</Notes>
  <HiddenSlides>0</HiddenSlides>
  <MMClips>2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8</vt:i4>
      </vt:variant>
    </vt:vector>
  </HeadingPairs>
  <TitlesOfParts>
    <vt:vector size="17" baseType="lpstr">
      <vt:lpstr>游ゴシック</vt:lpstr>
      <vt:lpstr>游ゴシック</vt:lpstr>
      <vt:lpstr>游ゴシック Light</vt:lpstr>
      <vt:lpstr>Arial</vt:lpstr>
      <vt:lpstr>Calibri</vt:lpstr>
      <vt:lpstr>Calibri Light</vt:lpstr>
      <vt:lpstr>Helvetica</vt:lpstr>
      <vt:lpstr>Palatino Linotype</vt:lpstr>
      <vt:lpstr>ホワイト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Nemoto Akisa</dc:creator>
  <cp:lastModifiedBy>Nemoto Akisa</cp:lastModifiedBy>
  <cp:revision>552</cp:revision>
  <cp:lastPrinted>2020-07-06T12:18:20Z</cp:lastPrinted>
  <dcterms:created xsi:type="dcterms:W3CDTF">2020-02-05T08:26:21Z</dcterms:created>
  <dcterms:modified xsi:type="dcterms:W3CDTF">2020-12-14T18:42:28Z</dcterms:modified>
</cp:coreProperties>
</file>