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00FA"/>
    <a:srgbClr val="00C832"/>
    <a:srgbClr val="C800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75" autoAdjust="0"/>
    <p:restoredTop sz="94697"/>
  </p:normalViewPr>
  <p:slideViewPr>
    <p:cSldViewPr snapToGrid="0" snapToObjects="1" showGuides="1">
      <p:cViewPr varScale="1">
        <p:scale>
          <a:sx n="86" d="100"/>
          <a:sy n="86" d="100"/>
        </p:scale>
        <p:origin x="744" y="58"/>
      </p:cViewPr>
      <p:guideLst>
        <p:guide orient="horz" pos="2160"/>
        <p:guide pos="5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F58B43-7561-AA41-B28B-4946D4161D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6BE213E-A203-A340-9F4C-B2A6B8EA37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2874EF2-0FB9-3541-90BC-A49188C53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178A-36C5-DA4A-ADF7-C4F9968785B4}" type="datetimeFigureOut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D0E28E-01E9-5240-BDE7-ADBF1416C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AF8E2E8-CFB4-6A4C-9F05-004C18663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5C83C-1994-7F40-8943-ED6A58C36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7844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889B10-E1FB-1646-A5B9-B8C696E5A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9130131-33EB-E449-97E0-DCF8323F08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4411CE9-06E2-8A4E-9429-4663CBFF8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178A-36C5-DA4A-ADF7-C4F9968785B4}" type="datetimeFigureOut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3EA38E2-F884-A942-BD7C-7E49E5D20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8E81CBA-A2D3-5346-8205-1C6908B6F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5C83C-1994-7F40-8943-ED6A58C36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407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5F4FFC1-187A-4D4C-9C2B-EB7CC6DF44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0C6D872-40C8-BE43-8F55-0F35218DB4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CA51EFE-AED3-3249-BD71-A0159D208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178A-36C5-DA4A-ADF7-C4F9968785B4}" type="datetimeFigureOut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4618BD4-87A5-1246-A9D2-642DA92DC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B96DBF4-A494-BD43-99AC-7FDF2F703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5C83C-1994-7F40-8943-ED6A58C36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8871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881D8D-9531-4D41-BE3F-10580FBC9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911E5A-AB31-834F-9763-5C881E52D7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6787A6D-0CDF-F145-BBA3-B5CB7BC4F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178A-36C5-DA4A-ADF7-C4F9968785B4}" type="datetimeFigureOut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DB310E5-82DD-1D4B-8A7A-CBE2965FB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D5D5EE-3AC5-6840-892E-EF8676342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5C83C-1994-7F40-8943-ED6A58C36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9894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ED88AB-0BD4-CA43-BB95-42A833ACB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4FA4C0C-6850-8C41-A56E-775E6263D2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4DF3302-2A55-E24E-B447-D8D8223FF0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178A-36C5-DA4A-ADF7-C4F9968785B4}" type="datetimeFigureOut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DBB5C5B-ABAA-814B-8D12-B214AD7D27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2400860-C183-B341-B75A-111EB8B10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5C83C-1994-7F40-8943-ED6A58C36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8374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E9F117-B9D5-8243-940B-570E65301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0F0D8BC-C9DA-6348-A863-D77C990680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1E56306-B8DC-C940-841B-FC4EC49946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FBF4EFC-2D8B-4946-9479-33EE905E3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178A-36C5-DA4A-ADF7-C4F9968785B4}" type="datetimeFigureOut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A35BFB6-7B7F-5144-9D7F-6A88B766D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CB2773D-B3C7-CA45-AED8-2E3E2B468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5C83C-1994-7F40-8943-ED6A58C36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1611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2B4CB6-273E-1D4D-B0CC-C17343B15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B682C0A-2ABE-AD44-8F04-533C130606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BD03147-21BE-DF4F-B08D-173060052B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85E61F0-CA2D-8F4B-A34B-DAB1760539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9EF268A-E1A6-D846-8B3A-9D8F07F0FA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A3C9D25-509C-4642-BF93-A7C8DBBFC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178A-36C5-DA4A-ADF7-C4F9968785B4}" type="datetimeFigureOut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BDDCB1B-914C-6144-A767-FE93D5789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B0512FB-6A7D-0A4B-AB75-3856EFC529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5C83C-1994-7F40-8943-ED6A58C36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710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7DFDEE-A868-7E44-A4C9-E46EF04D0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BEB14CD-C5BA-9148-9738-428593953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178A-36C5-DA4A-ADF7-C4F9968785B4}" type="datetimeFigureOut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F3A952A-2AF2-C147-96AA-0FF3B1B2B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18102FC-83BD-AD44-A720-511C29408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5C83C-1994-7F40-8943-ED6A58C36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8268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95EF884-0AE9-7C41-82D5-DB0080C9D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178A-36C5-DA4A-ADF7-C4F9968785B4}" type="datetimeFigureOut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AFDD61B-E204-6F49-8340-F1B84F5BE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E97AA0C-C750-3740-B2E5-B841AFB15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5C83C-1994-7F40-8943-ED6A58C36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5801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042108-06C6-D045-96F1-A52CFC304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99E106B-FA65-5045-ADC6-22D8DD353D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B98F5D0-1AB7-D54B-A817-0BD55597DB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001D5A2-C326-8541-9E54-928502249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178A-36C5-DA4A-ADF7-C4F9968785B4}" type="datetimeFigureOut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28821BC-D87E-1643-A0EE-EE2EF84DD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9D9E919-2F51-D848-A62A-4039CAB36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5C83C-1994-7F40-8943-ED6A58C36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3977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72A8DF-3EAD-F14F-ACD6-B2E21B119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E20D106-0481-4F4C-BADB-76DA0F8BBC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3EB77FB-036C-AF42-9FAE-E7E0666E66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2AF2CCA-1F35-3B4C-AAC2-B9CFCECAE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D178A-36C5-DA4A-ADF7-C4F9968785B4}" type="datetimeFigureOut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0BA260F-100B-D940-9D43-A1AF0248A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DC3F226-22A7-934B-B281-33EEBC23D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5C83C-1994-7F40-8943-ED6A58C36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3518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CD9E2D9-E9D4-434C-9969-C993DE513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54662D0-1518-F64B-ACDD-485436DE61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CFC2E76-88E4-2F45-A112-F7298C0DDD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D178A-36C5-DA4A-ADF7-C4F9968785B4}" type="datetimeFigureOut">
              <a:rPr kumimoji="1" lang="ja-JP" altLang="en-US" smtClean="0"/>
              <a:t>2021/11/10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E1B28D4-096F-B741-A7A1-364C68B6B2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62CACCA-4997-FF4E-9DCC-61B14F1F2C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5C83C-1994-7F40-8943-ED6A58C36F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5956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25">
            <a:extLst>
              <a:ext uri="{FF2B5EF4-FFF2-40B4-BE49-F238E27FC236}">
                <a16:creationId xmlns:a16="http://schemas.microsoft.com/office/drawing/2014/main" id="{710CAE7A-3A12-6441-92D7-929D45589B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4425" y="747746"/>
            <a:ext cx="109523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ja-JP" sz="1800" dirty="0"/>
              <a:t>Isomer A</a:t>
            </a:r>
          </a:p>
          <a:p>
            <a:pPr algn="ctr"/>
            <a:r>
              <a:rPr lang="en-US" altLang="ja-JP" sz="1800" dirty="0"/>
              <a:t>(No.019)</a:t>
            </a:r>
            <a:endParaRPr lang="ja-JP" altLang="en-US" sz="1800"/>
          </a:p>
        </p:txBody>
      </p:sp>
      <p:sp>
        <p:nvSpPr>
          <p:cNvPr id="5" name="テキスト ボックス 26">
            <a:extLst>
              <a:ext uri="{FF2B5EF4-FFF2-40B4-BE49-F238E27FC236}">
                <a16:creationId xmlns:a16="http://schemas.microsoft.com/office/drawing/2014/main" id="{F503678E-6E40-1B49-B303-636613C154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6526" y="1978993"/>
            <a:ext cx="110799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ja-JP" sz="1800" dirty="0"/>
              <a:t>Isomer B</a:t>
            </a:r>
          </a:p>
          <a:p>
            <a:pPr algn="ctr"/>
            <a:r>
              <a:rPr lang="en-US" altLang="ja-JP" sz="1800" dirty="0"/>
              <a:t>(No.055)</a:t>
            </a:r>
            <a:endParaRPr lang="ja-JP" altLang="en-US" sz="1800"/>
          </a:p>
        </p:txBody>
      </p:sp>
      <p:sp>
        <p:nvSpPr>
          <p:cNvPr id="6" name="テキスト ボックス 27">
            <a:extLst>
              <a:ext uri="{FF2B5EF4-FFF2-40B4-BE49-F238E27FC236}">
                <a16:creationId xmlns:a16="http://schemas.microsoft.com/office/drawing/2014/main" id="{4BB22475-6107-2D42-8340-8043B9E227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4788" y="3206861"/>
            <a:ext cx="112082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ja-JP" sz="1800" dirty="0"/>
              <a:t>Isomer C</a:t>
            </a:r>
          </a:p>
          <a:p>
            <a:pPr algn="ctr"/>
            <a:r>
              <a:rPr lang="en-US" altLang="ja-JP" sz="1800" dirty="0"/>
              <a:t>(No.056)</a:t>
            </a:r>
            <a:endParaRPr lang="ja-JP" altLang="en-US" sz="1800"/>
          </a:p>
        </p:txBody>
      </p:sp>
      <p:sp>
        <p:nvSpPr>
          <p:cNvPr id="11" name="Rectangle 273">
            <a:extLst>
              <a:ext uri="{FF2B5EF4-FFF2-40B4-BE49-F238E27FC236}">
                <a16:creationId xmlns:a16="http://schemas.microsoft.com/office/drawing/2014/main" id="{29EB7E21-1813-A346-9167-D42AB3ED58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77924" y="1020873"/>
            <a:ext cx="161925" cy="161925"/>
          </a:xfrm>
          <a:prstGeom prst="rect">
            <a:avLst/>
          </a:prstGeom>
          <a:solidFill>
            <a:srgbClr val="0000F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12" name="AutoShape 274">
            <a:extLst>
              <a:ext uri="{FF2B5EF4-FFF2-40B4-BE49-F238E27FC236}">
                <a16:creationId xmlns:a16="http://schemas.microsoft.com/office/drawing/2014/main" id="{5D1BF9CB-AD98-A24A-950A-A1AC41D01B41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4217587" y="1100248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Rectangle 273">
            <a:extLst>
              <a:ext uri="{FF2B5EF4-FFF2-40B4-BE49-F238E27FC236}">
                <a16:creationId xmlns:a16="http://schemas.microsoft.com/office/drawing/2014/main" id="{9E708308-3391-DA43-B8E5-AA0CCE2A1A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76461" y="2253172"/>
            <a:ext cx="161925" cy="161925"/>
          </a:xfrm>
          <a:prstGeom prst="rect">
            <a:avLst/>
          </a:prstGeom>
          <a:solidFill>
            <a:srgbClr val="0000F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14" name="AutoShape 274">
            <a:extLst>
              <a:ext uri="{FF2B5EF4-FFF2-40B4-BE49-F238E27FC236}">
                <a16:creationId xmlns:a16="http://schemas.microsoft.com/office/drawing/2014/main" id="{24399B17-08C1-274F-8BAF-732D8CED9D44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4216124" y="2332547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Rectangle 273">
            <a:extLst>
              <a:ext uri="{FF2B5EF4-FFF2-40B4-BE49-F238E27FC236}">
                <a16:creationId xmlns:a16="http://schemas.microsoft.com/office/drawing/2014/main" id="{B65FFD7E-CE15-0043-9043-153ED36C6E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77924" y="3395773"/>
            <a:ext cx="161925" cy="161925"/>
          </a:xfrm>
          <a:prstGeom prst="rect">
            <a:avLst/>
          </a:prstGeom>
          <a:solidFill>
            <a:srgbClr val="0000F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16" name="AutoShape 274">
            <a:extLst>
              <a:ext uri="{FF2B5EF4-FFF2-40B4-BE49-F238E27FC236}">
                <a16:creationId xmlns:a16="http://schemas.microsoft.com/office/drawing/2014/main" id="{DBBCA692-A7D5-A34F-B217-4B23CF842C52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4217587" y="3475148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Rectangle 273">
            <a:extLst>
              <a:ext uri="{FF2B5EF4-FFF2-40B4-BE49-F238E27FC236}">
                <a16:creationId xmlns:a16="http://schemas.microsoft.com/office/drawing/2014/main" id="{9B7EFF2F-3324-4D4D-8D86-4B76090A97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5662" y="1020873"/>
            <a:ext cx="161925" cy="161925"/>
          </a:xfrm>
          <a:prstGeom prst="rect">
            <a:avLst/>
          </a:prstGeom>
          <a:solidFill>
            <a:srgbClr val="0000F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18" name="AutoShape 274">
            <a:extLst>
              <a:ext uri="{FF2B5EF4-FFF2-40B4-BE49-F238E27FC236}">
                <a16:creationId xmlns:a16="http://schemas.microsoft.com/office/drawing/2014/main" id="{77EBBDC9-F277-BA42-8A54-0CFA6767186B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3895324" y="1100248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AutoShape 275">
            <a:extLst>
              <a:ext uri="{FF2B5EF4-FFF2-40B4-BE49-F238E27FC236}">
                <a16:creationId xmlns:a16="http://schemas.microsoft.com/office/drawing/2014/main" id="{75ADEF90-9C36-A040-BCBB-3A4CD5B43EA7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3660374" y="1109773"/>
            <a:ext cx="133350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AutoShape 277">
            <a:extLst>
              <a:ext uri="{FF2B5EF4-FFF2-40B4-BE49-F238E27FC236}">
                <a16:creationId xmlns:a16="http://schemas.microsoft.com/office/drawing/2014/main" id="{7B07DF0D-CFA9-A54B-8151-0BF3BA5E2CC9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3412724" y="1284398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Oval 278">
            <a:extLst>
              <a:ext uri="{FF2B5EF4-FFF2-40B4-BE49-F238E27FC236}">
                <a16:creationId xmlns:a16="http://schemas.microsoft.com/office/drawing/2014/main" id="{A5F1E01E-CE41-C549-8E7B-E71AC582CA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0674" y="1198673"/>
            <a:ext cx="161925" cy="161925"/>
          </a:xfrm>
          <a:prstGeom prst="ellipse">
            <a:avLst/>
          </a:prstGeom>
          <a:solidFill>
            <a:srgbClr val="00C83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22" name="AutoShape 293">
            <a:extLst>
              <a:ext uri="{FF2B5EF4-FFF2-40B4-BE49-F238E27FC236}">
                <a16:creationId xmlns:a16="http://schemas.microsoft.com/office/drawing/2014/main" id="{64767910-F7B4-C94B-B415-83D3D9E36CEE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3633387" y="939911"/>
            <a:ext cx="152400" cy="1079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Oval 298">
            <a:extLst>
              <a:ext uri="{FF2B5EF4-FFF2-40B4-BE49-F238E27FC236}">
                <a16:creationId xmlns:a16="http://schemas.microsoft.com/office/drawing/2014/main" id="{9FFB2BFD-EB40-B645-A096-08B00AFCF3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2737" y="831961"/>
            <a:ext cx="161925" cy="161925"/>
          </a:xfrm>
          <a:prstGeom prst="ellipse">
            <a:avLst/>
          </a:prstGeom>
          <a:solidFill>
            <a:srgbClr val="00C83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sp>
        <p:nvSpPr>
          <p:cNvPr id="24" name="Oval 276">
            <a:extLst>
              <a:ext uri="{FF2B5EF4-FFF2-40B4-BE49-F238E27FC236}">
                <a16:creationId xmlns:a16="http://schemas.microsoft.com/office/drawing/2014/main" id="{091A4573-FD81-DC4B-8A2E-CE1FD72107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6574" y="1017698"/>
            <a:ext cx="161925" cy="161925"/>
          </a:xfrm>
          <a:prstGeom prst="ellipse">
            <a:avLst/>
          </a:prstGeom>
          <a:solidFill>
            <a:srgbClr val="00C83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25" name="AutoShape 301">
            <a:extLst>
              <a:ext uri="{FF2B5EF4-FFF2-40B4-BE49-F238E27FC236}">
                <a16:creationId xmlns:a16="http://schemas.microsoft.com/office/drawing/2014/main" id="{602A01AB-1146-E54F-8C76-DDC2BF3BF41B}"/>
              </a:ext>
            </a:extLst>
          </p:cNvPr>
          <p:cNvCxnSpPr>
            <a:cxnSpLocks noChangeShapeType="1"/>
          </p:cNvCxnSpPr>
          <p:nvPr/>
        </p:nvCxnSpPr>
        <p:spPr bwMode="auto">
          <a:xfrm rot="480000" flipH="1">
            <a:off x="3357697" y="927211"/>
            <a:ext cx="152400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" name="Oval 302">
            <a:extLst>
              <a:ext uri="{FF2B5EF4-FFF2-40B4-BE49-F238E27FC236}">
                <a16:creationId xmlns:a16="http://schemas.microsoft.com/office/drawing/2014/main" id="{E9F43068-A959-394D-AAD1-4F21E7B5B8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0799" y="984361"/>
            <a:ext cx="161925" cy="161925"/>
          </a:xfrm>
          <a:prstGeom prst="ellipse">
            <a:avLst/>
          </a:prstGeom>
          <a:solidFill>
            <a:srgbClr val="00C83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27" name="AutoShape 293">
            <a:extLst>
              <a:ext uri="{FF2B5EF4-FFF2-40B4-BE49-F238E27FC236}">
                <a16:creationId xmlns:a16="http://schemas.microsoft.com/office/drawing/2014/main" id="{A0EB83BF-9A56-5143-8418-5664CD136F36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3379387" y="762111"/>
            <a:ext cx="152400" cy="1079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AutoShape 277">
            <a:extLst>
              <a:ext uri="{FF2B5EF4-FFF2-40B4-BE49-F238E27FC236}">
                <a16:creationId xmlns:a16="http://schemas.microsoft.com/office/drawing/2014/main" id="{C7BF03F1-D9A5-424D-A3E5-B9F3383C0470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3120624" y="738298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" name="Oval 281">
            <a:extLst>
              <a:ext uri="{FF2B5EF4-FFF2-40B4-BE49-F238E27FC236}">
                <a16:creationId xmlns:a16="http://schemas.microsoft.com/office/drawing/2014/main" id="{42EB4909-B9BC-3045-ABE1-63298E8CA6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1874" y="655748"/>
            <a:ext cx="161925" cy="161925"/>
          </a:xfrm>
          <a:prstGeom prst="ellipse">
            <a:avLst/>
          </a:prstGeom>
          <a:solidFill>
            <a:srgbClr val="00C83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sp>
        <p:nvSpPr>
          <p:cNvPr id="30" name="Oval 298">
            <a:extLst>
              <a:ext uri="{FF2B5EF4-FFF2-40B4-BE49-F238E27FC236}">
                <a16:creationId xmlns:a16="http://schemas.microsoft.com/office/drawing/2014/main" id="{A8074C74-C3AD-6E48-AEEB-8B246942D3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8737" y="654161"/>
            <a:ext cx="161925" cy="161925"/>
          </a:xfrm>
          <a:prstGeom prst="ellipse">
            <a:avLst/>
          </a:prstGeom>
          <a:solidFill>
            <a:srgbClr val="00C83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sp>
        <p:nvSpPr>
          <p:cNvPr id="31" name="Rectangle 273">
            <a:extLst>
              <a:ext uri="{FF2B5EF4-FFF2-40B4-BE49-F238E27FC236}">
                <a16:creationId xmlns:a16="http://schemas.microsoft.com/office/drawing/2014/main" id="{DBC786E7-7375-EA47-ABC7-5A4B98E6F7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4199" y="2253172"/>
            <a:ext cx="161925" cy="161925"/>
          </a:xfrm>
          <a:prstGeom prst="rect">
            <a:avLst/>
          </a:prstGeom>
          <a:solidFill>
            <a:srgbClr val="0000F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32" name="AutoShape 274">
            <a:extLst>
              <a:ext uri="{FF2B5EF4-FFF2-40B4-BE49-F238E27FC236}">
                <a16:creationId xmlns:a16="http://schemas.microsoft.com/office/drawing/2014/main" id="{55DC5AD9-8F53-6B45-8210-44BB1A0D824D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3893861" y="2332547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" name="AutoShape 275">
            <a:extLst>
              <a:ext uri="{FF2B5EF4-FFF2-40B4-BE49-F238E27FC236}">
                <a16:creationId xmlns:a16="http://schemas.microsoft.com/office/drawing/2014/main" id="{CD741D3E-A796-9B4F-BA11-563FB6493029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3658911" y="2342072"/>
            <a:ext cx="133350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" name="AutoShape 277">
            <a:extLst>
              <a:ext uri="{FF2B5EF4-FFF2-40B4-BE49-F238E27FC236}">
                <a16:creationId xmlns:a16="http://schemas.microsoft.com/office/drawing/2014/main" id="{AE0A51B5-9214-8C4C-AEE5-1F38FC47DD02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3411261" y="2516697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" name="Oval 278">
            <a:extLst>
              <a:ext uri="{FF2B5EF4-FFF2-40B4-BE49-F238E27FC236}">
                <a16:creationId xmlns:a16="http://schemas.microsoft.com/office/drawing/2014/main" id="{42233302-6A5F-9F49-95AC-148BC19624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9211" y="2430972"/>
            <a:ext cx="161925" cy="161925"/>
          </a:xfrm>
          <a:prstGeom prst="ellipse">
            <a:avLst/>
          </a:prstGeom>
          <a:solidFill>
            <a:srgbClr val="00C83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36" name="AutoShape 293">
            <a:extLst>
              <a:ext uri="{FF2B5EF4-FFF2-40B4-BE49-F238E27FC236}">
                <a16:creationId xmlns:a16="http://schemas.microsoft.com/office/drawing/2014/main" id="{52A5B940-D26B-4A43-99F1-414640080509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3631924" y="2172210"/>
            <a:ext cx="152400" cy="1079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7" name="Oval 298">
            <a:extLst>
              <a:ext uri="{FF2B5EF4-FFF2-40B4-BE49-F238E27FC236}">
                <a16:creationId xmlns:a16="http://schemas.microsoft.com/office/drawing/2014/main" id="{BBEC6D93-0FB4-D244-9AF8-CE06E422BE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1274" y="2064260"/>
            <a:ext cx="161925" cy="161925"/>
          </a:xfrm>
          <a:prstGeom prst="ellipse">
            <a:avLst/>
          </a:prstGeom>
          <a:solidFill>
            <a:srgbClr val="00C83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sp>
        <p:nvSpPr>
          <p:cNvPr id="38" name="Oval 276">
            <a:extLst>
              <a:ext uri="{FF2B5EF4-FFF2-40B4-BE49-F238E27FC236}">
                <a16:creationId xmlns:a16="http://schemas.microsoft.com/office/drawing/2014/main" id="{C34DEDD1-B9BC-E445-A5C7-D5E596BFB5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5111" y="2249997"/>
            <a:ext cx="161925" cy="161925"/>
          </a:xfrm>
          <a:prstGeom prst="ellipse">
            <a:avLst/>
          </a:prstGeom>
          <a:solidFill>
            <a:srgbClr val="00C83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39" name="AutoShape 301">
            <a:extLst>
              <a:ext uri="{FF2B5EF4-FFF2-40B4-BE49-F238E27FC236}">
                <a16:creationId xmlns:a16="http://schemas.microsoft.com/office/drawing/2014/main" id="{38AD9FF0-13C8-AC4C-B50D-4F5EFE5AC444}"/>
              </a:ext>
            </a:extLst>
          </p:cNvPr>
          <p:cNvCxnSpPr>
            <a:cxnSpLocks noChangeShapeType="1"/>
          </p:cNvCxnSpPr>
          <p:nvPr/>
        </p:nvCxnSpPr>
        <p:spPr bwMode="auto">
          <a:xfrm rot="480000" flipH="1">
            <a:off x="3356234" y="2159510"/>
            <a:ext cx="152400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" name="AutoShape 293">
            <a:extLst>
              <a:ext uri="{FF2B5EF4-FFF2-40B4-BE49-F238E27FC236}">
                <a16:creationId xmlns:a16="http://schemas.microsoft.com/office/drawing/2014/main" id="{121131E6-B2BD-A94E-9511-7222269B8DBD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3377924" y="1994410"/>
            <a:ext cx="152400" cy="1079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" name="AutoShape 277">
            <a:extLst>
              <a:ext uri="{FF2B5EF4-FFF2-40B4-BE49-F238E27FC236}">
                <a16:creationId xmlns:a16="http://schemas.microsoft.com/office/drawing/2014/main" id="{A509C422-34EF-A842-A1BD-5420767F5CBA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3107513" y="2300797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2" name="Oval 281">
            <a:extLst>
              <a:ext uri="{FF2B5EF4-FFF2-40B4-BE49-F238E27FC236}">
                <a16:creationId xmlns:a16="http://schemas.microsoft.com/office/drawing/2014/main" id="{02377B97-3896-1947-86B7-31E55049F0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0411" y="2218247"/>
            <a:ext cx="161925" cy="161925"/>
          </a:xfrm>
          <a:prstGeom prst="ellipse">
            <a:avLst/>
          </a:prstGeom>
          <a:solidFill>
            <a:srgbClr val="00C83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sp>
        <p:nvSpPr>
          <p:cNvPr id="43" name="Oval 281">
            <a:extLst>
              <a:ext uri="{FF2B5EF4-FFF2-40B4-BE49-F238E27FC236}">
                <a16:creationId xmlns:a16="http://schemas.microsoft.com/office/drawing/2014/main" id="{D4C6B990-1A39-8D44-91F9-27290598C9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2511" y="2434147"/>
            <a:ext cx="161925" cy="161925"/>
          </a:xfrm>
          <a:prstGeom prst="ellipse">
            <a:avLst/>
          </a:prstGeom>
          <a:solidFill>
            <a:srgbClr val="00C83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sp>
        <p:nvSpPr>
          <p:cNvPr id="44" name="Rectangle 273">
            <a:extLst>
              <a:ext uri="{FF2B5EF4-FFF2-40B4-BE49-F238E27FC236}">
                <a16:creationId xmlns:a16="http://schemas.microsoft.com/office/drawing/2014/main" id="{BEA870E1-3378-3044-89C7-94778A486C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5662" y="3395773"/>
            <a:ext cx="161925" cy="161925"/>
          </a:xfrm>
          <a:prstGeom prst="rect">
            <a:avLst/>
          </a:prstGeom>
          <a:solidFill>
            <a:srgbClr val="0000F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45" name="AutoShape 274">
            <a:extLst>
              <a:ext uri="{FF2B5EF4-FFF2-40B4-BE49-F238E27FC236}">
                <a16:creationId xmlns:a16="http://schemas.microsoft.com/office/drawing/2014/main" id="{BD641886-A11D-914B-A74F-DACA0A062D22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3895324" y="3475148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" name="AutoShape 275">
            <a:extLst>
              <a:ext uri="{FF2B5EF4-FFF2-40B4-BE49-F238E27FC236}">
                <a16:creationId xmlns:a16="http://schemas.microsoft.com/office/drawing/2014/main" id="{5EF9A419-9890-4047-9A7D-A4F8B0C824F5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3660374" y="3484673"/>
            <a:ext cx="133350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" name="AutoShape 277">
            <a:extLst>
              <a:ext uri="{FF2B5EF4-FFF2-40B4-BE49-F238E27FC236}">
                <a16:creationId xmlns:a16="http://schemas.microsoft.com/office/drawing/2014/main" id="{1E4B1111-890F-B745-9BB1-6131AB3C17E9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3412724" y="3659298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8" name="Oval 278">
            <a:extLst>
              <a:ext uri="{FF2B5EF4-FFF2-40B4-BE49-F238E27FC236}">
                <a16:creationId xmlns:a16="http://schemas.microsoft.com/office/drawing/2014/main" id="{8E341513-C8D2-AE46-A1DC-7E7B478511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0674" y="3573573"/>
            <a:ext cx="161925" cy="161925"/>
          </a:xfrm>
          <a:prstGeom prst="ellipse">
            <a:avLst/>
          </a:prstGeom>
          <a:solidFill>
            <a:srgbClr val="00C83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49" name="AutoShape 293">
            <a:extLst>
              <a:ext uri="{FF2B5EF4-FFF2-40B4-BE49-F238E27FC236}">
                <a16:creationId xmlns:a16="http://schemas.microsoft.com/office/drawing/2014/main" id="{3BC42535-6EF4-C646-B51D-1F93B1AED66E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3633387" y="3314811"/>
            <a:ext cx="152400" cy="1079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" name="Oval 298">
            <a:extLst>
              <a:ext uri="{FF2B5EF4-FFF2-40B4-BE49-F238E27FC236}">
                <a16:creationId xmlns:a16="http://schemas.microsoft.com/office/drawing/2014/main" id="{D6B83637-B6F8-B147-9AC3-514D13B183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2737" y="3206861"/>
            <a:ext cx="161925" cy="161925"/>
          </a:xfrm>
          <a:prstGeom prst="ellipse">
            <a:avLst/>
          </a:prstGeom>
          <a:solidFill>
            <a:srgbClr val="00C83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sp>
        <p:nvSpPr>
          <p:cNvPr id="51" name="Oval 276">
            <a:extLst>
              <a:ext uri="{FF2B5EF4-FFF2-40B4-BE49-F238E27FC236}">
                <a16:creationId xmlns:a16="http://schemas.microsoft.com/office/drawing/2014/main" id="{3E09C2FC-EC0A-5B43-88B9-9E86AF267E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6574" y="3392598"/>
            <a:ext cx="161925" cy="161925"/>
          </a:xfrm>
          <a:prstGeom prst="ellipse">
            <a:avLst/>
          </a:prstGeom>
          <a:solidFill>
            <a:srgbClr val="00C83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52" name="AutoShape 301">
            <a:extLst>
              <a:ext uri="{FF2B5EF4-FFF2-40B4-BE49-F238E27FC236}">
                <a16:creationId xmlns:a16="http://schemas.microsoft.com/office/drawing/2014/main" id="{D961254B-FC8B-A94B-8031-76CCC877BF5A}"/>
              </a:ext>
            </a:extLst>
          </p:cNvPr>
          <p:cNvCxnSpPr>
            <a:cxnSpLocks noChangeShapeType="1"/>
          </p:cNvCxnSpPr>
          <p:nvPr/>
        </p:nvCxnSpPr>
        <p:spPr bwMode="auto">
          <a:xfrm rot="480000" flipH="1">
            <a:off x="3346049" y="3302111"/>
            <a:ext cx="152400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" name="AutoShape 293">
            <a:extLst>
              <a:ext uri="{FF2B5EF4-FFF2-40B4-BE49-F238E27FC236}">
                <a16:creationId xmlns:a16="http://schemas.microsoft.com/office/drawing/2014/main" id="{C1DEE684-77F6-5C43-B05C-516D616027DD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3379387" y="3137011"/>
            <a:ext cx="152400" cy="1079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4" name="AutoShape 277">
            <a:extLst>
              <a:ext uri="{FF2B5EF4-FFF2-40B4-BE49-F238E27FC236}">
                <a16:creationId xmlns:a16="http://schemas.microsoft.com/office/drawing/2014/main" id="{52A95F44-6971-F54F-B29E-984C0AE9B16B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3120624" y="3443398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5" name="Oval 281">
            <a:extLst>
              <a:ext uri="{FF2B5EF4-FFF2-40B4-BE49-F238E27FC236}">
                <a16:creationId xmlns:a16="http://schemas.microsoft.com/office/drawing/2014/main" id="{67387267-0348-994D-BF7E-D369D1901F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1874" y="3360848"/>
            <a:ext cx="161925" cy="161925"/>
          </a:xfrm>
          <a:prstGeom prst="ellipse">
            <a:avLst/>
          </a:prstGeom>
          <a:solidFill>
            <a:srgbClr val="00C83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sp>
        <p:nvSpPr>
          <p:cNvPr id="56" name="Oval 298">
            <a:extLst>
              <a:ext uri="{FF2B5EF4-FFF2-40B4-BE49-F238E27FC236}">
                <a16:creationId xmlns:a16="http://schemas.microsoft.com/office/drawing/2014/main" id="{4B7E3E07-4A04-4641-97B2-8DDCAC3F57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8737" y="3029061"/>
            <a:ext cx="161925" cy="161925"/>
          </a:xfrm>
          <a:prstGeom prst="ellipse">
            <a:avLst/>
          </a:prstGeom>
          <a:solidFill>
            <a:srgbClr val="00C83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sp>
        <p:nvSpPr>
          <p:cNvPr id="57" name="Oval 302">
            <a:extLst>
              <a:ext uri="{FF2B5EF4-FFF2-40B4-BE49-F238E27FC236}">
                <a16:creationId xmlns:a16="http://schemas.microsoft.com/office/drawing/2014/main" id="{6B335EC4-7F39-D247-8D14-CB60B2BA70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0799" y="3359261"/>
            <a:ext cx="161925" cy="161925"/>
          </a:xfrm>
          <a:prstGeom prst="ellipse">
            <a:avLst/>
          </a:prstGeom>
          <a:solidFill>
            <a:srgbClr val="00C83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58" name="AutoShape 277">
            <a:extLst>
              <a:ext uri="{FF2B5EF4-FFF2-40B4-BE49-F238E27FC236}">
                <a16:creationId xmlns:a16="http://schemas.microsoft.com/office/drawing/2014/main" id="{914F9318-D468-2843-9D4B-79B3B95EA6E7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3120624" y="1284398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9" name="Oval 281">
            <a:extLst>
              <a:ext uri="{FF2B5EF4-FFF2-40B4-BE49-F238E27FC236}">
                <a16:creationId xmlns:a16="http://schemas.microsoft.com/office/drawing/2014/main" id="{6C43CA74-3B05-BC4D-A226-31B8F6297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1874" y="1201848"/>
            <a:ext cx="161925" cy="161925"/>
          </a:xfrm>
          <a:prstGeom prst="ellipse">
            <a:avLst/>
          </a:prstGeom>
          <a:solidFill>
            <a:srgbClr val="00C83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sp>
        <p:nvSpPr>
          <p:cNvPr id="60" name="Oval 281">
            <a:extLst>
              <a:ext uri="{FF2B5EF4-FFF2-40B4-BE49-F238E27FC236}">
                <a16:creationId xmlns:a16="http://schemas.microsoft.com/office/drawing/2014/main" id="{25856390-4945-5C43-9933-15EC4CDC10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3974" y="1201848"/>
            <a:ext cx="161925" cy="161925"/>
          </a:xfrm>
          <a:prstGeom prst="ellipse">
            <a:avLst/>
          </a:prstGeom>
          <a:solidFill>
            <a:srgbClr val="00C83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61" name="AutoShape 277">
            <a:extLst>
              <a:ext uri="{FF2B5EF4-FFF2-40B4-BE49-F238E27FC236}">
                <a16:creationId xmlns:a16="http://schemas.microsoft.com/office/drawing/2014/main" id="{E01B3E5E-8A17-7A4F-863B-C9FB305271F6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3119161" y="1970597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2" name="Oval 281">
            <a:extLst>
              <a:ext uri="{FF2B5EF4-FFF2-40B4-BE49-F238E27FC236}">
                <a16:creationId xmlns:a16="http://schemas.microsoft.com/office/drawing/2014/main" id="{1F2E54FD-338A-C04B-B65D-6C79C8CCCE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0411" y="1888047"/>
            <a:ext cx="161925" cy="161925"/>
          </a:xfrm>
          <a:prstGeom prst="ellipse">
            <a:avLst/>
          </a:prstGeom>
          <a:solidFill>
            <a:srgbClr val="00C83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sp>
        <p:nvSpPr>
          <p:cNvPr id="63" name="Oval 298">
            <a:extLst>
              <a:ext uri="{FF2B5EF4-FFF2-40B4-BE49-F238E27FC236}">
                <a16:creationId xmlns:a16="http://schemas.microsoft.com/office/drawing/2014/main" id="{F4BD5901-4E73-7441-A79E-33178259BF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7274" y="1886460"/>
            <a:ext cx="161925" cy="161925"/>
          </a:xfrm>
          <a:prstGeom prst="ellipse">
            <a:avLst/>
          </a:prstGeom>
          <a:solidFill>
            <a:srgbClr val="00C83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sp>
        <p:nvSpPr>
          <p:cNvPr id="64" name="Oval 302">
            <a:extLst>
              <a:ext uri="{FF2B5EF4-FFF2-40B4-BE49-F238E27FC236}">
                <a16:creationId xmlns:a16="http://schemas.microsoft.com/office/drawing/2014/main" id="{53BA0959-CE06-5546-AE80-3E6FA5598E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49336" y="2216660"/>
            <a:ext cx="161925" cy="161925"/>
          </a:xfrm>
          <a:prstGeom prst="ellipse">
            <a:avLst/>
          </a:prstGeom>
          <a:solidFill>
            <a:srgbClr val="00C83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65" name="AutoShape 277">
            <a:extLst>
              <a:ext uri="{FF2B5EF4-FFF2-40B4-BE49-F238E27FC236}">
                <a16:creationId xmlns:a16="http://schemas.microsoft.com/office/drawing/2014/main" id="{9B2C4E74-F15A-954E-A093-A054071F799F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3120624" y="3659298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6" name="Oval 281">
            <a:extLst>
              <a:ext uri="{FF2B5EF4-FFF2-40B4-BE49-F238E27FC236}">
                <a16:creationId xmlns:a16="http://schemas.microsoft.com/office/drawing/2014/main" id="{32827499-5C3D-CB47-8683-BAA73A2CF4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1874" y="3576748"/>
            <a:ext cx="161925" cy="161925"/>
          </a:xfrm>
          <a:prstGeom prst="ellipse">
            <a:avLst/>
          </a:prstGeom>
          <a:solidFill>
            <a:srgbClr val="00C83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sp>
        <p:nvSpPr>
          <p:cNvPr id="67" name="Oval 281">
            <a:extLst>
              <a:ext uri="{FF2B5EF4-FFF2-40B4-BE49-F238E27FC236}">
                <a16:creationId xmlns:a16="http://schemas.microsoft.com/office/drawing/2014/main" id="{BA0E38CB-2267-D143-97BB-BFCF589CF9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3974" y="3576748"/>
            <a:ext cx="161925" cy="161925"/>
          </a:xfrm>
          <a:prstGeom prst="ellipse">
            <a:avLst/>
          </a:prstGeom>
          <a:solidFill>
            <a:srgbClr val="00C83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68" name="AutoShape 293">
            <a:extLst>
              <a:ext uri="{FF2B5EF4-FFF2-40B4-BE49-F238E27FC236}">
                <a16:creationId xmlns:a16="http://schemas.microsoft.com/office/drawing/2014/main" id="{5FD5C699-8660-164F-8DF3-F2DB98523440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8813051" y="479337"/>
            <a:ext cx="152400" cy="1079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0" name="Rectangle 294">
            <a:extLst>
              <a:ext uri="{FF2B5EF4-FFF2-40B4-BE49-F238E27FC236}">
                <a16:creationId xmlns:a16="http://schemas.microsoft.com/office/drawing/2014/main" id="{F1B21AC5-53E8-C84B-892C-B622B29C8B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21038" y="552362"/>
            <a:ext cx="161925" cy="161925"/>
          </a:xfrm>
          <a:prstGeom prst="rect">
            <a:avLst/>
          </a:prstGeom>
          <a:solidFill>
            <a:srgbClr val="0000F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71" name="AutoShape 295">
            <a:extLst>
              <a:ext uri="{FF2B5EF4-FFF2-40B4-BE49-F238E27FC236}">
                <a16:creationId xmlns:a16="http://schemas.microsoft.com/office/drawing/2014/main" id="{74325C9F-665D-C24C-9C89-7909EA30EC96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9060701" y="631737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2" name="Oval 298">
            <a:extLst>
              <a:ext uri="{FF2B5EF4-FFF2-40B4-BE49-F238E27FC236}">
                <a16:creationId xmlns:a16="http://schemas.microsoft.com/office/drawing/2014/main" id="{86F72EE0-7734-B343-91E7-6FBEE1271C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92401" y="371387"/>
            <a:ext cx="161925" cy="161925"/>
          </a:xfrm>
          <a:prstGeom prst="ellipse">
            <a:avLst/>
          </a:prstGeom>
          <a:solidFill>
            <a:srgbClr val="00C83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73" name="AutoShape 301">
            <a:extLst>
              <a:ext uri="{FF2B5EF4-FFF2-40B4-BE49-F238E27FC236}">
                <a16:creationId xmlns:a16="http://schemas.microsoft.com/office/drawing/2014/main" id="{4B114901-343B-074F-971D-6E6B5FFEB6C9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8798763" y="650787"/>
            <a:ext cx="152400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4" name="Oval 302">
            <a:extLst>
              <a:ext uri="{FF2B5EF4-FFF2-40B4-BE49-F238E27FC236}">
                <a16:creationId xmlns:a16="http://schemas.microsoft.com/office/drawing/2014/main" id="{CFE9E5A9-9933-BF4B-BB3D-2500A22FD8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90813" y="733337"/>
            <a:ext cx="161925" cy="161925"/>
          </a:xfrm>
          <a:prstGeom prst="ellipse">
            <a:avLst/>
          </a:prstGeom>
          <a:solidFill>
            <a:srgbClr val="00C83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sp>
        <p:nvSpPr>
          <p:cNvPr id="75" name="Oval 303">
            <a:extLst>
              <a:ext uri="{FF2B5EF4-FFF2-40B4-BE49-F238E27FC236}">
                <a16:creationId xmlns:a16="http://schemas.microsoft.com/office/drawing/2014/main" id="{E5F356BB-77CE-4647-9B39-E861F1D239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01951" y="549187"/>
            <a:ext cx="161925" cy="161925"/>
          </a:xfrm>
          <a:prstGeom prst="ellipse">
            <a:avLst/>
          </a:prstGeom>
          <a:solidFill>
            <a:srgbClr val="00C83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77" name="AutoShape 274">
            <a:extLst>
              <a:ext uri="{FF2B5EF4-FFF2-40B4-BE49-F238E27FC236}">
                <a16:creationId xmlns:a16="http://schemas.microsoft.com/office/drawing/2014/main" id="{77521DD7-4C16-D941-BDB0-CA22104CE9EB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8532063" y="447587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9" name="AutoShape 274">
            <a:extLst>
              <a:ext uri="{FF2B5EF4-FFF2-40B4-BE49-F238E27FC236}">
                <a16:creationId xmlns:a16="http://schemas.microsoft.com/office/drawing/2014/main" id="{ED36E4DA-D835-C843-A3A8-6817990D9F63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8532063" y="815887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0" name="AutoShape 274">
            <a:extLst>
              <a:ext uri="{FF2B5EF4-FFF2-40B4-BE49-F238E27FC236}">
                <a16:creationId xmlns:a16="http://schemas.microsoft.com/office/drawing/2014/main" id="{F0BC8BE8-51A3-334B-AD05-ACF0A0AF7401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8226211" y="447587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1" name="AutoShape 274">
            <a:extLst>
              <a:ext uri="{FF2B5EF4-FFF2-40B4-BE49-F238E27FC236}">
                <a16:creationId xmlns:a16="http://schemas.microsoft.com/office/drawing/2014/main" id="{7E37B963-B299-0846-B307-CB2C039AB9AE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8214563" y="815887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" name="Oval 298">
            <a:extLst>
              <a:ext uri="{FF2B5EF4-FFF2-40B4-BE49-F238E27FC236}">
                <a16:creationId xmlns:a16="http://schemas.microsoft.com/office/drawing/2014/main" id="{D64FF7E8-3ACD-3E47-80B0-CCFBB37403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0101" y="371387"/>
            <a:ext cx="161925" cy="16192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sp>
        <p:nvSpPr>
          <p:cNvPr id="83" name="Oval 302">
            <a:extLst>
              <a:ext uri="{FF2B5EF4-FFF2-40B4-BE49-F238E27FC236}">
                <a16:creationId xmlns:a16="http://schemas.microsoft.com/office/drawing/2014/main" id="{1DB7E4DD-7C6F-8B4C-ACF2-623E30507A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8513" y="733337"/>
            <a:ext cx="161925" cy="16192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sp>
        <p:nvSpPr>
          <p:cNvPr id="84" name="Rectangle 294">
            <a:extLst>
              <a:ext uri="{FF2B5EF4-FFF2-40B4-BE49-F238E27FC236}">
                <a16:creationId xmlns:a16="http://schemas.microsoft.com/office/drawing/2014/main" id="{F42F322E-99BE-F645-A368-3D2E019AE674}"/>
              </a:ext>
            </a:extLst>
          </p:cNvPr>
          <p:cNvSpPr>
            <a:spLocks noChangeArrowheads="1"/>
          </p:cNvSpPr>
          <p:nvPr/>
        </p:nvSpPr>
        <p:spPr bwMode="auto">
          <a:xfrm rot="18900000">
            <a:off x="7716994" y="739687"/>
            <a:ext cx="161925" cy="161925"/>
          </a:xfrm>
          <a:prstGeom prst="rect">
            <a:avLst/>
          </a:prstGeom>
          <a:solidFill>
            <a:srgbClr val="C800C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85" name="AutoShape 274">
            <a:extLst>
              <a:ext uri="{FF2B5EF4-FFF2-40B4-BE49-F238E27FC236}">
                <a16:creationId xmlns:a16="http://schemas.microsoft.com/office/drawing/2014/main" id="{3040AE86-EA38-1346-80ED-CE3E64097EFD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7909763" y="815887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" name="Rectangle 294">
            <a:extLst>
              <a:ext uri="{FF2B5EF4-FFF2-40B4-BE49-F238E27FC236}">
                <a16:creationId xmlns:a16="http://schemas.microsoft.com/office/drawing/2014/main" id="{7C6F9113-90B3-D648-A63B-F40CFF4D69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8538" y="552362"/>
            <a:ext cx="161925" cy="161925"/>
          </a:xfrm>
          <a:prstGeom prst="rect">
            <a:avLst/>
          </a:prstGeom>
          <a:solidFill>
            <a:srgbClr val="0000F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87" name="AutoShape 295">
            <a:extLst>
              <a:ext uri="{FF2B5EF4-FFF2-40B4-BE49-F238E27FC236}">
                <a16:creationId xmlns:a16="http://schemas.microsoft.com/office/drawing/2014/main" id="{2F230BB4-59D2-2E44-A190-5BDCBFE82986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9378201" y="631737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8" name="テキスト ボックス 25">
            <a:extLst>
              <a:ext uri="{FF2B5EF4-FFF2-40B4-BE49-F238E27FC236}">
                <a16:creationId xmlns:a16="http://schemas.microsoft.com/office/drawing/2014/main" id="{7D476AEE-48E8-DB40-847A-773F89E328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5114" y="288817"/>
            <a:ext cx="108234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ja-JP" sz="1800" dirty="0"/>
              <a:t>Sia1</a:t>
            </a:r>
          </a:p>
          <a:p>
            <a:pPr algn="ctr"/>
            <a:r>
              <a:rPr lang="en-US" altLang="ja-JP" sz="1800" dirty="0"/>
              <a:t>(No.022)</a:t>
            </a:r>
            <a:endParaRPr lang="ja-JP" altLang="en-US" sz="1800"/>
          </a:p>
        </p:txBody>
      </p:sp>
      <p:cxnSp>
        <p:nvCxnSpPr>
          <p:cNvPr id="89" name="AutoShape 293">
            <a:extLst>
              <a:ext uri="{FF2B5EF4-FFF2-40B4-BE49-F238E27FC236}">
                <a16:creationId xmlns:a16="http://schemas.microsoft.com/office/drawing/2014/main" id="{38F005B9-D373-044C-A5D9-7C6ACCF37427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8805113" y="1771055"/>
            <a:ext cx="152400" cy="1079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0" name="Rectangle 294">
            <a:extLst>
              <a:ext uri="{FF2B5EF4-FFF2-40B4-BE49-F238E27FC236}">
                <a16:creationId xmlns:a16="http://schemas.microsoft.com/office/drawing/2014/main" id="{B99E9079-6B04-5E4F-8EF7-19132B7582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13100" y="1844080"/>
            <a:ext cx="161925" cy="161925"/>
          </a:xfrm>
          <a:prstGeom prst="rect">
            <a:avLst/>
          </a:prstGeom>
          <a:solidFill>
            <a:srgbClr val="0000F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91" name="AutoShape 295">
            <a:extLst>
              <a:ext uri="{FF2B5EF4-FFF2-40B4-BE49-F238E27FC236}">
                <a16:creationId xmlns:a16="http://schemas.microsoft.com/office/drawing/2014/main" id="{7AD9C260-9D41-EF49-BFF4-BB2EBA858679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9052763" y="1923455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" name="Oval 298">
            <a:extLst>
              <a:ext uri="{FF2B5EF4-FFF2-40B4-BE49-F238E27FC236}">
                <a16:creationId xmlns:a16="http://schemas.microsoft.com/office/drawing/2014/main" id="{12D88B8C-DDDB-F34B-8E61-D1DC49116E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4463" y="1663105"/>
            <a:ext cx="161925" cy="161925"/>
          </a:xfrm>
          <a:prstGeom prst="ellipse">
            <a:avLst/>
          </a:prstGeom>
          <a:solidFill>
            <a:srgbClr val="00C83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93" name="AutoShape 301">
            <a:extLst>
              <a:ext uri="{FF2B5EF4-FFF2-40B4-BE49-F238E27FC236}">
                <a16:creationId xmlns:a16="http://schemas.microsoft.com/office/drawing/2014/main" id="{24095615-8E8B-8F49-B460-A71DD5071FCB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8790825" y="1942505"/>
            <a:ext cx="152400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4" name="Oval 302">
            <a:extLst>
              <a:ext uri="{FF2B5EF4-FFF2-40B4-BE49-F238E27FC236}">
                <a16:creationId xmlns:a16="http://schemas.microsoft.com/office/drawing/2014/main" id="{6689C051-7644-D045-99C9-BF82F89B8D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2875" y="2025055"/>
            <a:ext cx="161925" cy="161925"/>
          </a:xfrm>
          <a:prstGeom prst="ellipse">
            <a:avLst/>
          </a:prstGeom>
          <a:solidFill>
            <a:srgbClr val="00C83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sp>
        <p:nvSpPr>
          <p:cNvPr id="95" name="Oval 303">
            <a:extLst>
              <a:ext uri="{FF2B5EF4-FFF2-40B4-BE49-F238E27FC236}">
                <a16:creationId xmlns:a16="http://schemas.microsoft.com/office/drawing/2014/main" id="{B749B51B-1A06-D742-9F4B-D4163D5D14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94013" y="1840905"/>
            <a:ext cx="161925" cy="161925"/>
          </a:xfrm>
          <a:prstGeom prst="ellipse">
            <a:avLst/>
          </a:prstGeom>
          <a:solidFill>
            <a:srgbClr val="00C83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97" name="AutoShape 274">
            <a:extLst>
              <a:ext uri="{FF2B5EF4-FFF2-40B4-BE49-F238E27FC236}">
                <a16:creationId xmlns:a16="http://schemas.microsoft.com/office/drawing/2014/main" id="{58249239-36CF-0844-8C9C-8B43EA09AB27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8524125" y="1742782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9" name="AutoShape 274">
            <a:extLst>
              <a:ext uri="{FF2B5EF4-FFF2-40B4-BE49-F238E27FC236}">
                <a16:creationId xmlns:a16="http://schemas.microsoft.com/office/drawing/2014/main" id="{DDA46C32-3830-134F-82E6-98E9FF6D4D8E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8524125" y="2107605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0" name="AutoShape 274">
            <a:extLst>
              <a:ext uri="{FF2B5EF4-FFF2-40B4-BE49-F238E27FC236}">
                <a16:creationId xmlns:a16="http://schemas.microsoft.com/office/drawing/2014/main" id="{01ACB6F5-1779-DE42-BE82-9F499CC9C3CA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8206625" y="1742782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1" name="AutoShape 274">
            <a:extLst>
              <a:ext uri="{FF2B5EF4-FFF2-40B4-BE49-F238E27FC236}">
                <a16:creationId xmlns:a16="http://schemas.microsoft.com/office/drawing/2014/main" id="{339AEAB7-A368-7442-B808-1CF7A2F73347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8206625" y="2107605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" name="Oval 298">
            <a:extLst>
              <a:ext uri="{FF2B5EF4-FFF2-40B4-BE49-F238E27FC236}">
                <a16:creationId xmlns:a16="http://schemas.microsoft.com/office/drawing/2014/main" id="{8A1AAFEC-C3DF-1B47-9765-7BBC4E8586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2163" y="1663105"/>
            <a:ext cx="161925" cy="16192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sp>
        <p:nvSpPr>
          <p:cNvPr id="103" name="Oval 302">
            <a:extLst>
              <a:ext uri="{FF2B5EF4-FFF2-40B4-BE49-F238E27FC236}">
                <a16:creationId xmlns:a16="http://schemas.microsoft.com/office/drawing/2014/main" id="{AB4E7DDC-C1CA-9E4E-9531-0700AF0653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0575" y="2025055"/>
            <a:ext cx="161925" cy="16192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sp>
        <p:nvSpPr>
          <p:cNvPr id="104" name="Rectangle 294">
            <a:extLst>
              <a:ext uri="{FF2B5EF4-FFF2-40B4-BE49-F238E27FC236}">
                <a16:creationId xmlns:a16="http://schemas.microsoft.com/office/drawing/2014/main" id="{EC6B680A-01E8-9D40-84F7-C84781617C0B}"/>
              </a:ext>
            </a:extLst>
          </p:cNvPr>
          <p:cNvSpPr>
            <a:spLocks noChangeArrowheads="1"/>
          </p:cNvSpPr>
          <p:nvPr/>
        </p:nvSpPr>
        <p:spPr bwMode="auto">
          <a:xfrm rot="18900000">
            <a:off x="7705579" y="2031405"/>
            <a:ext cx="161925" cy="161925"/>
          </a:xfrm>
          <a:prstGeom prst="rect">
            <a:avLst/>
          </a:prstGeom>
          <a:solidFill>
            <a:srgbClr val="C800C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105" name="AutoShape 274">
            <a:extLst>
              <a:ext uri="{FF2B5EF4-FFF2-40B4-BE49-F238E27FC236}">
                <a16:creationId xmlns:a16="http://schemas.microsoft.com/office/drawing/2014/main" id="{36C4F498-FF6D-5E47-A3CE-C3C0B21F034D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7898348" y="2107605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6" name="テキスト ボックス 38">
            <a:extLst>
              <a:ext uri="{FF2B5EF4-FFF2-40B4-BE49-F238E27FC236}">
                <a16:creationId xmlns:a16="http://schemas.microsoft.com/office/drawing/2014/main" id="{2F0BE2C5-9F2D-374D-ADD9-0073BCE4EF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33550" y="2133005"/>
            <a:ext cx="4810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/>
              <a:t>2-6</a:t>
            </a:r>
            <a:endParaRPr lang="ja-JP" altLang="en-US" sz="1600"/>
          </a:p>
        </p:txBody>
      </p:sp>
      <p:sp>
        <p:nvSpPr>
          <p:cNvPr id="107" name="Rectangle 294">
            <a:extLst>
              <a:ext uri="{FF2B5EF4-FFF2-40B4-BE49-F238E27FC236}">
                <a16:creationId xmlns:a16="http://schemas.microsoft.com/office/drawing/2014/main" id="{72A20F0B-D67B-BD41-8DA2-469525BCB58C}"/>
              </a:ext>
            </a:extLst>
          </p:cNvPr>
          <p:cNvSpPr>
            <a:spLocks noChangeArrowheads="1"/>
          </p:cNvSpPr>
          <p:nvPr/>
        </p:nvSpPr>
        <p:spPr bwMode="auto">
          <a:xfrm rot="18900000">
            <a:off x="7714802" y="1663105"/>
            <a:ext cx="161925" cy="161925"/>
          </a:xfrm>
          <a:prstGeom prst="rect">
            <a:avLst/>
          </a:prstGeom>
          <a:solidFill>
            <a:srgbClr val="C800C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108" name="AutoShape 274">
            <a:extLst>
              <a:ext uri="{FF2B5EF4-FFF2-40B4-BE49-F238E27FC236}">
                <a16:creationId xmlns:a16="http://schemas.microsoft.com/office/drawing/2014/main" id="{BA008762-F269-8E4C-B215-C3A20DC0397B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7904094" y="1742782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9" name="テキスト ボックス 87">
            <a:extLst>
              <a:ext uri="{FF2B5EF4-FFF2-40B4-BE49-F238E27FC236}">
                <a16:creationId xmlns:a16="http://schemas.microsoft.com/office/drawing/2014/main" id="{7DF3F510-0596-1E4C-9A01-582A667EDB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33550" y="1385974"/>
            <a:ext cx="4810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/>
              <a:t>2-6</a:t>
            </a:r>
            <a:endParaRPr lang="ja-JP" altLang="en-US" sz="1600"/>
          </a:p>
        </p:txBody>
      </p:sp>
      <p:sp>
        <p:nvSpPr>
          <p:cNvPr id="110" name="Rectangle 294">
            <a:extLst>
              <a:ext uri="{FF2B5EF4-FFF2-40B4-BE49-F238E27FC236}">
                <a16:creationId xmlns:a16="http://schemas.microsoft.com/office/drawing/2014/main" id="{B7EE1548-141B-E448-B49F-E46BCEB21D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1652" y="1844080"/>
            <a:ext cx="161925" cy="161925"/>
          </a:xfrm>
          <a:prstGeom prst="rect">
            <a:avLst/>
          </a:prstGeom>
          <a:solidFill>
            <a:srgbClr val="0000F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111" name="AutoShape 295">
            <a:extLst>
              <a:ext uri="{FF2B5EF4-FFF2-40B4-BE49-F238E27FC236}">
                <a16:creationId xmlns:a16="http://schemas.microsoft.com/office/drawing/2014/main" id="{C0F141B5-8ED2-DF40-B920-B0EDB8E98B25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9371315" y="1923455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2" name="テキスト ボックス 25">
            <a:extLst>
              <a:ext uri="{FF2B5EF4-FFF2-40B4-BE49-F238E27FC236}">
                <a16:creationId xmlns:a16="http://schemas.microsoft.com/office/drawing/2014/main" id="{D8D24C77-D46C-ED44-9991-70C23F3B76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8251" y="1690004"/>
            <a:ext cx="108234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ja-JP" sz="1800" dirty="0"/>
              <a:t>Sia2</a:t>
            </a:r>
          </a:p>
          <a:p>
            <a:pPr algn="ctr"/>
            <a:r>
              <a:rPr lang="en-US" altLang="ja-JP" sz="1800" dirty="0"/>
              <a:t>(No.023)</a:t>
            </a:r>
            <a:endParaRPr lang="ja-JP" altLang="en-US" sz="1800"/>
          </a:p>
        </p:txBody>
      </p:sp>
      <p:sp>
        <p:nvSpPr>
          <p:cNvPr id="113" name="テキスト ボックス 87">
            <a:extLst>
              <a:ext uri="{FF2B5EF4-FFF2-40B4-BE49-F238E27FC236}">
                <a16:creationId xmlns:a16="http://schemas.microsoft.com/office/drawing/2014/main" id="{558D0F34-65A6-284C-B860-1396ACA621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40987" y="823980"/>
            <a:ext cx="4810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/>
              <a:t>2-6</a:t>
            </a:r>
            <a:endParaRPr lang="ja-JP" altLang="en-US" sz="1600"/>
          </a:p>
        </p:txBody>
      </p:sp>
      <p:cxnSp>
        <p:nvCxnSpPr>
          <p:cNvPr id="114" name="AutoShape 293">
            <a:extLst>
              <a:ext uri="{FF2B5EF4-FFF2-40B4-BE49-F238E27FC236}">
                <a16:creationId xmlns:a16="http://schemas.microsoft.com/office/drawing/2014/main" id="{D1FBA14F-F7BF-C44F-8763-B74B33314D19}"/>
              </a:ext>
            </a:extLst>
          </p:cNvPr>
          <p:cNvCxnSpPr>
            <a:cxnSpLocks noChangeShapeType="1"/>
          </p:cNvCxnSpPr>
          <p:nvPr/>
        </p:nvCxnSpPr>
        <p:spPr bwMode="auto">
          <a:xfrm rot="720000" flipH="1" flipV="1">
            <a:off x="8795587" y="3217252"/>
            <a:ext cx="152400" cy="1079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5" name="Rectangle 294">
            <a:extLst>
              <a:ext uri="{FF2B5EF4-FFF2-40B4-BE49-F238E27FC236}">
                <a16:creationId xmlns:a16="http://schemas.microsoft.com/office/drawing/2014/main" id="{C0F923A9-F485-7E4A-8B3D-8F5E0B2F0C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05162" y="3335029"/>
            <a:ext cx="161925" cy="161925"/>
          </a:xfrm>
          <a:prstGeom prst="rect">
            <a:avLst/>
          </a:prstGeom>
          <a:solidFill>
            <a:srgbClr val="0000F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116" name="AutoShape 295">
            <a:extLst>
              <a:ext uri="{FF2B5EF4-FFF2-40B4-BE49-F238E27FC236}">
                <a16:creationId xmlns:a16="http://schemas.microsoft.com/office/drawing/2014/main" id="{60944C1D-A014-B74E-A9FF-B2803AFBD53C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9044825" y="3414404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7" name="Oval 298">
            <a:extLst>
              <a:ext uri="{FF2B5EF4-FFF2-40B4-BE49-F238E27FC236}">
                <a16:creationId xmlns:a16="http://schemas.microsoft.com/office/drawing/2014/main" id="{5CF82D11-7CA5-7E4C-9072-57DBD5E51B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76525" y="3052454"/>
            <a:ext cx="161925" cy="161925"/>
          </a:xfrm>
          <a:prstGeom prst="ellipse">
            <a:avLst/>
          </a:prstGeom>
          <a:solidFill>
            <a:srgbClr val="00C83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118" name="AutoShape 301">
            <a:extLst>
              <a:ext uri="{FF2B5EF4-FFF2-40B4-BE49-F238E27FC236}">
                <a16:creationId xmlns:a16="http://schemas.microsoft.com/office/drawing/2014/main" id="{4A972D7C-23CB-B940-967D-64A4BB1D605F}"/>
              </a:ext>
            </a:extLst>
          </p:cNvPr>
          <p:cNvCxnSpPr>
            <a:cxnSpLocks noChangeShapeType="1"/>
          </p:cNvCxnSpPr>
          <p:nvPr/>
        </p:nvCxnSpPr>
        <p:spPr bwMode="auto">
          <a:xfrm rot="20880000" flipH="1">
            <a:off x="8790902" y="3502700"/>
            <a:ext cx="152400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9" name="Oval 302">
            <a:extLst>
              <a:ext uri="{FF2B5EF4-FFF2-40B4-BE49-F238E27FC236}">
                <a16:creationId xmlns:a16="http://schemas.microsoft.com/office/drawing/2014/main" id="{F77C54E6-5517-354A-A015-6A7678298A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74937" y="3655704"/>
            <a:ext cx="161925" cy="161925"/>
          </a:xfrm>
          <a:prstGeom prst="ellipse">
            <a:avLst/>
          </a:prstGeom>
          <a:solidFill>
            <a:srgbClr val="00C83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sp>
        <p:nvSpPr>
          <p:cNvPr id="120" name="Oval 303">
            <a:extLst>
              <a:ext uri="{FF2B5EF4-FFF2-40B4-BE49-F238E27FC236}">
                <a16:creationId xmlns:a16="http://schemas.microsoft.com/office/drawing/2014/main" id="{522E96B0-8511-3247-9700-E99E74794D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86075" y="3331854"/>
            <a:ext cx="161925" cy="161925"/>
          </a:xfrm>
          <a:prstGeom prst="ellipse">
            <a:avLst/>
          </a:prstGeom>
          <a:solidFill>
            <a:srgbClr val="00C83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121" name="AutoShape 274">
            <a:extLst>
              <a:ext uri="{FF2B5EF4-FFF2-40B4-BE49-F238E27FC236}">
                <a16:creationId xmlns:a16="http://schemas.microsoft.com/office/drawing/2014/main" id="{F71DBC12-FCA9-BA40-894F-3D2B032B6EED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8516187" y="3118223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2" name="Rectangle 273">
            <a:extLst>
              <a:ext uri="{FF2B5EF4-FFF2-40B4-BE49-F238E27FC236}">
                <a16:creationId xmlns:a16="http://schemas.microsoft.com/office/drawing/2014/main" id="{5E6CA4BF-A83C-3443-AC96-9B88B0C5C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56833" y="3662054"/>
            <a:ext cx="161925" cy="161925"/>
          </a:xfrm>
          <a:prstGeom prst="rect">
            <a:avLst/>
          </a:prstGeom>
          <a:solidFill>
            <a:srgbClr val="0000F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123" name="AutoShape 274">
            <a:extLst>
              <a:ext uri="{FF2B5EF4-FFF2-40B4-BE49-F238E27FC236}">
                <a16:creationId xmlns:a16="http://schemas.microsoft.com/office/drawing/2014/main" id="{5B309BFF-0E40-1F4E-9A4F-5ABA791A3B23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8516187" y="3738254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4" name="AutoShape 274">
            <a:extLst>
              <a:ext uri="{FF2B5EF4-FFF2-40B4-BE49-F238E27FC236}">
                <a16:creationId xmlns:a16="http://schemas.microsoft.com/office/drawing/2014/main" id="{D224666A-BAC6-F444-9170-3122C11169E7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8198687" y="3738254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5" name="Oval 302">
            <a:extLst>
              <a:ext uri="{FF2B5EF4-FFF2-40B4-BE49-F238E27FC236}">
                <a16:creationId xmlns:a16="http://schemas.microsoft.com/office/drawing/2014/main" id="{E91ECC87-6D3C-3B43-A45B-A19D949A72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52637" y="3655704"/>
            <a:ext cx="161925" cy="16192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sp>
        <p:nvSpPr>
          <p:cNvPr id="126" name="Rectangle 294">
            <a:extLst>
              <a:ext uri="{FF2B5EF4-FFF2-40B4-BE49-F238E27FC236}">
                <a16:creationId xmlns:a16="http://schemas.microsoft.com/office/drawing/2014/main" id="{DC64D988-238F-5B4B-9B9E-CD6B817AFC4D}"/>
              </a:ext>
            </a:extLst>
          </p:cNvPr>
          <p:cNvSpPr>
            <a:spLocks noChangeArrowheads="1"/>
          </p:cNvSpPr>
          <p:nvPr/>
        </p:nvSpPr>
        <p:spPr bwMode="auto">
          <a:xfrm rot="18900000">
            <a:off x="7694164" y="3662054"/>
            <a:ext cx="161925" cy="161925"/>
          </a:xfrm>
          <a:prstGeom prst="rect">
            <a:avLst/>
          </a:prstGeom>
          <a:solidFill>
            <a:srgbClr val="C800C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127" name="AutoShape 274">
            <a:extLst>
              <a:ext uri="{FF2B5EF4-FFF2-40B4-BE49-F238E27FC236}">
                <a16:creationId xmlns:a16="http://schemas.microsoft.com/office/drawing/2014/main" id="{2C4C4320-7454-8C43-9B01-13EEBEE48C38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7886933" y="3738254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8" name="テキスト ボックス 300">
            <a:extLst>
              <a:ext uri="{FF2B5EF4-FFF2-40B4-BE49-F238E27FC236}">
                <a16:creationId xmlns:a16="http://schemas.microsoft.com/office/drawing/2014/main" id="{2191A5EC-3F82-7542-8B90-8051987AE2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5612" y="3742939"/>
            <a:ext cx="4810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/>
              <a:t>2-6</a:t>
            </a:r>
            <a:endParaRPr lang="ja-JP" altLang="en-US" sz="1600"/>
          </a:p>
        </p:txBody>
      </p:sp>
      <p:sp>
        <p:nvSpPr>
          <p:cNvPr id="129" name="Rectangle 273">
            <a:extLst>
              <a:ext uri="{FF2B5EF4-FFF2-40B4-BE49-F238E27FC236}">
                <a16:creationId xmlns:a16="http://schemas.microsoft.com/office/drawing/2014/main" id="{158A84AF-7FDF-2049-BC43-0F6EBBCA5C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0310" y="3039754"/>
            <a:ext cx="161925" cy="161925"/>
          </a:xfrm>
          <a:prstGeom prst="rect">
            <a:avLst/>
          </a:prstGeom>
          <a:solidFill>
            <a:srgbClr val="0000F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130" name="AutoShape 274">
            <a:extLst>
              <a:ext uri="{FF2B5EF4-FFF2-40B4-BE49-F238E27FC236}">
                <a16:creationId xmlns:a16="http://schemas.microsoft.com/office/drawing/2014/main" id="{04FD7097-D084-3647-BFED-7A1EDB4EABC0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8198687" y="3115954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1" name="Oval 298">
            <a:extLst>
              <a:ext uri="{FF2B5EF4-FFF2-40B4-BE49-F238E27FC236}">
                <a16:creationId xmlns:a16="http://schemas.microsoft.com/office/drawing/2014/main" id="{1E5F7C84-CB9F-FE44-8AD3-56BB292AD1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54225" y="3039754"/>
            <a:ext cx="161925" cy="16192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sp>
        <p:nvSpPr>
          <p:cNvPr id="132" name="Rectangle 294">
            <a:extLst>
              <a:ext uri="{FF2B5EF4-FFF2-40B4-BE49-F238E27FC236}">
                <a16:creationId xmlns:a16="http://schemas.microsoft.com/office/drawing/2014/main" id="{00F5C52A-2584-CB4D-887F-59D2299E32F3}"/>
              </a:ext>
            </a:extLst>
          </p:cNvPr>
          <p:cNvSpPr>
            <a:spLocks noChangeArrowheads="1"/>
          </p:cNvSpPr>
          <p:nvPr/>
        </p:nvSpPr>
        <p:spPr bwMode="auto">
          <a:xfrm rot="18900000">
            <a:off x="7703387" y="3039754"/>
            <a:ext cx="161925" cy="161925"/>
          </a:xfrm>
          <a:prstGeom prst="rect">
            <a:avLst/>
          </a:prstGeom>
          <a:solidFill>
            <a:srgbClr val="C800C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133" name="AutoShape 274">
            <a:extLst>
              <a:ext uri="{FF2B5EF4-FFF2-40B4-BE49-F238E27FC236}">
                <a16:creationId xmlns:a16="http://schemas.microsoft.com/office/drawing/2014/main" id="{4C840F3E-A720-914C-A85A-D1502D889209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7896156" y="3115954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4" name="テキスト ボックス 306">
            <a:extLst>
              <a:ext uri="{FF2B5EF4-FFF2-40B4-BE49-F238E27FC236}">
                <a16:creationId xmlns:a16="http://schemas.microsoft.com/office/drawing/2014/main" id="{52EC4A43-0D04-374F-8C1A-823614658C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5612" y="2775323"/>
            <a:ext cx="4810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2-6</a:t>
            </a:r>
            <a:endParaRPr lang="ja-JP" altLang="en-US" sz="1600"/>
          </a:p>
        </p:txBody>
      </p:sp>
      <p:sp>
        <p:nvSpPr>
          <p:cNvPr id="135" name="Rectangle 294">
            <a:extLst>
              <a:ext uri="{FF2B5EF4-FFF2-40B4-BE49-F238E27FC236}">
                <a16:creationId xmlns:a16="http://schemas.microsoft.com/office/drawing/2014/main" id="{1516C827-C52B-0241-9396-B1E9923924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28408" y="3335029"/>
            <a:ext cx="161925" cy="161925"/>
          </a:xfrm>
          <a:prstGeom prst="rect">
            <a:avLst/>
          </a:prstGeom>
          <a:solidFill>
            <a:srgbClr val="0000F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136" name="AutoShape 295">
            <a:extLst>
              <a:ext uri="{FF2B5EF4-FFF2-40B4-BE49-F238E27FC236}">
                <a16:creationId xmlns:a16="http://schemas.microsoft.com/office/drawing/2014/main" id="{BBCE07FB-FF94-2A4B-99FC-F4B59E1D045D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9368071" y="3414404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7" name="Rectangle 273">
            <a:extLst>
              <a:ext uri="{FF2B5EF4-FFF2-40B4-BE49-F238E27FC236}">
                <a16:creationId xmlns:a16="http://schemas.microsoft.com/office/drawing/2014/main" id="{0EBA0880-37C2-A147-8FE7-F2DE0A61A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0310" y="3331854"/>
            <a:ext cx="161925" cy="161925"/>
          </a:xfrm>
          <a:prstGeom prst="rect">
            <a:avLst/>
          </a:prstGeom>
          <a:solidFill>
            <a:srgbClr val="0000F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138" name="AutoShape 274">
            <a:extLst>
              <a:ext uri="{FF2B5EF4-FFF2-40B4-BE49-F238E27FC236}">
                <a16:creationId xmlns:a16="http://schemas.microsoft.com/office/drawing/2014/main" id="{099EC6B8-AC79-2544-BE52-433B89E87608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8198687" y="3408054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9" name="Oval 302">
            <a:extLst>
              <a:ext uri="{FF2B5EF4-FFF2-40B4-BE49-F238E27FC236}">
                <a16:creationId xmlns:a16="http://schemas.microsoft.com/office/drawing/2014/main" id="{260471BF-5859-8349-8FB1-5572028C28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52637" y="3325504"/>
            <a:ext cx="161925" cy="16192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sp>
        <p:nvSpPr>
          <p:cNvPr id="140" name="Rectangle 294">
            <a:extLst>
              <a:ext uri="{FF2B5EF4-FFF2-40B4-BE49-F238E27FC236}">
                <a16:creationId xmlns:a16="http://schemas.microsoft.com/office/drawing/2014/main" id="{4F639ABF-6110-6847-B660-2CE28B4C3C99}"/>
              </a:ext>
            </a:extLst>
          </p:cNvPr>
          <p:cNvSpPr>
            <a:spLocks noChangeArrowheads="1"/>
          </p:cNvSpPr>
          <p:nvPr/>
        </p:nvSpPr>
        <p:spPr bwMode="auto">
          <a:xfrm rot="18900000">
            <a:off x="7697641" y="3331854"/>
            <a:ext cx="161925" cy="161925"/>
          </a:xfrm>
          <a:prstGeom prst="rect">
            <a:avLst/>
          </a:prstGeom>
          <a:solidFill>
            <a:srgbClr val="C800C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141" name="AutoShape 274">
            <a:extLst>
              <a:ext uri="{FF2B5EF4-FFF2-40B4-BE49-F238E27FC236}">
                <a16:creationId xmlns:a16="http://schemas.microsoft.com/office/drawing/2014/main" id="{A6E15CB3-4ECE-F549-B74C-4443C1921840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7890410" y="3408054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2" name="テキスト ボックス 314">
            <a:extLst>
              <a:ext uri="{FF2B5EF4-FFF2-40B4-BE49-F238E27FC236}">
                <a16:creationId xmlns:a16="http://schemas.microsoft.com/office/drawing/2014/main" id="{8BC957D6-1F8D-3048-880A-BBBF60AF88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5612" y="3402308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2-6</a:t>
            </a:r>
            <a:endParaRPr lang="ja-JP" altLang="en-US" sz="1600"/>
          </a:p>
        </p:txBody>
      </p:sp>
      <p:cxnSp>
        <p:nvCxnSpPr>
          <p:cNvPr id="143" name="AutoShape 293">
            <a:extLst>
              <a:ext uri="{FF2B5EF4-FFF2-40B4-BE49-F238E27FC236}">
                <a16:creationId xmlns:a16="http://schemas.microsoft.com/office/drawing/2014/main" id="{BFB1E9E2-C279-8B49-BEAE-43E7E6DFBBE5}"/>
              </a:ext>
            </a:extLst>
          </p:cNvPr>
          <p:cNvCxnSpPr>
            <a:cxnSpLocks noChangeShapeType="1"/>
          </p:cNvCxnSpPr>
          <p:nvPr/>
        </p:nvCxnSpPr>
        <p:spPr bwMode="auto">
          <a:xfrm rot="1260000" flipH="1" flipV="1">
            <a:off x="8493962" y="3527116"/>
            <a:ext cx="241300" cy="1079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5" name="AutoShape 293">
            <a:extLst>
              <a:ext uri="{FF2B5EF4-FFF2-40B4-BE49-F238E27FC236}">
                <a16:creationId xmlns:a16="http://schemas.microsoft.com/office/drawing/2014/main" id="{E97905AD-7554-954B-AFF3-5DCBA18FC9C9}"/>
              </a:ext>
            </a:extLst>
          </p:cNvPr>
          <p:cNvCxnSpPr>
            <a:cxnSpLocks noChangeShapeType="1"/>
          </p:cNvCxnSpPr>
          <p:nvPr/>
        </p:nvCxnSpPr>
        <p:spPr bwMode="auto">
          <a:xfrm rot="720000" flipH="1" flipV="1">
            <a:off x="8796571" y="4645406"/>
            <a:ext cx="152400" cy="1079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6" name="Rectangle 294">
            <a:extLst>
              <a:ext uri="{FF2B5EF4-FFF2-40B4-BE49-F238E27FC236}">
                <a16:creationId xmlns:a16="http://schemas.microsoft.com/office/drawing/2014/main" id="{4FF88134-7232-1C44-A774-FE05A6082F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13100" y="4761596"/>
            <a:ext cx="161925" cy="161925"/>
          </a:xfrm>
          <a:prstGeom prst="rect">
            <a:avLst/>
          </a:prstGeom>
          <a:solidFill>
            <a:srgbClr val="0000F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147" name="AutoShape 295">
            <a:extLst>
              <a:ext uri="{FF2B5EF4-FFF2-40B4-BE49-F238E27FC236}">
                <a16:creationId xmlns:a16="http://schemas.microsoft.com/office/drawing/2014/main" id="{95D2AFA5-2AA6-6842-B6B0-74559CEE0A28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9052763" y="4840971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8" name="Oval 298">
            <a:extLst>
              <a:ext uri="{FF2B5EF4-FFF2-40B4-BE49-F238E27FC236}">
                <a16:creationId xmlns:a16="http://schemas.microsoft.com/office/drawing/2014/main" id="{2EB412E0-54FD-6842-BB8D-D449F676B3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4463" y="4479021"/>
            <a:ext cx="161925" cy="161925"/>
          </a:xfrm>
          <a:prstGeom prst="ellipse">
            <a:avLst/>
          </a:prstGeom>
          <a:solidFill>
            <a:srgbClr val="00C83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149" name="AutoShape 301">
            <a:extLst>
              <a:ext uri="{FF2B5EF4-FFF2-40B4-BE49-F238E27FC236}">
                <a16:creationId xmlns:a16="http://schemas.microsoft.com/office/drawing/2014/main" id="{D256F7C7-1D39-6743-94C3-D8635224002E}"/>
              </a:ext>
            </a:extLst>
          </p:cNvPr>
          <p:cNvCxnSpPr>
            <a:cxnSpLocks noChangeShapeType="1"/>
          </p:cNvCxnSpPr>
          <p:nvPr/>
        </p:nvCxnSpPr>
        <p:spPr bwMode="auto">
          <a:xfrm rot="20880000" flipH="1">
            <a:off x="8816225" y="4936221"/>
            <a:ext cx="152400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0" name="Oval 303">
            <a:extLst>
              <a:ext uri="{FF2B5EF4-FFF2-40B4-BE49-F238E27FC236}">
                <a16:creationId xmlns:a16="http://schemas.microsoft.com/office/drawing/2014/main" id="{2FC180B0-273A-5644-B7EC-F589CF78B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94013" y="4758421"/>
            <a:ext cx="161925" cy="161925"/>
          </a:xfrm>
          <a:prstGeom prst="ellipse">
            <a:avLst/>
          </a:prstGeom>
          <a:solidFill>
            <a:srgbClr val="00C83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151" name="AutoShape 274">
            <a:extLst>
              <a:ext uri="{FF2B5EF4-FFF2-40B4-BE49-F238E27FC236}">
                <a16:creationId xmlns:a16="http://schemas.microsoft.com/office/drawing/2014/main" id="{2A7243D3-5823-9B49-8397-D13864ADA1E8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8524125" y="4548267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" name="AutoShape 274">
            <a:extLst>
              <a:ext uri="{FF2B5EF4-FFF2-40B4-BE49-F238E27FC236}">
                <a16:creationId xmlns:a16="http://schemas.microsoft.com/office/drawing/2014/main" id="{A7F8F617-C5A8-4043-AA6A-A6574EB79B91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8206625" y="5393421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4" name="Oval 302">
            <a:extLst>
              <a:ext uri="{FF2B5EF4-FFF2-40B4-BE49-F238E27FC236}">
                <a16:creationId xmlns:a16="http://schemas.microsoft.com/office/drawing/2014/main" id="{1089A1FE-7203-574A-AA1B-55BA64C929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0575" y="5310871"/>
            <a:ext cx="161925" cy="16192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sp>
        <p:nvSpPr>
          <p:cNvPr id="155" name="Rectangle 294">
            <a:extLst>
              <a:ext uri="{FF2B5EF4-FFF2-40B4-BE49-F238E27FC236}">
                <a16:creationId xmlns:a16="http://schemas.microsoft.com/office/drawing/2014/main" id="{67B9ED47-733A-7344-8CE2-B7764963662B}"/>
              </a:ext>
            </a:extLst>
          </p:cNvPr>
          <p:cNvSpPr>
            <a:spLocks noChangeArrowheads="1"/>
          </p:cNvSpPr>
          <p:nvPr/>
        </p:nvSpPr>
        <p:spPr bwMode="auto">
          <a:xfrm rot="18900000">
            <a:off x="7705579" y="5317221"/>
            <a:ext cx="161925" cy="161925"/>
          </a:xfrm>
          <a:prstGeom prst="rect">
            <a:avLst/>
          </a:prstGeom>
          <a:solidFill>
            <a:srgbClr val="C800C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156" name="AutoShape 274">
            <a:extLst>
              <a:ext uri="{FF2B5EF4-FFF2-40B4-BE49-F238E27FC236}">
                <a16:creationId xmlns:a16="http://schemas.microsoft.com/office/drawing/2014/main" id="{0583645C-416E-0542-994C-9A21FD70232A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7901825" y="5393421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7" name="テキスト ボックス 331">
            <a:extLst>
              <a:ext uri="{FF2B5EF4-FFF2-40B4-BE49-F238E27FC236}">
                <a16:creationId xmlns:a16="http://schemas.microsoft.com/office/drawing/2014/main" id="{F1C0773F-DDC2-4341-85DC-0428CC87B8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33550" y="5403852"/>
            <a:ext cx="4810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2-6</a:t>
            </a:r>
            <a:endParaRPr lang="ja-JP" altLang="en-US" sz="1600"/>
          </a:p>
        </p:txBody>
      </p:sp>
      <p:sp>
        <p:nvSpPr>
          <p:cNvPr id="158" name="Rectangle 273">
            <a:extLst>
              <a:ext uri="{FF2B5EF4-FFF2-40B4-BE49-F238E27FC236}">
                <a16:creationId xmlns:a16="http://schemas.microsoft.com/office/drawing/2014/main" id="{59BEA8DC-9A2E-5744-936C-D37AA28BBC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71725" y="4466321"/>
            <a:ext cx="161925" cy="161925"/>
          </a:xfrm>
          <a:prstGeom prst="rect">
            <a:avLst/>
          </a:prstGeom>
          <a:solidFill>
            <a:srgbClr val="0000F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159" name="AutoShape 274">
            <a:extLst>
              <a:ext uri="{FF2B5EF4-FFF2-40B4-BE49-F238E27FC236}">
                <a16:creationId xmlns:a16="http://schemas.microsoft.com/office/drawing/2014/main" id="{01642ABA-1953-634E-BC75-B3D33BDCE2D9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8206625" y="4542521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0" name="Oval 298">
            <a:extLst>
              <a:ext uri="{FF2B5EF4-FFF2-40B4-BE49-F238E27FC236}">
                <a16:creationId xmlns:a16="http://schemas.microsoft.com/office/drawing/2014/main" id="{0C095C88-991A-CD4D-BE49-FC369861EB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2163" y="4466321"/>
            <a:ext cx="161925" cy="16192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sp>
        <p:nvSpPr>
          <p:cNvPr id="161" name="Rectangle 294">
            <a:extLst>
              <a:ext uri="{FF2B5EF4-FFF2-40B4-BE49-F238E27FC236}">
                <a16:creationId xmlns:a16="http://schemas.microsoft.com/office/drawing/2014/main" id="{89601808-A261-2D46-8657-4DC23CAE561C}"/>
              </a:ext>
            </a:extLst>
          </p:cNvPr>
          <p:cNvSpPr>
            <a:spLocks noChangeArrowheads="1"/>
          </p:cNvSpPr>
          <p:nvPr/>
        </p:nvSpPr>
        <p:spPr bwMode="auto">
          <a:xfrm rot="18900000">
            <a:off x="7718279" y="4466321"/>
            <a:ext cx="161925" cy="161925"/>
          </a:xfrm>
          <a:prstGeom prst="rect">
            <a:avLst/>
          </a:prstGeom>
          <a:solidFill>
            <a:srgbClr val="C800C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162" name="AutoShape 274">
            <a:extLst>
              <a:ext uri="{FF2B5EF4-FFF2-40B4-BE49-F238E27FC236}">
                <a16:creationId xmlns:a16="http://schemas.microsoft.com/office/drawing/2014/main" id="{B55F18A4-E677-6E46-B42B-7E5A40034387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7907571" y="4542521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3" name="テキスト ボックス 337">
            <a:extLst>
              <a:ext uri="{FF2B5EF4-FFF2-40B4-BE49-F238E27FC236}">
                <a16:creationId xmlns:a16="http://schemas.microsoft.com/office/drawing/2014/main" id="{A7A658CD-1B67-DA40-AF0A-F2E35EA45D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33550" y="4205367"/>
            <a:ext cx="4810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2-6</a:t>
            </a:r>
            <a:endParaRPr lang="ja-JP" altLang="en-US" sz="1600"/>
          </a:p>
        </p:txBody>
      </p:sp>
      <p:sp>
        <p:nvSpPr>
          <p:cNvPr id="164" name="Rectangle 294">
            <a:extLst>
              <a:ext uri="{FF2B5EF4-FFF2-40B4-BE49-F238E27FC236}">
                <a16:creationId xmlns:a16="http://schemas.microsoft.com/office/drawing/2014/main" id="{93A2CA77-47E9-CB43-9161-8B4B53044B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6346" y="4761596"/>
            <a:ext cx="161925" cy="161925"/>
          </a:xfrm>
          <a:prstGeom prst="rect">
            <a:avLst/>
          </a:prstGeom>
          <a:solidFill>
            <a:srgbClr val="0000F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165" name="AutoShape 295">
            <a:extLst>
              <a:ext uri="{FF2B5EF4-FFF2-40B4-BE49-F238E27FC236}">
                <a16:creationId xmlns:a16="http://schemas.microsoft.com/office/drawing/2014/main" id="{80C93377-0412-AE46-9725-1035EED11F26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9376009" y="4840971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6" name="AutoShape 274">
            <a:extLst>
              <a:ext uri="{FF2B5EF4-FFF2-40B4-BE49-F238E27FC236}">
                <a16:creationId xmlns:a16="http://schemas.microsoft.com/office/drawing/2014/main" id="{17365D04-F537-2E4E-9FFB-B061FA0670B8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8206625" y="4910821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7" name="Oval 302">
            <a:extLst>
              <a:ext uri="{FF2B5EF4-FFF2-40B4-BE49-F238E27FC236}">
                <a16:creationId xmlns:a16="http://schemas.microsoft.com/office/drawing/2014/main" id="{0745AEE3-58C0-054C-B2CF-8BF425052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0575" y="4828271"/>
            <a:ext cx="161925" cy="16192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sp>
        <p:nvSpPr>
          <p:cNvPr id="168" name="Rectangle 294">
            <a:extLst>
              <a:ext uri="{FF2B5EF4-FFF2-40B4-BE49-F238E27FC236}">
                <a16:creationId xmlns:a16="http://schemas.microsoft.com/office/drawing/2014/main" id="{C829B352-10F8-C649-A556-60FA5DF16329}"/>
              </a:ext>
            </a:extLst>
          </p:cNvPr>
          <p:cNvSpPr>
            <a:spLocks noChangeArrowheads="1"/>
          </p:cNvSpPr>
          <p:nvPr/>
        </p:nvSpPr>
        <p:spPr bwMode="auto">
          <a:xfrm rot="18900000">
            <a:off x="7702102" y="4834621"/>
            <a:ext cx="161925" cy="161925"/>
          </a:xfrm>
          <a:prstGeom prst="rect">
            <a:avLst/>
          </a:prstGeom>
          <a:solidFill>
            <a:srgbClr val="C800C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169" name="AutoShape 274">
            <a:extLst>
              <a:ext uri="{FF2B5EF4-FFF2-40B4-BE49-F238E27FC236}">
                <a16:creationId xmlns:a16="http://schemas.microsoft.com/office/drawing/2014/main" id="{83552778-EEAA-6E4D-B757-664B29E6316D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7898348" y="4910821"/>
            <a:ext cx="1587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0" name="テキスト ボックス 345">
            <a:extLst>
              <a:ext uri="{FF2B5EF4-FFF2-40B4-BE49-F238E27FC236}">
                <a16:creationId xmlns:a16="http://schemas.microsoft.com/office/drawing/2014/main" id="{DBB0E5DE-74FE-DF43-A890-AF04715321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33550" y="4580621"/>
            <a:ext cx="4810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/>
              <a:t>2-3</a:t>
            </a:r>
            <a:endParaRPr lang="ja-JP" altLang="en-US" sz="1600"/>
          </a:p>
        </p:txBody>
      </p:sp>
      <p:cxnSp>
        <p:nvCxnSpPr>
          <p:cNvPr id="171" name="AutoShape 293">
            <a:extLst>
              <a:ext uri="{FF2B5EF4-FFF2-40B4-BE49-F238E27FC236}">
                <a16:creationId xmlns:a16="http://schemas.microsoft.com/office/drawing/2014/main" id="{2741329F-2A78-C64D-BFBE-44B456C9BE8C}"/>
              </a:ext>
            </a:extLst>
          </p:cNvPr>
          <p:cNvCxnSpPr>
            <a:cxnSpLocks noChangeShapeType="1"/>
          </p:cNvCxnSpPr>
          <p:nvPr/>
        </p:nvCxnSpPr>
        <p:spPr bwMode="auto">
          <a:xfrm rot="1260000" flipH="1" flipV="1">
            <a:off x="8501900" y="4953683"/>
            <a:ext cx="239713" cy="1079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3" name="AutoShape 301">
            <a:extLst>
              <a:ext uri="{FF2B5EF4-FFF2-40B4-BE49-F238E27FC236}">
                <a16:creationId xmlns:a16="http://schemas.microsoft.com/office/drawing/2014/main" id="{4CA331C0-F875-8342-A2FC-E081EF5276B3}"/>
              </a:ext>
            </a:extLst>
          </p:cNvPr>
          <p:cNvCxnSpPr>
            <a:cxnSpLocks noChangeShapeType="1"/>
          </p:cNvCxnSpPr>
          <p:nvPr/>
        </p:nvCxnSpPr>
        <p:spPr bwMode="auto">
          <a:xfrm rot="20700000" flipH="1">
            <a:off x="8498725" y="5228321"/>
            <a:ext cx="241300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" name="Oval 302">
            <a:extLst>
              <a:ext uri="{FF2B5EF4-FFF2-40B4-BE49-F238E27FC236}">
                <a16:creationId xmlns:a16="http://schemas.microsoft.com/office/drawing/2014/main" id="{082A5E33-83C1-2C48-BEBB-5EAF878D2C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9829" y="5078794"/>
            <a:ext cx="161925" cy="161925"/>
          </a:xfrm>
          <a:prstGeom prst="ellipse">
            <a:avLst/>
          </a:prstGeom>
          <a:solidFill>
            <a:srgbClr val="00C83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cxnSp>
        <p:nvCxnSpPr>
          <p:cNvPr id="175" name="AutoShape 301">
            <a:extLst>
              <a:ext uri="{FF2B5EF4-FFF2-40B4-BE49-F238E27FC236}">
                <a16:creationId xmlns:a16="http://schemas.microsoft.com/office/drawing/2014/main" id="{39083E52-B7CE-B041-BBDA-B3ADB9B963F1}"/>
              </a:ext>
            </a:extLst>
          </p:cNvPr>
          <p:cNvCxnSpPr>
            <a:cxnSpLocks noChangeShapeType="1"/>
          </p:cNvCxnSpPr>
          <p:nvPr/>
        </p:nvCxnSpPr>
        <p:spPr bwMode="auto">
          <a:xfrm rot="20700000" flipH="1">
            <a:off x="8206625" y="4974321"/>
            <a:ext cx="241300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6" name="Rectangle 273">
            <a:extLst>
              <a:ext uri="{FF2B5EF4-FFF2-40B4-BE49-F238E27FC236}">
                <a16:creationId xmlns:a16="http://schemas.microsoft.com/office/drawing/2014/main" id="{BC6579B7-BDA1-E546-AC97-ED52161CBE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71725" y="4834621"/>
            <a:ext cx="161925" cy="161925"/>
          </a:xfrm>
          <a:prstGeom prst="rect">
            <a:avLst/>
          </a:prstGeom>
          <a:solidFill>
            <a:srgbClr val="0000F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sp>
        <p:nvSpPr>
          <p:cNvPr id="177" name="Rectangle 294">
            <a:extLst>
              <a:ext uri="{FF2B5EF4-FFF2-40B4-BE49-F238E27FC236}">
                <a16:creationId xmlns:a16="http://schemas.microsoft.com/office/drawing/2014/main" id="{01DDB5A7-4377-F249-8050-EF2255F8AB54}"/>
              </a:ext>
            </a:extLst>
          </p:cNvPr>
          <p:cNvSpPr>
            <a:spLocks noChangeArrowheads="1"/>
          </p:cNvSpPr>
          <p:nvPr/>
        </p:nvSpPr>
        <p:spPr bwMode="auto">
          <a:xfrm rot="18900000">
            <a:off x="8041525" y="5066698"/>
            <a:ext cx="161925" cy="161925"/>
          </a:xfrm>
          <a:prstGeom prst="rect">
            <a:avLst/>
          </a:prstGeom>
          <a:solidFill>
            <a:srgbClr val="C800C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sp>
        <p:nvSpPr>
          <p:cNvPr id="178" name="テキスト ボックス 351">
            <a:extLst>
              <a:ext uri="{FF2B5EF4-FFF2-40B4-BE49-F238E27FC236}">
                <a16:creationId xmlns:a16="http://schemas.microsoft.com/office/drawing/2014/main" id="{D5FB4087-5B59-1142-A047-B5F81583A7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90750" y="4987021"/>
            <a:ext cx="4810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/>
              <a:t>2-6</a:t>
            </a:r>
            <a:endParaRPr lang="ja-JP" altLang="en-US" sz="1600"/>
          </a:p>
        </p:txBody>
      </p:sp>
      <p:sp>
        <p:nvSpPr>
          <p:cNvPr id="179" name="テキスト ボックス 25">
            <a:extLst>
              <a:ext uri="{FF2B5EF4-FFF2-40B4-BE49-F238E27FC236}">
                <a16:creationId xmlns:a16="http://schemas.microsoft.com/office/drawing/2014/main" id="{BEE55ED6-E227-5049-A760-615200FE74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1227" y="3190986"/>
            <a:ext cx="108234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ja-JP" sz="1800" dirty="0"/>
              <a:t>Sia3</a:t>
            </a:r>
          </a:p>
          <a:p>
            <a:pPr algn="ctr"/>
            <a:r>
              <a:rPr lang="en-US" altLang="ja-JP" sz="1800" dirty="0"/>
              <a:t>(No.024)</a:t>
            </a:r>
            <a:endParaRPr lang="ja-JP" altLang="en-US" sz="1800"/>
          </a:p>
        </p:txBody>
      </p:sp>
      <p:sp>
        <p:nvSpPr>
          <p:cNvPr id="180" name="テキスト ボックス 25">
            <a:extLst>
              <a:ext uri="{FF2B5EF4-FFF2-40B4-BE49-F238E27FC236}">
                <a16:creationId xmlns:a16="http://schemas.microsoft.com/office/drawing/2014/main" id="{6FADEDAD-BF68-794C-BC55-F2343A3723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8250" y="4625777"/>
            <a:ext cx="108234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ja-JP" sz="1800" dirty="0"/>
              <a:t>Sia4</a:t>
            </a:r>
          </a:p>
          <a:p>
            <a:pPr algn="ctr"/>
            <a:r>
              <a:rPr lang="en-US" altLang="ja-JP" sz="1800" dirty="0"/>
              <a:t>(No.025)</a:t>
            </a:r>
            <a:endParaRPr lang="ja-JP" altLang="en-US" sz="180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99336AB-F28A-1445-8C17-3937F39F188D}"/>
              </a:ext>
            </a:extLst>
          </p:cNvPr>
          <p:cNvSpPr txBox="1"/>
          <p:nvPr/>
        </p:nvSpPr>
        <p:spPr>
          <a:xfrm>
            <a:off x="194565" y="5450607"/>
            <a:ext cx="120133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S</a:t>
            </a:r>
            <a:r>
              <a: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１</a:t>
            </a:r>
            <a:endParaRPr lang="en-US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Structure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 of standard PA-labeled glycans used in this study. No. indicates the product number of Takara Bio Inc. Green circle, yellow circle, blue square and purple diamond indicates mannose, galactose, </a:t>
            </a:r>
            <a:r>
              <a:rPr lang="en-US" altLang="ja-JP" dirty="0" err="1">
                <a:latin typeface="Arial" panose="020B0604020202020204" pitchFamily="34" charset="0"/>
                <a:cs typeface="Arial" panose="020B0604020202020204" pitchFamily="34" charset="0"/>
              </a:rPr>
              <a:t>GlcNAc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altLang="ja-JP" dirty="0" err="1">
                <a:latin typeface="Arial" panose="020B0604020202020204" pitchFamily="34" charset="0"/>
                <a:cs typeface="Arial" panose="020B0604020202020204" pitchFamily="34" charset="0"/>
              </a:rPr>
              <a:t>NeuAc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, respectively.  </a:t>
            </a:r>
            <a:r>
              <a:rPr lang="en-US" altLang="ja-JP" dirty="0" err="1">
                <a:latin typeface="Arial" panose="020B0604020202020204" pitchFamily="34" charset="0"/>
                <a:cs typeface="Arial" panose="020B0604020202020204" pitchFamily="34" charset="0"/>
              </a:rPr>
              <a:t>Anomery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of the linkages as well as the linkage of core structures (Manb1,4-GlcNAcb1-4GlcNAc) have been omitted.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1" name="テキスト ボックス 306">
            <a:extLst>
              <a:ext uri="{FF2B5EF4-FFF2-40B4-BE49-F238E27FC236}">
                <a16:creationId xmlns:a16="http://schemas.microsoft.com/office/drawing/2014/main" id="{B01B0CFC-0830-3245-84CE-A7F3E24C92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5952" y="2773540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1-4</a:t>
            </a:r>
            <a:endParaRPr lang="ja-JP" altLang="en-US" sz="1600"/>
          </a:p>
        </p:txBody>
      </p:sp>
      <p:sp>
        <p:nvSpPr>
          <p:cNvPr id="182" name="テキスト ボックス 306">
            <a:extLst>
              <a:ext uri="{FF2B5EF4-FFF2-40B4-BE49-F238E27FC236}">
                <a16:creationId xmlns:a16="http://schemas.microsoft.com/office/drawing/2014/main" id="{E643227D-A916-724C-ADB5-6F7233591A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0700" y="3405868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1-4</a:t>
            </a:r>
            <a:endParaRPr lang="ja-JP" altLang="en-US" sz="1600"/>
          </a:p>
        </p:txBody>
      </p:sp>
      <p:sp>
        <p:nvSpPr>
          <p:cNvPr id="183" name="テキスト ボックス 306">
            <a:extLst>
              <a:ext uri="{FF2B5EF4-FFF2-40B4-BE49-F238E27FC236}">
                <a16:creationId xmlns:a16="http://schemas.microsoft.com/office/drawing/2014/main" id="{F8695DFB-9F58-D747-A9BA-578D5D8EF2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7560" y="3741402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1-4</a:t>
            </a:r>
            <a:endParaRPr lang="ja-JP" altLang="en-US" sz="1600"/>
          </a:p>
        </p:txBody>
      </p:sp>
      <p:sp>
        <p:nvSpPr>
          <p:cNvPr id="184" name="テキスト ボックス 306">
            <a:extLst>
              <a:ext uri="{FF2B5EF4-FFF2-40B4-BE49-F238E27FC236}">
                <a16:creationId xmlns:a16="http://schemas.microsoft.com/office/drawing/2014/main" id="{48D54419-F24A-1B47-9747-052ED4C299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54925" y="4202887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1-4</a:t>
            </a:r>
            <a:endParaRPr lang="ja-JP" altLang="en-US" sz="1600"/>
          </a:p>
        </p:txBody>
      </p:sp>
      <p:sp>
        <p:nvSpPr>
          <p:cNvPr id="185" name="テキスト ボックス 306">
            <a:extLst>
              <a:ext uri="{FF2B5EF4-FFF2-40B4-BE49-F238E27FC236}">
                <a16:creationId xmlns:a16="http://schemas.microsoft.com/office/drawing/2014/main" id="{2391CD1A-691A-B344-9103-B031840029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5616" y="5408114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1-4</a:t>
            </a:r>
            <a:endParaRPr lang="ja-JP" altLang="en-US" sz="1600"/>
          </a:p>
        </p:txBody>
      </p:sp>
      <p:sp>
        <p:nvSpPr>
          <p:cNvPr id="186" name="テキスト ボックス 306">
            <a:extLst>
              <a:ext uri="{FF2B5EF4-FFF2-40B4-BE49-F238E27FC236}">
                <a16:creationId xmlns:a16="http://schemas.microsoft.com/office/drawing/2014/main" id="{FE4591C5-069A-D24B-AC85-72528FC96F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2284" y="4579579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1-3</a:t>
            </a:r>
            <a:endParaRPr lang="ja-JP" altLang="en-US" sz="1600"/>
          </a:p>
        </p:txBody>
      </p:sp>
      <p:sp>
        <p:nvSpPr>
          <p:cNvPr id="187" name="テキスト ボックス 306">
            <a:extLst>
              <a:ext uri="{FF2B5EF4-FFF2-40B4-BE49-F238E27FC236}">
                <a16:creationId xmlns:a16="http://schemas.microsoft.com/office/drawing/2014/main" id="{E3C2478C-2BF4-6D4F-B90F-BB82748DF2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93037" y="4201108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1-2</a:t>
            </a:r>
            <a:endParaRPr lang="ja-JP" altLang="en-US" sz="1600"/>
          </a:p>
        </p:txBody>
      </p:sp>
      <p:sp>
        <p:nvSpPr>
          <p:cNvPr id="188" name="テキスト ボックス 306">
            <a:extLst>
              <a:ext uri="{FF2B5EF4-FFF2-40B4-BE49-F238E27FC236}">
                <a16:creationId xmlns:a16="http://schemas.microsoft.com/office/drawing/2014/main" id="{9C77E934-CC10-BB4D-9364-DD4C789C69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6610" y="5276725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1-2</a:t>
            </a:r>
            <a:endParaRPr lang="ja-JP" altLang="en-US" sz="1600"/>
          </a:p>
        </p:txBody>
      </p:sp>
      <p:sp>
        <p:nvSpPr>
          <p:cNvPr id="189" name="テキスト ボックス 306">
            <a:extLst>
              <a:ext uri="{FF2B5EF4-FFF2-40B4-BE49-F238E27FC236}">
                <a16:creationId xmlns:a16="http://schemas.microsoft.com/office/drawing/2014/main" id="{DC5C3CED-61FA-7145-8862-54B1792945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1353" y="4719676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1-4</a:t>
            </a:r>
            <a:endParaRPr lang="ja-JP" altLang="en-US" sz="1600"/>
          </a:p>
        </p:txBody>
      </p:sp>
      <p:sp>
        <p:nvSpPr>
          <p:cNvPr id="190" name="テキスト ボックス 306">
            <a:extLst>
              <a:ext uri="{FF2B5EF4-FFF2-40B4-BE49-F238E27FC236}">
                <a16:creationId xmlns:a16="http://schemas.microsoft.com/office/drawing/2014/main" id="{6F97F100-171B-574B-8A95-C81302821A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87177" y="4462168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1-6</a:t>
            </a:r>
            <a:endParaRPr lang="ja-JP" altLang="en-US" sz="1600"/>
          </a:p>
        </p:txBody>
      </p:sp>
      <p:sp>
        <p:nvSpPr>
          <p:cNvPr id="191" name="テキスト ボックス 306">
            <a:extLst>
              <a:ext uri="{FF2B5EF4-FFF2-40B4-BE49-F238E27FC236}">
                <a16:creationId xmlns:a16="http://schemas.microsoft.com/office/drawing/2014/main" id="{9CF4D015-199F-B84D-B371-9406164E9E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97687" y="4961409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1-3</a:t>
            </a:r>
            <a:endParaRPr lang="ja-JP" altLang="en-US" sz="1600"/>
          </a:p>
        </p:txBody>
      </p:sp>
      <p:sp>
        <p:nvSpPr>
          <p:cNvPr id="192" name="テキスト ボックス 306">
            <a:extLst>
              <a:ext uri="{FF2B5EF4-FFF2-40B4-BE49-F238E27FC236}">
                <a16:creationId xmlns:a16="http://schemas.microsoft.com/office/drawing/2014/main" id="{C0A7BCE7-A38C-1046-B52D-079128D54B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525" y="3742207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1-2</a:t>
            </a:r>
            <a:endParaRPr lang="ja-JP" altLang="en-US" sz="1600"/>
          </a:p>
        </p:txBody>
      </p:sp>
      <p:sp>
        <p:nvSpPr>
          <p:cNvPr id="193" name="テキスト ボックス 306">
            <a:extLst>
              <a:ext uri="{FF2B5EF4-FFF2-40B4-BE49-F238E27FC236}">
                <a16:creationId xmlns:a16="http://schemas.microsoft.com/office/drawing/2014/main" id="{CBB52CF6-F5E0-0B43-9FBA-18506E7927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08801" y="2128859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1-2</a:t>
            </a:r>
            <a:endParaRPr lang="ja-JP" altLang="en-US" sz="1600"/>
          </a:p>
        </p:txBody>
      </p:sp>
      <p:sp>
        <p:nvSpPr>
          <p:cNvPr id="194" name="テキスト ボックス 306">
            <a:extLst>
              <a:ext uri="{FF2B5EF4-FFF2-40B4-BE49-F238E27FC236}">
                <a16:creationId xmlns:a16="http://schemas.microsoft.com/office/drawing/2014/main" id="{4466EB3E-8702-C24A-9068-6F35F07026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35077" y="828424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1-2</a:t>
            </a:r>
            <a:endParaRPr lang="ja-JP" altLang="en-US" sz="1600"/>
          </a:p>
        </p:txBody>
      </p:sp>
      <p:sp>
        <p:nvSpPr>
          <p:cNvPr id="195" name="テキスト ボックス 306">
            <a:extLst>
              <a:ext uri="{FF2B5EF4-FFF2-40B4-BE49-F238E27FC236}">
                <a16:creationId xmlns:a16="http://schemas.microsoft.com/office/drawing/2014/main" id="{3E13780B-4755-5A42-A77F-8032000D2A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77711" y="2128846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1-4</a:t>
            </a:r>
            <a:endParaRPr lang="ja-JP" altLang="en-US" sz="1600"/>
          </a:p>
        </p:txBody>
      </p:sp>
      <p:sp>
        <p:nvSpPr>
          <p:cNvPr id="196" name="テキスト ボックス 306">
            <a:extLst>
              <a:ext uri="{FF2B5EF4-FFF2-40B4-BE49-F238E27FC236}">
                <a16:creationId xmlns:a16="http://schemas.microsoft.com/office/drawing/2014/main" id="{089CDAC7-DE12-4441-AC57-92E0304CDE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72452" y="1387937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1-4</a:t>
            </a:r>
            <a:endParaRPr lang="ja-JP" altLang="en-US" sz="1600"/>
          </a:p>
        </p:txBody>
      </p:sp>
      <p:sp>
        <p:nvSpPr>
          <p:cNvPr id="197" name="テキスト ボックス 306">
            <a:extLst>
              <a:ext uri="{FF2B5EF4-FFF2-40B4-BE49-F238E27FC236}">
                <a16:creationId xmlns:a16="http://schemas.microsoft.com/office/drawing/2014/main" id="{87DCF561-B3E6-E245-A9FB-DFA5DD209B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7193" y="825550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1-4</a:t>
            </a:r>
            <a:endParaRPr lang="ja-JP" altLang="en-US" sz="1600"/>
          </a:p>
        </p:txBody>
      </p:sp>
      <p:sp>
        <p:nvSpPr>
          <p:cNvPr id="198" name="テキスト ボックス 306">
            <a:extLst>
              <a:ext uri="{FF2B5EF4-FFF2-40B4-BE49-F238E27FC236}">
                <a16:creationId xmlns:a16="http://schemas.microsoft.com/office/drawing/2014/main" id="{A03526B9-C457-0B42-89E0-43A431A2B2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1934" y="95072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1-4</a:t>
            </a:r>
            <a:endParaRPr lang="ja-JP" altLang="en-US" sz="1600"/>
          </a:p>
        </p:txBody>
      </p:sp>
      <p:sp>
        <p:nvSpPr>
          <p:cNvPr id="199" name="テキスト ボックス 306">
            <a:extLst>
              <a:ext uri="{FF2B5EF4-FFF2-40B4-BE49-F238E27FC236}">
                <a16:creationId xmlns:a16="http://schemas.microsoft.com/office/drawing/2014/main" id="{CA91E080-6A89-4A4D-AA28-56811D0698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03521" y="93924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1-2</a:t>
            </a:r>
            <a:endParaRPr lang="ja-JP" altLang="en-US" sz="1600"/>
          </a:p>
        </p:txBody>
      </p:sp>
      <p:sp>
        <p:nvSpPr>
          <p:cNvPr id="200" name="テキスト ボックス 306">
            <a:extLst>
              <a:ext uri="{FF2B5EF4-FFF2-40B4-BE49-F238E27FC236}">
                <a16:creationId xmlns:a16="http://schemas.microsoft.com/office/drawing/2014/main" id="{BD8993CF-697F-EF4F-ACAC-ECC5E7F8A5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98266" y="1384273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1-2</a:t>
            </a:r>
            <a:endParaRPr lang="ja-JP" altLang="en-US" sz="1600"/>
          </a:p>
        </p:txBody>
      </p:sp>
      <p:sp>
        <p:nvSpPr>
          <p:cNvPr id="201" name="テキスト ボックス 306">
            <a:extLst>
              <a:ext uri="{FF2B5EF4-FFF2-40B4-BE49-F238E27FC236}">
                <a16:creationId xmlns:a16="http://schemas.microsoft.com/office/drawing/2014/main" id="{6B626662-A7D7-D24C-A8EE-63E208C96C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6154" y="3022246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1-6</a:t>
            </a:r>
            <a:endParaRPr lang="ja-JP" altLang="en-US" sz="1600"/>
          </a:p>
        </p:txBody>
      </p:sp>
      <p:sp>
        <p:nvSpPr>
          <p:cNvPr id="202" name="テキスト ボックス 306">
            <a:extLst>
              <a:ext uri="{FF2B5EF4-FFF2-40B4-BE49-F238E27FC236}">
                <a16:creationId xmlns:a16="http://schemas.microsoft.com/office/drawing/2014/main" id="{02C204E6-EA82-C149-BE69-EE5D1E2489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6664" y="3521487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1-3</a:t>
            </a:r>
            <a:endParaRPr lang="ja-JP" altLang="en-US" sz="1600"/>
          </a:p>
        </p:txBody>
      </p:sp>
      <p:sp>
        <p:nvSpPr>
          <p:cNvPr id="203" name="テキスト ボックス 306">
            <a:extLst>
              <a:ext uri="{FF2B5EF4-FFF2-40B4-BE49-F238E27FC236}">
                <a16:creationId xmlns:a16="http://schemas.microsoft.com/office/drawing/2014/main" id="{B45138BC-1343-A245-A1A3-644B5E2FCE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45131" y="1519260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1-6</a:t>
            </a:r>
            <a:endParaRPr lang="ja-JP" altLang="en-US" sz="1600"/>
          </a:p>
        </p:txBody>
      </p:sp>
      <p:sp>
        <p:nvSpPr>
          <p:cNvPr id="204" name="テキスト ボックス 306">
            <a:extLst>
              <a:ext uri="{FF2B5EF4-FFF2-40B4-BE49-F238E27FC236}">
                <a16:creationId xmlns:a16="http://schemas.microsoft.com/office/drawing/2014/main" id="{1FAA8D26-DF5A-DD42-B110-0A6811138D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55641" y="1971203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1-3</a:t>
            </a:r>
            <a:endParaRPr lang="ja-JP" altLang="en-US" sz="1600"/>
          </a:p>
        </p:txBody>
      </p:sp>
      <p:sp>
        <p:nvSpPr>
          <p:cNvPr id="205" name="テキスト ボックス 306">
            <a:extLst>
              <a:ext uri="{FF2B5EF4-FFF2-40B4-BE49-F238E27FC236}">
                <a16:creationId xmlns:a16="http://schemas.microsoft.com/office/drawing/2014/main" id="{3893BE14-18D5-0A4C-AAB7-854BC39FFA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1406" y="252758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1-6</a:t>
            </a:r>
            <a:endParaRPr lang="ja-JP" altLang="en-US" sz="1600"/>
          </a:p>
        </p:txBody>
      </p:sp>
      <p:sp>
        <p:nvSpPr>
          <p:cNvPr id="206" name="テキスト ボックス 306">
            <a:extLst>
              <a:ext uri="{FF2B5EF4-FFF2-40B4-BE49-F238E27FC236}">
                <a16:creationId xmlns:a16="http://schemas.microsoft.com/office/drawing/2014/main" id="{53CCD477-6BED-544A-8766-96A64A5DA6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81916" y="698645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1-3</a:t>
            </a:r>
            <a:endParaRPr lang="ja-JP" altLang="en-US" sz="1600"/>
          </a:p>
        </p:txBody>
      </p:sp>
      <p:sp>
        <p:nvSpPr>
          <p:cNvPr id="207" name="テキスト ボックス 306">
            <a:extLst>
              <a:ext uri="{FF2B5EF4-FFF2-40B4-BE49-F238E27FC236}">
                <a16:creationId xmlns:a16="http://schemas.microsoft.com/office/drawing/2014/main" id="{96A7AAA0-10F6-B340-92EA-6585408E85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19309" y="2769999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1-2</a:t>
            </a:r>
            <a:endParaRPr lang="ja-JP" altLang="en-US" sz="1600"/>
          </a:p>
        </p:txBody>
      </p:sp>
      <p:sp>
        <p:nvSpPr>
          <p:cNvPr id="208" name="テキスト ボックス 306">
            <a:extLst>
              <a:ext uri="{FF2B5EF4-FFF2-40B4-BE49-F238E27FC236}">
                <a16:creationId xmlns:a16="http://schemas.microsoft.com/office/drawing/2014/main" id="{4E5A830A-FCEE-014A-A960-913BB1684B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9817" y="3283393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1-4</a:t>
            </a:r>
            <a:endParaRPr lang="ja-JP" altLang="en-US" sz="1600"/>
          </a:p>
        </p:txBody>
      </p:sp>
      <p:sp>
        <p:nvSpPr>
          <p:cNvPr id="209" name="テキスト ボックス 306">
            <a:extLst>
              <a:ext uri="{FF2B5EF4-FFF2-40B4-BE49-F238E27FC236}">
                <a16:creationId xmlns:a16="http://schemas.microsoft.com/office/drawing/2014/main" id="{5D6A0681-B496-564B-8BC5-4F8D29F764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24878" y="750921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1-6</a:t>
            </a:r>
            <a:endParaRPr lang="ja-JP" altLang="en-US" sz="1600"/>
          </a:p>
        </p:txBody>
      </p:sp>
      <p:sp>
        <p:nvSpPr>
          <p:cNvPr id="210" name="テキスト ボックス 306">
            <a:extLst>
              <a:ext uri="{FF2B5EF4-FFF2-40B4-BE49-F238E27FC236}">
                <a16:creationId xmlns:a16="http://schemas.microsoft.com/office/drawing/2014/main" id="{0149B360-7AB6-744F-ACD9-3AE41E33F4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9622" y="1139800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1-3</a:t>
            </a:r>
            <a:endParaRPr lang="ja-JP" altLang="en-US" sz="1600"/>
          </a:p>
        </p:txBody>
      </p:sp>
      <p:sp>
        <p:nvSpPr>
          <p:cNvPr id="211" name="テキスト ボックス 306">
            <a:extLst>
              <a:ext uri="{FF2B5EF4-FFF2-40B4-BE49-F238E27FC236}">
                <a16:creationId xmlns:a16="http://schemas.microsoft.com/office/drawing/2014/main" id="{77A441C7-093F-724E-A003-A36A3E8899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8156" y="1944682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1-6</a:t>
            </a:r>
            <a:endParaRPr lang="ja-JP" altLang="en-US" sz="1600"/>
          </a:p>
        </p:txBody>
      </p:sp>
      <p:sp>
        <p:nvSpPr>
          <p:cNvPr id="212" name="テキスト ボックス 306">
            <a:extLst>
              <a:ext uri="{FF2B5EF4-FFF2-40B4-BE49-F238E27FC236}">
                <a16:creationId xmlns:a16="http://schemas.microsoft.com/office/drawing/2014/main" id="{DD3E92E1-87B2-C941-8D75-0F81B2FCE0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2900" y="2333561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1-3</a:t>
            </a:r>
            <a:endParaRPr lang="ja-JP" altLang="en-US" sz="1600"/>
          </a:p>
        </p:txBody>
      </p:sp>
      <p:sp>
        <p:nvSpPr>
          <p:cNvPr id="213" name="テキスト ボックス 306">
            <a:extLst>
              <a:ext uri="{FF2B5EF4-FFF2-40B4-BE49-F238E27FC236}">
                <a16:creationId xmlns:a16="http://schemas.microsoft.com/office/drawing/2014/main" id="{0B39630B-0D89-A948-B111-53AA3C1982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8594" y="3089475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1-6</a:t>
            </a:r>
            <a:endParaRPr lang="ja-JP" altLang="en-US" sz="1600"/>
          </a:p>
        </p:txBody>
      </p:sp>
      <p:sp>
        <p:nvSpPr>
          <p:cNvPr id="214" name="テキスト ボックス 306">
            <a:extLst>
              <a:ext uri="{FF2B5EF4-FFF2-40B4-BE49-F238E27FC236}">
                <a16:creationId xmlns:a16="http://schemas.microsoft.com/office/drawing/2014/main" id="{55B8E688-DC5B-2C42-8C0C-8944F135FD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3338" y="3478354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1-3</a:t>
            </a:r>
            <a:endParaRPr lang="ja-JP" altLang="en-US" sz="1600"/>
          </a:p>
        </p:txBody>
      </p:sp>
      <p:sp>
        <p:nvSpPr>
          <p:cNvPr id="215" name="テキスト ボックス 306">
            <a:extLst>
              <a:ext uri="{FF2B5EF4-FFF2-40B4-BE49-F238E27FC236}">
                <a16:creationId xmlns:a16="http://schemas.microsoft.com/office/drawing/2014/main" id="{99F163CD-42CA-FD45-8596-7EA77043BF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09552" y="2910799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1-6</a:t>
            </a:r>
            <a:endParaRPr lang="ja-JP" altLang="en-US" sz="1600"/>
          </a:p>
        </p:txBody>
      </p:sp>
      <p:sp>
        <p:nvSpPr>
          <p:cNvPr id="216" name="テキスト ボックス 306">
            <a:extLst>
              <a:ext uri="{FF2B5EF4-FFF2-40B4-BE49-F238E27FC236}">
                <a16:creationId xmlns:a16="http://schemas.microsoft.com/office/drawing/2014/main" id="{1A227A86-BD02-4D4A-A15A-B0A6177653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5944" y="3299678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1-3</a:t>
            </a:r>
            <a:endParaRPr lang="ja-JP" altLang="en-US" sz="1600"/>
          </a:p>
        </p:txBody>
      </p:sp>
      <p:sp>
        <p:nvSpPr>
          <p:cNvPr id="217" name="テキスト ボックス 306">
            <a:extLst>
              <a:ext uri="{FF2B5EF4-FFF2-40B4-BE49-F238E27FC236}">
                <a16:creationId xmlns:a16="http://schemas.microsoft.com/office/drawing/2014/main" id="{7081CB1B-CEE1-9849-B845-D6ACA0943F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8593" y="1771256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1-6</a:t>
            </a:r>
            <a:endParaRPr lang="ja-JP" altLang="en-US" sz="1600"/>
          </a:p>
        </p:txBody>
      </p:sp>
      <p:sp>
        <p:nvSpPr>
          <p:cNvPr id="218" name="テキスト ボックス 306">
            <a:extLst>
              <a:ext uri="{FF2B5EF4-FFF2-40B4-BE49-F238E27FC236}">
                <a16:creationId xmlns:a16="http://schemas.microsoft.com/office/drawing/2014/main" id="{58F5B995-C88A-3F46-BA42-25FEAC7684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3337" y="2160135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1-3</a:t>
            </a:r>
            <a:endParaRPr lang="ja-JP" altLang="en-US" sz="1600"/>
          </a:p>
        </p:txBody>
      </p:sp>
      <p:sp>
        <p:nvSpPr>
          <p:cNvPr id="219" name="テキスト ボックス 306">
            <a:extLst>
              <a:ext uri="{FF2B5EF4-FFF2-40B4-BE49-F238E27FC236}">
                <a16:creationId xmlns:a16="http://schemas.microsoft.com/office/drawing/2014/main" id="{A0DDF755-F21B-2745-9AB8-69EB6AE50A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0560" y="551213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1-6</a:t>
            </a:r>
            <a:endParaRPr lang="ja-JP" altLang="en-US" sz="1600"/>
          </a:p>
        </p:txBody>
      </p:sp>
      <p:sp>
        <p:nvSpPr>
          <p:cNvPr id="220" name="テキスト ボックス 306">
            <a:extLst>
              <a:ext uri="{FF2B5EF4-FFF2-40B4-BE49-F238E27FC236}">
                <a16:creationId xmlns:a16="http://schemas.microsoft.com/office/drawing/2014/main" id="{BBAA5A8C-4193-0542-B4EC-2234EEB245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25304" y="940092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1-3</a:t>
            </a:r>
            <a:endParaRPr lang="ja-JP" altLang="en-US" sz="1600"/>
          </a:p>
        </p:txBody>
      </p:sp>
      <p:sp>
        <p:nvSpPr>
          <p:cNvPr id="221" name="テキスト ボックス 306">
            <a:extLst>
              <a:ext uri="{FF2B5EF4-FFF2-40B4-BE49-F238E27FC236}">
                <a16:creationId xmlns:a16="http://schemas.microsoft.com/office/drawing/2014/main" id="{9CDA71F2-39B2-9440-B999-A74581BCE8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06025" y="3669207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1-2</a:t>
            </a:r>
            <a:endParaRPr lang="ja-JP" altLang="en-US" sz="1600"/>
          </a:p>
        </p:txBody>
      </p:sp>
      <p:sp>
        <p:nvSpPr>
          <p:cNvPr id="222" name="テキスト ボックス 306">
            <a:extLst>
              <a:ext uri="{FF2B5EF4-FFF2-40B4-BE49-F238E27FC236}">
                <a16:creationId xmlns:a16="http://schemas.microsoft.com/office/drawing/2014/main" id="{DB5A7A36-A6F9-4144-A94B-7A64382A61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9698" y="3673888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1-2</a:t>
            </a:r>
            <a:endParaRPr lang="ja-JP" altLang="en-US" sz="1600"/>
          </a:p>
        </p:txBody>
      </p:sp>
      <p:sp>
        <p:nvSpPr>
          <p:cNvPr id="223" name="テキスト ボックス 306">
            <a:extLst>
              <a:ext uri="{FF2B5EF4-FFF2-40B4-BE49-F238E27FC236}">
                <a16:creationId xmlns:a16="http://schemas.microsoft.com/office/drawing/2014/main" id="{9140E80D-A8C4-E14D-881E-EBAFA30D37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4440" y="3108600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1-2</a:t>
            </a:r>
            <a:endParaRPr lang="ja-JP" altLang="en-US" sz="1600"/>
          </a:p>
        </p:txBody>
      </p:sp>
      <p:sp>
        <p:nvSpPr>
          <p:cNvPr id="224" name="テキスト ボックス 306">
            <a:extLst>
              <a:ext uri="{FF2B5EF4-FFF2-40B4-BE49-F238E27FC236}">
                <a16:creationId xmlns:a16="http://schemas.microsoft.com/office/drawing/2014/main" id="{449FC772-2D03-4646-A77D-04C6226488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04565" y="2529087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1-2</a:t>
            </a:r>
            <a:endParaRPr lang="ja-JP" altLang="en-US" sz="1600"/>
          </a:p>
        </p:txBody>
      </p:sp>
      <p:sp>
        <p:nvSpPr>
          <p:cNvPr id="225" name="テキスト ボックス 306">
            <a:extLst>
              <a:ext uri="{FF2B5EF4-FFF2-40B4-BE49-F238E27FC236}">
                <a16:creationId xmlns:a16="http://schemas.microsoft.com/office/drawing/2014/main" id="{E54EFB53-B59F-8843-B6BD-B7B3F9156F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8232" y="1966209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1-2</a:t>
            </a:r>
            <a:endParaRPr lang="ja-JP" altLang="en-US" sz="1600"/>
          </a:p>
        </p:txBody>
      </p:sp>
      <p:sp>
        <p:nvSpPr>
          <p:cNvPr id="226" name="テキスト ボックス 306">
            <a:extLst>
              <a:ext uri="{FF2B5EF4-FFF2-40B4-BE49-F238E27FC236}">
                <a16:creationId xmlns:a16="http://schemas.microsoft.com/office/drawing/2014/main" id="{154EFC24-ECAC-5046-9874-EF3FE3A36E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8745" y="1604167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1-2</a:t>
            </a:r>
            <a:endParaRPr lang="ja-JP" altLang="en-US" sz="1600"/>
          </a:p>
        </p:txBody>
      </p:sp>
      <p:sp>
        <p:nvSpPr>
          <p:cNvPr id="227" name="テキスト ボックス 306">
            <a:extLst>
              <a:ext uri="{FF2B5EF4-FFF2-40B4-BE49-F238E27FC236}">
                <a16:creationId xmlns:a16="http://schemas.microsoft.com/office/drawing/2014/main" id="{1F34FA91-04B5-0C40-A9BD-5A9EE8CDCD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3423" y="1266998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1-2</a:t>
            </a:r>
            <a:endParaRPr lang="ja-JP" altLang="en-US" sz="1600"/>
          </a:p>
        </p:txBody>
      </p:sp>
      <p:sp>
        <p:nvSpPr>
          <p:cNvPr id="228" name="テキスト ボックス 306">
            <a:extLst>
              <a:ext uri="{FF2B5EF4-FFF2-40B4-BE49-F238E27FC236}">
                <a16:creationId xmlns:a16="http://schemas.microsoft.com/office/drawing/2014/main" id="{D352ADC5-514C-4F48-9BCA-D6CA436CFD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3936" y="363104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1-2</a:t>
            </a:r>
            <a:endParaRPr lang="ja-JP" altLang="en-US" sz="1600"/>
          </a:p>
        </p:txBody>
      </p:sp>
      <p:sp>
        <p:nvSpPr>
          <p:cNvPr id="229" name="テキスト ボックス 306">
            <a:extLst>
              <a:ext uri="{FF2B5EF4-FFF2-40B4-BE49-F238E27FC236}">
                <a16:creationId xmlns:a16="http://schemas.microsoft.com/office/drawing/2014/main" id="{ED96B963-EC8D-2F4A-9E43-D27634816A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27244" y="1270543"/>
            <a:ext cx="4812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1-2</a:t>
            </a:r>
            <a:endParaRPr lang="ja-JP" altLang="en-US" sz="1600"/>
          </a:p>
        </p:txBody>
      </p:sp>
      <p:sp>
        <p:nvSpPr>
          <p:cNvPr id="76" name="Rectangle 273">
            <a:extLst>
              <a:ext uri="{FF2B5EF4-FFF2-40B4-BE49-F238E27FC236}">
                <a16:creationId xmlns:a16="http://schemas.microsoft.com/office/drawing/2014/main" id="{64F8B9CD-902A-8540-A625-DB2E0CFC08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76186" y="371387"/>
            <a:ext cx="161925" cy="161925"/>
          </a:xfrm>
          <a:prstGeom prst="rect">
            <a:avLst/>
          </a:prstGeom>
          <a:solidFill>
            <a:srgbClr val="0000F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sp>
        <p:nvSpPr>
          <p:cNvPr id="78" name="Rectangle 273">
            <a:extLst>
              <a:ext uri="{FF2B5EF4-FFF2-40B4-BE49-F238E27FC236}">
                <a16:creationId xmlns:a16="http://schemas.microsoft.com/office/drawing/2014/main" id="{49934846-8EB6-3F48-BC3C-DB0A9A899D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76186" y="739687"/>
            <a:ext cx="161925" cy="161925"/>
          </a:xfrm>
          <a:prstGeom prst="rect">
            <a:avLst/>
          </a:prstGeom>
          <a:solidFill>
            <a:srgbClr val="0000F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sp>
        <p:nvSpPr>
          <p:cNvPr id="96" name="Rectangle 273">
            <a:extLst>
              <a:ext uri="{FF2B5EF4-FFF2-40B4-BE49-F238E27FC236}">
                <a16:creationId xmlns:a16="http://schemas.microsoft.com/office/drawing/2014/main" id="{7B13C812-7DED-CE48-B478-F02F6033E6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4771" y="1663105"/>
            <a:ext cx="161925" cy="161925"/>
          </a:xfrm>
          <a:prstGeom prst="rect">
            <a:avLst/>
          </a:prstGeom>
          <a:solidFill>
            <a:srgbClr val="0000F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sp>
        <p:nvSpPr>
          <p:cNvPr id="98" name="Rectangle 273">
            <a:extLst>
              <a:ext uri="{FF2B5EF4-FFF2-40B4-BE49-F238E27FC236}">
                <a16:creationId xmlns:a16="http://schemas.microsoft.com/office/drawing/2014/main" id="{68CAA3CF-307F-CC43-BDB3-17FCD04A57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4771" y="2031405"/>
            <a:ext cx="161925" cy="161925"/>
          </a:xfrm>
          <a:prstGeom prst="rect">
            <a:avLst/>
          </a:prstGeom>
          <a:solidFill>
            <a:srgbClr val="0000F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  <p:sp>
        <p:nvSpPr>
          <p:cNvPr id="152" name="Rectangle 273">
            <a:extLst>
              <a:ext uri="{FF2B5EF4-FFF2-40B4-BE49-F238E27FC236}">
                <a16:creationId xmlns:a16="http://schemas.microsoft.com/office/drawing/2014/main" id="{050E3ED0-273A-C74B-BF91-6BD91C769B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71725" y="5317221"/>
            <a:ext cx="161925" cy="161925"/>
          </a:xfrm>
          <a:prstGeom prst="rect">
            <a:avLst/>
          </a:prstGeom>
          <a:solidFill>
            <a:srgbClr val="0000F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18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487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E3D9FB89-A182-429E-88CC-DEDE899A7C69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43" t="6383" b="23829"/>
          <a:stretch/>
        </p:blipFill>
        <p:spPr bwMode="auto">
          <a:xfrm>
            <a:off x="3624937" y="489395"/>
            <a:ext cx="4750435" cy="15621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C2FD755A-1762-4D74-98A8-62B6531E413F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89" t="2128" b="24682"/>
          <a:stretch/>
        </p:blipFill>
        <p:spPr bwMode="auto">
          <a:xfrm>
            <a:off x="3615411" y="2051495"/>
            <a:ext cx="4769485" cy="16383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2A688998-05E4-43CA-A25C-E317050239F5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43" t="2980" b="10404"/>
          <a:stretch/>
        </p:blipFill>
        <p:spPr bwMode="auto">
          <a:xfrm>
            <a:off x="3624935" y="3689795"/>
            <a:ext cx="4750435" cy="193880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二等辺三角形 6">
            <a:extLst>
              <a:ext uri="{FF2B5EF4-FFF2-40B4-BE49-F238E27FC236}">
                <a16:creationId xmlns:a16="http://schemas.microsoft.com/office/drawing/2014/main" id="{2B3BA65C-1B4C-4D68-9226-7BC1CEB297E5}"/>
              </a:ext>
            </a:extLst>
          </p:cNvPr>
          <p:cNvSpPr/>
          <p:nvPr/>
        </p:nvSpPr>
        <p:spPr>
          <a:xfrm flipV="1">
            <a:off x="4970005" y="886812"/>
            <a:ext cx="72000" cy="108000"/>
          </a:xfrm>
          <a:prstGeom prst="triangle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" name="二等辺三角形 7">
            <a:extLst>
              <a:ext uri="{FF2B5EF4-FFF2-40B4-BE49-F238E27FC236}">
                <a16:creationId xmlns:a16="http://schemas.microsoft.com/office/drawing/2014/main" id="{DA5F49E6-BF5F-4B17-8316-3224A968AE9C}"/>
              </a:ext>
            </a:extLst>
          </p:cNvPr>
          <p:cNvSpPr/>
          <p:nvPr/>
        </p:nvSpPr>
        <p:spPr>
          <a:xfrm flipV="1">
            <a:off x="6202224" y="886812"/>
            <a:ext cx="72000" cy="108000"/>
          </a:xfrm>
          <a:prstGeom prst="triangle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" name="二等辺三角形 8">
            <a:extLst>
              <a:ext uri="{FF2B5EF4-FFF2-40B4-BE49-F238E27FC236}">
                <a16:creationId xmlns:a16="http://schemas.microsoft.com/office/drawing/2014/main" id="{84C1BE18-0D6E-4C43-B01D-DB6DBF176DD9}"/>
              </a:ext>
            </a:extLst>
          </p:cNvPr>
          <p:cNvSpPr/>
          <p:nvPr/>
        </p:nvSpPr>
        <p:spPr>
          <a:xfrm flipV="1">
            <a:off x="5847612" y="886812"/>
            <a:ext cx="72000" cy="108000"/>
          </a:xfrm>
          <a:prstGeom prst="triangle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二等辺三角形 9">
            <a:extLst>
              <a:ext uri="{FF2B5EF4-FFF2-40B4-BE49-F238E27FC236}">
                <a16:creationId xmlns:a16="http://schemas.microsoft.com/office/drawing/2014/main" id="{93D4F7DF-C5D7-4F8C-8F86-E1F01BABC5CF}"/>
              </a:ext>
            </a:extLst>
          </p:cNvPr>
          <p:cNvSpPr/>
          <p:nvPr/>
        </p:nvSpPr>
        <p:spPr>
          <a:xfrm flipV="1">
            <a:off x="7180233" y="886812"/>
            <a:ext cx="72000" cy="108000"/>
          </a:xfrm>
          <a:prstGeom prst="triangle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5187DF8-D923-43F3-AB19-FA0735171EF3}"/>
              </a:ext>
            </a:extLst>
          </p:cNvPr>
          <p:cNvSpPr txBox="1"/>
          <p:nvPr/>
        </p:nvSpPr>
        <p:spPr>
          <a:xfrm>
            <a:off x="4739037" y="516032"/>
            <a:ext cx="3294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/>
              <a:t>1Sia        2Sia  3Sia      4Sia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E1FD4A7-06B8-491D-88F7-DF7166A0B4BD}"/>
              </a:ext>
            </a:extLst>
          </p:cNvPr>
          <p:cNvSpPr txBox="1"/>
          <p:nvPr/>
        </p:nvSpPr>
        <p:spPr>
          <a:xfrm rot="16200000">
            <a:off x="1617588" y="2735020"/>
            <a:ext cx="3511957" cy="246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ts val="9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ja-JP" dirty="0">
                <a:latin typeface="Calibri" panose="020F0502020204030204" pitchFamily="34" charset="0"/>
              </a:rPr>
              <a:t>Fluorescence Intensity (mV)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6B25AC8-7AA9-4205-B97F-02C8E0A6F97A}"/>
              </a:ext>
            </a:extLst>
          </p:cNvPr>
          <p:cNvSpPr txBox="1"/>
          <p:nvPr/>
        </p:nvSpPr>
        <p:spPr>
          <a:xfrm>
            <a:off x="4406229" y="5772616"/>
            <a:ext cx="3511957" cy="246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ts val="9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ja-JP" dirty="0">
                <a:latin typeface="Calibri" panose="020F0502020204030204" pitchFamily="34" charset="0"/>
              </a:rPr>
              <a:t>Time (min)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14BC9FC-FB6A-45BB-8E31-58995E5A1E0A}"/>
              </a:ext>
            </a:extLst>
          </p:cNvPr>
          <p:cNvSpPr txBox="1"/>
          <p:nvPr/>
        </p:nvSpPr>
        <p:spPr>
          <a:xfrm>
            <a:off x="4970005" y="117693"/>
            <a:ext cx="3511957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i="1" dirty="0">
                <a:latin typeface="Calibri" panose="020F0502020204030204" pitchFamily="34" charset="0"/>
              </a:rPr>
              <a:t>Sialyloligosaccharide standard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n-US" altLang="ja-JP" i="1" dirty="0">
              <a:latin typeface="Calibri" panose="020F0502020204030204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n-US" altLang="ja-JP" i="1" dirty="0">
              <a:latin typeface="Calibri" panose="020F0502020204030204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n-US" altLang="ja-JP" i="1" dirty="0">
              <a:latin typeface="Calibri" panose="020F0502020204030204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n-US" altLang="ja-JP" i="1" dirty="0">
              <a:latin typeface="Calibri" panose="020F0502020204030204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n-US" altLang="ja-JP" i="1" dirty="0">
              <a:latin typeface="Calibri" panose="020F0502020204030204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n-US" altLang="ja-JP" i="1" dirty="0">
              <a:latin typeface="Calibri" panose="020F0502020204030204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n-US" altLang="ja-JP" i="1" dirty="0">
              <a:latin typeface="Calibri" panose="020F0502020204030204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i="1" dirty="0">
                <a:latin typeface="Calibri" panose="020F0502020204030204" pitchFamily="34" charset="0"/>
              </a:rPr>
              <a:t>Plasma sample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n-US" altLang="ja-JP" i="1" dirty="0">
              <a:latin typeface="Calibri" panose="020F0502020204030204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n-US" altLang="ja-JP" i="1" dirty="0">
              <a:latin typeface="Calibri" panose="020F0502020204030204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n-US" altLang="ja-JP" i="1" dirty="0">
              <a:latin typeface="Calibri" panose="020F0502020204030204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n-US" altLang="ja-JP" i="1" dirty="0">
              <a:latin typeface="Calibri" panose="020F0502020204030204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n-US" altLang="ja-JP" i="1" dirty="0">
              <a:latin typeface="Calibri" panose="020F0502020204030204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i="1" dirty="0" err="1">
                <a:latin typeface="Calibri" panose="020F0502020204030204" pitchFamily="34" charset="0"/>
              </a:rPr>
              <a:t>Sialidase</a:t>
            </a:r>
            <a:r>
              <a:rPr lang="en-US" altLang="ja-JP" i="1" dirty="0">
                <a:latin typeface="Calibri" panose="020F0502020204030204" pitchFamily="34" charset="0"/>
              </a:rPr>
              <a:t> treated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n-US" altLang="ja-JP" i="1" dirty="0">
              <a:latin typeface="Calibri" panose="020F0502020204030204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n-US" altLang="ja-JP" i="1" dirty="0">
              <a:latin typeface="Calibri" panose="020F0502020204030204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n-US" altLang="ja-JP" i="1" dirty="0">
              <a:latin typeface="Calibri" panose="020F0502020204030204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n-US" altLang="ja-JP" i="1" dirty="0">
              <a:latin typeface="Calibri" panose="020F0502020204030204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n-US" altLang="ja-JP" i="1" dirty="0">
              <a:latin typeface="Calibri" panose="020F0502020204030204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n-US" altLang="ja-JP" i="1" dirty="0">
              <a:latin typeface="Calibri" panose="020F0502020204030204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n-US" altLang="ja-JP" i="1" dirty="0">
              <a:latin typeface="Calibri" panose="020F0502020204030204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n-US" altLang="ja-JP" i="1" dirty="0">
              <a:latin typeface="Calibri" panose="020F0502020204030204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en-US" altLang="ja-JP" i="1" dirty="0">
              <a:latin typeface="Calibri" panose="020F0502020204030204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B8A7D71-0C64-4A38-AF6B-08C28EB10326}"/>
              </a:ext>
            </a:extLst>
          </p:cNvPr>
          <p:cNvSpPr txBox="1"/>
          <p:nvPr/>
        </p:nvSpPr>
        <p:spPr>
          <a:xfrm>
            <a:off x="3108387" y="6023298"/>
            <a:ext cx="814369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l" rtl="0"/>
            <a:r>
              <a:rPr lang="en-US" altLang="ja-JP" sz="18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Supplemental Figure</a:t>
            </a:r>
            <a:r>
              <a:rPr lang="ja-JP" altLang="en-US" b="1" dirty="0">
                <a:solidFill>
                  <a:srgbClr val="000000"/>
                </a:solidFill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</a:t>
            </a:r>
            <a:r>
              <a:rPr lang="en-US" altLang="ja-JP" b="1" dirty="0">
                <a:solidFill>
                  <a:srgbClr val="000000"/>
                </a:solidFill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S2</a:t>
            </a:r>
          </a:p>
          <a:p>
            <a:pPr marR="0" algn="l" rtl="0"/>
            <a:r>
              <a:rPr lang="en-US" altLang="ja-JP" sz="180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Structures of standard Sia1-4, obtained from Takara Bio Inc., are shown.</a:t>
            </a:r>
          </a:p>
        </p:txBody>
      </p:sp>
    </p:spTree>
    <p:extLst>
      <p:ext uri="{BB962C8B-B14F-4D97-AF65-F5344CB8AC3E}">
        <p14:creationId xmlns:p14="http://schemas.microsoft.com/office/powerpoint/2010/main" val="888047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C0A42CAF-B1C0-4C06-BF31-6F85540E4EA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7555" y="1592320"/>
            <a:ext cx="5596890" cy="14751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3EBE5C43-4589-4F97-8954-6E09826B7E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7555" y="3083040"/>
            <a:ext cx="5596890" cy="146748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BDD684B-9EB3-4DEE-BD33-625852D5F7B2}"/>
              </a:ext>
            </a:extLst>
          </p:cNvPr>
          <p:cNvSpPr txBox="1"/>
          <p:nvPr/>
        </p:nvSpPr>
        <p:spPr>
          <a:xfrm>
            <a:off x="3020465" y="4730189"/>
            <a:ext cx="720419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ＭＳ 明朝" panose="02020609040205080304" pitchFamily="17" charset="-128"/>
                <a:cs typeface="Times New Roman" panose="02020603050405020304" pitchFamily="18" charset="0"/>
              </a:rPr>
              <a:t>Supplemental </a:t>
            </a:r>
            <a:r>
              <a:rPr lang="en-US" altLang="ja-JP" b="1" dirty="0">
                <a:solidFill>
                  <a:srgbClr val="000000"/>
                </a:solidFill>
                <a:latin typeface="Arial" panose="020B0604020202020204" pitchFamily="34" charset="0"/>
                <a:ea typeface="ＭＳ 明朝" panose="02020609040205080304" pitchFamily="17" charset="-128"/>
                <a:cs typeface="Times New Roman" panose="02020603050405020304" pitchFamily="18" charset="0"/>
              </a:rPr>
              <a:t>Fi</a:t>
            </a:r>
            <a:r>
              <a:rPr lang="en-US" altLang="ja-JP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ＭＳ 明朝" panose="02020609040205080304" pitchFamily="17" charset="-128"/>
                <a:cs typeface="Times New Roman" panose="02020603050405020304" pitchFamily="18" charset="0"/>
              </a:rPr>
              <a:t>gure S</a:t>
            </a:r>
            <a:r>
              <a:rPr lang="en-US" altLang="ja-JP" b="1" dirty="0">
                <a:solidFill>
                  <a:srgbClr val="000000"/>
                </a:solidFill>
                <a:latin typeface="Arial" panose="020B0604020202020204" pitchFamily="34" charset="0"/>
                <a:ea typeface="ＭＳ 明朝" panose="02020609040205080304" pitchFamily="17" charset="-128"/>
                <a:cs typeface="Times New Roman" panose="02020603050405020304" pitchFamily="18" charset="0"/>
              </a:rPr>
              <a:t>3</a:t>
            </a:r>
            <a:endParaRPr lang="en-US" altLang="ja-JP" sz="1800" b="1" dirty="0">
              <a:solidFill>
                <a:srgbClr val="000000"/>
              </a:solidFill>
              <a:effectLst/>
              <a:latin typeface="Arial" panose="020B0604020202020204" pitchFamily="34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r>
              <a:rPr lang="en-US" altLang="ja-JP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ＭＳ 明朝" panose="02020609040205080304" pitchFamily="17" charset="-128"/>
                <a:cs typeface="Times New Roman" panose="02020603050405020304" pitchFamily="18" charset="0"/>
              </a:rPr>
              <a:t>Multiply-charged mass spectra of serum transferrin from patients II-1 (upper) and II-2 (lower). The mass difference between wild and abnormal transferrin molecules was calculated from each of 31 to 39-charged species, and it was </a:t>
            </a:r>
            <a:r>
              <a:rPr lang="en-US" altLang="ja-JP" sz="1800" dirty="0">
                <a:solidFill>
                  <a:srgbClr val="0A0A0A"/>
                </a:solidFill>
                <a:effectLst/>
                <a:latin typeface="Arial" panose="020B0604020202020204" pitchFamily="34" charset="0"/>
                <a:ea typeface="ＭＳ 明朝" panose="02020609040205080304" pitchFamily="17" charset="-128"/>
                <a:cs typeface="Times New Roman" panose="02020603050405020304" pitchFamily="18" charset="0"/>
              </a:rPr>
              <a:t>331.0 ± 1.2 Da and 331.9 ± 1.5 Da (mean ± SD, n=10), for patient II-1 and II-2, respectively.</a:t>
            </a:r>
            <a:endParaRPr lang="ja-JP" altLang="ja-JP" sz="1800" dirty="0">
              <a:effectLst/>
              <a:latin typeface="Calibri" panose="020F0502020204030204" pitchFamily="34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288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55E34EB-C1E9-4544-9F65-9CA38BE8BE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81"/>
          <a:stretch/>
        </p:blipFill>
        <p:spPr bwMode="auto">
          <a:xfrm>
            <a:off x="3948473" y="771473"/>
            <a:ext cx="3168352" cy="438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二等辺三角形 4">
            <a:extLst>
              <a:ext uri="{FF2B5EF4-FFF2-40B4-BE49-F238E27FC236}">
                <a16:creationId xmlns:a16="http://schemas.microsoft.com/office/drawing/2014/main" id="{CECE63DA-0F0D-41D4-B9C7-6C18BC952A16}"/>
              </a:ext>
            </a:extLst>
          </p:cNvPr>
          <p:cNvSpPr/>
          <p:nvPr/>
        </p:nvSpPr>
        <p:spPr>
          <a:xfrm flipV="1">
            <a:off x="5543869" y="915489"/>
            <a:ext cx="45719" cy="91439"/>
          </a:xfrm>
          <a:prstGeom prst="triangle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二等辺三角形 5">
            <a:extLst>
              <a:ext uri="{FF2B5EF4-FFF2-40B4-BE49-F238E27FC236}">
                <a16:creationId xmlns:a16="http://schemas.microsoft.com/office/drawing/2014/main" id="{57EC0818-2E1D-41D0-92D7-A79248FFE93F}"/>
              </a:ext>
            </a:extLst>
          </p:cNvPr>
          <p:cNvSpPr/>
          <p:nvPr/>
        </p:nvSpPr>
        <p:spPr>
          <a:xfrm flipV="1">
            <a:off x="5853419" y="915489"/>
            <a:ext cx="45719" cy="91439"/>
          </a:xfrm>
          <a:prstGeom prst="triangle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AB3D53FF-CD51-46BE-865C-08DFCAD0ADDD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3241" y="333798"/>
            <a:ext cx="205210" cy="50004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DA53CD24-B7D1-49F8-9B87-E53361E08307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695" y="333798"/>
            <a:ext cx="206477" cy="49845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58B60577-F2C8-4D1B-BE64-003ED8F94F93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8691" y="333798"/>
            <a:ext cx="206477" cy="498458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二等辺三角形 9">
            <a:extLst>
              <a:ext uri="{FF2B5EF4-FFF2-40B4-BE49-F238E27FC236}">
                <a16:creationId xmlns:a16="http://schemas.microsoft.com/office/drawing/2014/main" id="{151D71AC-0CC6-4533-8C26-D293CDF88501}"/>
              </a:ext>
            </a:extLst>
          </p:cNvPr>
          <p:cNvSpPr/>
          <p:nvPr/>
        </p:nvSpPr>
        <p:spPr>
          <a:xfrm flipV="1">
            <a:off x="5285737" y="915489"/>
            <a:ext cx="45719" cy="91439"/>
          </a:xfrm>
          <a:prstGeom prst="triangle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819F5D6-539C-43A4-A464-DDBF5858E7EE}"/>
              </a:ext>
            </a:extLst>
          </p:cNvPr>
          <p:cNvSpPr txBox="1"/>
          <p:nvPr/>
        </p:nvSpPr>
        <p:spPr>
          <a:xfrm>
            <a:off x="7116823" y="2067617"/>
            <a:ext cx="14593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Patient II-1</a:t>
            </a:r>
            <a:endParaRPr kumimoji="1" lang="ja-JP" altLang="en-US" sz="16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7926C44-0C6A-41DE-89F2-747F75830AD8}"/>
              </a:ext>
            </a:extLst>
          </p:cNvPr>
          <p:cNvSpPr txBox="1"/>
          <p:nvPr/>
        </p:nvSpPr>
        <p:spPr>
          <a:xfrm>
            <a:off x="7116823" y="2640951"/>
            <a:ext cx="14593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Hetero II-3</a:t>
            </a:r>
            <a:endParaRPr kumimoji="1" lang="ja-JP" altLang="en-US" sz="1600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DF670ED-752F-4387-8D2F-01FCB7E123D7}"/>
              </a:ext>
            </a:extLst>
          </p:cNvPr>
          <p:cNvSpPr txBox="1"/>
          <p:nvPr/>
        </p:nvSpPr>
        <p:spPr>
          <a:xfrm>
            <a:off x="7116823" y="2927618"/>
            <a:ext cx="14593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Control C-4</a:t>
            </a:r>
            <a:endParaRPr kumimoji="1" lang="ja-JP" altLang="en-US" sz="1600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A78C04C-FA5B-4BAD-8DE2-05EFDA209824}"/>
              </a:ext>
            </a:extLst>
          </p:cNvPr>
          <p:cNvSpPr txBox="1"/>
          <p:nvPr/>
        </p:nvSpPr>
        <p:spPr>
          <a:xfrm>
            <a:off x="7116823" y="2354284"/>
            <a:ext cx="14593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Patient II-2</a:t>
            </a:r>
            <a:endParaRPr kumimoji="1" lang="ja-JP" altLang="en-US" sz="1600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88115EF-3E62-4ED8-9B60-4DC5015159AA}"/>
              </a:ext>
            </a:extLst>
          </p:cNvPr>
          <p:cNvSpPr txBox="1"/>
          <p:nvPr/>
        </p:nvSpPr>
        <p:spPr>
          <a:xfrm>
            <a:off x="7116823" y="3214285"/>
            <a:ext cx="14593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Control C-5</a:t>
            </a:r>
            <a:endParaRPr kumimoji="1" lang="ja-JP" altLang="en-US" sz="1600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A85DC8E-A729-495D-BFA7-1B3ACE3CC225}"/>
              </a:ext>
            </a:extLst>
          </p:cNvPr>
          <p:cNvSpPr txBox="1"/>
          <p:nvPr/>
        </p:nvSpPr>
        <p:spPr>
          <a:xfrm>
            <a:off x="7116823" y="3500954"/>
            <a:ext cx="14593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Control C-6</a:t>
            </a:r>
            <a:endParaRPr kumimoji="1" lang="ja-JP" altLang="en-US" sz="1600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399E7F7-10D2-4698-B9C7-0BF9F81EC3EB}"/>
              </a:ext>
            </a:extLst>
          </p:cNvPr>
          <p:cNvSpPr txBox="1"/>
          <p:nvPr/>
        </p:nvSpPr>
        <p:spPr>
          <a:xfrm>
            <a:off x="3816624" y="5196173"/>
            <a:ext cx="804286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l" rtl="0"/>
            <a:r>
              <a:rPr lang="en-US" altLang="ja-JP" sz="18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ea typeface="ＭＳ 明朝" panose="02020609040205080304" pitchFamily="17" charset="-128"/>
              </a:rPr>
              <a:t>Supplemental Figure</a:t>
            </a:r>
            <a:r>
              <a:rPr lang="ja-JP" altLang="en-US" b="1" dirty="0">
                <a:solidFill>
                  <a:srgbClr val="000000"/>
                </a:solidFill>
                <a:latin typeface="Arial" panose="020B0604020202020204" pitchFamily="34" charset="0"/>
                <a:ea typeface="ＭＳ 明朝" panose="02020609040205080304" pitchFamily="17" charset="-128"/>
              </a:rPr>
              <a:t> </a:t>
            </a:r>
            <a:r>
              <a:rPr lang="en-US" altLang="ja-JP" b="1">
                <a:solidFill>
                  <a:srgbClr val="000000"/>
                </a:solidFill>
                <a:latin typeface="Arial" panose="020B0604020202020204" pitchFamily="34" charset="0"/>
                <a:ea typeface="ＭＳ 明朝" panose="02020609040205080304" pitchFamily="17" charset="-128"/>
              </a:rPr>
              <a:t>S4</a:t>
            </a:r>
            <a:endParaRPr lang="en-US" altLang="ja-JP" b="1" dirty="0">
              <a:solidFill>
                <a:srgbClr val="000000"/>
              </a:solidFill>
              <a:latin typeface="Arial" panose="020B0604020202020204" pitchFamily="34" charset="0"/>
              <a:ea typeface="ＭＳ 明朝" panose="02020609040205080304" pitchFamily="17" charset="-128"/>
            </a:endParaRPr>
          </a:p>
          <a:p>
            <a:pPr marR="0" algn="l" rtl="0"/>
            <a:r>
              <a:rPr lang="en-US" altLang="ja-JP" dirty="0">
                <a:solidFill>
                  <a:srgbClr val="000000"/>
                </a:solidFill>
                <a:latin typeface="Arial" panose="020B0604020202020204" pitchFamily="34" charset="0"/>
                <a:ea typeface="ＭＳ 明朝" panose="02020609040205080304" pitchFamily="17" charset="-128"/>
              </a:rPr>
              <a:t>HPLC profiles of 1,2-mannosidase I activity assay using the lymphocyte microsome fraction. II-1,2; microsome fraction of lymphocytes from the patients; II-3 microsome fraction of lymphocytes from the unaffected sibling; Control 4-6; microsome fraction of lymphocytes from healthy control (C-4-6).</a:t>
            </a:r>
            <a:endParaRPr lang="en-US" altLang="ja-JP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742375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335</Words>
  <Application>Microsoft Office PowerPoint</Application>
  <PresentationFormat>Widescreen</PresentationFormat>
  <Paragraphs>112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游ゴシック</vt:lpstr>
      <vt:lpstr>游ゴシック Light</vt:lpstr>
      <vt:lpstr>Arial</vt:lpstr>
      <vt:lpstr>Calibri</vt:lpstr>
      <vt:lpstr>Office テーマ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Junichi Seino</dc:creator>
  <cp:lastModifiedBy>MDPI-43</cp:lastModifiedBy>
  <cp:revision>16</cp:revision>
  <dcterms:created xsi:type="dcterms:W3CDTF">2021-10-11T05:17:42Z</dcterms:created>
  <dcterms:modified xsi:type="dcterms:W3CDTF">2021-11-10T15:52:42Z</dcterms:modified>
</cp:coreProperties>
</file>