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 userDrawn="1">
          <p15:clr>
            <a:srgbClr val="A4A3A4"/>
          </p15:clr>
        </p15:guide>
        <p15:guide id="2" pos="17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2"/>
    <p:restoredTop sz="96405"/>
  </p:normalViewPr>
  <p:slideViewPr>
    <p:cSldViewPr snapToGrid="0" snapToObjects="1" showGuides="1">
      <p:cViewPr varScale="1">
        <p:scale>
          <a:sx n="117" d="100"/>
          <a:sy n="117" d="100"/>
        </p:scale>
        <p:origin x="288" y="176"/>
      </p:cViewPr>
      <p:guideLst>
        <p:guide orient="horz" pos="391"/>
        <p:guide pos="17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B65A3-E56A-464F-B0B8-826981FB0CB8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E6DD4-4FE7-F84F-BADA-F2D5B5B8A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3E6DD4-4FE7-F84F-BADA-F2D5B5B8A7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34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E3D853-2143-CB40-A1BC-3D96275DE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D369EE-0273-BA40-9B77-C8B98FA7B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F61256-AE1F-E341-BEA5-9DFA3CE4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AA4DD6-3A80-8740-805A-84277B1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D7679C-64CC-1E41-AEA8-4BBB5EBC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95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0461C1-6A82-E24C-9BAD-CBFC5817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6270A9A-9EA2-AD49-BB27-ECF18337E7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434208-27DE-FA4A-9534-2B929DC77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B29AE-93D1-E24B-80E5-220523F70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5FA930-2036-9B4B-8AA6-28C5C40B8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21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76C12D5-567C-1248-93F4-85EDD9CFC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4A1111-FE7F-AF40-943A-9F5CEFD5CE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F59DAA-28A6-3C47-B651-3C7FECFD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3F6A73-E45A-664A-A6DF-46C5EF521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2058F7-C429-1A42-8981-B837AF6D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6C8E0-8998-0A46-BDD6-A3580615E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4E0476-A571-C14C-B609-555BA1104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EFD787-8238-A84E-8056-113BE37C1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83A859-E64A-7748-AE93-4689042A8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5AFAB1-C78D-4C45-8214-15AD09D1B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4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FD450-D49A-8F40-B6F3-5F038EF1B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BF62A1-4A8E-E94A-9405-F1BFF936C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79CB4D-BABE-144A-B72D-13E6C30BB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FF4990-A146-8F4B-87E4-BD742A48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A4DDE-0204-3D4F-87B3-0F8591DD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05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D4B8F3-78B0-954B-82A4-B069215BD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8A7B3B-3D12-7B41-8AC6-353FA0C83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5E87CF-118C-F648-8CD4-52E5E068B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DF9AAA-0E84-A940-93CD-9AAFD3338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C57C1E-08C0-754D-B3B5-5D52C3EC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3E7476-D66E-7040-9A94-E40AD5FFC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57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1A9AC8-911B-8841-B3D7-FA2120E6F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A9A969-A21E-1148-BB1D-6EAA0AC0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02E9EE-E78C-404F-A62C-66F5D581B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DBBB0D-7E56-FA4B-9B52-3749AF9D68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955307-7095-C543-97F7-86FF39994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C879B47-1863-7740-8B5E-8E24D93B9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301896C-1728-1642-89E5-1A68895D4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E1D10BB-A5B8-CC47-8F65-401E07C74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35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47AB43-6317-3043-980B-B13329835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96C9B6-83C9-9F4D-A28E-A88F4EE12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CF1D7F-20BF-4440-959F-D4482D975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80A69B-3D4C-E24B-99A3-4883CFCD1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97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30D40D-8D15-7744-9CF7-466CAC0F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6511BF-3E51-B94D-80B1-5F86ABC8D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7241C5-1C1E-DE43-A22B-1ACCEFD3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2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9F7BFE-48BA-1C4F-9DD0-EE7EF201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69F969-2C15-D44C-BC1C-C80FBB981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B3FEC7-29CA-F24B-8C29-D511541FE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F8AFB0-717B-434E-89E2-99C4DD2D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A5501B-3EB4-5F48-B1C4-F5101FD7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AD0028-9B35-BD46-9CC8-93E17250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18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6AF553-7031-B048-9722-850F859A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6196D71-F257-5146-9817-F51893F05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327F10-F6D0-314A-B2E4-6D59FD35D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29535DF-0FAE-2A45-9F1B-BF3467CD7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8DE8D5-F5E2-6F4D-950C-72DEA8762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C89479-ACCF-494E-AFF6-643A09C1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77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6DD860C-9599-0E4F-A545-51B21211E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F4EC1D-D168-6F48-AD3C-4E343C28E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A65859-B8BE-9B41-89D7-61814B8CF4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4B3435-9358-2E40-AFDF-A4039ED97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A6B888-C9D6-6E41-AF95-8984599AA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36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E61083-A403-7741-8FB5-AD9307196E19}"/>
              </a:ext>
            </a:extLst>
          </p:cNvPr>
          <p:cNvSpPr/>
          <p:nvPr/>
        </p:nvSpPr>
        <p:spPr>
          <a:xfrm>
            <a:off x="2808274" y="3796316"/>
            <a:ext cx="5377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Figure  S2: 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ATRA-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mediated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autophagy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involves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calcium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responses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. .</a:t>
            </a:r>
          </a:p>
          <a:p>
            <a:pPr algn="just"/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en-GB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 and B.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 Differentiation-sensitive  NB4 cells were treated with 1 </a:t>
            </a:r>
            <a:r>
              <a:rPr lang="en-GB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 ATRA for the indicated time and then subjected to immunoblot analysis of LC3 protein </a:t>
            </a:r>
            <a:r>
              <a:rPr lang="en-GB" sz="100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expression levels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(A). Granulocytic differentiation was evaluated through 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morphologic assessment of  cells stained with May-Grunwald Giemsa (B).</a:t>
            </a:r>
          </a:p>
          <a:p>
            <a:pPr algn="just"/>
            <a:r>
              <a:rPr lang="fr-FR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C.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NB4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cells were pre-treated with 20 </a:t>
            </a:r>
            <a:r>
              <a:rPr lang="en-GB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 BAPTA and then treated with 1 </a:t>
            </a:r>
            <a:r>
              <a:rPr lang="en-GB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 ATRA for 24 hours. Immunoblot analysis of LC3 protein is shown. Please note that the following antibodies were used in </a:t>
            </a:r>
            <a:r>
              <a:rPr lang="en-GB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and  </a:t>
            </a:r>
            <a:r>
              <a:rPr lang="en-GB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C,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respectively : anti-LC3A/B [(</a:t>
            </a:r>
            <a:r>
              <a:rPr lang="en-US" sz="1000" dirty="0">
                <a:latin typeface="Palatino Linotype" panose="02040502050505030304" pitchFamily="18" charset="0"/>
              </a:rPr>
              <a:t>#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4108) from Cell </a:t>
            </a:r>
            <a:r>
              <a:rPr lang="en-GB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Signaling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Technology, USA] and anti-LC3 [(</a:t>
            </a:r>
            <a:r>
              <a:rPr lang="en-US" sz="1000" dirty="0">
                <a:latin typeface="Palatino Linotype" panose="02040502050505030304" pitchFamily="18" charset="0"/>
              </a:rPr>
              <a:t>#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L7543) from Sigma-Aldrich, France].</a:t>
            </a:r>
            <a:endParaRPr lang="en-GB" sz="1000" b="1" dirty="0">
              <a:latin typeface="Palatino Linotype" panose="02040502050505030304" pitchFamily="18" charset="0"/>
              <a:ea typeface="Palatino" pitchFamily="2" charset="77"/>
              <a:cs typeface="Arial" panose="020B0604020202020204" pitchFamily="34" charset="0"/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142DF4F1-AF49-AF41-807D-2A3417BA3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656" y="1101880"/>
            <a:ext cx="783002" cy="732334"/>
          </a:xfrm>
          <a:prstGeom prst="rect">
            <a:avLst/>
          </a:prstGeom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17CDF586-A1E1-124B-A6F7-96454623CF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773" y="1116280"/>
            <a:ext cx="782739" cy="732088"/>
          </a:xfrm>
          <a:prstGeom prst="rect">
            <a:avLst/>
          </a:prstGeom>
        </p:spPr>
      </p:pic>
      <p:sp>
        <p:nvSpPr>
          <p:cNvPr id="5" name="ZoneTexte 34">
            <a:extLst>
              <a:ext uri="{FF2B5EF4-FFF2-40B4-BE49-F238E27FC236}">
                <a16:creationId xmlns:a16="http://schemas.microsoft.com/office/drawing/2014/main" id="{B5950615-949B-1949-AF52-CA41716D8EF9}"/>
              </a:ext>
            </a:extLst>
          </p:cNvPr>
          <p:cNvSpPr txBox="1"/>
          <p:nvPr/>
        </p:nvSpPr>
        <p:spPr>
          <a:xfrm>
            <a:off x="6976658" y="889134"/>
            <a:ext cx="1046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solidFill>
                  <a:prstClr val="black"/>
                </a:solidFill>
                <a:latin typeface="Helvetica" pitchFamily="2" charset="0"/>
                <a:cs typeface="Arial" panose="020B0604020202020204" pitchFamily="34" charset="0"/>
              </a:rPr>
              <a:t>ATRA ( 3 </a:t>
            </a:r>
            <a:r>
              <a:rPr lang="fr-FR" sz="900" b="1" dirty="0" err="1">
                <a:solidFill>
                  <a:prstClr val="black"/>
                </a:solidFill>
                <a:latin typeface="Helvetica" pitchFamily="2" charset="0"/>
                <a:cs typeface="Arial" panose="020B0604020202020204" pitchFamily="34" charset="0"/>
              </a:rPr>
              <a:t>days</a:t>
            </a:r>
            <a:r>
              <a:rPr lang="fr-FR" sz="900" b="1" dirty="0">
                <a:solidFill>
                  <a:prstClr val="black"/>
                </a:solidFill>
                <a:latin typeface="Helvetica" pitchFamily="2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ZoneTexte 34">
            <a:extLst>
              <a:ext uri="{FF2B5EF4-FFF2-40B4-BE49-F238E27FC236}">
                <a16:creationId xmlns:a16="http://schemas.microsoft.com/office/drawing/2014/main" id="{1A96588A-8288-394D-ABC1-1868EA1124D1}"/>
              </a:ext>
            </a:extLst>
          </p:cNvPr>
          <p:cNvSpPr txBox="1"/>
          <p:nvPr/>
        </p:nvSpPr>
        <p:spPr>
          <a:xfrm>
            <a:off x="6194801" y="881825"/>
            <a:ext cx="781858" cy="260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solidFill>
                  <a:prstClr val="black"/>
                </a:solidFill>
                <a:latin typeface="Helvetica" pitchFamily="2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02E7C36-0290-EE47-B86F-B891B633C18A}"/>
              </a:ext>
            </a:extLst>
          </p:cNvPr>
          <p:cNvSpPr txBox="1"/>
          <p:nvPr/>
        </p:nvSpPr>
        <p:spPr>
          <a:xfrm flipH="1">
            <a:off x="5861787" y="455295"/>
            <a:ext cx="3039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latin typeface="Helvetica" pitchFamily="2" charset="0"/>
              </a:rPr>
              <a:t>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5895E2-32BC-644A-9F59-DC5D21D3D4FF}"/>
              </a:ext>
            </a:extLst>
          </p:cNvPr>
          <p:cNvSpPr txBox="1"/>
          <p:nvPr/>
        </p:nvSpPr>
        <p:spPr>
          <a:xfrm flipH="1">
            <a:off x="2696421" y="2246586"/>
            <a:ext cx="3039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latin typeface="Helvetica" pitchFamily="2" charset="0"/>
              </a:rPr>
              <a:t>C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DFB70BF-BA23-104E-B229-97F9B13476C0}"/>
              </a:ext>
            </a:extLst>
          </p:cNvPr>
          <p:cNvGrpSpPr/>
          <p:nvPr/>
        </p:nvGrpSpPr>
        <p:grpSpPr>
          <a:xfrm>
            <a:off x="2870362" y="646514"/>
            <a:ext cx="2763642" cy="1268899"/>
            <a:chOff x="3297769" y="4726826"/>
            <a:chExt cx="2763642" cy="126889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A9CBEBA2-79FB-1344-AD47-87EC5021035C}"/>
                </a:ext>
              </a:extLst>
            </p:cNvPr>
            <p:cNvGrpSpPr/>
            <p:nvPr/>
          </p:nvGrpSpPr>
          <p:grpSpPr>
            <a:xfrm>
              <a:off x="3525907" y="4726826"/>
              <a:ext cx="2535504" cy="1268899"/>
              <a:chOff x="2925893" y="7430289"/>
              <a:chExt cx="2972655" cy="1497537"/>
            </a:xfrm>
          </p:grpSpPr>
          <p:pic>
            <p:nvPicPr>
              <p:cNvPr id="17" name="Picture 4" descr="T:\Elodie Tauziet\2015.03.27\Ponceau 19.03.2015 1ere cinétique atra .JPG">
                <a:extLst>
                  <a:ext uri="{FF2B5EF4-FFF2-40B4-BE49-F238E27FC236}">
                    <a16:creationId xmlns:a16="http://schemas.microsoft.com/office/drawing/2014/main" id="{C1E9F875-59D7-1F42-AF41-2B80678DA7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974" t="32257" r="31746" b="33735"/>
              <a:stretch/>
            </p:blipFill>
            <p:spPr bwMode="auto">
              <a:xfrm>
                <a:off x="3599616" y="8528431"/>
                <a:ext cx="2243848" cy="39939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ZoneTexte 34">
                <a:extLst>
                  <a:ext uri="{FF2B5EF4-FFF2-40B4-BE49-F238E27FC236}">
                    <a16:creationId xmlns:a16="http://schemas.microsoft.com/office/drawing/2014/main" id="{632205B7-C471-074C-998F-0D3240A7C53A}"/>
                  </a:ext>
                </a:extLst>
              </p:cNvPr>
              <p:cNvSpPr txBox="1"/>
              <p:nvPr/>
            </p:nvSpPr>
            <p:spPr>
              <a:xfrm>
                <a:off x="3708762" y="7430289"/>
                <a:ext cx="1724473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>
                    <a:solidFill>
                      <a:prstClr val="black"/>
                    </a:solidFill>
                    <a:latin typeface="Helvetica" pitchFamily="2" charset="0"/>
                    <a:cs typeface="Arial" panose="020B0604020202020204" pitchFamily="34" charset="0"/>
                  </a:rPr>
                  <a:t>ATRA (h) </a:t>
                </a:r>
              </a:p>
            </p:txBody>
          </p:sp>
          <p:sp>
            <p:nvSpPr>
              <p:cNvPr id="19" name="ZoneTexte 34">
                <a:extLst>
                  <a:ext uri="{FF2B5EF4-FFF2-40B4-BE49-F238E27FC236}">
                    <a16:creationId xmlns:a16="http://schemas.microsoft.com/office/drawing/2014/main" id="{E17692B9-CB6B-D443-8E2A-9FEC696F1760}"/>
                  </a:ext>
                </a:extLst>
              </p:cNvPr>
              <p:cNvSpPr txBox="1"/>
              <p:nvPr/>
            </p:nvSpPr>
            <p:spPr>
              <a:xfrm>
                <a:off x="3725185" y="7621223"/>
                <a:ext cx="2173363" cy="272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>
                    <a:solidFill>
                      <a:prstClr val="black"/>
                    </a:solidFill>
                    <a:latin typeface="Helvetica" pitchFamily="2" charset="0"/>
                    <a:cs typeface="Arial" panose="020B0604020202020204" pitchFamily="34" charset="0"/>
                  </a:rPr>
                  <a:t>    </a:t>
                </a:r>
                <a:r>
                  <a:rPr lang="fr-FR" sz="900" dirty="0">
                    <a:solidFill>
                      <a:prstClr val="black"/>
                    </a:solidFill>
                    <a:latin typeface="Helvetica" pitchFamily="2" charset="0"/>
                    <a:cs typeface="Arial" panose="020B0604020202020204" pitchFamily="34" charset="0"/>
                  </a:rPr>
                  <a:t>2         5         24       48</a:t>
                </a:r>
              </a:p>
            </p:txBody>
          </p:sp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288DFA1-EEE4-234E-B497-A4E97F5CA76E}"/>
                  </a:ext>
                </a:extLst>
              </p:cNvPr>
              <p:cNvSpPr txBox="1"/>
              <p:nvPr/>
            </p:nvSpPr>
            <p:spPr>
              <a:xfrm>
                <a:off x="2941988" y="8138136"/>
                <a:ext cx="665140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Helvetica" pitchFamily="2" charset="0"/>
                    <a:cs typeface="Arial" panose="020B0604020202020204" pitchFamily="34" charset="0"/>
                  </a:rPr>
                  <a:t>LC3-II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DAAA688E-6F30-1E49-8A6C-07F4F66D5819}"/>
                  </a:ext>
                </a:extLst>
              </p:cNvPr>
              <p:cNvSpPr txBox="1"/>
              <p:nvPr/>
            </p:nvSpPr>
            <p:spPr>
              <a:xfrm>
                <a:off x="2925893" y="7865458"/>
                <a:ext cx="62239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Helvetica" pitchFamily="2" charset="0"/>
                    <a:cs typeface="Arial" panose="020B0604020202020204" pitchFamily="34" charset="0"/>
                  </a:rPr>
                  <a:t>LC3-I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CB1F3398-5712-B048-8A6A-101F21D91669}"/>
                  </a:ext>
                </a:extLst>
              </p:cNvPr>
              <p:cNvSpPr txBox="1"/>
              <p:nvPr/>
            </p:nvSpPr>
            <p:spPr>
              <a:xfrm>
                <a:off x="3643486" y="7620598"/>
                <a:ext cx="366855" cy="272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Helvetica" pitchFamily="2" charset="0"/>
                    <a:cs typeface="Arial" panose="020B0604020202020204" pitchFamily="34" charset="0"/>
                  </a:rPr>
                  <a:t>  0</a:t>
                </a:r>
              </a:p>
            </p:txBody>
          </p:sp>
        </p:grpSp>
        <p:cxnSp>
          <p:nvCxnSpPr>
            <p:cNvPr id="11" name="Connecteur droit 26">
              <a:extLst>
                <a:ext uri="{FF2B5EF4-FFF2-40B4-BE49-F238E27FC236}">
                  <a16:creationId xmlns:a16="http://schemas.microsoft.com/office/drawing/2014/main" id="{6E90D0E3-9F82-D744-B943-E304C0ED7DBC}"/>
                </a:ext>
              </a:extLst>
            </p:cNvPr>
            <p:cNvCxnSpPr>
              <a:cxnSpLocks/>
            </p:cNvCxnSpPr>
            <p:nvPr/>
          </p:nvCxnSpPr>
          <p:spPr>
            <a:xfrm>
              <a:off x="4056773" y="5442216"/>
              <a:ext cx="17502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30">
              <a:extLst>
                <a:ext uri="{FF2B5EF4-FFF2-40B4-BE49-F238E27FC236}">
                  <a16:creationId xmlns:a16="http://schemas.microsoft.com/office/drawing/2014/main" id="{C75EC18D-3BF1-8149-89A5-215123B7F4A4}"/>
                </a:ext>
              </a:extLst>
            </p:cNvPr>
            <p:cNvSpPr txBox="1"/>
            <p:nvPr/>
          </p:nvSpPr>
          <p:spPr>
            <a:xfrm>
              <a:off x="3297769" y="5674924"/>
              <a:ext cx="909888" cy="260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dirty="0">
                  <a:latin typeface="Helvetica" pitchFamily="2" charset="0"/>
                  <a:cs typeface="Arial" panose="020B0604020202020204" pitchFamily="34" charset="0"/>
                </a:rPr>
                <a:t>Ponceau S</a:t>
              </a:r>
            </a:p>
          </p:txBody>
        </p:sp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3FB006D8-5BEE-F14E-87E7-664ECB2D92C7}"/>
                </a:ext>
              </a:extLst>
            </p:cNvPr>
            <p:cNvSpPr/>
            <p:nvPr/>
          </p:nvSpPr>
          <p:spPr>
            <a:xfrm rot="5400000">
              <a:off x="3982869" y="5183448"/>
              <a:ext cx="70562" cy="81339"/>
            </a:xfrm>
            <a:prstGeom prst="triangl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350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033D5BB4-DC06-DC4F-BE0D-4495334952EA}"/>
                </a:ext>
              </a:extLst>
            </p:cNvPr>
            <p:cNvSpPr/>
            <p:nvPr/>
          </p:nvSpPr>
          <p:spPr>
            <a:xfrm rot="5400000">
              <a:off x="3998664" y="5391089"/>
              <a:ext cx="70562" cy="81339"/>
            </a:xfrm>
            <a:prstGeom prst="triangl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350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9E71DB7F-AF5E-9E41-A48B-A7CFBE719472}"/>
                </a:ext>
              </a:extLst>
            </p:cNvPr>
            <p:cNvCxnSpPr>
              <a:cxnSpLocks/>
            </p:cNvCxnSpPr>
            <p:nvPr/>
          </p:nvCxnSpPr>
          <p:spPr>
            <a:xfrm>
              <a:off x="4090113" y="4903775"/>
              <a:ext cx="17074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Image 23">
            <a:extLst>
              <a:ext uri="{FF2B5EF4-FFF2-40B4-BE49-F238E27FC236}">
                <a16:creationId xmlns:a16="http://schemas.microsoft.com/office/drawing/2014/main" id="{99A5AA69-D30C-6944-9A79-77691212356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7136" y="3308137"/>
            <a:ext cx="1929885" cy="1287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7C97DB2-04AE-7845-85C4-DAF8B9FA707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9365" y="2681098"/>
            <a:ext cx="1961810" cy="4681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ZoneTexte 11">
            <a:extLst>
              <a:ext uri="{FF2B5EF4-FFF2-40B4-BE49-F238E27FC236}">
                <a16:creationId xmlns:a16="http://schemas.microsoft.com/office/drawing/2014/main" id="{3094A9D5-61B0-8A4C-A731-CD31B93B1943}"/>
              </a:ext>
            </a:extLst>
          </p:cNvPr>
          <p:cNvSpPr txBox="1"/>
          <p:nvPr/>
        </p:nvSpPr>
        <p:spPr>
          <a:xfrm>
            <a:off x="3550073" y="2477872"/>
            <a:ext cx="594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Helvetica" pitchFamily="2" charset="0"/>
                <a:cs typeface="Arial" pitchFamily="34" charset="0"/>
              </a:rPr>
              <a:t>control</a:t>
            </a:r>
          </a:p>
        </p:txBody>
      </p:sp>
      <p:sp>
        <p:nvSpPr>
          <p:cNvPr id="27" name="ZoneTexte 12">
            <a:extLst>
              <a:ext uri="{FF2B5EF4-FFF2-40B4-BE49-F238E27FC236}">
                <a16:creationId xmlns:a16="http://schemas.microsoft.com/office/drawing/2014/main" id="{E4BB97C4-FCD5-6C47-B67F-6781F4C08C49}"/>
              </a:ext>
            </a:extLst>
          </p:cNvPr>
          <p:cNvSpPr txBox="1"/>
          <p:nvPr/>
        </p:nvSpPr>
        <p:spPr>
          <a:xfrm>
            <a:off x="4113628" y="2477175"/>
            <a:ext cx="607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Helvetica" pitchFamily="2" charset="0"/>
                <a:cs typeface="Arial" pitchFamily="34" charset="0"/>
              </a:rPr>
              <a:t>ATRA</a:t>
            </a:r>
          </a:p>
        </p:txBody>
      </p:sp>
      <p:sp>
        <p:nvSpPr>
          <p:cNvPr id="28" name="ZoneTexte 14">
            <a:extLst>
              <a:ext uri="{FF2B5EF4-FFF2-40B4-BE49-F238E27FC236}">
                <a16:creationId xmlns:a16="http://schemas.microsoft.com/office/drawing/2014/main" id="{C6F78154-4FC3-E140-BC76-451E51A0D82E}"/>
              </a:ext>
            </a:extLst>
          </p:cNvPr>
          <p:cNvSpPr txBox="1"/>
          <p:nvPr/>
        </p:nvSpPr>
        <p:spPr>
          <a:xfrm>
            <a:off x="4601400" y="2381683"/>
            <a:ext cx="607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>
                <a:latin typeface="Helvetica" pitchFamily="2" charset="0"/>
                <a:cs typeface="Arial" pitchFamily="34" charset="0"/>
              </a:rPr>
              <a:t>Bapta</a:t>
            </a:r>
            <a:endParaRPr lang="fr-FR" sz="900" dirty="0">
              <a:latin typeface="Helvetica" pitchFamily="2" charset="0"/>
              <a:cs typeface="Arial" pitchFamily="34" charset="0"/>
            </a:endParaRPr>
          </a:p>
          <a:p>
            <a:r>
              <a:rPr lang="fr-FR" sz="900" dirty="0">
                <a:latin typeface="Helvetica" pitchFamily="2" charset="0"/>
                <a:cs typeface="Arial" pitchFamily="34" charset="0"/>
              </a:rPr>
              <a:t>20µM</a:t>
            </a:r>
          </a:p>
        </p:txBody>
      </p:sp>
      <p:sp>
        <p:nvSpPr>
          <p:cNvPr id="29" name="ZoneTexte 15">
            <a:extLst>
              <a:ext uri="{FF2B5EF4-FFF2-40B4-BE49-F238E27FC236}">
                <a16:creationId xmlns:a16="http://schemas.microsoft.com/office/drawing/2014/main" id="{4AD59500-76A1-0C49-8EAC-2819D2FBC543}"/>
              </a:ext>
            </a:extLst>
          </p:cNvPr>
          <p:cNvSpPr txBox="1"/>
          <p:nvPr/>
        </p:nvSpPr>
        <p:spPr>
          <a:xfrm>
            <a:off x="5016313" y="2393024"/>
            <a:ext cx="75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>
                <a:latin typeface="Helvetica" pitchFamily="2" charset="0"/>
                <a:cs typeface="Arial" pitchFamily="34" charset="0"/>
              </a:rPr>
              <a:t>Bapta</a:t>
            </a:r>
            <a:endParaRPr lang="fr-FR" sz="900" dirty="0">
              <a:latin typeface="Helvetica" pitchFamily="2" charset="0"/>
              <a:cs typeface="Arial" pitchFamily="34" charset="0"/>
            </a:endParaRPr>
          </a:p>
          <a:p>
            <a:r>
              <a:rPr lang="fr-FR" sz="900" dirty="0">
                <a:latin typeface="Helvetica" pitchFamily="2" charset="0"/>
                <a:cs typeface="Arial" pitchFamily="34" charset="0"/>
              </a:rPr>
              <a:t>+ATRA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04126F1-0804-D141-A3EF-DC4FB8FC2095}"/>
              </a:ext>
            </a:extLst>
          </p:cNvPr>
          <p:cNvSpPr txBox="1"/>
          <p:nvPr/>
        </p:nvSpPr>
        <p:spPr>
          <a:xfrm>
            <a:off x="3080348" y="3216864"/>
            <a:ext cx="1001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>
                <a:latin typeface="Helvetica" pitchFamily="2" charset="0"/>
              </a:rPr>
              <a:t>Actin</a:t>
            </a:r>
            <a:r>
              <a:rPr lang="fr-FR" sz="900" dirty="0">
                <a:latin typeface="Helvetica" pitchFamily="2" charset="0"/>
              </a:rPr>
              <a:t> </a:t>
            </a:r>
            <a:r>
              <a:rPr lang="fr-FR" sz="900" dirty="0">
                <a:latin typeface="Symbol" pitchFamily="2" charset="2"/>
                <a:cs typeface="Arial" panose="020B0604020202020204" pitchFamily="34" charset="0"/>
              </a:rPr>
              <a:t>b </a:t>
            </a:r>
          </a:p>
        </p:txBody>
      </p:sp>
      <p:sp>
        <p:nvSpPr>
          <p:cNvPr id="31" name="ZoneTexte 45">
            <a:extLst>
              <a:ext uri="{FF2B5EF4-FFF2-40B4-BE49-F238E27FC236}">
                <a16:creationId xmlns:a16="http://schemas.microsoft.com/office/drawing/2014/main" id="{B1FE6822-F0A8-9748-AF81-F8E8D1378BF8}"/>
              </a:ext>
            </a:extLst>
          </p:cNvPr>
          <p:cNvSpPr txBox="1"/>
          <p:nvPr/>
        </p:nvSpPr>
        <p:spPr>
          <a:xfrm>
            <a:off x="2884083" y="2696957"/>
            <a:ext cx="1154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fr-FR" sz="900" b="1" dirty="0">
                <a:latin typeface="Arial" pitchFamily="34" charset="0"/>
                <a:cs typeface="Arial" pitchFamily="34" charset="0"/>
              </a:rPr>
              <a:t>LC3-I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2" name="ZoneTexte 45">
            <a:extLst>
              <a:ext uri="{FF2B5EF4-FFF2-40B4-BE49-F238E27FC236}">
                <a16:creationId xmlns:a16="http://schemas.microsoft.com/office/drawing/2014/main" id="{109BC067-CF9A-2047-B591-6D2E8C51AB7B}"/>
              </a:ext>
            </a:extLst>
          </p:cNvPr>
          <p:cNvSpPr txBox="1"/>
          <p:nvPr/>
        </p:nvSpPr>
        <p:spPr>
          <a:xfrm>
            <a:off x="2860539" y="2971404"/>
            <a:ext cx="1154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fr-FR" sz="900" b="1" dirty="0">
                <a:latin typeface="Helvetica" pitchFamily="2" charset="0"/>
                <a:cs typeface="Arial" pitchFamily="34" charset="0"/>
              </a:rPr>
              <a:t>LC3-II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4" name="Picture 3" descr="T:\Elodie Tauziet\2015.03.27\1ère cinétique ATRA - LC3 (sigma)\1min27.Tif">
            <a:extLst>
              <a:ext uri="{FF2B5EF4-FFF2-40B4-BE49-F238E27FC236}">
                <a16:creationId xmlns:a16="http://schemas.microsoft.com/office/drawing/2014/main" id="{C660F72E-A7A8-434E-AD5A-1652A7FE9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5" t="47303" r="25226" b="38892"/>
          <a:stretch/>
        </p:blipFill>
        <p:spPr bwMode="auto">
          <a:xfrm>
            <a:off x="3664454" y="985768"/>
            <a:ext cx="1913874" cy="53257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riangle 45">
            <a:extLst>
              <a:ext uri="{FF2B5EF4-FFF2-40B4-BE49-F238E27FC236}">
                <a16:creationId xmlns:a16="http://schemas.microsoft.com/office/drawing/2014/main" id="{F316B92D-7511-8D4E-AFF6-3671FA5ACB36}"/>
              </a:ext>
            </a:extLst>
          </p:cNvPr>
          <p:cNvSpPr/>
          <p:nvPr/>
        </p:nvSpPr>
        <p:spPr>
          <a:xfrm rot="5400000">
            <a:off x="3487075" y="2783457"/>
            <a:ext cx="70562" cy="81339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350"/>
          </a:p>
        </p:txBody>
      </p:sp>
      <p:sp>
        <p:nvSpPr>
          <p:cNvPr id="47" name="Triangle 46">
            <a:extLst>
              <a:ext uri="{FF2B5EF4-FFF2-40B4-BE49-F238E27FC236}">
                <a16:creationId xmlns:a16="http://schemas.microsoft.com/office/drawing/2014/main" id="{AC5B7B30-535B-9D40-93E1-374ED364A993}"/>
              </a:ext>
            </a:extLst>
          </p:cNvPr>
          <p:cNvSpPr/>
          <p:nvPr/>
        </p:nvSpPr>
        <p:spPr>
          <a:xfrm rot="5400000">
            <a:off x="3492946" y="3042509"/>
            <a:ext cx="70562" cy="81339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35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EF79E181-7784-6F4A-A704-D821D5AE0B2E}"/>
              </a:ext>
            </a:extLst>
          </p:cNvPr>
          <p:cNvSpPr txBox="1"/>
          <p:nvPr/>
        </p:nvSpPr>
        <p:spPr>
          <a:xfrm flipH="1">
            <a:off x="2720288" y="460004"/>
            <a:ext cx="3039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latin typeface="Helvetica" pitchFamily="2" charset="0"/>
              </a:rPr>
              <a:t>A</a:t>
            </a:r>
          </a:p>
        </p:txBody>
      </p:sp>
      <p:sp>
        <p:nvSpPr>
          <p:cNvPr id="53" name="ZoneTexte 54">
            <a:extLst>
              <a:ext uri="{FF2B5EF4-FFF2-40B4-BE49-F238E27FC236}">
                <a16:creationId xmlns:a16="http://schemas.microsoft.com/office/drawing/2014/main" id="{3B246B87-221C-3D41-A7FF-5AFD1EB85D01}"/>
              </a:ext>
            </a:extLst>
          </p:cNvPr>
          <p:cNvSpPr txBox="1"/>
          <p:nvPr/>
        </p:nvSpPr>
        <p:spPr>
          <a:xfrm>
            <a:off x="80464" y="73887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>
                <a:latin typeface="Palatino Linotype" panose="02040502050505030304" pitchFamily="18" charset="0"/>
                <a:cs typeface="Arial" panose="020B0604020202020204" pitchFamily="34" charset="0"/>
              </a:rPr>
              <a:t>Supplementary</a:t>
            </a:r>
            <a:r>
              <a:rPr lang="fr-FR" sz="1000" b="1" dirty="0">
                <a:latin typeface="Palatino Linotype" panose="02040502050505030304" pitchFamily="18" charset="0"/>
                <a:cs typeface="Arial" panose="020B0604020202020204" pitchFamily="34" charset="0"/>
              </a:rPr>
              <a:t> data  2</a:t>
            </a:r>
          </a:p>
        </p:txBody>
      </p:sp>
      <p:sp>
        <p:nvSpPr>
          <p:cNvPr id="60" name="ZoneTexte 5">
            <a:extLst>
              <a:ext uri="{FF2B5EF4-FFF2-40B4-BE49-F238E27FC236}">
                <a16:creationId xmlns:a16="http://schemas.microsoft.com/office/drawing/2014/main" id="{2606F609-8797-DC4D-82AA-941D888B0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2619" y="164581"/>
            <a:ext cx="8754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NB4 </a:t>
            </a:r>
            <a:r>
              <a:rPr kumimoji="0" lang="fr-FR" altLang="fr-FR" sz="1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cells</a:t>
            </a:r>
            <a:r>
              <a:rPr kumimoji="0" lang="fr-FR" altLang="fr-F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Times New Roman" panose="02020603050405020304" pitchFamily="18" charset="0"/>
              </a:rPr>
              <a:t>   </a:t>
            </a:r>
            <a:endParaRPr kumimoji="0" lang="fr-FR" altLang="fr-F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22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170</Words>
  <Application>Microsoft Macintosh PowerPoint</Application>
  <PresentationFormat>Grand écran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Palatino Linotype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Mojgan</dc:creator>
  <cp:lastModifiedBy>Mojgan</cp:lastModifiedBy>
  <cp:revision>79</cp:revision>
  <cp:lastPrinted>2021-08-26T09:04:41Z</cp:lastPrinted>
  <dcterms:created xsi:type="dcterms:W3CDTF">2021-08-17T16:02:55Z</dcterms:created>
  <dcterms:modified xsi:type="dcterms:W3CDTF">2021-12-03T10:43:04Z</dcterms:modified>
</cp:coreProperties>
</file>