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309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4" userDrawn="1">
          <p15:clr>
            <a:srgbClr val="A4A3A4"/>
          </p15:clr>
        </p15:guide>
        <p15:guide id="2" pos="35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11"/>
    <p:restoredTop sz="96405"/>
  </p:normalViewPr>
  <p:slideViewPr>
    <p:cSldViewPr snapToGrid="0" snapToObjects="1" showGuides="1">
      <p:cViewPr varScale="1">
        <p:scale>
          <a:sx n="125" d="100"/>
          <a:sy n="125" d="100"/>
        </p:scale>
        <p:origin x="168" y="440"/>
      </p:cViewPr>
      <p:guideLst>
        <p:guide orient="horz" pos="414"/>
        <p:guide pos="354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AB65A3-E56A-464F-B0B8-826981FB0CB8}" type="datetimeFigureOut">
              <a:rPr lang="fr-FR" smtClean="0"/>
              <a:t>03/12/2021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3E6DD4-4FE7-F84F-BADA-F2D5B5B8A7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73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3E6DD4-4FE7-F84F-BADA-F2D5B5B8A78A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6553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E3D853-2143-CB40-A1BC-3D96275DE0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3D369EE-0273-BA40-9B77-C8B98FA7B7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4F61256-AE1F-E341-BEA5-9DFA3CE4C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5C815-C2E0-AC4D-8DED-28D4E64719A6}" type="datetimeFigureOut">
              <a:rPr lang="fr-FR" smtClean="0"/>
              <a:t>03/12/2021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9AA4DD6-3A80-8740-805A-84277B1C2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DD7679C-64CC-1E41-AEA8-4BBB5EBCA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0A492-49A4-5F48-B315-6F49FF377C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4955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40461C1-6A82-E24C-9BAD-CBFC58178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6270A9A-9EA2-AD49-BB27-ECF18337E7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8434208-27DE-FA4A-9534-2B929DC77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5C815-C2E0-AC4D-8DED-28D4E64719A6}" type="datetimeFigureOut">
              <a:rPr lang="fr-FR" smtClean="0"/>
              <a:t>03/12/2021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13B29AE-93D1-E24B-80E5-220523F70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95FA930-2036-9B4B-8AA6-28C5C40B8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0A492-49A4-5F48-B315-6F49FF377C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4219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676C12D5-567C-1248-93F4-85EDD9CFCD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A4A1111-FE7F-AF40-943A-9F5CEFD5CE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AF59DAA-28A6-3C47-B651-3C7FECFDF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5C815-C2E0-AC4D-8DED-28D4E64719A6}" type="datetimeFigureOut">
              <a:rPr lang="fr-FR" smtClean="0"/>
              <a:t>03/12/2021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33F6A73-E45A-664A-A6DF-46C5EF521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52058F7-C429-1A42-8981-B837AF6D0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0A492-49A4-5F48-B315-6F49FF377C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138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E6C8E0-8998-0A46-BDD6-A3580615E8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D4E0476-A571-C14C-B609-555BA11047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AEFD787-8238-A84E-8056-113BE37C1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5C815-C2E0-AC4D-8DED-28D4E64719A6}" type="datetimeFigureOut">
              <a:rPr lang="fr-FR" smtClean="0"/>
              <a:t>03/12/2021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683A859-E64A-7748-AE93-4689042A8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45AFAB1-C78D-4C45-8214-15AD09D1B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0A492-49A4-5F48-B315-6F49FF377C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2440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9FD450-D49A-8F40-B6F3-5F038EF1B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7BF62A1-4A8E-E94A-9405-F1BFF936C4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579CB4D-BABE-144A-B72D-13E6C30BB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5C815-C2E0-AC4D-8DED-28D4E64719A6}" type="datetimeFigureOut">
              <a:rPr lang="fr-FR" smtClean="0"/>
              <a:t>03/12/2021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FFF4990-A146-8F4B-87E4-BD742A485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1BA4DDE-0204-3D4F-87B3-0F8591DD1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0A492-49A4-5F48-B315-6F49FF377C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6052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7D4B8F3-78B0-954B-82A4-B069215BD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58A7B3B-3D12-7B41-8AC6-353FA0C837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F5E87CF-118C-F648-8CD4-52E5E068BE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7DF9AAA-0E84-A940-93CD-9AAFD3338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5C815-C2E0-AC4D-8DED-28D4E64719A6}" type="datetimeFigureOut">
              <a:rPr lang="fr-FR" smtClean="0"/>
              <a:t>03/12/2021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7C57C1E-08C0-754D-B3B5-5D52C3ECD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73E7476-D66E-7040-9A94-E40AD5FFC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0A492-49A4-5F48-B315-6F49FF377C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8578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1A9AC8-911B-8841-B3D7-FA2120E6FC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8A9A969-A21E-1148-BB1D-6EAA0AC03F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E02E9EE-E78C-404F-A62C-66F5D581B9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CDBBB0D-7E56-FA4B-9B52-3749AF9D68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4955307-7095-C543-97F7-86FF39994A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C879B47-1863-7740-8B5E-8E24D93B9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5C815-C2E0-AC4D-8DED-28D4E64719A6}" type="datetimeFigureOut">
              <a:rPr lang="fr-FR" smtClean="0"/>
              <a:t>03/12/2021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301896C-1728-1642-89E5-1A68895D4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DE1D10BB-A5B8-CC47-8F65-401E07C74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0A492-49A4-5F48-B315-6F49FF377C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4358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647AB43-6317-3043-980B-B13329835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196C9B6-83C9-9F4D-A28E-A88F4EE12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5C815-C2E0-AC4D-8DED-28D4E64719A6}" type="datetimeFigureOut">
              <a:rPr lang="fr-FR" smtClean="0"/>
              <a:t>03/12/2021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ECF1D7F-20BF-4440-959F-D4482D975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980A69B-3D4C-E24B-99A3-4883CFCD1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0A492-49A4-5F48-B315-6F49FF377C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8975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B30D40D-8D15-7744-9CF7-466CAC0F4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5C815-C2E0-AC4D-8DED-28D4E64719A6}" type="datetimeFigureOut">
              <a:rPr lang="fr-FR" smtClean="0"/>
              <a:t>03/12/2021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46511BF-3E51-B94D-80B1-5F86ABC8D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C7241C5-1C1E-DE43-A22B-1ACCEFD35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0A492-49A4-5F48-B315-6F49FF377C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926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9F7BFE-48BA-1C4F-9DD0-EE7EF2017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469F969-2C15-D44C-BC1C-C80FBB981F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DB3FEC7-29CA-F24B-8C29-D511541FE6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7F8AFB0-717B-434E-89E2-99C4DD2D0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5C815-C2E0-AC4D-8DED-28D4E64719A6}" type="datetimeFigureOut">
              <a:rPr lang="fr-FR" smtClean="0"/>
              <a:t>03/12/2021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2A5501B-3EB4-5F48-B1C4-F5101FD73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DAD0028-9B35-BD46-9CC8-93E172502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0A492-49A4-5F48-B315-6F49FF377C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3918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6AF553-7031-B048-9722-850F859AA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96196D71-F257-5146-9817-F51893F051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6327F10-F6D0-314A-B2E4-6D59FD35D3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29535DF-0FAE-2A45-9F1B-BF3467CD7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5C815-C2E0-AC4D-8DED-28D4E64719A6}" type="datetimeFigureOut">
              <a:rPr lang="fr-FR" smtClean="0"/>
              <a:t>03/12/2021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A8DE8D5-F5E2-6F4D-950C-72DEA8762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7C89479-ACCF-494E-AFF6-643A09C1B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0A492-49A4-5F48-B315-6F49FF377C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3773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6DD860C-9599-0E4F-A545-51B21211E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7F4EC1D-D168-6F48-AD3C-4E343C28E9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0A65859-B8BE-9B41-89D7-61814B8CF4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5C815-C2E0-AC4D-8DED-28D4E64719A6}" type="datetimeFigureOut">
              <a:rPr lang="fr-FR" smtClean="0"/>
              <a:t>03/12/2021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84B3435-9358-2E40-AFDF-A4039ED97B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FA6B888-C9D6-6E41-AF95-8984599AAF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0A492-49A4-5F48-B315-6F49FF377C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8362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oleObject" Target="../embeddings/oleObject5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wmf"/><Relationship Id="rId12" Type="http://schemas.openxmlformats.org/officeDocument/2006/relationships/image" Target="../media/image6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e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Relationship Id="rId1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ZoneTexte 54">
            <a:extLst>
              <a:ext uri="{FF2B5EF4-FFF2-40B4-BE49-F238E27FC236}">
                <a16:creationId xmlns:a16="http://schemas.microsoft.com/office/drawing/2014/main" id="{B240B870-FF0D-674E-A90F-941A1412D01D}"/>
              </a:ext>
            </a:extLst>
          </p:cNvPr>
          <p:cNvSpPr txBox="1"/>
          <p:nvPr/>
        </p:nvSpPr>
        <p:spPr>
          <a:xfrm>
            <a:off x="80712" y="189828"/>
            <a:ext cx="15472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err="1">
                <a:latin typeface="Palatino Linotype" panose="02040502050505030304" pitchFamily="18" charset="0"/>
                <a:cs typeface="Arial" panose="020B0604020202020204" pitchFamily="34" charset="0"/>
              </a:rPr>
              <a:t>Supplementary</a:t>
            </a:r>
            <a:r>
              <a:rPr lang="fr-FR" sz="1000" b="1" dirty="0">
                <a:latin typeface="Palatino Linotype" panose="02040502050505030304" pitchFamily="18" charset="0"/>
                <a:cs typeface="Arial" panose="020B0604020202020204" pitchFamily="34" charset="0"/>
              </a:rPr>
              <a:t> data 1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FEDFFCE-777E-1142-A7D7-A0919686CC2E}"/>
              </a:ext>
            </a:extLst>
          </p:cNvPr>
          <p:cNvSpPr txBox="1"/>
          <p:nvPr/>
        </p:nvSpPr>
        <p:spPr>
          <a:xfrm>
            <a:off x="3124200" y="5245190"/>
            <a:ext cx="713997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000" b="1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Figure S1 :</a:t>
            </a:r>
            <a:r>
              <a:rPr lang="en-GB" sz="1000" dirty="0">
                <a:latin typeface="Palatino Linotype" panose="02040502050505030304" pitchFamily="18" charset="0"/>
                <a:ea typeface="Palatino" pitchFamily="2" charset="77"/>
              </a:rPr>
              <a:t>ATRA promotes Ca2+ influx in NB4 and </a:t>
            </a:r>
            <a:r>
              <a:rPr lang="en-GB" sz="1000" dirty="0" err="1">
                <a:latin typeface="Palatino Linotype" panose="02040502050505030304" pitchFamily="18" charset="0"/>
                <a:ea typeface="Palatino" pitchFamily="2" charset="77"/>
              </a:rPr>
              <a:t>Jurkat</a:t>
            </a:r>
            <a:r>
              <a:rPr lang="en-GB" sz="1000" dirty="0">
                <a:latin typeface="Palatino Linotype" panose="02040502050505030304" pitchFamily="18" charset="0"/>
                <a:ea typeface="Palatino" pitchFamily="2" charset="77"/>
              </a:rPr>
              <a:t> cells 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</a:t>
            </a:r>
          </a:p>
          <a:p>
            <a:pPr algn="just"/>
            <a:r>
              <a:rPr lang="fr-FR" sz="1000" b="1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A and B. </a:t>
            </a:r>
            <a:r>
              <a:rPr lang="fr-FR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Jurkat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</a:t>
            </a:r>
            <a:r>
              <a:rPr lang="fr-FR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cells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(</a:t>
            </a:r>
            <a:r>
              <a:rPr lang="fr-FR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Wt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), </a:t>
            </a:r>
            <a:r>
              <a:rPr lang="fr-FR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Jurkat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</a:t>
            </a:r>
            <a:r>
              <a:rPr lang="fr-FR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cells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</a:t>
            </a:r>
            <a:r>
              <a:rPr lang="fr-FR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expressing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</a:t>
            </a:r>
            <a:r>
              <a:rPr lang="fr-FR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either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a dominant </a:t>
            </a:r>
            <a:r>
              <a:rPr lang="fr-FR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negative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(DN)  mutant of ORAI1 or </a:t>
            </a:r>
            <a:r>
              <a:rPr lang="fr-FR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shRNA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</a:t>
            </a:r>
            <a:r>
              <a:rPr lang="fr-FR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against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ORAI1 </a:t>
            </a:r>
            <a:r>
              <a:rPr lang="fr-FR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were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</a:t>
            </a:r>
            <a:r>
              <a:rPr lang="fr-FR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incubated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</a:t>
            </a:r>
            <a:r>
              <a:rPr lang="fr-FR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with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</a:t>
            </a:r>
            <a:r>
              <a:rPr lang="fr-FR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indicated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concentration of ATRA for 1h. </a:t>
            </a:r>
            <a:r>
              <a:rPr lang="en-GB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Thapsigargin</a:t>
            </a:r>
            <a:r>
              <a:rPr lang="en-GB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(100 </a:t>
            </a:r>
            <a:r>
              <a:rPr lang="en-GB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nM</a:t>
            </a:r>
            <a:r>
              <a:rPr lang="en-GB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) was added to evaluate ER Ca</a:t>
            </a:r>
            <a:r>
              <a:rPr lang="en-GB" sz="1000" baseline="30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2+ </a:t>
            </a:r>
            <a:r>
              <a:rPr lang="en-GB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content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. </a:t>
            </a:r>
            <a:r>
              <a:rPr lang="en-US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Calcium imaging was scored as described in materials and methods.</a:t>
            </a:r>
          </a:p>
          <a:p>
            <a:pPr algn="just"/>
            <a:r>
              <a:rPr lang="en-US" sz="1000" b="1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C and D. </a:t>
            </a:r>
            <a:r>
              <a:rPr lang="en-US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NB4 cells were treated with 100 </a:t>
            </a:r>
            <a:r>
              <a:rPr lang="en-US" sz="1000" dirty="0">
                <a:latin typeface="Symbol" pitchFamily="2" charset="2"/>
                <a:ea typeface="Palatino" pitchFamily="2" charset="77"/>
                <a:cs typeface="Arial" panose="020B0604020202020204" pitchFamily="34" charset="0"/>
              </a:rPr>
              <a:t>m</a:t>
            </a:r>
            <a:r>
              <a:rPr lang="en-US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M ATP in the presence or absence of  </a:t>
            </a:r>
            <a:r>
              <a:rPr lang="en-GB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2-aminoethoxydiphenyl borate (</a:t>
            </a:r>
            <a:r>
              <a:rPr lang="en-US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2-APB). NB4 cells </a:t>
            </a:r>
            <a:r>
              <a:rPr lang="fr-FR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were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</a:t>
            </a:r>
            <a:r>
              <a:rPr lang="fr-FR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pretreated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</a:t>
            </a:r>
            <a:r>
              <a:rPr lang="fr-FR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with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44 </a:t>
            </a:r>
            <a:r>
              <a:rPr lang="fr-FR" sz="1000" dirty="0" err="1">
                <a:latin typeface="Symbol" pitchFamily="2" charset="2"/>
                <a:ea typeface="Palatino" pitchFamily="2" charset="77"/>
                <a:cs typeface="Arial" panose="020B0604020202020204" pitchFamily="34" charset="0"/>
              </a:rPr>
              <a:t>m</a:t>
            </a:r>
            <a:r>
              <a:rPr lang="fr-FR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M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</a:t>
            </a:r>
            <a:r>
              <a:rPr lang="en-US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</a:t>
            </a:r>
            <a:r>
              <a:rPr lang="en-GB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2-aminoethoxydiphenyl borate (</a:t>
            </a:r>
            <a:r>
              <a:rPr lang="en-US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2-APB) and </a:t>
            </a:r>
            <a:r>
              <a:rPr lang="fr-FR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incubated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</a:t>
            </a:r>
            <a:r>
              <a:rPr lang="fr-FR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with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1 </a:t>
            </a:r>
            <a:r>
              <a:rPr lang="fr-FR" sz="1000" dirty="0" err="1">
                <a:latin typeface="Symbol" pitchFamily="2" charset="2"/>
                <a:ea typeface="Palatino" pitchFamily="2" charset="77"/>
                <a:cs typeface="Arial" panose="020B0604020202020204" pitchFamily="34" charset="0"/>
              </a:rPr>
              <a:t>m</a:t>
            </a:r>
            <a:r>
              <a:rPr lang="fr-FR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M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ATRA for 48h</a:t>
            </a:r>
            <a:r>
              <a:rPr lang="en-US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. Calcium imaging was scored as described in the Materials and </a:t>
            </a:r>
            <a:r>
              <a:rPr lang="en-US" sz="100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Methods section.</a:t>
            </a:r>
            <a:endParaRPr lang="en-US" sz="1000" dirty="0">
              <a:latin typeface="Palatino Linotype" panose="02040502050505030304" pitchFamily="18" charset="0"/>
              <a:ea typeface="Palatino" pitchFamily="2" charset="77"/>
              <a:cs typeface="Arial" panose="020B0604020202020204" pitchFamily="34" charset="0"/>
            </a:endParaRPr>
          </a:p>
          <a:p>
            <a:pPr algn="just"/>
            <a:r>
              <a:rPr lang="fr-FR" sz="1000" b="1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E and F. 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NB4 </a:t>
            </a:r>
            <a:r>
              <a:rPr lang="fr-FR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cells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</a:t>
            </a:r>
            <a:r>
              <a:rPr lang="fr-FR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were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</a:t>
            </a:r>
            <a:r>
              <a:rPr lang="fr-FR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loaded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 </a:t>
            </a:r>
            <a:r>
              <a:rPr lang="fr-FR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with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Fura-2AM and </a:t>
            </a:r>
            <a:r>
              <a:rPr lang="fr-FR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then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</a:t>
            </a:r>
            <a:r>
              <a:rPr lang="fr-FR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treated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</a:t>
            </a:r>
            <a:r>
              <a:rPr lang="fr-FR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with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1 </a:t>
            </a:r>
            <a:r>
              <a:rPr lang="fr-FR" sz="1000" dirty="0" err="1">
                <a:latin typeface="Symbol" pitchFamily="2" charset="2"/>
                <a:ea typeface="Palatino" pitchFamily="2" charset="77"/>
                <a:cs typeface="Arial" panose="020B0604020202020204" pitchFamily="34" charset="0"/>
              </a:rPr>
              <a:t>m</a:t>
            </a:r>
            <a:r>
              <a:rPr lang="fr-FR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M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ATRA. Calcium </a:t>
            </a:r>
            <a:r>
              <a:rPr lang="fr-FR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imaging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</a:t>
            </a:r>
            <a:r>
              <a:rPr lang="fr-FR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was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</a:t>
            </a:r>
            <a:r>
              <a:rPr lang="fr-FR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monitored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 </a:t>
            </a:r>
            <a:r>
              <a:rPr lang="fr-FR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immediately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</a:t>
            </a:r>
            <a:r>
              <a:rPr lang="fr-FR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after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addition of ATRA in the </a:t>
            </a:r>
            <a:r>
              <a:rPr lang="fr-FR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presence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or absence of 2 mM Ca</a:t>
            </a:r>
            <a:r>
              <a:rPr lang="fr-FR" sz="1000" baseline="30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+2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as </a:t>
            </a:r>
            <a:r>
              <a:rPr lang="fr-FR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described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in </a:t>
            </a:r>
            <a:r>
              <a:rPr lang="fr-FR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materials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 and </a:t>
            </a:r>
            <a:r>
              <a:rPr lang="fr-FR" sz="1000" dirty="0" err="1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methods</a:t>
            </a:r>
            <a:r>
              <a:rPr lang="fr-FR" sz="1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. </a:t>
            </a:r>
            <a:r>
              <a:rPr lang="fr-FR" sz="1000" baseline="30000" dirty="0">
                <a:latin typeface="Palatino Linotype" panose="02040502050505030304" pitchFamily="18" charset="0"/>
                <a:ea typeface="Palatino" pitchFamily="2" charset="77"/>
                <a:cs typeface="Arial" panose="020B0604020202020204" pitchFamily="34" charset="0"/>
              </a:rPr>
              <a:t>	</a:t>
            </a:r>
            <a:endParaRPr lang="en-US" sz="1000" dirty="0">
              <a:latin typeface="Palatino Linotype" panose="02040502050505030304" pitchFamily="18" charset="0"/>
              <a:ea typeface="Palatino" pitchFamily="2" charset="77"/>
              <a:cs typeface="Arial" panose="020B0604020202020204" pitchFamily="34" charset="0"/>
            </a:endParaRPr>
          </a:p>
          <a:p>
            <a:endParaRPr lang="fr-FR" sz="1200" dirty="0">
              <a:highlight>
                <a:srgbClr val="FFFF00"/>
              </a:highlight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976E0458-9680-B34A-9324-8497D94627D6}"/>
              </a:ext>
            </a:extLst>
          </p:cNvPr>
          <p:cNvSpPr/>
          <p:nvPr/>
        </p:nvSpPr>
        <p:spPr>
          <a:xfrm>
            <a:off x="1641134" y="2033946"/>
            <a:ext cx="68133" cy="11374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grpSp>
        <p:nvGrpSpPr>
          <p:cNvPr id="160" name="Groupe 159">
            <a:extLst>
              <a:ext uri="{FF2B5EF4-FFF2-40B4-BE49-F238E27FC236}">
                <a16:creationId xmlns:a16="http://schemas.microsoft.com/office/drawing/2014/main" id="{49A13AC9-4819-A74A-BDD4-042667BC99F6}"/>
              </a:ext>
            </a:extLst>
          </p:cNvPr>
          <p:cNvGrpSpPr/>
          <p:nvPr/>
        </p:nvGrpSpPr>
        <p:grpSpPr>
          <a:xfrm>
            <a:off x="2859180" y="230943"/>
            <a:ext cx="6338532" cy="5038306"/>
            <a:chOff x="2859180" y="230943"/>
            <a:chExt cx="6338532" cy="5038306"/>
          </a:xfrm>
        </p:grpSpPr>
        <p:graphicFrame>
          <p:nvGraphicFramePr>
            <p:cNvPr id="15" name="Objet 18">
              <a:extLst>
                <a:ext uri="{FF2B5EF4-FFF2-40B4-BE49-F238E27FC236}">
                  <a16:creationId xmlns:a16="http://schemas.microsoft.com/office/drawing/2014/main" id="{F4B7DD63-0F19-7340-8183-CA5317341F8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02766522"/>
                </p:ext>
              </p:extLst>
            </p:nvPr>
          </p:nvGraphicFramePr>
          <p:xfrm>
            <a:off x="3253780" y="3844878"/>
            <a:ext cx="2166289" cy="13644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449" name="Graph" r:id="rId4" imgW="3660480" imgH="2910240" progId="Origin50.Graph">
                    <p:embed/>
                  </p:oleObj>
                </mc:Choice>
                <mc:Fallback>
                  <p:oleObj name="Graph" r:id="rId4" imgW="3660480" imgH="2910240" progId="Origin50.Graph">
                    <p:embed/>
                    <p:pic>
                      <p:nvPicPr>
                        <p:cNvPr id="15" name="Objet 18">
                          <a:extLst>
                            <a:ext uri="{FF2B5EF4-FFF2-40B4-BE49-F238E27FC236}">
                              <a16:creationId xmlns:a16="http://schemas.microsoft.com/office/drawing/2014/main" id="{F4B7DD63-0F19-7340-8183-CA5317341F8B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253780" y="3844878"/>
                          <a:ext cx="2166289" cy="136447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" name="Groupe 1">
              <a:extLst>
                <a:ext uri="{FF2B5EF4-FFF2-40B4-BE49-F238E27FC236}">
                  <a16:creationId xmlns:a16="http://schemas.microsoft.com/office/drawing/2014/main" id="{F7230F55-4D97-EB44-AC9F-8D94E9F7B67E}"/>
                </a:ext>
              </a:extLst>
            </p:cNvPr>
            <p:cNvGrpSpPr/>
            <p:nvPr/>
          </p:nvGrpSpPr>
          <p:grpSpPr>
            <a:xfrm>
              <a:off x="2859180" y="230943"/>
              <a:ext cx="6338532" cy="5038306"/>
              <a:chOff x="2279244" y="1038187"/>
              <a:chExt cx="6338532" cy="5038306"/>
            </a:xfrm>
          </p:grpSpPr>
          <p:grpSp>
            <p:nvGrpSpPr>
              <p:cNvPr id="68" name="Groupe 67">
                <a:extLst>
                  <a:ext uri="{FF2B5EF4-FFF2-40B4-BE49-F238E27FC236}">
                    <a16:creationId xmlns:a16="http://schemas.microsoft.com/office/drawing/2014/main" id="{3608A0E9-42DE-154D-8D6F-84C2102551C2}"/>
                  </a:ext>
                </a:extLst>
              </p:cNvPr>
              <p:cNvGrpSpPr/>
              <p:nvPr/>
            </p:nvGrpSpPr>
            <p:grpSpPr>
              <a:xfrm>
                <a:off x="4989931" y="1339793"/>
                <a:ext cx="3627845" cy="1481761"/>
                <a:chOff x="1060482" y="1144463"/>
                <a:chExt cx="6491771" cy="2499331"/>
              </a:xfrm>
            </p:grpSpPr>
            <p:graphicFrame>
              <p:nvGraphicFramePr>
                <p:cNvPr id="73" name="Objet 72">
                  <a:extLst>
                    <a:ext uri="{FF2B5EF4-FFF2-40B4-BE49-F238E27FC236}">
                      <a16:creationId xmlns:a16="http://schemas.microsoft.com/office/drawing/2014/main" id="{E53256B2-A9BA-F540-8C09-1891BC06B9CE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055166476"/>
                    </p:ext>
                  </p:extLst>
                </p:nvPr>
              </p:nvGraphicFramePr>
              <p:xfrm>
                <a:off x="1303930" y="1144463"/>
                <a:ext cx="3250630" cy="2499331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450" name="Graph" r:id="rId6" imgW="3784320" imgH="2910240" progId="Origin50.Graph">
                        <p:embed/>
                      </p:oleObj>
                    </mc:Choice>
                    <mc:Fallback>
                      <p:oleObj name="Graph" r:id="rId6" imgW="3784320" imgH="2910240" progId="Origin50.Graph">
                        <p:embed/>
                        <p:pic>
                          <p:nvPicPr>
                            <p:cNvPr id="28" name="Objet 27">
                              <a:extLst>
                                <a:ext uri="{FF2B5EF4-FFF2-40B4-BE49-F238E27FC236}">
                                  <a16:creationId xmlns:a16="http://schemas.microsoft.com/office/drawing/2014/main" id="{29003048-7971-B547-9D03-0CAAF9B802DE}"/>
                                </a:ext>
                              </a:extLst>
                            </p:cNvPr>
                            <p:cNvPicPr/>
                            <p:nvPr/>
                          </p:nvPicPr>
                          <p:blipFill>
                            <a:blip r:embed="rId7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1303930" y="1144463"/>
                              <a:ext cx="3250630" cy="2499331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74" name="Text Box 11">
                  <a:extLst>
                    <a:ext uri="{FF2B5EF4-FFF2-40B4-BE49-F238E27FC236}">
                      <a16:creationId xmlns:a16="http://schemas.microsoft.com/office/drawing/2014/main" id="{70AA97E2-9D75-5047-B521-DBC82895E86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573497" y="3278765"/>
                  <a:ext cx="1224512" cy="3205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r>
                    <a:rPr lang="fr-FR" altLang="fr-FR" sz="900" b="1" dirty="0">
                      <a:latin typeface="Helvetica" pitchFamily="2" charset="0"/>
                    </a:rPr>
                    <a:t>Time (s)</a:t>
                  </a:r>
                </a:p>
              </p:txBody>
            </p:sp>
            <p:sp>
              <p:nvSpPr>
                <p:cNvPr id="77" name="Text Box 6">
                  <a:extLst>
                    <a:ext uri="{FF2B5EF4-FFF2-40B4-BE49-F238E27FC236}">
                      <a16:creationId xmlns:a16="http://schemas.microsoft.com/office/drawing/2014/main" id="{D0B50058-B314-4B4F-9222-B89D6F8942C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471413" y="2025513"/>
                  <a:ext cx="1591195" cy="41305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fr-FR" sz="900" dirty="0">
                      <a:latin typeface="Helvetica" pitchFamily="2" charset="0"/>
                    </a:rPr>
                    <a:t>F</a:t>
                  </a:r>
                  <a:r>
                    <a:rPr lang="fr-FR" sz="800" dirty="0">
                      <a:latin typeface="Helvetica" pitchFamily="2" charset="0"/>
                    </a:rPr>
                    <a:t>340/F380</a:t>
                  </a:r>
                </a:p>
              </p:txBody>
            </p:sp>
            <p:sp>
              <p:nvSpPr>
                <p:cNvPr id="78" name="ZoneTexte 77">
                  <a:extLst>
                    <a:ext uri="{FF2B5EF4-FFF2-40B4-BE49-F238E27FC236}">
                      <a16:creationId xmlns:a16="http://schemas.microsoft.com/office/drawing/2014/main" id="{04EE56C5-E520-EC47-9312-6361BEEED834}"/>
                    </a:ext>
                  </a:extLst>
                </p:cNvPr>
                <p:cNvSpPr txBox="1"/>
                <p:nvPr/>
              </p:nvSpPr>
              <p:spPr>
                <a:xfrm>
                  <a:off x="4239474" y="1510236"/>
                  <a:ext cx="2723864" cy="38935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900" b="1" dirty="0" err="1">
                      <a:latin typeface="Helvetica" pitchFamily="2" charset="0"/>
                    </a:rPr>
                    <a:t>Jurkat</a:t>
                  </a:r>
                  <a:r>
                    <a:rPr lang="fr-FR" sz="900" b="1" dirty="0">
                      <a:latin typeface="Helvetica" pitchFamily="2" charset="0"/>
                    </a:rPr>
                    <a:t> WT+ATRA (1 </a:t>
                  </a:r>
                  <a:r>
                    <a:rPr lang="fr-FR" sz="900" b="1" dirty="0" err="1">
                      <a:latin typeface="Symbol" pitchFamily="2" charset="2"/>
                    </a:rPr>
                    <a:t>m</a:t>
                  </a:r>
                  <a:r>
                    <a:rPr lang="fr-FR" sz="900" b="1" dirty="0" err="1">
                      <a:latin typeface="Helvetica" pitchFamily="2" charset="0"/>
                    </a:rPr>
                    <a:t>M</a:t>
                  </a:r>
                  <a:r>
                    <a:rPr lang="fr-FR" sz="900" b="1" dirty="0">
                      <a:latin typeface="Helvetica" pitchFamily="2" charset="0"/>
                    </a:rPr>
                    <a:t>)</a:t>
                  </a:r>
                </a:p>
              </p:txBody>
            </p:sp>
            <p:sp>
              <p:nvSpPr>
                <p:cNvPr id="83" name="ZoneTexte 82">
                  <a:extLst>
                    <a:ext uri="{FF2B5EF4-FFF2-40B4-BE49-F238E27FC236}">
                      <a16:creationId xmlns:a16="http://schemas.microsoft.com/office/drawing/2014/main" id="{4B3137E4-C4AA-9B48-80A4-F09FD0771B38}"/>
                    </a:ext>
                  </a:extLst>
                </p:cNvPr>
                <p:cNvSpPr txBox="1"/>
                <p:nvPr/>
              </p:nvSpPr>
              <p:spPr>
                <a:xfrm>
                  <a:off x="4214723" y="2125209"/>
                  <a:ext cx="3257482" cy="38935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900" b="1" dirty="0" err="1">
                      <a:solidFill>
                        <a:srgbClr val="FF0000"/>
                      </a:solidFill>
                      <a:latin typeface="Helvetica" pitchFamily="2" charset="0"/>
                    </a:rPr>
                    <a:t>Jurkat</a:t>
                  </a:r>
                  <a:r>
                    <a:rPr lang="fr-FR" sz="900" b="1" dirty="0">
                      <a:solidFill>
                        <a:srgbClr val="FF0000"/>
                      </a:solidFill>
                      <a:latin typeface="Helvetica" pitchFamily="2" charset="0"/>
                    </a:rPr>
                    <a:t> DN Orai1+ATRA (1 </a:t>
                  </a:r>
                  <a:r>
                    <a:rPr lang="fr-FR" sz="900" b="1" dirty="0" err="1">
                      <a:solidFill>
                        <a:srgbClr val="FF0000"/>
                      </a:solidFill>
                      <a:latin typeface="Symbol" pitchFamily="2" charset="2"/>
                    </a:rPr>
                    <a:t>m</a:t>
                  </a:r>
                  <a:r>
                    <a:rPr lang="fr-FR" sz="900" b="1" dirty="0" err="1">
                      <a:solidFill>
                        <a:srgbClr val="FF0000"/>
                      </a:solidFill>
                      <a:latin typeface="Helvetica" pitchFamily="2" charset="0"/>
                    </a:rPr>
                    <a:t>M</a:t>
                  </a:r>
                  <a:r>
                    <a:rPr lang="fr-FR" sz="900" b="1" dirty="0">
                      <a:solidFill>
                        <a:srgbClr val="FF0000"/>
                      </a:solidFill>
                      <a:latin typeface="Helvetica" pitchFamily="2" charset="0"/>
                    </a:rPr>
                    <a:t>)</a:t>
                  </a:r>
                </a:p>
              </p:txBody>
            </p:sp>
            <p:sp>
              <p:nvSpPr>
                <p:cNvPr id="84" name="ZoneTexte 83">
                  <a:extLst>
                    <a:ext uri="{FF2B5EF4-FFF2-40B4-BE49-F238E27FC236}">
                      <a16:creationId xmlns:a16="http://schemas.microsoft.com/office/drawing/2014/main" id="{38FAF1C5-1411-1942-9999-3847D3E7AD7B}"/>
                    </a:ext>
                  </a:extLst>
                </p:cNvPr>
                <p:cNvSpPr txBox="1"/>
                <p:nvPr/>
              </p:nvSpPr>
              <p:spPr>
                <a:xfrm>
                  <a:off x="4269490" y="1774379"/>
                  <a:ext cx="3282763" cy="38935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900" b="1" dirty="0" err="1">
                      <a:solidFill>
                        <a:schemeClr val="accent6"/>
                      </a:solidFill>
                      <a:latin typeface="Helvetica" pitchFamily="2" charset="0"/>
                    </a:rPr>
                    <a:t>Jurkat</a:t>
                  </a:r>
                  <a:r>
                    <a:rPr lang="fr-FR" sz="900" b="1" dirty="0">
                      <a:solidFill>
                        <a:schemeClr val="accent6"/>
                      </a:solidFill>
                      <a:latin typeface="Helvetica" pitchFamily="2" charset="0"/>
                    </a:rPr>
                    <a:t> shOrai1 +ATRA (1 </a:t>
                  </a:r>
                  <a:r>
                    <a:rPr lang="fr-FR" sz="900" b="1" dirty="0" err="1">
                      <a:solidFill>
                        <a:schemeClr val="accent6"/>
                      </a:solidFill>
                      <a:latin typeface="Symbol" pitchFamily="2" charset="2"/>
                    </a:rPr>
                    <a:t>m</a:t>
                  </a:r>
                  <a:r>
                    <a:rPr lang="fr-FR" sz="900" b="1" dirty="0" err="1">
                      <a:solidFill>
                        <a:schemeClr val="accent6"/>
                      </a:solidFill>
                      <a:latin typeface="Helvetica" pitchFamily="2" charset="0"/>
                    </a:rPr>
                    <a:t>M</a:t>
                  </a:r>
                  <a:r>
                    <a:rPr lang="fr-FR" sz="900" b="1" dirty="0">
                      <a:solidFill>
                        <a:schemeClr val="accent6"/>
                      </a:solidFill>
                      <a:latin typeface="Helvetica" pitchFamily="2" charset="0"/>
                    </a:rPr>
                    <a:t>)</a:t>
                  </a:r>
                </a:p>
              </p:txBody>
            </p:sp>
          </p:grpSp>
          <p:sp>
            <p:nvSpPr>
              <p:cNvPr id="19" name="TextBox 67">
                <a:extLst>
                  <a:ext uri="{FF2B5EF4-FFF2-40B4-BE49-F238E27FC236}">
                    <a16:creationId xmlns:a16="http://schemas.microsoft.com/office/drawing/2014/main" id="{FE8C86F6-01B0-414A-84B6-D9F0E233CD67}"/>
                  </a:ext>
                </a:extLst>
              </p:cNvPr>
              <p:cNvSpPr txBox="1"/>
              <p:nvPr/>
            </p:nvSpPr>
            <p:spPr>
              <a:xfrm>
                <a:off x="2329127" y="2817692"/>
                <a:ext cx="406808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350" dirty="0"/>
                  <a:t>C</a:t>
                </a:r>
              </a:p>
            </p:txBody>
          </p:sp>
          <p:grpSp>
            <p:nvGrpSpPr>
              <p:cNvPr id="72" name="Groupe 71">
                <a:extLst>
                  <a:ext uri="{FF2B5EF4-FFF2-40B4-BE49-F238E27FC236}">
                    <a16:creationId xmlns:a16="http://schemas.microsoft.com/office/drawing/2014/main" id="{ADDCF985-E0F1-5046-94C8-CC97C339A6AE}"/>
                  </a:ext>
                </a:extLst>
              </p:cNvPr>
              <p:cNvGrpSpPr/>
              <p:nvPr/>
            </p:nvGrpSpPr>
            <p:grpSpPr>
              <a:xfrm>
                <a:off x="2460965" y="2797106"/>
                <a:ext cx="2374875" cy="1628017"/>
                <a:chOff x="6296166" y="3034908"/>
                <a:chExt cx="2367118" cy="1977463"/>
              </a:xfrm>
            </p:grpSpPr>
            <p:graphicFrame>
              <p:nvGraphicFramePr>
                <p:cNvPr id="18" name="Objet 17">
                  <a:extLst>
                    <a:ext uri="{FF2B5EF4-FFF2-40B4-BE49-F238E27FC236}">
                      <a16:creationId xmlns:a16="http://schemas.microsoft.com/office/drawing/2014/main" id="{54A452CC-BA20-2841-8167-067F3F94CA58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574890990"/>
                    </p:ext>
                  </p:extLst>
                </p:nvPr>
              </p:nvGraphicFramePr>
              <p:xfrm>
                <a:off x="6504071" y="3126038"/>
                <a:ext cx="2159213" cy="180594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451" name="Graph" r:id="rId8" imgW="3804480" imgH="3013920" progId="Origin50.Graph">
                        <p:embed/>
                      </p:oleObj>
                    </mc:Choice>
                    <mc:Fallback>
                      <p:oleObj name="Graph" r:id="rId8" imgW="3804480" imgH="3013920" progId="Origin50.Graph">
                        <p:embed/>
                        <p:pic>
                          <p:nvPicPr>
                            <p:cNvPr id="18" name="Objet 17">
                              <a:extLst>
                                <a:ext uri="{FF2B5EF4-FFF2-40B4-BE49-F238E27FC236}">
                                  <a16:creationId xmlns:a16="http://schemas.microsoft.com/office/drawing/2014/main" id="{54A452CC-BA20-2841-8167-067F3F94CA58}"/>
                                </a:ext>
                              </a:extLst>
                            </p:cNvPr>
                            <p:cNvPicPr/>
                            <p:nvPr/>
                          </p:nvPicPr>
                          <p:blipFill>
                            <a:blip r:embed="rId9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6504071" y="3126038"/>
                              <a:ext cx="2159213" cy="1805948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21" name="Line 37">
                  <a:extLst>
                    <a:ext uri="{FF2B5EF4-FFF2-40B4-BE49-F238E27FC236}">
                      <a16:creationId xmlns:a16="http://schemas.microsoft.com/office/drawing/2014/main" id="{8910C7CB-9DEA-5649-A550-BFCBADC0154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002037" y="3284668"/>
                  <a:ext cx="14972" cy="113713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 sz="1350"/>
                </a:p>
              </p:txBody>
            </p:sp>
            <p:sp>
              <p:nvSpPr>
                <p:cNvPr id="22" name="ZoneTexte 21">
                  <a:extLst>
                    <a:ext uri="{FF2B5EF4-FFF2-40B4-BE49-F238E27FC236}">
                      <a16:creationId xmlns:a16="http://schemas.microsoft.com/office/drawing/2014/main" id="{E27615F5-9AF6-E648-8831-03670A81F825}"/>
                    </a:ext>
                  </a:extLst>
                </p:cNvPr>
                <p:cNvSpPr txBox="1"/>
                <p:nvPr/>
              </p:nvSpPr>
              <p:spPr>
                <a:xfrm>
                  <a:off x="6814473" y="3034908"/>
                  <a:ext cx="388248" cy="2135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788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ATP</a:t>
                  </a:r>
                </a:p>
              </p:txBody>
            </p:sp>
            <p:cxnSp>
              <p:nvCxnSpPr>
                <p:cNvPr id="23" name="Straight Connector 26">
                  <a:extLst>
                    <a:ext uri="{FF2B5EF4-FFF2-40B4-BE49-F238E27FC236}">
                      <a16:creationId xmlns:a16="http://schemas.microsoft.com/office/drawing/2014/main" id="{28DA8507-5E43-B34D-BAA9-950B25A39F39}"/>
                    </a:ext>
                  </a:extLst>
                </p:cNvPr>
                <p:cNvCxnSpPr/>
                <p:nvPr/>
              </p:nvCxnSpPr>
              <p:spPr>
                <a:xfrm>
                  <a:off x="7700557" y="3887342"/>
                  <a:ext cx="210871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" name="TextBox 30">
                  <a:extLst>
                    <a:ext uri="{FF2B5EF4-FFF2-40B4-BE49-F238E27FC236}">
                      <a16:creationId xmlns:a16="http://schemas.microsoft.com/office/drawing/2014/main" id="{2F85D469-BB78-514A-9842-8BD56590E06E}"/>
                    </a:ext>
                  </a:extLst>
                </p:cNvPr>
                <p:cNvSpPr txBox="1"/>
                <p:nvPr/>
              </p:nvSpPr>
              <p:spPr>
                <a:xfrm>
                  <a:off x="7854382" y="3723820"/>
                  <a:ext cx="588303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900" b="1" dirty="0">
                      <a:cs typeface="Arial" panose="020B0604020202020204" pitchFamily="34" charset="0"/>
                    </a:rPr>
                    <a:t>control</a:t>
                  </a:r>
                </a:p>
              </p:txBody>
            </p:sp>
            <p:sp>
              <p:nvSpPr>
                <p:cNvPr id="25" name="ZoneTexte 24">
                  <a:extLst>
                    <a:ext uri="{FF2B5EF4-FFF2-40B4-BE49-F238E27FC236}">
                      <a16:creationId xmlns:a16="http://schemas.microsoft.com/office/drawing/2014/main" id="{3721BD92-31AF-754C-BA34-3F2C3C9CAE9E}"/>
                    </a:ext>
                  </a:extLst>
                </p:cNvPr>
                <p:cNvSpPr txBox="1"/>
                <p:nvPr/>
              </p:nvSpPr>
              <p:spPr>
                <a:xfrm>
                  <a:off x="7888787" y="3875580"/>
                  <a:ext cx="489236" cy="2135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788" b="1" dirty="0">
                      <a:solidFill>
                        <a:srgbClr val="00B05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2-APB</a:t>
                  </a:r>
                </a:p>
              </p:txBody>
            </p:sp>
            <p:cxnSp>
              <p:nvCxnSpPr>
                <p:cNvPr id="26" name="Straight Connector 26">
                  <a:extLst>
                    <a:ext uri="{FF2B5EF4-FFF2-40B4-BE49-F238E27FC236}">
                      <a16:creationId xmlns:a16="http://schemas.microsoft.com/office/drawing/2014/main" id="{103619ED-9182-3D4F-93E9-1EB071041E57}"/>
                    </a:ext>
                  </a:extLst>
                </p:cNvPr>
                <p:cNvCxnSpPr/>
                <p:nvPr/>
              </p:nvCxnSpPr>
              <p:spPr>
                <a:xfrm>
                  <a:off x="7727938" y="4109112"/>
                  <a:ext cx="209016" cy="0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BE014345-B31B-FE4C-9824-74F07121967A}"/>
                    </a:ext>
                  </a:extLst>
                </p:cNvPr>
                <p:cNvCxnSpPr/>
                <p:nvPr/>
              </p:nvCxnSpPr>
              <p:spPr>
                <a:xfrm>
                  <a:off x="7723057" y="4006879"/>
                  <a:ext cx="210871" cy="0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ZoneTexte 27">
                  <a:extLst>
                    <a:ext uri="{FF2B5EF4-FFF2-40B4-BE49-F238E27FC236}">
                      <a16:creationId xmlns:a16="http://schemas.microsoft.com/office/drawing/2014/main" id="{276F335B-545F-2648-BCA9-83BA5EB5FA14}"/>
                    </a:ext>
                  </a:extLst>
                </p:cNvPr>
                <p:cNvSpPr txBox="1"/>
                <p:nvPr/>
              </p:nvSpPr>
              <p:spPr>
                <a:xfrm>
                  <a:off x="7897102" y="4001338"/>
                  <a:ext cx="601080" cy="2594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788" b="1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0 </a:t>
                  </a:r>
                  <a:r>
                    <a:rPr lang="fr-FR" sz="788" b="1" dirty="0" err="1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mM</a:t>
                  </a:r>
                  <a:r>
                    <a:rPr lang="fr-FR" sz="788" b="1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Ca</a:t>
                  </a:r>
                </a:p>
              </p:txBody>
            </p:sp>
            <p:sp>
              <p:nvSpPr>
                <p:cNvPr id="30" name="Text Box 87">
                  <a:extLst>
                    <a:ext uri="{FF2B5EF4-FFF2-40B4-BE49-F238E27FC236}">
                      <a16:creationId xmlns:a16="http://schemas.microsoft.com/office/drawing/2014/main" id="{62FDB537-E084-2C4A-B648-58E72328D8C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965685" y="4731992"/>
                  <a:ext cx="638187" cy="28037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r>
                    <a:rPr lang="fr-FR" sz="900" b="1" dirty="0">
                      <a:latin typeface="Helvetica" pitchFamily="2" charset="0"/>
                      <a:cs typeface="Arial" panose="020B0604020202020204" pitchFamily="34" charset="0"/>
                    </a:rPr>
                    <a:t>Time (s)</a:t>
                  </a:r>
                </a:p>
              </p:txBody>
            </p:sp>
            <p:sp>
              <p:nvSpPr>
                <p:cNvPr id="20" name="ZoneTexte 12">
                  <a:extLst>
                    <a:ext uri="{FF2B5EF4-FFF2-40B4-BE49-F238E27FC236}">
                      <a16:creationId xmlns:a16="http://schemas.microsoft.com/office/drawing/2014/main" id="{8E19CEA4-62B1-0E48-9FCC-D50931B72B55}"/>
                    </a:ext>
                  </a:extLst>
                </p:cNvPr>
                <p:cNvSpPr txBox="1"/>
                <p:nvPr/>
              </p:nvSpPr>
              <p:spPr>
                <a:xfrm rot="16200000">
                  <a:off x="5751510" y="3886296"/>
                  <a:ext cx="1304052" cy="21474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800" dirty="0">
                      <a:latin typeface="Helvetica" pitchFamily="2" charset="0"/>
                      <a:cs typeface="Arial" panose="020B0604020202020204" pitchFamily="34" charset="0"/>
                    </a:rPr>
                    <a:t>F340/F380</a:t>
                  </a:r>
                </a:p>
              </p:txBody>
            </p:sp>
          </p:grp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CFB7EF35-EFC6-004D-9111-6BB850CC2DBC}"/>
                  </a:ext>
                </a:extLst>
              </p:cNvPr>
              <p:cNvSpPr/>
              <p:nvPr/>
            </p:nvSpPr>
            <p:spPr>
              <a:xfrm>
                <a:off x="2699471" y="3881070"/>
                <a:ext cx="2292858" cy="1146209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62811CB4-21D6-394B-9D11-13360CE1A680}"/>
                  </a:ext>
                </a:extLst>
              </p:cNvPr>
              <p:cNvSpPr txBox="1"/>
              <p:nvPr/>
            </p:nvSpPr>
            <p:spPr>
              <a:xfrm>
                <a:off x="2282321" y="1038187"/>
                <a:ext cx="300875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350" dirty="0"/>
                  <a:t>A</a:t>
                </a:r>
              </a:p>
            </p:txBody>
          </p:sp>
          <p:grpSp>
            <p:nvGrpSpPr>
              <p:cNvPr id="5" name="Groupe 4">
                <a:extLst>
                  <a:ext uri="{FF2B5EF4-FFF2-40B4-BE49-F238E27FC236}">
                    <a16:creationId xmlns:a16="http://schemas.microsoft.com/office/drawing/2014/main" id="{2F984DD3-6955-5E40-A795-85BCE4D99D0A}"/>
                  </a:ext>
                </a:extLst>
              </p:cNvPr>
              <p:cNvGrpSpPr/>
              <p:nvPr/>
            </p:nvGrpSpPr>
            <p:grpSpPr>
              <a:xfrm>
                <a:off x="2454873" y="1299284"/>
                <a:ext cx="2843875" cy="1496681"/>
                <a:chOff x="3140303" y="2576371"/>
                <a:chExt cx="2834586" cy="1817936"/>
              </a:xfrm>
            </p:grpSpPr>
            <p:graphicFrame>
              <p:nvGraphicFramePr>
                <p:cNvPr id="43" name="Objet 42">
                  <a:extLst>
                    <a:ext uri="{FF2B5EF4-FFF2-40B4-BE49-F238E27FC236}">
                      <a16:creationId xmlns:a16="http://schemas.microsoft.com/office/drawing/2014/main" id="{0B6858C8-0F71-7C4F-9D5A-030C1670F607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637536939"/>
                    </p:ext>
                  </p:extLst>
                </p:nvPr>
              </p:nvGraphicFramePr>
              <p:xfrm>
                <a:off x="3307034" y="2625575"/>
                <a:ext cx="2147047" cy="176873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452" name="Graph" r:id="rId10" imgW="3828960" imgH="2910240" progId="">
                        <p:embed/>
                      </p:oleObj>
                    </mc:Choice>
                    <mc:Fallback>
                      <p:oleObj name="Graph" r:id="rId10" imgW="3828960" imgH="2910240" progId="">
                        <p:embed/>
                        <p:pic>
                          <p:nvPicPr>
                            <p:cNvPr id="43" name="Objet 42">
                              <a:extLst>
                                <a:ext uri="{FF2B5EF4-FFF2-40B4-BE49-F238E27FC236}">
                                  <a16:creationId xmlns:a16="http://schemas.microsoft.com/office/drawing/2014/main" id="{0B6858C8-0F71-7C4F-9D5A-030C1670F607}"/>
                                </a:ext>
                              </a:extLst>
                            </p:cNvPr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1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307034" y="2625575"/>
                              <a:ext cx="2147047" cy="1768732"/>
                            </a:xfrm>
                            <a:prstGeom prst="rect">
                              <a:avLst/>
                            </a:prstGeom>
                            <a:noFill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44" name="ZoneTexte 177">
                  <a:extLst>
                    <a:ext uri="{FF2B5EF4-FFF2-40B4-BE49-F238E27FC236}">
                      <a16:creationId xmlns:a16="http://schemas.microsoft.com/office/drawing/2014/main" id="{CAEFEFEE-ED26-B148-B786-04F2D4249108}"/>
                    </a:ext>
                  </a:extLst>
                </p:cNvPr>
                <p:cNvSpPr txBox="1"/>
                <p:nvPr/>
              </p:nvSpPr>
              <p:spPr>
                <a:xfrm>
                  <a:off x="3831570" y="2598785"/>
                  <a:ext cx="734108" cy="21544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800" dirty="0">
                      <a:latin typeface="Helvetica" pitchFamily="2" charset="0"/>
                      <a:cs typeface="Arial" panose="020B0604020202020204" pitchFamily="34" charset="0"/>
                    </a:rPr>
                    <a:t>0 Ca</a:t>
                  </a:r>
                  <a:r>
                    <a:rPr lang="fr-FR" sz="800" baseline="30000" dirty="0">
                      <a:latin typeface="Helvetica" pitchFamily="2" charset="0"/>
                      <a:cs typeface="Arial" panose="020B0604020202020204" pitchFamily="34" charset="0"/>
                    </a:rPr>
                    <a:t>+2</a:t>
                  </a:r>
                </a:p>
              </p:txBody>
            </p:sp>
            <p:sp>
              <p:nvSpPr>
                <p:cNvPr id="45" name="ZoneTexte 177">
                  <a:extLst>
                    <a:ext uri="{FF2B5EF4-FFF2-40B4-BE49-F238E27FC236}">
                      <a16:creationId xmlns:a16="http://schemas.microsoft.com/office/drawing/2014/main" id="{E06BF971-2282-E247-BAD5-DD2DC9D4006A}"/>
                    </a:ext>
                  </a:extLst>
                </p:cNvPr>
                <p:cNvSpPr txBox="1"/>
                <p:nvPr/>
              </p:nvSpPr>
              <p:spPr>
                <a:xfrm>
                  <a:off x="4606457" y="2576371"/>
                  <a:ext cx="871851" cy="26168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800" dirty="0">
                      <a:latin typeface="Helvetica" pitchFamily="2" charset="0"/>
                      <a:cs typeface="Arial" panose="020B0604020202020204" pitchFamily="34" charset="0"/>
                    </a:rPr>
                    <a:t>+4 </a:t>
                  </a:r>
                  <a:r>
                    <a:rPr lang="fr-FR" sz="800" dirty="0" err="1">
                      <a:latin typeface="Helvetica" pitchFamily="2" charset="0"/>
                      <a:cs typeface="Arial" panose="020B0604020202020204" pitchFamily="34" charset="0"/>
                    </a:rPr>
                    <a:t>mM</a:t>
                  </a:r>
                  <a:r>
                    <a:rPr lang="fr-FR" sz="800" dirty="0">
                      <a:latin typeface="Helvetica" pitchFamily="2" charset="0"/>
                      <a:cs typeface="Arial" panose="020B0604020202020204" pitchFamily="34" charset="0"/>
                    </a:rPr>
                    <a:t> Ca</a:t>
                  </a:r>
                  <a:r>
                    <a:rPr lang="fr-FR" sz="800" baseline="30000" dirty="0">
                      <a:latin typeface="Helvetica" pitchFamily="2" charset="0"/>
                      <a:cs typeface="Arial" panose="020B0604020202020204" pitchFamily="34" charset="0"/>
                    </a:rPr>
                    <a:t>+2</a:t>
                  </a:r>
                </a:p>
              </p:txBody>
            </p:sp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id="{FB7DFC37-8120-6047-9C22-DDD72FAE8094}"/>
                    </a:ext>
                  </a:extLst>
                </p:cNvPr>
                <p:cNvSpPr/>
                <p:nvPr/>
              </p:nvSpPr>
              <p:spPr>
                <a:xfrm>
                  <a:off x="3657618" y="2793029"/>
                  <a:ext cx="938172" cy="45719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FR" sz="1350"/>
                </a:p>
              </p:txBody>
            </p:sp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D9320CC2-30B5-B547-9085-67BA6C7075ED}"/>
                    </a:ext>
                  </a:extLst>
                </p:cNvPr>
                <p:cNvSpPr/>
                <p:nvPr/>
              </p:nvSpPr>
              <p:spPr>
                <a:xfrm>
                  <a:off x="4610651" y="2784070"/>
                  <a:ext cx="671450" cy="57603"/>
                </a:xfrm>
                <a:prstGeom prst="rect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FR" sz="1350"/>
                </a:p>
              </p:txBody>
            </p:sp>
            <p:sp>
              <p:nvSpPr>
                <p:cNvPr id="48" name="Line 37">
                  <a:extLst>
                    <a:ext uri="{FF2B5EF4-FFF2-40B4-BE49-F238E27FC236}">
                      <a16:creationId xmlns:a16="http://schemas.microsoft.com/office/drawing/2014/main" id="{413172E7-610C-F849-8DAD-8FA2E02E202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972220" y="3030647"/>
                  <a:ext cx="4237" cy="13506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 sz="1350"/>
                </a:p>
              </p:txBody>
            </p:sp>
            <p:sp>
              <p:nvSpPr>
                <p:cNvPr id="49" name="Text Box 83">
                  <a:extLst>
                    <a:ext uri="{FF2B5EF4-FFF2-40B4-BE49-F238E27FC236}">
                      <a16:creationId xmlns:a16="http://schemas.microsoft.com/office/drawing/2014/main" id="{59A65CFB-545F-584C-BAA7-A8B6FA33092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833694" y="2847174"/>
                  <a:ext cx="319318" cy="20774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fr-FR" sz="75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TG</a:t>
                  </a:r>
                </a:p>
              </p:txBody>
            </p:sp>
            <p:grpSp>
              <p:nvGrpSpPr>
                <p:cNvPr id="53" name="Group 33">
                  <a:extLst>
                    <a:ext uri="{FF2B5EF4-FFF2-40B4-BE49-F238E27FC236}">
                      <a16:creationId xmlns:a16="http://schemas.microsoft.com/office/drawing/2014/main" id="{3A9FCB6F-9FB4-5C44-9C5B-F8837E99070E}"/>
                    </a:ext>
                  </a:extLst>
                </p:cNvPr>
                <p:cNvGrpSpPr/>
                <p:nvPr/>
              </p:nvGrpSpPr>
              <p:grpSpPr>
                <a:xfrm>
                  <a:off x="4684065" y="3541150"/>
                  <a:ext cx="1290824" cy="261688"/>
                  <a:chOff x="1909529" y="3847837"/>
                  <a:chExt cx="1799406" cy="378875"/>
                </a:xfrm>
              </p:grpSpPr>
              <p:cxnSp>
                <p:nvCxnSpPr>
                  <p:cNvPr id="54" name="Straight Connector 29">
                    <a:extLst>
                      <a:ext uri="{FF2B5EF4-FFF2-40B4-BE49-F238E27FC236}">
                        <a16:creationId xmlns:a16="http://schemas.microsoft.com/office/drawing/2014/main" id="{3B0374FB-21FA-184A-88C7-079E10F8DE5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909529" y="3959528"/>
                    <a:ext cx="138471" cy="0"/>
                  </a:xfrm>
                  <a:prstGeom prst="line">
                    <a:avLst/>
                  </a:prstGeom>
                  <a:ln w="28575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5" name="TextBox 31">
                    <a:extLst>
                      <a:ext uri="{FF2B5EF4-FFF2-40B4-BE49-F238E27FC236}">
                        <a16:creationId xmlns:a16="http://schemas.microsoft.com/office/drawing/2014/main" id="{7DA2448C-852B-2340-8A6C-7CD90F9C8F78}"/>
                      </a:ext>
                    </a:extLst>
                  </p:cNvPr>
                  <p:cNvSpPr txBox="1"/>
                  <p:nvPr/>
                </p:nvSpPr>
                <p:spPr>
                  <a:xfrm>
                    <a:off x="2042629" y="3847837"/>
                    <a:ext cx="1666306" cy="37887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sz="800" b="1" dirty="0">
                        <a:solidFill>
                          <a:srgbClr val="FF0000"/>
                        </a:solidFill>
                        <a:latin typeface="Helvetica" pitchFamily="2" charset="0"/>
                        <a:cs typeface="Arial" panose="020B0604020202020204" pitchFamily="34" charset="0"/>
                      </a:rPr>
                      <a:t>ATRA 10 </a:t>
                    </a:r>
                    <a:r>
                      <a:rPr lang="fr-FR" sz="800" b="1" dirty="0" err="1">
                        <a:solidFill>
                          <a:srgbClr val="FF0000"/>
                        </a:solidFill>
                        <a:latin typeface="Helvetica" pitchFamily="2" charset="0"/>
                        <a:cs typeface="Arial" panose="020B0604020202020204" pitchFamily="34" charset="0"/>
                      </a:rPr>
                      <a:t>nM</a:t>
                    </a:r>
                    <a:r>
                      <a:rPr lang="fr-FR" sz="800" b="1" dirty="0">
                        <a:solidFill>
                          <a:srgbClr val="FF0000"/>
                        </a:solidFill>
                        <a:latin typeface="Helvetica" pitchFamily="2" charset="0"/>
                        <a:cs typeface="Arial" panose="020B0604020202020204" pitchFamily="34" charset="0"/>
                      </a:rPr>
                      <a:t> (1h)</a:t>
                    </a:r>
                  </a:p>
                </p:txBody>
              </p:sp>
            </p:grpSp>
            <p:grpSp>
              <p:nvGrpSpPr>
                <p:cNvPr id="37" name="Groupe 36">
                  <a:extLst>
                    <a:ext uri="{FF2B5EF4-FFF2-40B4-BE49-F238E27FC236}">
                      <a16:creationId xmlns:a16="http://schemas.microsoft.com/office/drawing/2014/main" id="{3CA6AFCF-0345-B648-9732-DF7DC16C61E6}"/>
                    </a:ext>
                  </a:extLst>
                </p:cNvPr>
                <p:cNvGrpSpPr/>
                <p:nvPr/>
              </p:nvGrpSpPr>
              <p:grpSpPr>
                <a:xfrm>
                  <a:off x="4680583" y="3369590"/>
                  <a:ext cx="1274668" cy="586957"/>
                  <a:chOff x="4886913" y="3690515"/>
                  <a:chExt cx="1274668" cy="586957"/>
                </a:xfrm>
              </p:grpSpPr>
              <p:grpSp>
                <p:nvGrpSpPr>
                  <p:cNvPr id="50" name="Group 13">
                    <a:extLst>
                      <a:ext uri="{FF2B5EF4-FFF2-40B4-BE49-F238E27FC236}">
                        <a16:creationId xmlns:a16="http://schemas.microsoft.com/office/drawing/2014/main" id="{8A00B8D1-BF1D-AF42-B85C-97C258C6F30E}"/>
                      </a:ext>
                    </a:extLst>
                  </p:cNvPr>
                  <p:cNvGrpSpPr/>
                  <p:nvPr/>
                </p:nvGrpSpPr>
                <p:grpSpPr>
                  <a:xfrm>
                    <a:off x="4886913" y="3690515"/>
                    <a:ext cx="843403" cy="215444"/>
                    <a:chOff x="2251551" y="4570533"/>
                    <a:chExt cx="1175703" cy="311922"/>
                  </a:xfrm>
                </p:grpSpPr>
                <p:cxnSp>
                  <p:nvCxnSpPr>
                    <p:cNvPr id="51" name="Straight Connector 26">
                      <a:extLst>
                        <a:ext uri="{FF2B5EF4-FFF2-40B4-BE49-F238E27FC236}">
                          <a16:creationId xmlns:a16="http://schemas.microsoft.com/office/drawing/2014/main" id="{32706FB8-A1BA-B04B-89CD-FC4EB462835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251551" y="4704199"/>
                      <a:ext cx="144000" cy="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2" name="TextBox 30">
                      <a:extLst>
                        <a:ext uri="{FF2B5EF4-FFF2-40B4-BE49-F238E27FC236}">
                          <a16:creationId xmlns:a16="http://schemas.microsoft.com/office/drawing/2014/main" id="{DC78CB91-B465-B24F-9C3C-3CE41509F2C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346921" y="4570533"/>
                      <a:ext cx="1080333" cy="31192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fr-FR" sz="800" b="1" dirty="0">
                          <a:latin typeface="Helvetica" pitchFamily="2" charset="0"/>
                          <a:cs typeface="Arial" panose="020B0604020202020204" pitchFamily="34" charset="0"/>
                        </a:rPr>
                        <a:t>Control</a:t>
                      </a:r>
                    </a:p>
                  </p:txBody>
                </p:sp>
              </p:grpSp>
              <p:grpSp>
                <p:nvGrpSpPr>
                  <p:cNvPr id="56" name="Group 89">
                    <a:extLst>
                      <a:ext uri="{FF2B5EF4-FFF2-40B4-BE49-F238E27FC236}">
                        <a16:creationId xmlns:a16="http://schemas.microsoft.com/office/drawing/2014/main" id="{1724CC04-7E47-DF4A-B38A-4207A5EA8492}"/>
                      </a:ext>
                    </a:extLst>
                  </p:cNvPr>
                  <p:cNvGrpSpPr/>
                  <p:nvPr/>
                </p:nvGrpSpPr>
                <p:grpSpPr>
                  <a:xfrm>
                    <a:off x="4888286" y="4015784"/>
                    <a:ext cx="1273295" cy="261688"/>
                    <a:chOff x="2275413" y="4875844"/>
                    <a:chExt cx="1774971" cy="378875"/>
                  </a:xfrm>
                </p:grpSpPr>
                <p:cxnSp>
                  <p:nvCxnSpPr>
                    <p:cNvPr id="57" name="Straight Connector 29">
                      <a:extLst>
                        <a:ext uri="{FF2B5EF4-FFF2-40B4-BE49-F238E27FC236}">
                          <a16:creationId xmlns:a16="http://schemas.microsoft.com/office/drawing/2014/main" id="{962C2660-07F0-A444-A0D5-5FCEC449206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275413" y="5000447"/>
                      <a:ext cx="138472" cy="0"/>
                    </a:xfrm>
                    <a:prstGeom prst="line">
                      <a:avLst/>
                    </a:prstGeom>
                    <a:ln w="28575">
                      <a:solidFill>
                        <a:srgbClr val="01FF0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8" name="TextBox 31">
                      <a:extLst>
                        <a:ext uri="{FF2B5EF4-FFF2-40B4-BE49-F238E27FC236}">
                          <a16:creationId xmlns:a16="http://schemas.microsoft.com/office/drawing/2014/main" id="{56601DA9-C92C-A74C-86B7-EB4F0E2E82B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384078" y="4875844"/>
                      <a:ext cx="1666306" cy="37887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fr-FR" sz="800" b="1" dirty="0">
                          <a:solidFill>
                            <a:srgbClr val="02C203"/>
                          </a:solidFill>
                          <a:latin typeface="Helvetica" pitchFamily="2" charset="0"/>
                          <a:cs typeface="Arial" panose="020B0604020202020204" pitchFamily="34" charset="0"/>
                        </a:rPr>
                        <a:t>ATRA   1 µM (1h)</a:t>
                      </a:r>
                    </a:p>
                  </p:txBody>
                </p:sp>
              </p:grpSp>
            </p:grpSp>
            <p:sp>
              <p:nvSpPr>
                <p:cNvPr id="69" name="ZoneTexte 12">
                  <a:extLst>
                    <a:ext uri="{FF2B5EF4-FFF2-40B4-BE49-F238E27FC236}">
                      <a16:creationId xmlns:a16="http://schemas.microsoft.com/office/drawing/2014/main" id="{94474B65-21DE-2D41-ACBA-D692DD57BF82}"/>
                    </a:ext>
                  </a:extLst>
                </p:cNvPr>
                <p:cNvSpPr txBox="1"/>
                <p:nvPr/>
              </p:nvSpPr>
              <p:spPr>
                <a:xfrm rot="16200000">
                  <a:off x="2605329" y="3426830"/>
                  <a:ext cx="1284687" cy="21474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800" b="1" dirty="0">
                      <a:latin typeface="Helvetica" pitchFamily="2" charset="0"/>
                      <a:cs typeface="Arial" panose="020B0604020202020204" pitchFamily="34" charset="0"/>
                    </a:rPr>
                    <a:t>F340</a:t>
                  </a:r>
                  <a:r>
                    <a:rPr lang="fr-FR" sz="800" dirty="0">
                      <a:latin typeface="Helvetica" pitchFamily="2" charset="0"/>
                      <a:cs typeface="Arial" panose="020B0604020202020204" pitchFamily="34" charset="0"/>
                    </a:rPr>
                    <a:t>/F380</a:t>
                  </a:r>
                </a:p>
              </p:txBody>
            </p:sp>
            <p:sp>
              <p:nvSpPr>
                <p:cNvPr id="70" name="Text Box 87">
                  <a:extLst>
                    <a:ext uri="{FF2B5EF4-FFF2-40B4-BE49-F238E27FC236}">
                      <a16:creationId xmlns:a16="http://schemas.microsoft.com/office/drawing/2014/main" id="{D222A184-A5A4-E246-9377-9C2A075E8FD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814072" y="4162525"/>
                  <a:ext cx="687488" cy="2308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r>
                    <a:rPr lang="fr-FR" sz="900" b="1" dirty="0">
                      <a:latin typeface="Helvetica" pitchFamily="2" charset="0"/>
                      <a:cs typeface="Arial" panose="020B0604020202020204" pitchFamily="34" charset="0"/>
                    </a:rPr>
                    <a:t>Time (s)</a:t>
                  </a:r>
                </a:p>
              </p:txBody>
            </p:sp>
          </p:grpSp>
          <p:sp>
            <p:nvSpPr>
              <p:cNvPr id="59" name="Text Box 87">
                <a:extLst>
                  <a:ext uri="{FF2B5EF4-FFF2-40B4-BE49-F238E27FC236}">
                    <a16:creationId xmlns:a16="http://schemas.microsoft.com/office/drawing/2014/main" id="{AF256C2B-099A-CC4C-BEA5-12503C52471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95335" y="5845661"/>
                <a:ext cx="706637" cy="2308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fr-FR" sz="900" b="1" dirty="0">
                    <a:latin typeface="Helvetica" pitchFamily="2" charset="0"/>
                    <a:cs typeface="Arial" panose="020B0604020202020204" pitchFamily="34" charset="0"/>
                  </a:rPr>
                  <a:t>Time (s)</a:t>
                </a:r>
              </a:p>
            </p:txBody>
          </p:sp>
          <p:sp>
            <p:nvSpPr>
              <p:cNvPr id="4" name="Line 45">
                <a:extLst>
                  <a:ext uri="{FF2B5EF4-FFF2-40B4-BE49-F238E27FC236}">
                    <a16:creationId xmlns:a16="http://schemas.microsoft.com/office/drawing/2014/main" id="{77ED2D4D-EDE4-DE4D-B6AB-56970D1FBA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3882" y="4550994"/>
                <a:ext cx="0" cy="17772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 sz="1350"/>
              </a:p>
            </p:txBody>
          </p:sp>
          <p:sp>
            <p:nvSpPr>
              <p:cNvPr id="16" name="ZoneTexte 23">
                <a:extLst>
                  <a:ext uri="{FF2B5EF4-FFF2-40B4-BE49-F238E27FC236}">
                    <a16:creationId xmlns:a16="http://schemas.microsoft.com/office/drawing/2014/main" id="{ED05BBA6-1146-1044-9FC2-3C58BC5A7622}"/>
                  </a:ext>
                </a:extLst>
              </p:cNvPr>
              <p:cNvSpPr txBox="1"/>
              <p:nvPr/>
            </p:nvSpPr>
            <p:spPr>
              <a:xfrm>
                <a:off x="2828774" y="4354970"/>
                <a:ext cx="646654" cy="2077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75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ATRA</a:t>
                </a:r>
              </a:p>
            </p:txBody>
          </p:sp>
          <p:sp>
            <p:nvSpPr>
              <p:cNvPr id="14" name="ZoneTexte 12">
                <a:extLst>
                  <a:ext uri="{FF2B5EF4-FFF2-40B4-BE49-F238E27FC236}">
                    <a16:creationId xmlns:a16="http://schemas.microsoft.com/office/drawing/2014/main" id="{82B2294A-5E0D-9A42-94D2-3EB8F81325B4}"/>
                  </a:ext>
                </a:extLst>
              </p:cNvPr>
              <p:cNvSpPr txBox="1"/>
              <p:nvPr/>
            </p:nvSpPr>
            <p:spPr>
              <a:xfrm rot="16200000">
                <a:off x="2054173" y="5183662"/>
                <a:ext cx="104246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800" dirty="0">
                    <a:latin typeface="Helvetica" pitchFamily="2" charset="0"/>
                    <a:cs typeface="Arial" panose="020B0604020202020204" pitchFamily="34" charset="0"/>
                  </a:rPr>
                  <a:t>F340/F380</a:t>
                </a:r>
              </a:p>
            </p:txBody>
          </p:sp>
          <p:sp>
            <p:nvSpPr>
              <p:cNvPr id="8" name="Text Box 87">
                <a:extLst>
                  <a:ext uri="{FF2B5EF4-FFF2-40B4-BE49-F238E27FC236}">
                    <a16:creationId xmlns:a16="http://schemas.microsoft.com/office/drawing/2014/main" id="{BDD95A5E-3D49-6245-94AB-4C5219D20E8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28007" y="4801707"/>
                <a:ext cx="594570" cy="2077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fr-FR" sz="75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Time (s)</a:t>
                </a:r>
              </a:p>
            </p:txBody>
          </p:sp>
          <p:grpSp>
            <p:nvGrpSpPr>
              <p:cNvPr id="29" name="Groupe 28">
                <a:extLst>
                  <a:ext uri="{FF2B5EF4-FFF2-40B4-BE49-F238E27FC236}">
                    <a16:creationId xmlns:a16="http://schemas.microsoft.com/office/drawing/2014/main" id="{F464AFA6-1E37-0B41-BD4B-A5C2CDB033A9}"/>
                  </a:ext>
                </a:extLst>
              </p:cNvPr>
              <p:cNvGrpSpPr/>
              <p:nvPr/>
            </p:nvGrpSpPr>
            <p:grpSpPr>
              <a:xfrm>
                <a:off x="2979445" y="4729074"/>
                <a:ext cx="816840" cy="284744"/>
                <a:chOff x="1042064" y="1290560"/>
                <a:chExt cx="1075004" cy="440416"/>
              </a:xfrm>
            </p:grpSpPr>
            <p:cxnSp>
              <p:nvCxnSpPr>
                <p:cNvPr id="9" name="Straight Connector 26">
                  <a:extLst>
                    <a:ext uri="{FF2B5EF4-FFF2-40B4-BE49-F238E27FC236}">
                      <a16:creationId xmlns:a16="http://schemas.microsoft.com/office/drawing/2014/main" id="{20EE4570-4AE4-7041-9C56-ADE580C052A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42064" y="1469360"/>
                  <a:ext cx="144000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" name="TextBox 30">
                  <a:extLst>
                    <a:ext uri="{FF2B5EF4-FFF2-40B4-BE49-F238E27FC236}">
                      <a16:creationId xmlns:a16="http://schemas.microsoft.com/office/drawing/2014/main" id="{6447371D-61AF-0448-8763-FF55AD4E79DD}"/>
                    </a:ext>
                  </a:extLst>
                </p:cNvPr>
                <p:cNvSpPr txBox="1"/>
                <p:nvPr/>
              </p:nvSpPr>
              <p:spPr>
                <a:xfrm>
                  <a:off x="1118990" y="1290560"/>
                  <a:ext cx="792377" cy="30078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75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control</a:t>
                  </a:r>
                </a:p>
              </p:txBody>
            </p:sp>
            <p:cxnSp>
              <p:nvCxnSpPr>
                <p:cNvPr id="11" name="Straight Connector 29">
                  <a:extLst>
                    <a:ext uri="{FF2B5EF4-FFF2-40B4-BE49-F238E27FC236}">
                      <a16:creationId xmlns:a16="http://schemas.microsoft.com/office/drawing/2014/main" id="{1AC0CD08-6DE9-624D-9880-FDA7FA52345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51691" y="1590151"/>
                  <a:ext cx="144000" cy="0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" name="TextBox 31">
                  <a:extLst>
                    <a:ext uri="{FF2B5EF4-FFF2-40B4-BE49-F238E27FC236}">
                      <a16:creationId xmlns:a16="http://schemas.microsoft.com/office/drawing/2014/main" id="{5D49B9CA-F3A9-3942-AEB8-E2E7D8879940}"/>
                    </a:ext>
                  </a:extLst>
                </p:cNvPr>
                <p:cNvSpPr txBox="1"/>
                <p:nvPr/>
              </p:nvSpPr>
              <p:spPr>
                <a:xfrm>
                  <a:off x="1102581" y="1430195"/>
                  <a:ext cx="1014487" cy="30078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750" b="1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ATRA </a:t>
                  </a:r>
                  <a:endParaRPr lang="fr-FR" sz="675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60" name="ZoneTexte 17">
                <a:extLst>
                  <a:ext uri="{FF2B5EF4-FFF2-40B4-BE49-F238E27FC236}">
                    <a16:creationId xmlns:a16="http://schemas.microsoft.com/office/drawing/2014/main" id="{41E07F27-4466-084A-BE5D-DF6715161063}"/>
                  </a:ext>
                </a:extLst>
              </p:cNvPr>
              <p:cNvSpPr txBox="1"/>
              <p:nvPr/>
            </p:nvSpPr>
            <p:spPr>
              <a:xfrm>
                <a:off x="3209759" y="4514611"/>
                <a:ext cx="994423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900" b="1" dirty="0">
                    <a:latin typeface="Helvetica" pitchFamily="2" charset="0"/>
                  </a:rPr>
                  <a:t>2 </a:t>
                </a:r>
                <a:r>
                  <a:rPr lang="fr-FR" sz="900" b="1" dirty="0" err="1">
                    <a:latin typeface="Helvetica" pitchFamily="2" charset="0"/>
                  </a:rPr>
                  <a:t>mM</a:t>
                </a:r>
                <a:r>
                  <a:rPr lang="fr-FR" sz="900" b="1" dirty="0">
                    <a:latin typeface="Helvetica" pitchFamily="2" charset="0"/>
                  </a:rPr>
                  <a:t> Ca</a:t>
                </a:r>
                <a:r>
                  <a:rPr lang="fr-FR" sz="900" b="1" baseline="30000" dirty="0">
                    <a:latin typeface="Helvetica" pitchFamily="2" charset="0"/>
                  </a:rPr>
                  <a:t>2+</a:t>
                </a:r>
              </a:p>
            </p:txBody>
          </p:sp>
          <p:sp>
            <p:nvSpPr>
              <p:cNvPr id="67" name="Line 45">
                <a:extLst>
                  <a:ext uri="{FF2B5EF4-FFF2-40B4-BE49-F238E27FC236}">
                    <a16:creationId xmlns:a16="http://schemas.microsoft.com/office/drawing/2014/main" id="{23916102-BF52-564F-A5E1-725220C600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9497" y="4571737"/>
                <a:ext cx="9986" cy="19898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 sz="1350"/>
              </a:p>
            </p:txBody>
          </p: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6C7E907C-D467-6342-91EE-4FA472D7E1B5}"/>
                  </a:ext>
                </a:extLst>
              </p:cNvPr>
              <p:cNvSpPr/>
              <p:nvPr/>
            </p:nvSpPr>
            <p:spPr>
              <a:xfrm>
                <a:off x="4075444" y="4835148"/>
                <a:ext cx="412226" cy="10758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85" name="ZoneTexte 177">
                <a:extLst>
                  <a:ext uri="{FF2B5EF4-FFF2-40B4-BE49-F238E27FC236}">
                    <a16:creationId xmlns:a16="http://schemas.microsoft.com/office/drawing/2014/main" id="{6758CC6C-0221-6245-A7DB-A910885B87C5}"/>
                  </a:ext>
                </a:extLst>
              </p:cNvPr>
              <p:cNvSpPr txBox="1"/>
              <p:nvPr/>
            </p:nvSpPr>
            <p:spPr>
              <a:xfrm>
                <a:off x="5569938" y="1311679"/>
                <a:ext cx="736514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sz="800" dirty="0">
                    <a:latin typeface="Helvetica" pitchFamily="2" charset="0"/>
                    <a:cs typeface="Arial" panose="020B0604020202020204" pitchFamily="34" charset="0"/>
                  </a:rPr>
                  <a:t>0 Ca</a:t>
                </a:r>
                <a:r>
                  <a:rPr lang="fr-FR" sz="800" baseline="30000" dirty="0">
                    <a:latin typeface="Helvetica" pitchFamily="2" charset="0"/>
                    <a:cs typeface="Arial" panose="020B0604020202020204" pitchFamily="34" charset="0"/>
                  </a:rPr>
                  <a:t>+2</a:t>
                </a:r>
              </a:p>
            </p:txBody>
          </p:sp>
          <p:sp>
            <p:nvSpPr>
              <p:cNvPr id="86" name="ZoneTexte 177">
                <a:extLst>
                  <a:ext uri="{FF2B5EF4-FFF2-40B4-BE49-F238E27FC236}">
                    <a16:creationId xmlns:a16="http://schemas.microsoft.com/office/drawing/2014/main" id="{7B19FB13-2654-E44C-860B-20EDFAFF7386}"/>
                  </a:ext>
                </a:extLst>
              </p:cNvPr>
              <p:cNvSpPr txBox="1"/>
              <p:nvPr/>
            </p:nvSpPr>
            <p:spPr>
              <a:xfrm>
                <a:off x="6357985" y="1298724"/>
                <a:ext cx="958602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fr-FR" sz="800" dirty="0">
                    <a:latin typeface="Helvetica" pitchFamily="2" charset="0"/>
                    <a:cs typeface="Arial" panose="020B0604020202020204" pitchFamily="34" charset="0"/>
                  </a:rPr>
                  <a:t>+4 </a:t>
                </a:r>
                <a:r>
                  <a:rPr lang="fr-FR" sz="800" dirty="0" err="1">
                    <a:latin typeface="Helvetica" pitchFamily="2" charset="0"/>
                    <a:cs typeface="Arial" panose="020B0604020202020204" pitchFamily="34" charset="0"/>
                  </a:rPr>
                  <a:t>mM</a:t>
                </a:r>
                <a:r>
                  <a:rPr lang="fr-FR" sz="800" dirty="0">
                    <a:latin typeface="Helvetica" pitchFamily="2" charset="0"/>
                    <a:cs typeface="Arial" panose="020B0604020202020204" pitchFamily="34" charset="0"/>
                  </a:rPr>
                  <a:t> Ca</a:t>
                </a:r>
                <a:r>
                  <a:rPr lang="fr-FR" sz="800" baseline="30000" dirty="0">
                    <a:latin typeface="Helvetica" pitchFamily="2" charset="0"/>
                    <a:cs typeface="Arial" panose="020B0604020202020204" pitchFamily="34" charset="0"/>
                  </a:rPr>
                  <a:t>+2</a:t>
                </a:r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01CB3E2A-A374-B04C-B8D5-A7C688BFC854}"/>
                  </a:ext>
                </a:extLst>
              </p:cNvPr>
              <p:cNvSpPr/>
              <p:nvPr/>
            </p:nvSpPr>
            <p:spPr>
              <a:xfrm>
                <a:off x="5361018" y="1463032"/>
                <a:ext cx="1230697" cy="37640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FR" sz="1350"/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ADCD3DFB-B807-D14E-BBF1-099A697F067B}"/>
                  </a:ext>
                </a:extLst>
              </p:cNvPr>
              <p:cNvSpPr/>
              <p:nvPr/>
            </p:nvSpPr>
            <p:spPr>
              <a:xfrm>
                <a:off x="6425859" y="1469780"/>
                <a:ext cx="421303" cy="37640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FR" sz="1350"/>
              </a:p>
            </p:txBody>
          </p:sp>
          <p:sp>
            <p:nvSpPr>
              <p:cNvPr id="90" name="Text Box 83">
                <a:extLst>
                  <a:ext uri="{FF2B5EF4-FFF2-40B4-BE49-F238E27FC236}">
                    <a16:creationId xmlns:a16="http://schemas.microsoft.com/office/drawing/2014/main" id="{160E644D-42A5-E841-9861-AFD773BC6F8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646126" y="1474416"/>
                <a:ext cx="320364" cy="2077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fr-FR" sz="75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TG</a:t>
                </a:r>
              </a:p>
            </p:txBody>
          </p:sp>
          <p:sp>
            <p:nvSpPr>
              <p:cNvPr id="91" name="Line 37">
                <a:extLst>
                  <a:ext uri="{FF2B5EF4-FFF2-40B4-BE49-F238E27FC236}">
                    <a16:creationId xmlns:a16="http://schemas.microsoft.com/office/drawing/2014/main" id="{B426845A-803E-C243-AC56-8FAF2CFF34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796673" y="1618995"/>
                <a:ext cx="4251" cy="1111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 sz="1350"/>
              </a:p>
            </p:txBody>
          </p:sp>
          <p:grpSp>
            <p:nvGrpSpPr>
              <p:cNvPr id="92" name="Group 5">
                <a:extLst>
                  <a:ext uri="{FF2B5EF4-FFF2-40B4-BE49-F238E27FC236}">
                    <a16:creationId xmlns:a16="http://schemas.microsoft.com/office/drawing/2014/main" id="{F261D303-DD99-3741-9658-B1A4EFF825BB}"/>
                  </a:ext>
                </a:extLst>
              </p:cNvPr>
              <p:cNvGrpSpPr/>
              <p:nvPr/>
            </p:nvGrpSpPr>
            <p:grpSpPr>
              <a:xfrm>
                <a:off x="5204813" y="2771894"/>
                <a:ext cx="2900538" cy="1777090"/>
                <a:chOff x="414804" y="1248517"/>
                <a:chExt cx="4758449" cy="3548408"/>
              </a:xfrm>
            </p:grpSpPr>
            <p:pic>
              <p:nvPicPr>
                <p:cNvPr id="93" name="Picture 2">
                  <a:extLst>
                    <a:ext uri="{FF2B5EF4-FFF2-40B4-BE49-F238E27FC236}">
                      <a16:creationId xmlns:a16="http://schemas.microsoft.com/office/drawing/2014/main" id="{2AB66222-D497-0C48-80FE-DF23068B778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734918" y="1373965"/>
                  <a:ext cx="4438335" cy="3069431"/>
                </a:xfrm>
                <a:prstGeom prst="rect">
                  <a:avLst/>
                </a:prstGeom>
                <a:ln>
                  <a:solidFill>
                    <a:schemeClr val="accent1">
                      <a:shade val="50000"/>
                    </a:schemeClr>
                  </a:solidFill>
                </a:ln>
              </p:spPr>
            </p:pic>
            <p:sp>
              <p:nvSpPr>
                <p:cNvPr id="94" name="Rectangle 93">
                  <a:extLst>
                    <a:ext uri="{FF2B5EF4-FFF2-40B4-BE49-F238E27FC236}">
                      <a16:creationId xmlns:a16="http://schemas.microsoft.com/office/drawing/2014/main" id="{192A7BE0-74A8-5745-AE5A-44F88AD73F28}"/>
                    </a:ext>
                  </a:extLst>
                </p:cNvPr>
                <p:cNvSpPr/>
                <p:nvPr/>
              </p:nvSpPr>
              <p:spPr>
                <a:xfrm>
                  <a:off x="414804" y="1248517"/>
                  <a:ext cx="4438337" cy="3548408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 dirty="0"/>
                </a:p>
              </p:txBody>
            </p:sp>
          </p:grpSp>
          <p:sp>
            <p:nvSpPr>
              <p:cNvPr id="95" name="ZoneTexte 94">
                <a:extLst>
                  <a:ext uri="{FF2B5EF4-FFF2-40B4-BE49-F238E27FC236}">
                    <a16:creationId xmlns:a16="http://schemas.microsoft.com/office/drawing/2014/main" id="{A07EF8ED-F188-4E49-82E4-207CB5920886}"/>
                  </a:ext>
                </a:extLst>
              </p:cNvPr>
              <p:cNvSpPr txBox="1"/>
              <p:nvPr/>
            </p:nvSpPr>
            <p:spPr>
              <a:xfrm>
                <a:off x="4968416" y="1129544"/>
                <a:ext cx="280159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350" dirty="0"/>
                  <a:t>B</a:t>
                </a:r>
              </a:p>
            </p:txBody>
          </p:sp>
          <p:sp>
            <p:nvSpPr>
              <p:cNvPr id="96" name="ZoneTexte 95">
                <a:extLst>
                  <a:ext uri="{FF2B5EF4-FFF2-40B4-BE49-F238E27FC236}">
                    <a16:creationId xmlns:a16="http://schemas.microsoft.com/office/drawing/2014/main" id="{921C17B2-F4C6-184F-AE3A-86BFA69830D6}"/>
                  </a:ext>
                </a:extLst>
              </p:cNvPr>
              <p:cNvSpPr txBox="1"/>
              <p:nvPr/>
            </p:nvSpPr>
            <p:spPr>
              <a:xfrm>
                <a:off x="4976708" y="2789996"/>
                <a:ext cx="291416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350" dirty="0"/>
                  <a:t>D</a:t>
                </a:r>
              </a:p>
            </p:txBody>
          </p:sp>
          <p:sp>
            <p:nvSpPr>
              <p:cNvPr id="97" name="TextBox 67">
                <a:extLst>
                  <a:ext uri="{FF2B5EF4-FFF2-40B4-BE49-F238E27FC236}">
                    <a16:creationId xmlns:a16="http://schemas.microsoft.com/office/drawing/2014/main" id="{5BE02379-ED44-434A-A353-A01B656A7908}"/>
                  </a:ext>
                </a:extLst>
              </p:cNvPr>
              <p:cNvSpPr txBox="1"/>
              <p:nvPr/>
            </p:nvSpPr>
            <p:spPr>
              <a:xfrm>
                <a:off x="2279244" y="4396152"/>
                <a:ext cx="406808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350" dirty="0"/>
                  <a:t>E</a:t>
                </a:r>
              </a:p>
            </p:txBody>
          </p:sp>
        </p:grpSp>
        <p:grpSp>
          <p:nvGrpSpPr>
            <p:cNvPr id="35" name="Groupe 34">
              <a:extLst>
                <a:ext uri="{FF2B5EF4-FFF2-40B4-BE49-F238E27FC236}">
                  <a16:creationId xmlns:a16="http://schemas.microsoft.com/office/drawing/2014/main" id="{0EDE1A6B-E552-E54C-82D3-B9A5E2F9C775}"/>
                </a:ext>
              </a:extLst>
            </p:cNvPr>
            <p:cNvGrpSpPr/>
            <p:nvPr/>
          </p:nvGrpSpPr>
          <p:grpSpPr>
            <a:xfrm>
              <a:off x="5481911" y="3585995"/>
              <a:ext cx="2448845" cy="1681586"/>
              <a:chOff x="3464015" y="4358715"/>
              <a:chExt cx="2440846" cy="2042530"/>
            </a:xfrm>
          </p:grpSpPr>
          <p:grpSp>
            <p:nvGrpSpPr>
              <p:cNvPr id="31" name="Groupe 25">
                <a:extLst>
                  <a:ext uri="{FF2B5EF4-FFF2-40B4-BE49-F238E27FC236}">
                    <a16:creationId xmlns:a16="http://schemas.microsoft.com/office/drawing/2014/main" id="{3A3F213A-3C5E-6045-85FE-47D8DD362B7E}"/>
                  </a:ext>
                </a:extLst>
              </p:cNvPr>
              <p:cNvGrpSpPr/>
              <p:nvPr/>
            </p:nvGrpSpPr>
            <p:grpSpPr>
              <a:xfrm>
                <a:off x="3464015" y="4368195"/>
                <a:ext cx="2440846" cy="2033050"/>
                <a:chOff x="2633672" y="3184141"/>
                <a:chExt cx="4325096" cy="3512270"/>
              </a:xfrm>
            </p:grpSpPr>
            <p:graphicFrame>
              <p:nvGraphicFramePr>
                <p:cNvPr id="32" name="Objet 10">
                  <a:extLst>
                    <a:ext uri="{FF2B5EF4-FFF2-40B4-BE49-F238E27FC236}">
                      <a16:creationId xmlns:a16="http://schemas.microsoft.com/office/drawing/2014/main" id="{D4E23C9B-F5E8-9A44-8473-77B63EF94B7A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161816204"/>
                    </p:ext>
                  </p:extLst>
                </p:nvPr>
              </p:nvGraphicFramePr>
              <p:xfrm>
                <a:off x="2979912" y="3787913"/>
                <a:ext cx="3969884" cy="2793039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453" name="Graph" r:id="rId13" imgW="3660480" imgH="2910240" progId="">
                        <p:embed/>
                      </p:oleObj>
                    </mc:Choice>
                    <mc:Fallback>
                      <p:oleObj name="Graph" r:id="rId13" imgW="3660480" imgH="2910240" progId="">
                        <p:embed/>
                        <p:pic>
                          <p:nvPicPr>
                            <p:cNvPr id="32" name="Objet 10">
                              <a:extLst>
                                <a:ext uri="{FF2B5EF4-FFF2-40B4-BE49-F238E27FC236}">
                                  <a16:creationId xmlns:a16="http://schemas.microsoft.com/office/drawing/2014/main" id="{D4E23C9B-F5E8-9A44-8473-77B63EF94B7A}"/>
                                </a:ext>
                              </a:extLst>
                            </p:cNvPr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979912" y="3787913"/>
                              <a:ext cx="3969884" cy="2793039"/>
                            </a:xfrm>
                            <a:prstGeom prst="rect">
                              <a:avLst/>
                            </a:prstGeom>
                            <a:noFill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33" name="ZoneTexte 11">
                  <a:extLst>
                    <a:ext uri="{FF2B5EF4-FFF2-40B4-BE49-F238E27FC236}">
                      <a16:creationId xmlns:a16="http://schemas.microsoft.com/office/drawing/2014/main" id="{B78460CC-84CB-F643-8E14-FC3692DD6E6D}"/>
                    </a:ext>
                  </a:extLst>
                </p:cNvPr>
                <p:cNvSpPr txBox="1"/>
                <p:nvPr/>
              </p:nvSpPr>
              <p:spPr>
                <a:xfrm>
                  <a:off x="5851207" y="6212032"/>
                  <a:ext cx="1107561" cy="48437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900" b="1" dirty="0">
                      <a:latin typeface="Helvetica" pitchFamily="2" charset="0"/>
                      <a:cs typeface="Arial" panose="020B0604020202020204" pitchFamily="34" charset="0"/>
                    </a:rPr>
                    <a:t>Time (s)</a:t>
                  </a:r>
                </a:p>
              </p:txBody>
            </p:sp>
            <p:sp>
              <p:nvSpPr>
                <p:cNvPr id="34" name="ZoneTexte 12">
                  <a:extLst>
                    <a:ext uri="{FF2B5EF4-FFF2-40B4-BE49-F238E27FC236}">
                      <a16:creationId xmlns:a16="http://schemas.microsoft.com/office/drawing/2014/main" id="{2C760EB0-A239-F94A-99BD-336D0AEE01B6}"/>
                    </a:ext>
                  </a:extLst>
                </p:cNvPr>
                <p:cNvSpPr txBox="1"/>
                <p:nvPr/>
              </p:nvSpPr>
              <p:spPr>
                <a:xfrm rot="16200000">
                  <a:off x="2105431" y="4857494"/>
                  <a:ext cx="1436995" cy="38051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 b="1" dirty="0">
                      <a:latin typeface="Helvetica" pitchFamily="2" charset="0"/>
                      <a:cs typeface="Arial" panose="020B0604020202020204" pitchFamily="34" charset="0"/>
                    </a:rPr>
                    <a:t>F340</a:t>
                  </a:r>
                  <a:r>
                    <a:rPr lang="fr-FR" sz="800" dirty="0">
                      <a:latin typeface="Helvetica" pitchFamily="2" charset="0"/>
                    </a:rPr>
                    <a:t>/F380</a:t>
                  </a:r>
                </a:p>
              </p:txBody>
            </p:sp>
            <p:sp>
              <p:nvSpPr>
                <p:cNvPr id="38" name="ZoneTexte 16">
                  <a:extLst>
                    <a:ext uri="{FF2B5EF4-FFF2-40B4-BE49-F238E27FC236}">
                      <a16:creationId xmlns:a16="http://schemas.microsoft.com/office/drawing/2014/main" id="{D2C5BC5D-4952-6C45-A164-298B03E9D0A0}"/>
                    </a:ext>
                  </a:extLst>
                </p:cNvPr>
                <p:cNvSpPr txBox="1"/>
                <p:nvPr/>
              </p:nvSpPr>
              <p:spPr>
                <a:xfrm>
                  <a:off x="3175887" y="3184141"/>
                  <a:ext cx="726425" cy="3732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750" b="1" dirty="0">
                      <a:solidFill>
                        <a:srgbClr val="FF0000"/>
                      </a:solidFill>
                    </a:rPr>
                    <a:t>ATRA</a:t>
                  </a:r>
                </a:p>
              </p:txBody>
            </p:sp>
            <p:sp>
              <p:nvSpPr>
                <p:cNvPr id="39" name="ZoneTexte 17">
                  <a:extLst>
                    <a:ext uri="{FF2B5EF4-FFF2-40B4-BE49-F238E27FC236}">
                      <a16:creationId xmlns:a16="http://schemas.microsoft.com/office/drawing/2014/main" id="{33CD24AB-B5F6-7C46-B405-E5375921446B}"/>
                    </a:ext>
                  </a:extLst>
                </p:cNvPr>
                <p:cNvSpPr txBox="1"/>
                <p:nvPr/>
              </p:nvSpPr>
              <p:spPr>
                <a:xfrm>
                  <a:off x="4821093" y="3485885"/>
                  <a:ext cx="1181138" cy="3987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900" b="1" dirty="0">
                      <a:latin typeface="Helvetica" pitchFamily="2" charset="0"/>
                    </a:rPr>
                    <a:t>0Ca</a:t>
                  </a:r>
                  <a:r>
                    <a:rPr lang="fr-FR" sz="900" b="1" baseline="30000" dirty="0">
                      <a:latin typeface="Helvetica" pitchFamily="2" charset="0"/>
                    </a:rPr>
                    <a:t>2</a:t>
                  </a:r>
                  <a:r>
                    <a:rPr lang="fr-FR" sz="1350" b="1" baseline="30000" dirty="0">
                      <a:latin typeface="Helvetica" pitchFamily="2" charset="0"/>
                    </a:rPr>
                    <a:t>+</a:t>
                  </a:r>
                </a:p>
              </p:txBody>
            </p:sp>
          </p:grpSp>
          <p:grpSp>
            <p:nvGrpSpPr>
              <p:cNvPr id="61" name="Groupe 60">
                <a:extLst>
                  <a:ext uri="{FF2B5EF4-FFF2-40B4-BE49-F238E27FC236}">
                    <a16:creationId xmlns:a16="http://schemas.microsoft.com/office/drawing/2014/main" id="{8A610752-6349-C140-9019-251F16297CA3}"/>
                  </a:ext>
                </a:extLst>
              </p:cNvPr>
              <p:cNvGrpSpPr/>
              <p:nvPr/>
            </p:nvGrpSpPr>
            <p:grpSpPr>
              <a:xfrm>
                <a:off x="4104759" y="4817221"/>
                <a:ext cx="961338" cy="318166"/>
                <a:chOff x="1003556" y="1314234"/>
                <a:chExt cx="1340105" cy="460644"/>
              </a:xfrm>
            </p:grpSpPr>
            <p:cxnSp>
              <p:nvCxnSpPr>
                <p:cNvPr id="62" name="Straight Connector 26">
                  <a:extLst>
                    <a:ext uri="{FF2B5EF4-FFF2-40B4-BE49-F238E27FC236}">
                      <a16:creationId xmlns:a16="http://schemas.microsoft.com/office/drawing/2014/main" id="{44BB4F7D-0886-4844-8A5C-6740A0E6DFF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03556" y="1469359"/>
                  <a:ext cx="144000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3" name="TextBox 30">
                  <a:extLst>
                    <a:ext uri="{FF2B5EF4-FFF2-40B4-BE49-F238E27FC236}">
                      <a16:creationId xmlns:a16="http://schemas.microsoft.com/office/drawing/2014/main" id="{E7076C0C-27D1-A843-A77D-3E77D37A34D6}"/>
                    </a:ext>
                  </a:extLst>
                </p:cNvPr>
                <p:cNvSpPr txBox="1"/>
                <p:nvPr/>
              </p:nvSpPr>
              <p:spPr>
                <a:xfrm>
                  <a:off x="1075556" y="1314234"/>
                  <a:ext cx="881648" cy="30078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75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control</a:t>
                  </a:r>
                </a:p>
              </p:txBody>
            </p:sp>
            <p:cxnSp>
              <p:nvCxnSpPr>
                <p:cNvPr id="64" name="Straight Connector 29">
                  <a:extLst>
                    <a:ext uri="{FF2B5EF4-FFF2-40B4-BE49-F238E27FC236}">
                      <a16:creationId xmlns:a16="http://schemas.microsoft.com/office/drawing/2014/main" id="{31074405-493C-454F-9BD0-82CBCC6A42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03556" y="1590150"/>
                  <a:ext cx="144000" cy="0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5" name="TextBox 31">
                  <a:extLst>
                    <a:ext uri="{FF2B5EF4-FFF2-40B4-BE49-F238E27FC236}">
                      <a16:creationId xmlns:a16="http://schemas.microsoft.com/office/drawing/2014/main" id="{550586AF-2EE1-5841-885A-DA6C2E023919}"/>
                    </a:ext>
                  </a:extLst>
                </p:cNvPr>
                <p:cNvSpPr txBox="1"/>
                <p:nvPr/>
              </p:nvSpPr>
              <p:spPr>
                <a:xfrm>
                  <a:off x="1119213" y="1474097"/>
                  <a:ext cx="1224448" cy="30078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750" b="1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ATRA </a:t>
                  </a:r>
                  <a:endParaRPr lang="fr-FR" sz="675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98" name="TextBox 67">
                <a:extLst>
                  <a:ext uri="{FF2B5EF4-FFF2-40B4-BE49-F238E27FC236}">
                    <a16:creationId xmlns:a16="http://schemas.microsoft.com/office/drawing/2014/main" id="{089B62A1-1B76-5A42-A441-13FAA3A5BB8D}"/>
                  </a:ext>
                </a:extLst>
              </p:cNvPr>
              <p:cNvSpPr txBox="1"/>
              <p:nvPr/>
            </p:nvSpPr>
            <p:spPr>
              <a:xfrm>
                <a:off x="3531851" y="4358715"/>
                <a:ext cx="405479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350" dirty="0"/>
                  <a:t>F</a:t>
                </a:r>
              </a:p>
            </p:txBody>
          </p:sp>
        </p:grpSp>
        <p:grpSp>
          <p:nvGrpSpPr>
            <p:cNvPr id="108" name="Groupe 107">
              <a:extLst>
                <a:ext uri="{FF2B5EF4-FFF2-40B4-BE49-F238E27FC236}">
                  <a16:creationId xmlns:a16="http://schemas.microsoft.com/office/drawing/2014/main" id="{18E36A58-7981-5447-BB85-9C7CAE869765}"/>
                </a:ext>
              </a:extLst>
            </p:cNvPr>
            <p:cNvGrpSpPr/>
            <p:nvPr/>
          </p:nvGrpSpPr>
          <p:grpSpPr>
            <a:xfrm>
              <a:off x="3204137" y="3885726"/>
              <a:ext cx="329856" cy="1189095"/>
              <a:chOff x="3378544" y="4047126"/>
              <a:chExt cx="329856" cy="1189095"/>
            </a:xfrm>
            <a:solidFill>
              <a:schemeClr val="bg1"/>
            </a:solidFill>
          </p:grpSpPr>
          <p:sp>
            <p:nvSpPr>
              <p:cNvPr id="109" name="ZoneTexte 108">
                <a:extLst>
                  <a:ext uri="{FF2B5EF4-FFF2-40B4-BE49-F238E27FC236}">
                    <a16:creationId xmlns:a16="http://schemas.microsoft.com/office/drawing/2014/main" id="{ACB2161B-C1CE-F943-9559-578E0344A5F0}"/>
                  </a:ext>
                </a:extLst>
              </p:cNvPr>
              <p:cNvSpPr txBox="1"/>
              <p:nvPr/>
            </p:nvSpPr>
            <p:spPr>
              <a:xfrm>
                <a:off x="3395494" y="5020777"/>
                <a:ext cx="312906" cy="215444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fr-FR" sz="800" dirty="0"/>
                  <a:t>0.5</a:t>
                </a:r>
              </a:p>
            </p:txBody>
          </p:sp>
          <p:sp>
            <p:nvSpPr>
              <p:cNvPr id="110" name="ZoneTexte 109">
                <a:extLst>
                  <a:ext uri="{FF2B5EF4-FFF2-40B4-BE49-F238E27FC236}">
                    <a16:creationId xmlns:a16="http://schemas.microsoft.com/office/drawing/2014/main" id="{2E5255FD-354C-6C4D-8DC9-308D3342BBE0}"/>
                  </a:ext>
                </a:extLst>
              </p:cNvPr>
              <p:cNvSpPr txBox="1"/>
              <p:nvPr/>
            </p:nvSpPr>
            <p:spPr>
              <a:xfrm>
                <a:off x="3394345" y="4688140"/>
                <a:ext cx="312906" cy="215444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fr-FR" sz="800" dirty="0"/>
                  <a:t>1.0</a:t>
                </a:r>
              </a:p>
            </p:txBody>
          </p:sp>
          <p:sp>
            <p:nvSpPr>
              <p:cNvPr id="111" name="ZoneTexte 110">
                <a:extLst>
                  <a:ext uri="{FF2B5EF4-FFF2-40B4-BE49-F238E27FC236}">
                    <a16:creationId xmlns:a16="http://schemas.microsoft.com/office/drawing/2014/main" id="{BDB53F0F-8D45-1047-B94C-2D3A1B882C1E}"/>
                  </a:ext>
                </a:extLst>
              </p:cNvPr>
              <p:cNvSpPr txBox="1"/>
              <p:nvPr/>
            </p:nvSpPr>
            <p:spPr>
              <a:xfrm>
                <a:off x="3385380" y="4365774"/>
                <a:ext cx="312906" cy="215444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fr-FR" sz="800" dirty="0"/>
                  <a:t>1.5</a:t>
                </a:r>
              </a:p>
            </p:txBody>
          </p:sp>
          <p:sp>
            <p:nvSpPr>
              <p:cNvPr id="112" name="ZoneTexte 111">
                <a:extLst>
                  <a:ext uri="{FF2B5EF4-FFF2-40B4-BE49-F238E27FC236}">
                    <a16:creationId xmlns:a16="http://schemas.microsoft.com/office/drawing/2014/main" id="{67281A99-B024-7D48-9299-18B8987D3A4E}"/>
                  </a:ext>
                </a:extLst>
              </p:cNvPr>
              <p:cNvSpPr txBox="1"/>
              <p:nvPr/>
            </p:nvSpPr>
            <p:spPr>
              <a:xfrm>
                <a:off x="3378544" y="4047126"/>
                <a:ext cx="312906" cy="215444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fr-FR" sz="800" dirty="0"/>
                  <a:t>2.0</a:t>
                </a:r>
              </a:p>
            </p:txBody>
          </p:sp>
        </p:grpSp>
        <p:grpSp>
          <p:nvGrpSpPr>
            <p:cNvPr id="120" name="Groupe 119">
              <a:extLst>
                <a:ext uri="{FF2B5EF4-FFF2-40B4-BE49-F238E27FC236}">
                  <a16:creationId xmlns:a16="http://schemas.microsoft.com/office/drawing/2014/main" id="{E334042C-299F-124C-8FAD-09D9D869B745}"/>
                </a:ext>
              </a:extLst>
            </p:cNvPr>
            <p:cNvGrpSpPr/>
            <p:nvPr/>
          </p:nvGrpSpPr>
          <p:grpSpPr>
            <a:xfrm>
              <a:off x="5656938" y="3940035"/>
              <a:ext cx="322350" cy="1171264"/>
              <a:chOff x="3406248" y="4061596"/>
              <a:chExt cx="322350" cy="1171264"/>
            </a:xfrm>
            <a:solidFill>
              <a:schemeClr val="bg1"/>
            </a:solidFill>
          </p:grpSpPr>
          <p:sp>
            <p:nvSpPr>
              <p:cNvPr id="121" name="ZoneTexte 120">
                <a:extLst>
                  <a:ext uri="{FF2B5EF4-FFF2-40B4-BE49-F238E27FC236}">
                    <a16:creationId xmlns:a16="http://schemas.microsoft.com/office/drawing/2014/main" id="{FE407F15-EE1F-6F41-9E35-33C30F4914EC}"/>
                  </a:ext>
                </a:extLst>
              </p:cNvPr>
              <p:cNvSpPr txBox="1"/>
              <p:nvPr/>
            </p:nvSpPr>
            <p:spPr>
              <a:xfrm>
                <a:off x="3406248" y="5017416"/>
                <a:ext cx="312906" cy="215444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fr-FR" sz="800" dirty="0"/>
                  <a:t>0.5</a:t>
                </a:r>
              </a:p>
            </p:txBody>
          </p:sp>
          <p:sp>
            <p:nvSpPr>
              <p:cNvPr id="122" name="ZoneTexte 121">
                <a:extLst>
                  <a:ext uri="{FF2B5EF4-FFF2-40B4-BE49-F238E27FC236}">
                    <a16:creationId xmlns:a16="http://schemas.microsoft.com/office/drawing/2014/main" id="{CE41A4CC-6265-014C-AABD-46EBA5025821}"/>
                  </a:ext>
                </a:extLst>
              </p:cNvPr>
              <p:cNvSpPr txBox="1"/>
              <p:nvPr/>
            </p:nvSpPr>
            <p:spPr>
              <a:xfrm>
                <a:off x="3406248" y="4691218"/>
                <a:ext cx="312906" cy="215444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fr-FR" sz="800" dirty="0"/>
                  <a:t>1.0</a:t>
                </a:r>
              </a:p>
            </p:txBody>
          </p:sp>
          <p:sp>
            <p:nvSpPr>
              <p:cNvPr id="123" name="ZoneTexte 122">
                <a:extLst>
                  <a:ext uri="{FF2B5EF4-FFF2-40B4-BE49-F238E27FC236}">
                    <a16:creationId xmlns:a16="http://schemas.microsoft.com/office/drawing/2014/main" id="{E75C6388-F0AE-4741-8B66-F0D794A67345}"/>
                  </a:ext>
                </a:extLst>
              </p:cNvPr>
              <p:cNvSpPr txBox="1"/>
              <p:nvPr/>
            </p:nvSpPr>
            <p:spPr>
              <a:xfrm>
                <a:off x="3415692" y="4365774"/>
                <a:ext cx="312906" cy="215444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fr-FR" sz="800" dirty="0"/>
                  <a:t>1.5</a:t>
                </a:r>
              </a:p>
            </p:txBody>
          </p:sp>
          <p:sp>
            <p:nvSpPr>
              <p:cNvPr id="124" name="ZoneTexte 123">
                <a:extLst>
                  <a:ext uri="{FF2B5EF4-FFF2-40B4-BE49-F238E27FC236}">
                    <a16:creationId xmlns:a16="http://schemas.microsoft.com/office/drawing/2014/main" id="{0722B1D6-19B5-5C4A-8948-34D4C5B0934C}"/>
                  </a:ext>
                </a:extLst>
              </p:cNvPr>
              <p:cNvSpPr txBox="1"/>
              <p:nvPr/>
            </p:nvSpPr>
            <p:spPr>
              <a:xfrm>
                <a:off x="3415692" y="4061596"/>
                <a:ext cx="312906" cy="215444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fr-FR" sz="800" dirty="0"/>
                  <a:t>2.0</a:t>
                </a:r>
              </a:p>
            </p:txBody>
          </p:sp>
        </p:grp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62C412B9-4AFB-204E-A9D5-B6EAC9892F64}"/>
                </a:ext>
              </a:extLst>
            </p:cNvPr>
            <p:cNvSpPr/>
            <p:nvPr/>
          </p:nvSpPr>
          <p:spPr>
            <a:xfrm>
              <a:off x="3288335" y="2165702"/>
              <a:ext cx="247402" cy="117417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D04E62C8-36D8-8543-9C3A-5B6E402040D0}"/>
                </a:ext>
              </a:extLst>
            </p:cNvPr>
            <p:cNvSpPr/>
            <p:nvPr/>
          </p:nvSpPr>
          <p:spPr>
            <a:xfrm>
              <a:off x="3252690" y="608921"/>
              <a:ext cx="247402" cy="127199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73AEFE9E-BC17-1947-B6BF-34ED21EC4CB6}"/>
                </a:ext>
              </a:extLst>
            </p:cNvPr>
            <p:cNvSpPr txBox="1"/>
            <p:nvPr/>
          </p:nvSpPr>
          <p:spPr>
            <a:xfrm>
              <a:off x="3292015" y="3185563"/>
              <a:ext cx="36988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/>
                <a:t>0.5</a:t>
              </a:r>
            </a:p>
          </p:txBody>
        </p:sp>
        <p:sp>
          <p:nvSpPr>
            <p:cNvPr id="99" name="ZoneTexte 98">
              <a:extLst>
                <a:ext uri="{FF2B5EF4-FFF2-40B4-BE49-F238E27FC236}">
                  <a16:creationId xmlns:a16="http://schemas.microsoft.com/office/drawing/2014/main" id="{D1A50A38-CE70-2A45-9B51-E4D851E70738}"/>
                </a:ext>
              </a:extLst>
            </p:cNvPr>
            <p:cNvSpPr txBox="1"/>
            <p:nvPr/>
          </p:nvSpPr>
          <p:spPr>
            <a:xfrm>
              <a:off x="3290421" y="2932909"/>
              <a:ext cx="36964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/>
                <a:t>1.0</a:t>
              </a:r>
            </a:p>
          </p:txBody>
        </p:sp>
        <p:sp>
          <p:nvSpPr>
            <p:cNvPr id="100" name="ZoneTexte 99">
              <a:extLst>
                <a:ext uri="{FF2B5EF4-FFF2-40B4-BE49-F238E27FC236}">
                  <a16:creationId xmlns:a16="http://schemas.microsoft.com/office/drawing/2014/main" id="{3955B97E-0D80-2346-AFAC-5BD338DC0ADA}"/>
                </a:ext>
              </a:extLst>
            </p:cNvPr>
            <p:cNvSpPr txBox="1"/>
            <p:nvPr/>
          </p:nvSpPr>
          <p:spPr>
            <a:xfrm>
              <a:off x="3292015" y="2615784"/>
              <a:ext cx="35342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/>
                <a:t>1.5</a:t>
              </a:r>
            </a:p>
          </p:txBody>
        </p:sp>
        <p:sp>
          <p:nvSpPr>
            <p:cNvPr id="101" name="ZoneTexte 100">
              <a:extLst>
                <a:ext uri="{FF2B5EF4-FFF2-40B4-BE49-F238E27FC236}">
                  <a16:creationId xmlns:a16="http://schemas.microsoft.com/office/drawing/2014/main" id="{A7CF606C-AAEE-D841-A2B2-5D0937152AAD}"/>
                </a:ext>
              </a:extLst>
            </p:cNvPr>
            <p:cNvSpPr txBox="1"/>
            <p:nvPr/>
          </p:nvSpPr>
          <p:spPr>
            <a:xfrm>
              <a:off x="3288335" y="2362491"/>
              <a:ext cx="36544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/>
                <a:t>2.0</a:t>
              </a:r>
            </a:p>
          </p:txBody>
        </p:sp>
        <p:sp>
          <p:nvSpPr>
            <p:cNvPr id="119" name="ZoneTexte 118">
              <a:extLst>
                <a:ext uri="{FF2B5EF4-FFF2-40B4-BE49-F238E27FC236}">
                  <a16:creationId xmlns:a16="http://schemas.microsoft.com/office/drawing/2014/main" id="{54832584-FE0A-844F-B84F-C8DCABDC93CF}"/>
                </a:ext>
              </a:extLst>
            </p:cNvPr>
            <p:cNvSpPr txBox="1"/>
            <p:nvPr/>
          </p:nvSpPr>
          <p:spPr>
            <a:xfrm>
              <a:off x="3306471" y="2103939"/>
              <a:ext cx="31374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/>
                <a:t>2.5</a:t>
              </a:r>
            </a:p>
          </p:txBody>
        </p:sp>
        <p:sp>
          <p:nvSpPr>
            <p:cNvPr id="136" name="ZoneTexte 135">
              <a:extLst>
                <a:ext uri="{FF2B5EF4-FFF2-40B4-BE49-F238E27FC236}">
                  <a16:creationId xmlns:a16="http://schemas.microsoft.com/office/drawing/2014/main" id="{F5F5C3F0-6386-4540-B19D-FB591176C1F1}"/>
                </a:ext>
              </a:extLst>
            </p:cNvPr>
            <p:cNvSpPr txBox="1"/>
            <p:nvPr/>
          </p:nvSpPr>
          <p:spPr>
            <a:xfrm>
              <a:off x="3234739" y="1257635"/>
              <a:ext cx="36988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/>
                <a:t>1.25</a:t>
              </a:r>
            </a:p>
          </p:txBody>
        </p:sp>
        <p:grpSp>
          <p:nvGrpSpPr>
            <p:cNvPr id="82" name="Groupe 81">
              <a:extLst>
                <a:ext uri="{FF2B5EF4-FFF2-40B4-BE49-F238E27FC236}">
                  <a16:creationId xmlns:a16="http://schemas.microsoft.com/office/drawing/2014/main" id="{C88CC1C8-F89D-D24D-B9CB-3504E5F146B6}"/>
                </a:ext>
              </a:extLst>
            </p:cNvPr>
            <p:cNvGrpSpPr/>
            <p:nvPr/>
          </p:nvGrpSpPr>
          <p:grpSpPr>
            <a:xfrm>
              <a:off x="3213917" y="610358"/>
              <a:ext cx="444528" cy="1222091"/>
              <a:chOff x="3213917" y="610358"/>
              <a:chExt cx="444528" cy="1222091"/>
            </a:xfrm>
          </p:grpSpPr>
          <p:sp>
            <p:nvSpPr>
              <p:cNvPr id="134" name="ZoneTexte 133">
                <a:extLst>
                  <a:ext uri="{FF2B5EF4-FFF2-40B4-BE49-F238E27FC236}">
                    <a16:creationId xmlns:a16="http://schemas.microsoft.com/office/drawing/2014/main" id="{B48D430D-A7DC-584D-903A-2FFFCAFF2D9A}"/>
                  </a:ext>
                </a:extLst>
              </p:cNvPr>
              <p:cNvSpPr txBox="1"/>
              <p:nvPr/>
            </p:nvSpPr>
            <p:spPr>
              <a:xfrm>
                <a:off x="3231257" y="1617005"/>
                <a:ext cx="36988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800" dirty="0"/>
                  <a:t>0.75</a:t>
                </a:r>
              </a:p>
            </p:txBody>
          </p:sp>
          <p:sp>
            <p:nvSpPr>
              <p:cNvPr id="135" name="ZoneTexte 134">
                <a:extLst>
                  <a:ext uri="{FF2B5EF4-FFF2-40B4-BE49-F238E27FC236}">
                    <a16:creationId xmlns:a16="http://schemas.microsoft.com/office/drawing/2014/main" id="{D029B5FE-B493-5B4A-818E-E60115D17521}"/>
                  </a:ext>
                </a:extLst>
              </p:cNvPr>
              <p:cNvSpPr txBox="1"/>
              <p:nvPr/>
            </p:nvSpPr>
            <p:spPr>
              <a:xfrm>
                <a:off x="3243963" y="1423333"/>
                <a:ext cx="36988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800" dirty="0"/>
                  <a:t>1.00</a:t>
                </a:r>
              </a:p>
            </p:txBody>
          </p:sp>
          <p:sp>
            <p:nvSpPr>
              <p:cNvPr id="137" name="ZoneTexte 136">
                <a:extLst>
                  <a:ext uri="{FF2B5EF4-FFF2-40B4-BE49-F238E27FC236}">
                    <a16:creationId xmlns:a16="http://schemas.microsoft.com/office/drawing/2014/main" id="{32721887-427C-4742-A2F6-4B1449DCB668}"/>
                  </a:ext>
                </a:extLst>
              </p:cNvPr>
              <p:cNvSpPr txBox="1"/>
              <p:nvPr/>
            </p:nvSpPr>
            <p:spPr>
              <a:xfrm>
                <a:off x="3268321" y="1139691"/>
                <a:ext cx="36988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800" dirty="0"/>
                  <a:t>1.5</a:t>
                </a:r>
              </a:p>
            </p:txBody>
          </p:sp>
          <p:sp>
            <p:nvSpPr>
              <p:cNvPr id="138" name="ZoneTexte 137">
                <a:extLst>
                  <a:ext uri="{FF2B5EF4-FFF2-40B4-BE49-F238E27FC236}">
                    <a16:creationId xmlns:a16="http://schemas.microsoft.com/office/drawing/2014/main" id="{67D46C2B-51F2-504E-90D5-3A6965EDB40F}"/>
                  </a:ext>
                </a:extLst>
              </p:cNvPr>
              <p:cNvSpPr txBox="1"/>
              <p:nvPr/>
            </p:nvSpPr>
            <p:spPr>
              <a:xfrm>
                <a:off x="3227143" y="956330"/>
                <a:ext cx="36988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800" dirty="0"/>
                  <a:t>1.75</a:t>
                </a:r>
              </a:p>
            </p:txBody>
          </p:sp>
          <p:sp>
            <p:nvSpPr>
              <p:cNvPr id="139" name="ZoneTexte 138">
                <a:extLst>
                  <a:ext uri="{FF2B5EF4-FFF2-40B4-BE49-F238E27FC236}">
                    <a16:creationId xmlns:a16="http://schemas.microsoft.com/office/drawing/2014/main" id="{0BE9CF0A-D1A8-9144-8ACD-B7FC19C4BC6F}"/>
                  </a:ext>
                </a:extLst>
              </p:cNvPr>
              <p:cNvSpPr txBox="1"/>
              <p:nvPr/>
            </p:nvSpPr>
            <p:spPr>
              <a:xfrm>
                <a:off x="3221213" y="790545"/>
                <a:ext cx="43723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800" dirty="0"/>
                  <a:t>2.00</a:t>
                </a:r>
              </a:p>
            </p:txBody>
          </p:sp>
          <p:sp>
            <p:nvSpPr>
              <p:cNvPr id="140" name="ZoneTexte 139">
                <a:extLst>
                  <a:ext uri="{FF2B5EF4-FFF2-40B4-BE49-F238E27FC236}">
                    <a16:creationId xmlns:a16="http://schemas.microsoft.com/office/drawing/2014/main" id="{328FDB4A-653E-654B-84DB-CECAD3A24351}"/>
                  </a:ext>
                </a:extLst>
              </p:cNvPr>
              <p:cNvSpPr txBox="1"/>
              <p:nvPr/>
            </p:nvSpPr>
            <p:spPr>
              <a:xfrm>
                <a:off x="3213917" y="610358"/>
                <a:ext cx="36988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800" dirty="0"/>
                  <a:t>2.25</a:t>
                </a:r>
              </a:p>
            </p:txBody>
          </p:sp>
        </p:grpSp>
        <p:sp>
          <p:nvSpPr>
            <p:cNvPr id="157" name="Rectangle 156">
              <a:extLst>
                <a:ext uri="{FF2B5EF4-FFF2-40B4-BE49-F238E27FC236}">
                  <a16:creationId xmlns:a16="http://schemas.microsoft.com/office/drawing/2014/main" id="{A4ED2DF1-5A82-D448-8410-9D53DFE9F9A4}"/>
                </a:ext>
              </a:extLst>
            </p:cNvPr>
            <p:cNvSpPr/>
            <p:nvPr/>
          </p:nvSpPr>
          <p:spPr>
            <a:xfrm>
              <a:off x="5761902" y="595607"/>
              <a:ext cx="206674" cy="11954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grpSp>
          <p:nvGrpSpPr>
            <p:cNvPr id="150" name="Groupe 149">
              <a:extLst>
                <a:ext uri="{FF2B5EF4-FFF2-40B4-BE49-F238E27FC236}">
                  <a16:creationId xmlns:a16="http://schemas.microsoft.com/office/drawing/2014/main" id="{892E2B72-544D-974C-B74B-9DAFFAC521B9}"/>
                </a:ext>
              </a:extLst>
            </p:cNvPr>
            <p:cNvGrpSpPr/>
            <p:nvPr/>
          </p:nvGrpSpPr>
          <p:grpSpPr>
            <a:xfrm>
              <a:off x="5657740" y="589000"/>
              <a:ext cx="459670" cy="1263851"/>
              <a:chOff x="3204961" y="568598"/>
              <a:chExt cx="459670" cy="1263851"/>
            </a:xfrm>
          </p:grpSpPr>
          <p:sp>
            <p:nvSpPr>
              <p:cNvPr id="151" name="ZoneTexte 150">
                <a:extLst>
                  <a:ext uri="{FF2B5EF4-FFF2-40B4-BE49-F238E27FC236}">
                    <a16:creationId xmlns:a16="http://schemas.microsoft.com/office/drawing/2014/main" id="{B9A124B6-857E-5845-A1AB-D39E55ACBCCD}"/>
                  </a:ext>
                </a:extLst>
              </p:cNvPr>
              <p:cNvSpPr txBox="1"/>
              <p:nvPr/>
            </p:nvSpPr>
            <p:spPr>
              <a:xfrm>
                <a:off x="3231257" y="1617005"/>
                <a:ext cx="36988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800" dirty="0"/>
                  <a:t>0.75</a:t>
                </a:r>
              </a:p>
            </p:txBody>
          </p:sp>
          <p:sp>
            <p:nvSpPr>
              <p:cNvPr id="152" name="ZoneTexte 151">
                <a:extLst>
                  <a:ext uri="{FF2B5EF4-FFF2-40B4-BE49-F238E27FC236}">
                    <a16:creationId xmlns:a16="http://schemas.microsoft.com/office/drawing/2014/main" id="{A55DE162-319F-4645-9169-54187DCFA725}"/>
                  </a:ext>
                </a:extLst>
              </p:cNvPr>
              <p:cNvSpPr txBox="1"/>
              <p:nvPr/>
            </p:nvSpPr>
            <p:spPr>
              <a:xfrm>
                <a:off x="3234391" y="1402931"/>
                <a:ext cx="4302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800" dirty="0"/>
                  <a:t>1.00</a:t>
                </a:r>
              </a:p>
            </p:txBody>
          </p:sp>
          <p:sp>
            <p:nvSpPr>
              <p:cNvPr id="153" name="ZoneTexte 152">
                <a:extLst>
                  <a:ext uri="{FF2B5EF4-FFF2-40B4-BE49-F238E27FC236}">
                    <a16:creationId xmlns:a16="http://schemas.microsoft.com/office/drawing/2014/main" id="{B77FD761-37E7-F246-985B-7B639C1949DC}"/>
                  </a:ext>
                </a:extLst>
              </p:cNvPr>
              <p:cNvSpPr txBox="1"/>
              <p:nvPr/>
            </p:nvSpPr>
            <p:spPr>
              <a:xfrm>
                <a:off x="3268321" y="1107841"/>
                <a:ext cx="36988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800" dirty="0"/>
                  <a:t>1.5</a:t>
                </a:r>
              </a:p>
            </p:txBody>
          </p:sp>
          <p:sp>
            <p:nvSpPr>
              <p:cNvPr id="154" name="ZoneTexte 153">
                <a:extLst>
                  <a:ext uri="{FF2B5EF4-FFF2-40B4-BE49-F238E27FC236}">
                    <a16:creationId xmlns:a16="http://schemas.microsoft.com/office/drawing/2014/main" id="{C99AA8F5-3B8F-D54F-863F-1F02188091CB}"/>
                  </a:ext>
                </a:extLst>
              </p:cNvPr>
              <p:cNvSpPr txBox="1"/>
              <p:nvPr/>
            </p:nvSpPr>
            <p:spPr>
              <a:xfrm>
                <a:off x="3227143" y="924480"/>
                <a:ext cx="36988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800" dirty="0"/>
                  <a:t>1.75</a:t>
                </a:r>
              </a:p>
            </p:txBody>
          </p:sp>
          <p:sp>
            <p:nvSpPr>
              <p:cNvPr id="155" name="ZoneTexte 154">
                <a:extLst>
                  <a:ext uri="{FF2B5EF4-FFF2-40B4-BE49-F238E27FC236}">
                    <a16:creationId xmlns:a16="http://schemas.microsoft.com/office/drawing/2014/main" id="{20F99F1A-9AA1-4A4B-B430-F3E9927FC189}"/>
                  </a:ext>
                </a:extLst>
              </p:cNvPr>
              <p:cNvSpPr txBox="1"/>
              <p:nvPr/>
            </p:nvSpPr>
            <p:spPr>
              <a:xfrm>
                <a:off x="3227143" y="722434"/>
                <a:ext cx="36988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800" dirty="0"/>
                  <a:t>2.00</a:t>
                </a:r>
              </a:p>
            </p:txBody>
          </p:sp>
          <p:sp>
            <p:nvSpPr>
              <p:cNvPr id="156" name="ZoneTexte 155">
                <a:extLst>
                  <a:ext uri="{FF2B5EF4-FFF2-40B4-BE49-F238E27FC236}">
                    <a16:creationId xmlns:a16="http://schemas.microsoft.com/office/drawing/2014/main" id="{6CD6CA7B-A439-D047-8E69-BC3F3E71F353}"/>
                  </a:ext>
                </a:extLst>
              </p:cNvPr>
              <p:cNvSpPr txBox="1"/>
              <p:nvPr/>
            </p:nvSpPr>
            <p:spPr>
              <a:xfrm>
                <a:off x="3204961" y="568598"/>
                <a:ext cx="36988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800" dirty="0"/>
                  <a:t>2.25</a:t>
                </a:r>
              </a:p>
            </p:txBody>
          </p:sp>
        </p:grpSp>
        <p:sp>
          <p:nvSpPr>
            <p:cNvPr id="158" name="ZoneTexte 157">
              <a:extLst>
                <a:ext uri="{FF2B5EF4-FFF2-40B4-BE49-F238E27FC236}">
                  <a16:creationId xmlns:a16="http://schemas.microsoft.com/office/drawing/2014/main" id="{B422F4F1-DE12-264E-85F3-1A19CAD55BB5}"/>
                </a:ext>
              </a:extLst>
            </p:cNvPr>
            <p:cNvSpPr txBox="1"/>
            <p:nvPr/>
          </p:nvSpPr>
          <p:spPr>
            <a:xfrm>
              <a:off x="5691743" y="1276121"/>
              <a:ext cx="36988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/>
                <a:t>1.25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6F22F0E9-CB57-B148-90A7-8E28F7D6BB93}"/>
              </a:ext>
            </a:extLst>
          </p:cNvPr>
          <p:cNvSpPr/>
          <p:nvPr/>
        </p:nvSpPr>
        <p:spPr>
          <a:xfrm>
            <a:off x="892629" y="1964650"/>
            <a:ext cx="359228" cy="13641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998718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1258</TotalTime>
  <Words>331</Words>
  <Application>Microsoft Macintosh PowerPoint</Application>
  <PresentationFormat>Grand écran</PresentationFormat>
  <Paragraphs>74</Paragraphs>
  <Slides>1</Slides>
  <Notes>1</Notes>
  <HiddenSlides>0</HiddenSlides>
  <MMClips>0</MMClips>
  <ScaleCrop>false</ScaleCrop>
  <HeadingPairs>
    <vt:vector size="8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Helvetica</vt:lpstr>
      <vt:lpstr>Palatino Linotype</vt:lpstr>
      <vt:lpstr>Symbol</vt:lpstr>
      <vt:lpstr>Thème Office</vt:lpstr>
      <vt:lpstr>Graph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Mojgan</dc:creator>
  <cp:lastModifiedBy>Mojgan</cp:lastModifiedBy>
  <cp:revision>73</cp:revision>
  <cp:lastPrinted>2021-08-26T09:04:41Z</cp:lastPrinted>
  <dcterms:created xsi:type="dcterms:W3CDTF">2021-08-17T16:02:55Z</dcterms:created>
  <dcterms:modified xsi:type="dcterms:W3CDTF">2021-12-03T10:42:08Z</dcterms:modified>
</cp:coreProperties>
</file>