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412" r:id="rId2"/>
    <p:sldId id="388" r:id="rId3"/>
    <p:sldId id="256" r:id="rId4"/>
    <p:sldId id="28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0701"/>
    <a:srgbClr val="0004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8" d="100"/>
          <a:sy n="88" d="100"/>
        </p:scale>
        <p:origin x="96" y="456"/>
      </p:cViewPr>
      <p:guideLst>
        <p:guide orient="horz" pos="2160"/>
        <p:guide pos="3864"/>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65136015125085E-2"/>
          <c:y val="8.9768758858364273E-2"/>
          <c:w val="0.5955155096485002"/>
          <c:h val="0.71958045534340709"/>
        </c:manualLayout>
      </c:layout>
      <c:barChart>
        <c:barDir val="col"/>
        <c:grouping val="clustered"/>
        <c:varyColors val="0"/>
        <c:ser>
          <c:idx val="0"/>
          <c:order val="0"/>
          <c:tx>
            <c:strRef>
              <c:f>Sheet1!$C$1</c:f>
              <c:strCache>
                <c:ptCount val="1"/>
                <c:pt idx="0">
                  <c:v>Unadjusted</c:v>
                </c:pt>
              </c:strCache>
            </c:strRef>
          </c:tx>
          <c:spPr>
            <a:solidFill>
              <a:schemeClr val="accent1"/>
            </a:solidFill>
            <a:ln>
              <a:noFill/>
            </a:ln>
            <a:effectLst/>
          </c:spPr>
          <c:invertIfNegative val="0"/>
          <c:cat>
            <c:strRef>
              <c:f>Sheet1!$B$3:$B$5</c:f>
              <c:strCache>
                <c:ptCount val="3"/>
                <c:pt idx="0">
                  <c:v>Groups</c:v>
                </c:pt>
                <c:pt idx="1">
                  <c:v>Batch</c:v>
                </c:pt>
                <c:pt idx="2">
                  <c:v>Residual</c:v>
                </c:pt>
              </c:strCache>
            </c:strRef>
          </c:cat>
          <c:val>
            <c:numRef>
              <c:f>Sheet1!$C$3:$C$5</c:f>
              <c:numCache>
                <c:formatCode>0%</c:formatCode>
                <c:ptCount val="3"/>
                <c:pt idx="0">
                  <c:v>1.8406100000000002E-2</c:v>
                </c:pt>
                <c:pt idx="1">
                  <c:v>0.30175913999999998</c:v>
                </c:pt>
                <c:pt idx="2">
                  <c:v>0.53798049000000003</c:v>
                </c:pt>
              </c:numCache>
            </c:numRef>
          </c:val>
          <c:extLst>
            <c:ext xmlns:c16="http://schemas.microsoft.com/office/drawing/2014/chart" uri="{C3380CC4-5D6E-409C-BE32-E72D297353CC}">
              <c16:uniqueId val="{00000000-DCF3-4E99-B04C-A6ABB8710464}"/>
            </c:ext>
          </c:extLst>
        </c:ser>
        <c:ser>
          <c:idx val="1"/>
          <c:order val="1"/>
          <c:tx>
            <c:strRef>
              <c:f>Sheet1!$D$1</c:f>
              <c:strCache>
                <c:ptCount val="1"/>
                <c:pt idx="0">
                  <c:v>Combat</c:v>
                </c:pt>
              </c:strCache>
            </c:strRef>
          </c:tx>
          <c:spPr>
            <a:solidFill>
              <a:schemeClr val="accent2"/>
            </a:solidFill>
            <a:ln>
              <a:noFill/>
            </a:ln>
            <a:effectLst/>
          </c:spPr>
          <c:invertIfNegative val="0"/>
          <c:cat>
            <c:strRef>
              <c:f>Sheet1!$B$3:$B$5</c:f>
              <c:strCache>
                <c:ptCount val="3"/>
                <c:pt idx="0">
                  <c:v>Groups</c:v>
                </c:pt>
                <c:pt idx="1">
                  <c:v>Batch</c:v>
                </c:pt>
                <c:pt idx="2">
                  <c:v>Residual</c:v>
                </c:pt>
              </c:strCache>
            </c:strRef>
          </c:cat>
          <c:val>
            <c:numRef>
              <c:f>Sheet1!$D$3:$D$5</c:f>
              <c:numCache>
                <c:formatCode>0%</c:formatCode>
                <c:ptCount val="3"/>
                <c:pt idx="0">
                  <c:v>1.756375E-2</c:v>
                </c:pt>
                <c:pt idx="1">
                  <c:v>1.4706500000000001E-2</c:v>
                </c:pt>
                <c:pt idx="2">
                  <c:v>0.77487594000000004</c:v>
                </c:pt>
              </c:numCache>
            </c:numRef>
          </c:val>
          <c:extLst>
            <c:ext xmlns:c16="http://schemas.microsoft.com/office/drawing/2014/chart" uri="{C3380CC4-5D6E-409C-BE32-E72D297353CC}">
              <c16:uniqueId val="{00000001-DCF3-4E99-B04C-A6ABB8710464}"/>
            </c:ext>
          </c:extLst>
        </c:ser>
        <c:ser>
          <c:idx val="2"/>
          <c:order val="2"/>
          <c:tx>
            <c:strRef>
              <c:f>Sheet1!$E$1</c:f>
              <c:strCache>
                <c:ptCount val="1"/>
                <c:pt idx="0">
                  <c:v>Limma</c:v>
                </c:pt>
              </c:strCache>
            </c:strRef>
          </c:tx>
          <c:spPr>
            <a:solidFill>
              <a:schemeClr val="accent3"/>
            </a:solidFill>
            <a:ln>
              <a:noFill/>
            </a:ln>
            <a:effectLst/>
          </c:spPr>
          <c:invertIfNegative val="0"/>
          <c:cat>
            <c:strRef>
              <c:f>Sheet1!$B$3:$B$5</c:f>
              <c:strCache>
                <c:ptCount val="3"/>
                <c:pt idx="0">
                  <c:v>Groups</c:v>
                </c:pt>
                <c:pt idx="1">
                  <c:v>Batch</c:v>
                </c:pt>
                <c:pt idx="2">
                  <c:v>Residual</c:v>
                </c:pt>
              </c:strCache>
            </c:strRef>
          </c:cat>
          <c:val>
            <c:numRef>
              <c:f>Sheet1!$E$3:$E$5</c:f>
              <c:numCache>
                <c:formatCode>0%</c:formatCode>
                <c:ptCount val="3"/>
                <c:pt idx="0">
                  <c:v>0.26176450000000001</c:v>
                </c:pt>
                <c:pt idx="1">
                  <c:v>0</c:v>
                </c:pt>
                <c:pt idx="2">
                  <c:v>0.63518220000000003</c:v>
                </c:pt>
              </c:numCache>
            </c:numRef>
          </c:val>
          <c:extLst>
            <c:ext xmlns:c16="http://schemas.microsoft.com/office/drawing/2014/chart" uri="{C3380CC4-5D6E-409C-BE32-E72D297353CC}">
              <c16:uniqueId val="{00000002-DCF3-4E99-B04C-A6ABB8710464}"/>
            </c:ext>
          </c:extLst>
        </c:ser>
        <c:ser>
          <c:idx val="3"/>
          <c:order val="3"/>
          <c:tx>
            <c:strRef>
              <c:f>Sheet1!$F$1</c:f>
              <c:strCache>
                <c:ptCount val="1"/>
                <c:pt idx="0">
                  <c:v>Harman</c:v>
                </c:pt>
              </c:strCache>
            </c:strRef>
          </c:tx>
          <c:spPr>
            <a:solidFill>
              <a:schemeClr val="accent4"/>
            </a:solidFill>
            <a:ln>
              <a:noFill/>
            </a:ln>
            <a:effectLst/>
          </c:spPr>
          <c:invertIfNegative val="0"/>
          <c:cat>
            <c:strRef>
              <c:f>Sheet1!$B$3:$B$5</c:f>
              <c:strCache>
                <c:ptCount val="3"/>
                <c:pt idx="0">
                  <c:v>Groups</c:v>
                </c:pt>
                <c:pt idx="1">
                  <c:v>Batch</c:v>
                </c:pt>
                <c:pt idx="2">
                  <c:v>Residual</c:v>
                </c:pt>
              </c:strCache>
            </c:strRef>
          </c:cat>
          <c:val>
            <c:numRef>
              <c:f>Sheet1!$F$3:$F$5</c:f>
              <c:numCache>
                <c:formatCode>0%</c:formatCode>
                <c:ptCount val="3"/>
                <c:pt idx="0">
                  <c:v>2.1466320000000001E-2</c:v>
                </c:pt>
                <c:pt idx="1">
                  <c:v>4.1518630000000001E-2</c:v>
                </c:pt>
                <c:pt idx="2">
                  <c:v>0.74149931000000002</c:v>
                </c:pt>
              </c:numCache>
            </c:numRef>
          </c:val>
          <c:extLst>
            <c:ext xmlns:c16="http://schemas.microsoft.com/office/drawing/2014/chart" uri="{C3380CC4-5D6E-409C-BE32-E72D297353CC}">
              <c16:uniqueId val="{00000003-DCF3-4E99-B04C-A6ABB8710464}"/>
            </c:ext>
          </c:extLst>
        </c:ser>
        <c:dLbls>
          <c:showLegendKey val="0"/>
          <c:showVal val="0"/>
          <c:showCatName val="0"/>
          <c:showSerName val="0"/>
          <c:showPercent val="0"/>
          <c:showBubbleSize val="0"/>
        </c:dLbls>
        <c:gapWidth val="150"/>
        <c:axId val="148665296"/>
        <c:axId val="144643840"/>
      </c:barChart>
      <c:catAx>
        <c:axId val="148665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144643840"/>
        <c:crosses val="autoZero"/>
        <c:auto val="1"/>
        <c:lblAlgn val="ctr"/>
        <c:lblOffset val="100"/>
        <c:noMultiLvlLbl val="0"/>
      </c:catAx>
      <c:valAx>
        <c:axId val="14464384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8665296"/>
        <c:crosses val="autoZero"/>
        <c:crossBetween val="between"/>
        <c:majorUnit val="0.5"/>
      </c:valAx>
      <c:spPr>
        <a:noFill/>
        <a:ln w="25400">
          <a:solidFill>
            <a:schemeClr val="accent1"/>
          </a:solidFill>
        </a:ln>
        <a:effectLst/>
      </c:spPr>
    </c:plotArea>
    <c:legend>
      <c:legendPos val="r"/>
      <c:layout>
        <c:manualLayout>
          <c:xMode val="edge"/>
          <c:yMode val="edge"/>
          <c:x val="0.71753610494065723"/>
          <c:y val="0.16970068904766974"/>
          <c:w val="0.2411200725947463"/>
          <c:h val="0.6075788981499455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50D583-EBBA-496F-9C0F-E84653D6D209}" type="datetimeFigureOut">
              <a:rPr lang="en-US" smtClean="0"/>
              <a:t>1/26/2021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B3DCA4-95B0-4990-B42D-5D7A46A8F95C}" type="slidenum">
              <a:rPr lang="en-US" smtClean="0"/>
              <a:t>‹#›</a:t>
            </a:fld>
            <a:endParaRPr lang="en-US"/>
          </a:p>
        </p:txBody>
      </p:sp>
    </p:spTree>
    <p:extLst>
      <p:ext uri="{BB962C8B-B14F-4D97-AF65-F5344CB8AC3E}">
        <p14:creationId xmlns:p14="http://schemas.microsoft.com/office/powerpoint/2010/main" val="4079145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dirty="0"/>
          </a:p>
          <a:p>
            <a:pPr marL="0" lvl="0" indent="0" algn="l" rtl="0">
              <a:spcBef>
                <a:spcPts val="0"/>
              </a:spcBef>
              <a:spcAft>
                <a:spcPts val="0"/>
              </a:spcAft>
              <a:buNone/>
            </a:pPr>
            <a:endParaRPr dirty="0"/>
          </a:p>
        </p:txBody>
      </p:sp>
      <p:sp>
        <p:nvSpPr>
          <p:cNvPr id="177" name="Google Shape;17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360528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0A2EC-B768-4AC3-9DE3-0E254F0D992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EF361C-DA0A-4028-9E71-4AA1A2958F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7EDE8E-AF2C-48B7-BBEF-89810DB17888}"/>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5" name="Footer Placeholder 4">
            <a:extLst>
              <a:ext uri="{FF2B5EF4-FFF2-40B4-BE49-F238E27FC236}">
                <a16:creationId xmlns:a16="http://schemas.microsoft.com/office/drawing/2014/main" id="{FAFBD28F-2A1D-4BDD-9B29-3EB80C5961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5C226F-523E-4E55-B8E1-7D0A2BC24A69}"/>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3452980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B98A-43B4-4CE0-83C3-4F24E82B18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EFF4ACE-1335-4950-87A7-4E9D482095C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F7137A-A078-4B8D-ACD0-9CA8B731B59E}"/>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5" name="Footer Placeholder 4">
            <a:extLst>
              <a:ext uri="{FF2B5EF4-FFF2-40B4-BE49-F238E27FC236}">
                <a16:creationId xmlns:a16="http://schemas.microsoft.com/office/drawing/2014/main" id="{5E0A2113-D985-4688-BA1A-95BC59093B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462FA7-8EEB-4FA7-9BAC-3FC758F72437}"/>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2434284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649AA7-50E3-48EC-B503-63E81265A56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89686C-C6BF-4515-8025-04C63CADC9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3C6BFD-8BAC-4FAA-A481-30BD30DE3FC4}"/>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5" name="Footer Placeholder 4">
            <a:extLst>
              <a:ext uri="{FF2B5EF4-FFF2-40B4-BE49-F238E27FC236}">
                <a16:creationId xmlns:a16="http://schemas.microsoft.com/office/drawing/2014/main" id="{0827D70D-41D0-4F76-861F-105C7D18C8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4490FE-B7CB-4641-986D-5D2706E52600}"/>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1939720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0DD78-29F3-4CB1-AB5B-228BA2B236F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9C82AF-EF9F-4A3F-8625-25922F8687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2E2A56-B8A1-4D17-9FD8-A023031E749A}"/>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5" name="Footer Placeholder 4">
            <a:extLst>
              <a:ext uri="{FF2B5EF4-FFF2-40B4-BE49-F238E27FC236}">
                <a16:creationId xmlns:a16="http://schemas.microsoft.com/office/drawing/2014/main" id="{C70EDB58-3E4E-4AAB-A658-DA02CB9221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412F62-2E86-4689-BC35-6417FC07C2D2}"/>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401893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C5DB9-4B9E-44DA-9DD9-12C0B60E492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FBB153-7108-4787-931C-6048B0F82D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4E56EA-BBE2-4AE2-A79F-CC20D46E8245}"/>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5" name="Footer Placeholder 4">
            <a:extLst>
              <a:ext uri="{FF2B5EF4-FFF2-40B4-BE49-F238E27FC236}">
                <a16:creationId xmlns:a16="http://schemas.microsoft.com/office/drawing/2014/main" id="{E5DE250A-A119-4D10-ABCE-2B728288F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C77E6D-1137-47D3-9629-3BE5CDBA78E7}"/>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2634277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B68BB-B15E-4445-BD8A-5DA61FE122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36451D-A331-4D90-A730-69803B16DC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23965B-27CC-4FA2-9C5D-7B74AF4933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20F5A7-438F-4E12-921D-C280B172EBDE}"/>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6" name="Footer Placeholder 5">
            <a:extLst>
              <a:ext uri="{FF2B5EF4-FFF2-40B4-BE49-F238E27FC236}">
                <a16:creationId xmlns:a16="http://schemas.microsoft.com/office/drawing/2014/main" id="{AFAAE16F-4860-471F-8C0C-12E0AD50EA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DE6683-E9A0-428E-8A6A-F4F0917477DE}"/>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1298904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FBA5D-B872-4D89-BC99-ADD1FC78EAC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F5CB8C-5566-4749-98AA-B94485C69D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E33685-A890-4266-8109-DB55793C27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72D332-9BA4-4422-BD39-328D71D8D9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5E4410-693C-4A7A-82FF-4993B7624C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E577ADF-B94C-4B20-8B61-692FA3EF2717}"/>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8" name="Footer Placeholder 7">
            <a:extLst>
              <a:ext uri="{FF2B5EF4-FFF2-40B4-BE49-F238E27FC236}">
                <a16:creationId xmlns:a16="http://schemas.microsoft.com/office/drawing/2014/main" id="{D0BAADC2-F98C-4D34-B83B-93EEAF3DAE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0150EA-8A05-455C-B0C3-7C96F40BC1AF}"/>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1593282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53CCE-5DEF-42F8-9EA4-76582D8A85A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B491BE-2BED-42A1-8F4C-C28CD4571228}"/>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4" name="Footer Placeholder 3">
            <a:extLst>
              <a:ext uri="{FF2B5EF4-FFF2-40B4-BE49-F238E27FC236}">
                <a16:creationId xmlns:a16="http://schemas.microsoft.com/office/drawing/2014/main" id="{FAB3E0F1-D3DC-4091-BB59-994A87F980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22D7CD9-8B74-4FCF-85B6-1CE492AF6E7F}"/>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2206524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591EC-7107-4753-8DAB-A0D84FC4C841}"/>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3" name="Footer Placeholder 2">
            <a:extLst>
              <a:ext uri="{FF2B5EF4-FFF2-40B4-BE49-F238E27FC236}">
                <a16:creationId xmlns:a16="http://schemas.microsoft.com/office/drawing/2014/main" id="{9E3E16EB-096C-4561-833F-ED08CD2CB33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F0C9BD-EEF6-4447-BD1D-6A851BDE81F4}"/>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2173340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D0B6E-9E6E-4B07-BF60-0859BCA013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B66E37E-CE2F-48B1-A0EE-2C9FAA6C6C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DAA3E1-6F43-4305-8E2A-FCA557C114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023F05-C321-4591-9282-585E809526D4}"/>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6" name="Footer Placeholder 5">
            <a:extLst>
              <a:ext uri="{FF2B5EF4-FFF2-40B4-BE49-F238E27FC236}">
                <a16:creationId xmlns:a16="http://schemas.microsoft.com/office/drawing/2014/main" id="{C0B9E681-537C-4610-846C-8B5FFD1CDD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1C57F0-4C8F-400A-B9D6-14E891C99C41}"/>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213251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EE8A7-B3F6-4BEF-B1A7-3DC6DD197B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9ADAD2E-0425-416D-BB5C-E8765D7D26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51A181E-7EB7-4EF0-BEA7-6788404428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50DB45-9EA8-458C-9DCA-A4DD449F4C5E}"/>
              </a:ext>
            </a:extLst>
          </p:cNvPr>
          <p:cNvSpPr>
            <a:spLocks noGrp="1"/>
          </p:cNvSpPr>
          <p:nvPr>
            <p:ph type="dt" sz="half" idx="10"/>
          </p:nvPr>
        </p:nvSpPr>
        <p:spPr/>
        <p:txBody>
          <a:bodyPr/>
          <a:lstStyle/>
          <a:p>
            <a:fld id="{FD7FC517-EDB7-4F69-BB30-55B2A0A3DCA8}" type="datetimeFigureOut">
              <a:rPr lang="en-US" smtClean="0"/>
              <a:t>1/26/2021</a:t>
            </a:fld>
            <a:endParaRPr lang="en-US"/>
          </a:p>
        </p:txBody>
      </p:sp>
      <p:sp>
        <p:nvSpPr>
          <p:cNvPr id="6" name="Footer Placeholder 5">
            <a:extLst>
              <a:ext uri="{FF2B5EF4-FFF2-40B4-BE49-F238E27FC236}">
                <a16:creationId xmlns:a16="http://schemas.microsoft.com/office/drawing/2014/main" id="{CB64D403-3B47-4FDB-995D-A96DF1DBE1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194BD2-312E-44EA-8ABC-EE09DBE9090C}"/>
              </a:ext>
            </a:extLst>
          </p:cNvPr>
          <p:cNvSpPr>
            <a:spLocks noGrp="1"/>
          </p:cNvSpPr>
          <p:nvPr>
            <p:ph type="sldNum" sz="quarter" idx="12"/>
          </p:nvPr>
        </p:nvSpPr>
        <p:spPr/>
        <p:txBody>
          <a:bodyPr/>
          <a:lstStyle/>
          <a:p>
            <a:fld id="{167B2418-29E2-4361-A0DA-DA3BE461B03E}" type="slidenum">
              <a:rPr lang="en-US" smtClean="0"/>
              <a:t>‹#›</a:t>
            </a:fld>
            <a:endParaRPr lang="en-US"/>
          </a:p>
        </p:txBody>
      </p:sp>
    </p:spTree>
    <p:extLst>
      <p:ext uri="{BB962C8B-B14F-4D97-AF65-F5344CB8AC3E}">
        <p14:creationId xmlns:p14="http://schemas.microsoft.com/office/powerpoint/2010/main" val="435588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4167BB-4833-493E-A815-00ED897733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678BAF1-D63E-4235-9A86-D827AE43C1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CBB0B0-2101-43BD-8559-A6F9990706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7FC517-EDB7-4F69-BB30-55B2A0A3DCA8}" type="datetimeFigureOut">
              <a:rPr lang="en-US" smtClean="0"/>
              <a:t>1/26/2021</a:t>
            </a:fld>
            <a:endParaRPr lang="en-US"/>
          </a:p>
        </p:txBody>
      </p:sp>
      <p:sp>
        <p:nvSpPr>
          <p:cNvPr id="5" name="Footer Placeholder 4">
            <a:extLst>
              <a:ext uri="{FF2B5EF4-FFF2-40B4-BE49-F238E27FC236}">
                <a16:creationId xmlns:a16="http://schemas.microsoft.com/office/drawing/2014/main" id="{F6F67FB2-CB7B-4C77-9764-A6AC3930AE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C6D3015-1414-487C-9D06-7B182547C7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7B2418-29E2-4361-A0DA-DA3BE461B03E}" type="slidenum">
              <a:rPr lang="en-US" smtClean="0"/>
              <a:t>‹#›</a:t>
            </a:fld>
            <a:endParaRPr lang="en-US"/>
          </a:p>
        </p:txBody>
      </p:sp>
    </p:spTree>
    <p:extLst>
      <p:ext uri="{BB962C8B-B14F-4D97-AF65-F5344CB8AC3E}">
        <p14:creationId xmlns:p14="http://schemas.microsoft.com/office/powerpoint/2010/main" val="99834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4.jp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42EB8F55-DF65-4F9B-BCD6-6CE4BAE9BB14}"/>
              </a:ext>
            </a:extLst>
          </p:cNvPr>
          <p:cNvGrpSpPr/>
          <p:nvPr/>
        </p:nvGrpSpPr>
        <p:grpSpPr>
          <a:xfrm>
            <a:off x="283313" y="119518"/>
            <a:ext cx="4324492" cy="2225744"/>
            <a:chOff x="238960" y="184757"/>
            <a:chExt cx="4678680" cy="2410968"/>
          </a:xfrm>
        </p:grpSpPr>
        <p:pic>
          <p:nvPicPr>
            <p:cNvPr id="11" name="Picture 10" descr="Chart, scatter chart&#10;&#10;Description automatically generated">
              <a:extLst>
                <a:ext uri="{FF2B5EF4-FFF2-40B4-BE49-F238E27FC236}">
                  <a16:creationId xmlns:a16="http://schemas.microsoft.com/office/drawing/2014/main" id="{58117DC0-1C26-46A7-8964-371350E3BE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60" y="184757"/>
              <a:ext cx="4678680" cy="2410968"/>
            </a:xfrm>
            <a:prstGeom prst="rect">
              <a:avLst/>
            </a:prstGeom>
          </p:spPr>
        </p:pic>
        <p:sp>
          <p:nvSpPr>
            <p:cNvPr id="13" name="TextBox 12">
              <a:extLst>
                <a:ext uri="{FF2B5EF4-FFF2-40B4-BE49-F238E27FC236}">
                  <a16:creationId xmlns:a16="http://schemas.microsoft.com/office/drawing/2014/main" id="{0C897690-B488-4363-924D-470516D164F2}"/>
                </a:ext>
              </a:extLst>
            </p:cNvPr>
            <p:cNvSpPr txBox="1"/>
            <p:nvPr/>
          </p:nvSpPr>
          <p:spPr>
            <a:xfrm>
              <a:off x="3432734" y="284460"/>
              <a:ext cx="1417561" cy="584775"/>
            </a:xfrm>
            <a:prstGeom prst="rect">
              <a:avLst/>
            </a:prstGeom>
            <a:noFill/>
          </p:spPr>
          <p:txBody>
            <a:bodyPr wrap="square">
              <a:spAutoFit/>
            </a:bodyPr>
            <a:lstStyle/>
            <a:p>
              <a:pPr marL="0" marR="0" lvl="0" indent="0" algn="l" rtl="0">
                <a:spcBef>
                  <a:spcPts val="0"/>
                </a:spcBef>
                <a:spcAft>
                  <a:spcPts val="0"/>
                </a:spcAft>
                <a:buNone/>
              </a:pPr>
              <a:r>
                <a:rPr lang="en-US" sz="1600" b="1" dirty="0">
                  <a:latin typeface="Calibri"/>
                  <a:ea typeface="Calibri"/>
                  <a:cs typeface="Calibri"/>
                  <a:sym typeface="Calibri"/>
                </a:rPr>
                <a:t>Before batch adjustment</a:t>
              </a:r>
              <a:endParaRPr lang="en-US" sz="1600" dirty="0"/>
            </a:p>
          </p:txBody>
        </p:sp>
        <p:sp>
          <p:nvSpPr>
            <p:cNvPr id="18" name="Google Shape;164;p9">
              <a:extLst>
                <a:ext uri="{FF2B5EF4-FFF2-40B4-BE49-F238E27FC236}">
                  <a16:creationId xmlns:a16="http://schemas.microsoft.com/office/drawing/2014/main" id="{2517A679-A94A-4C26-B621-8CEBD44DD648}"/>
                </a:ext>
              </a:extLst>
            </p:cNvPr>
            <p:cNvSpPr/>
            <p:nvPr/>
          </p:nvSpPr>
          <p:spPr>
            <a:xfrm>
              <a:off x="3188044" y="1041056"/>
              <a:ext cx="1510059"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C25_Cs-160_E30</a:t>
              </a:r>
              <a:endParaRPr dirty="0"/>
            </a:p>
          </p:txBody>
        </p:sp>
        <p:cxnSp>
          <p:nvCxnSpPr>
            <p:cNvPr id="19" name="Google Shape;165;p9">
              <a:extLst>
                <a:ext uri="{FF2B5EF4-FFF2-40B4-BE49-F238E27FC236}">
                  <a16:creationId xmlns:a16="http://schemas.microsoft.com/office/drawing/2014/main" id="{0F8B204F-7BD6-43B6-9D1E-20A9A3B5B295}"/>
                </a:ext>
              </a:extLst>
            </p:cNvPr>
            <p:cNvCxnSpPr>
              <a:cxnSpLocks/>
            </p:cNvCxnSpPr>
            <p:nvPr/>
          </p:nvCxnSpPr>
          <p:spPr>
            <a:xfrm>
              <a:off x="3943073" y="1243285"/>
              <a:ext cx="0" cy="370829"/>
            </a:xfrm>
            <a:prstGeom prst="straightConnector1">
              <a:avLst/>
            </a:prstGeom>
            <a:noFill/>
            <a:ln w="38100" cap="flat" cmpd="sng">
              <a:solidFill>
                <a:schemeClr val="accent1"/>
              </a:solidFill>
              <a:prstDash val="solid"/>
              <a:miter lim="800000"/>
              <a:headEnd type="none" w="sm" len="sm"/>
              <a:tailEnd type="triangle" w="med" len="med"/>
            </a:ln>
          </p:spPr>
        </p:cxnSp>
        <p:sp>
          <p:nvSpPr>
            <p:cNvPr id="20" name="Google Shape;166;p9">
              <a:extLst>
                <a:ext uri="{FF2B5EF4-FFF2-40B4-BE49-F238E27FC236}">
                  <a16:creationId xmlns:a16="http://schemas.microsoft.com/office/drawing/2014/main" id="{3CC4CFD1-66B6-465F-8CBD-EA770D327D9E}"/>
                </a:ext>
              </a:extLst>
            </p:cNvPr>
            <p:cNvSpPr/>
            <p:nvPr/>
          </p:nvSpPr>
          <p:spPr>
            <a:xfrm>
              <a:off x="3587991" y="2170535"/>
              <a:ext cx="900310"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T14_Ti-6</a:t>
              </a:r>
              <a:endParaRPr dirty="0"/>
            </a:p>
          </p:txBody>
        </p:sp>
        <p:cxnSp>
          <p:nvCxnSpPr>
            <p:cNvPr id="21" name="Google Shape;167;p9">
              <a:extLst>
                <a:ext uri="{FF2B5EF4-FFF2-40B4-BE49-F238E27FC236}">
                  <a16:creationId xmlns:a16="http://schemas.microsoft.com/office/drawing/2014/main" id="{B2FE8910-6A15-4B92-996A-38528A2C1672}"/>
                </a:ext>
              </a:extLst>
            </p:cNvPr>
            <p:cNvCxnSpPr>
              <a:cxnSpLocks/>
            </p:cNvCxnSpPr>
            <p:nvPr/>
          </p:nvCxnSpPr>
          <p:spPr>
            <a:xfrm flipV="1">
              <a:off x="4141514" y="1970054"/>
              <a:ext cx="258207" cy="200481"/>
            </a:xfrm>
            <a:prstGeom prst="straightConnector1">
              <a:avLst/>
            </a:prstGeom>
            <a:noFill/>
            <a:ln w="38100" cap="flat" cmpd="sng">
              <a:solidFill>
                <a:schemeClr val="accent1"/>
              </a:solidFill>
              <a:prstDash val="solid"/>
              <a:miter lim="800000"/>
              <a:headEnd type="none" w="sm" len="sm"/>
              <a:tailEnd type="triangle" w="med" len="med"/>
            </a:ln>
          </p:spPr>
        </p:cxnSp>
      </p:grpSp>
      <p:sp>
        <p:nvSpPr>
          <p:cNvPr id="29" name="Google Shape;166;p9">
            <a:extLst>
              <a:ext uri="{FF2B5EF4-FFF2-40B4-BE49-F238E27FC236}">
                <a16:creationId xmlns:a16="http://schemas.microsoft.com/office/drawing/2014/main" id="{E10C7B8F-36FE-4498-B531-472529723AAB}"/>
              </a:ext>
            </a:extLst>
          </p:cNvPr>
          <p:cNvSpPr/>
          <p:nvPr/>
        </p:nvSpPr>
        <p:spPr>
          <a:xfrm>
            <a:off x="9156207" y="1526864"/>
            <a:ext cx="832154" cy="2946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T14_Ti-6</a:t>
            </a:r>
            <a:endParaRPr dirty="0"/>
          </a:p>
        </p:txBody>
      </p:sp>
      <p:grpSp>
        <p:nvGrpSpPr>
          <p:cNvPr id="55" name="Group 54">
            <a:extLst>
              <a:ext uri="{FF2B5EF4-FFF2-40B4-BE49-F238E27FC236}">
                <a16:creationId xmlns:a16="http://schemas.microsoft.com/office/drawing/2014/main" id="{324DAF1F-66B8-40D1-9CF3-56BE057C74D0}"/>
              </a:ext>
            </a:extLst>
          </p:cNvPr>
          <p:cNvGrpSpPr/>
          <p:nvPr/>
        </p:nvGrpSpPr>
        <p:grpSpPr>
          <a:xfrm>
            <a:off x="5218822" y="119519"/>
            <a:ext cx="4699985" cy="2225744"/>
            <a:chOff x="5203798" y="184757"/>
            <a:chExt cx="5084927" cy="2410968"/>
          </a:xfrm>
        </p:grpSpPr>
        <p:pic>
          <p:nvPicPr>
            <p:cNvPr id="5" name="Picture 4" descr="Chart, scatter chart&#10;&#10;Description automatically generated">
              <a:extLst>
                <a:ext uri="{FF2B5EF4-FFF2-40B4-BE49-F238E27FC236}">
                  <a16:creationId xmlns:a16="http://schemas.microsoft.com/office/drawing/2014/main" id="{DAE33B4F-E450-4337-86B8-03DC3FDA53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3798" y="184757"/>
              <a:ext cx="4678680" cy="2410968"/>
            </a:xfrm>
            <a:prstGeom prst="rect">
              <a:avLst/>
            </a:prstGeom>
          </p:spPr>
        </p:pic>
        <p:sp>
          <p:nvSpPr>
            <p:cNvPr id="14" name="TextBox 13">
              <a:extLst>
                <a:ext uri="{FF2B5EF4-FFF2-40B4-BE49-F238E27FC236}">
                  <a16:creationId xmlns:a16="http://schemas.microsoft.com/office/drawing/2014/main" id="{4EBDEDED-549D-4EA3-A339-BB4538ACED72}"/>
                </a:ext>
              </a:extLst>
            </p:cNvPr>
            <p:cNvSpPr txBox="1"/>
            <p:nvPr/>
          </p:nvSpPr>
          <p:spPr>
            <a:xfrm>
              <a:off x="8338688" y="284459"/>
              <a:ext cx="1417561" cy="584775"/>
            </a:xfrm>
            <a:prstGeom prst="rect">
              <a:avLst/>
            </a:prstGeom>
            <a:noFill/>
          </p:spPr>
          <p:txBody>
            <a:bodyPr wrap="square">
              <a:spAutoFit/>
            </a:bodyPr>
            <a:lstStyle/>
            <a:p>
              <a:pPr marL="0" marR="0" lvl="0" indent="0" algn="l" rtl="0">
                <a:spcBef>
                  <a:spcPts val="0"/>
                </a:spcBef>
                <a:spcAft>
                  <a:spcPts val="0"/>
                </a:spcAft>
                <a:buNone/>
              </a:pPr>
              <a:r>
                <a:rPr lang="en-US" sz="1600" b="1" dirty="0">
                  <a:latin typeface="Calibri"/>
                  <a:ea typeface="Calibri"/>
                  <a:cs typeface="Calibri"/>
                  <a:sym typeface="Calibri"/>
                </a:rPr>
                <a:t>Adjusted with Combat</a:t>
              </a:r>
              <a:endParaRPr lang="en-US" sz="1600" dirty="0"/>
            </a:p>
          </p:txBody>
        </p:sp>
        <p:sp>
          <p:nvSpPr>
            <p:cNvPr id="27" name="Google Shape;164;p9">
              <a:extLst>
                <a:ext uri="{FF2B5EF4-FFF2-40B4-BE49-F238E27FC236}">
                  <a16:creationId xmlns:a16="http://schemas.microsoft.com/office/drawing/2014/main" id="{FAC82440-553E-4644-BDF5-8F67EE74FCA2}"/>
                </a:ext>
              </a:extLst>
            </p:cNvPr>
            <p:cNvSpPr/>
            <p:nvPr/>
          </p:nvSpPr>
          <p:spPr>
            <a:xfrm>
              <a:off x="8452652" y="1226479"/>
              <a:ext cx="1510059"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C25_Cs-160_E30</a:t>
              </a:r>
              <a:endParaRPr dirty="0"/>
            </a:p>
          </p:txBody>
        </p:sp>
        <p:cxnSp>
          <p:nvCxnSpPr>
            <p:cNvPr id="28" name="Google Shape;165;p9">
              <a:extLst>
                <a:ext uri="{FF2B5EF4-FFF2-40B4-BE49-F238E27FC236}">
                  <a16:creationId xmlns:a16="http://schemas.microsoft.com/office/drawing/2014/main" id="{D47F8129-A2DF-4A8A-99D4-4200AD0CE627}"/>
                </a:ext>
              </a:extLst>
            </p:cNvPr>
            <p:cNvCxnSpPr>
              <a:cxnSpLocks/>
            </p:cNvCxnSpPr>
            <p:nvPr/>
          </p:nvCxnSpPr>
          <p:spPr>
            <a:xfrm>
              <a:off x="9136122" y="1484365"/>
              <a:ext cx="0" cy="370829"/>
            </a:xfrm>
            <a:prstGeom prst="straightConnector1">
              <a:avLst/>
            </a:prstGeom>
            <a:noFill/>
            <a:ln w="38100" cap="flat" cmpd="sng">
              <a:solidFill>
                <a:schemeClr val="accent1"/>
              </a:solidFill>
              <a:prstDash val="solid"/>
              <a:miter lim="800000"/>
              <a:headEnd type="none" w="sm" len="sm"/>
              <a:tailEnd type="triangle" w="med" len="med"/>
            </a:ln>
          </p:spPr>
        </p:cxnSp>
        <p:cxnSp>
          <p:nvCxnSpPr>
            <p:cNvPr id="30" name="Google Shape;167;p9">
              <a:extLst>
                <a:ext uri="{FF2B5EF4-FFF2-40B4-BE49-F238E27FC236}">
                  <a16:creationId xmlns:a16="http://schemas.microsoft.com/office/drawing/2014/main" id="{93B633AD-9124-4A0D-B380-EDE69A4F16E9}"/>
                </a:ext>
              </a:extLst>
            </p:cNvPr>
            <p:cNvCxnSpPr>
              <a:cxnSpLocks/>
              <a:stCxn id="29" idx="2"/>
            </p:cNvCxnSpPr>
            <p:nvPr/>
          </p:nvCxnSpPr>
          <p:spPr>
            <a:xfrm flipH="1">
              <a:off x="10101194" y="1869415"/>
              <a:ext cx="187531" cy="192295"/>
            </a:xfrm>
            <a:prstGeom prst="straightConnector1">
              <a:avLst/>
            </a:prstGeom>
            <a:noFill/>
            <a:ln w="38100" cap="flat" cmpd="sng">
              <a:solidFill>
                <a:schemeClr val="accent1"/>
              </a:solidFill>
              <a:prstDash val="solid"/>
              <a:miter lim="800000"/>
              <a:headEnd type="none" w="sm" len="sm"/>
              <a:tailEnd type="triangle" w="med" len="med"/>
            </a:ln>
          </p:spPr>
        </p:cxnSp>
      </p:grpSp>
      <p:grpSp>
        <p:nvGrpSpPr>
          <p:cNvPr id="57" name="Group 56">
            <a:extLst>
              <a:ext uri="{FF2B5EF4-FFF2-40B4-BE49-F238E27FC236}">
                <a16:creationId xmlns:a16="http://schemas.microsoft.com/office/drawing/2014/main" id="{C32760A7-ADAA-468D-B9CA-94BC487C53D9}"/>
              </a:ext>
            </a:extLst>
          </p:cNvPr>
          <p:cNvGrpSpPr/>
          <p:nvPr/>
        </p:nvGrpSpPr>
        <p:grpSpPr>
          <a:xfrm>
            <a:off x="5276624" y="2321999"/>
            <a:ext cx="4740569" cy="2225744"/>
            <a:chOff x="5266334" y="2832918"/>
            <a:chExt cx="5128835" cy="2410968"/>
          </a:xfrm>
        </p:grpSpPr>
        <p:pic>
          <p:nvPicPr>
            <p:cNvPr id="7" name="Picture 6" descr="Chart, scatter chart&#10;&#10;Description automatically generated">
              <a:extLst>
                <a:ext uri="{FF2B5EF4-FFF2-40B4-BE49-F238E27FC236}">
                  <a16:creationId xmlns:a16="http://schemas.microsoft.com/office/drawing/2014/main" id="{2AA2C2B2-5095-40D1-B6C3-A3125A96CC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6334" y="2832918"/>
              <a:ext cx="4678680" cy="2410968"/>
            </a:xfrm>
            <a:prstGeom prst="rect">
              <a:avLst/>
            </a:prstGeom>
          </p:spPr>
        </p:pic>
        <p:sp>
          <p:nvSpPr>
            <p:cNvPr id="15" name="TextBox 14">
              <a:extLst>
                <a:ext uri="{FF2B5EF4-FFF2-40B4-BE49-F238E27FC236}">
                  <a16:creationId xmlns:a16="http://schemas.microsoft.com/office/drawing/2014/main" id="{A899A3B5-D87D-4DA3-81C4-423AFC7FECCE}"/>
                </a:ext>
              </a:extLst>
            </p:cNvPr>
            <p:cNvSpPr txBox="1"/>
            <p:nvPr/>
          </p:nvSpPr>
          <p:spPr>
            <a:xfrm>
              <a:off x="8338687" y="2940195"/>
              <a:ext cx="1417561" cy="584775"/>
            </a:xfrm>
            <a:prstGeom prst="rect">
              <a:avLst/>
            </a:prstGeom>
            <a:noFill/>
          </p:spPr>
          <p:txBody>
            <a:bodyPr wrap="square">
              <a:spAutoFit/>
            </a:bodyPr>
            <a:lstStyle/>
            <a:p>
              <a:pPr marL="0" marR="0" lvl="0" indent="0" algn="l" rtl="0">
                <a:spcBef>
                  <a:spcPts val="0"/>
                </a:spcBef>
                <a:spcAft>
                  <a:spcPts val="0"/>
                </a:spcAft>
                <a:buNone/>
              </a:pPr>
              <a:r>
                <a:rPr lang="en-US" sz="1600" b="1" dirty="0">
                  <a:latin typeface="Calibri"/>
                  <a:ea typeface="Calibri"/>
                  <a:cs typeface="Calibri"/>
                  <a:sym typeface="Calibri"/>
                </a:rPr>
                <a:t>Adjusted with Harman</a:t>
              </a:r>
              <a:endParaRPr lang="en-US" sz="1600" dirty="0"/>
            </a:p>
          </p:txBody>
        </p:sp>
        <p:sp>
          <p:nvSpPr>
            <p:cNvPr id="33" name="Google Shape;164;p9">
              <a:extLst>
                <a:ext uri="{FF2B5EF4-FFF2-40B4-BE49-F238E27FC236}">
                  <a16:creationId xmlns:a16="http://schemas.microsoft.com/office/drawing/2014/main" id="{A87B5547-85AB-4B84-92C3-6159D61E4A84}"/>
                </a:ext>
              </a:extLst>
            </p:cNvPr>
            <p:cNvSpPr/>
            <p:nvPr/>
          </p:nvSpPr>
          <p:spPr>
            <a:xfrm>
              <a:off x="8412286" y="3901194"/>
              <a:ext cx="1510059"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C25_Cs-160_E30</a:t>
              </a:r>
              <a:endParaRPr dirty="0"/>
            </a:p>
          </p:txBody>
        </p:sp>
        <p:cxnSp>
          <p:nvCxnSpPr>
            <p:cNvPr id="34" name="Google Shape;165;p9">
              <a:extLst>
                <a:ext uri="{FF2B5EF4-FFF2-40B4-BE49-F238E27FC236}">
                  <a16:creationId xmlns:a16="http://schemas.microsoft.com/office/drawing/2014/main" id="{3013059D-789B-480A-B1FF-100DE80284D2}"/>
                </a:ext>
              </a:extLst>
            </p:cNvPr>
            <p:cNvCxnSpPr>
              <a:cxnSpLocks/>
            </p:cNvCxnSpPr>
            <p:nvPr/>
          </p:nvCxnSpPr>
          <p:spPr>
            <a:xfrm>
              <a:off x="9136122" y="4220413"/>
              <a:ext cx="0" cy="370829"/>
            </a:xfrm>
            <a:prstGeom prst="straightConnector1">
              <a:avLst/>
            </a:prstGeom>
            <a:noFill/>
            <a:ln w="38100" cap="flat" cmpd="sng">
              <a:solidFill>
                <a:schemeClr val="accent1"/>
              </a:solidFill>
              <a:prstDash val="solid"/>
              <a:miter lim="800000"/>
              <a:headEnd type="none" w="sm" len="sm"/>
              <a:tailEnd type="triangle" w="med" len="med"/>
            </a:ln>
          </p:spPr>
        </p:cxnSp>
        <p:sp>
          <p:nvSpPr>
            <p:cNvPr id="35" name="Google Shape;166;p9">
              <a:extLst>
                <a:ext uri="{FF2B5EF4-FFF2-40B4-BE49-F238E27FC236}">
                  <a16:creationId xmlns:a16="http://schemas.microsoft.com/office/drawing/2014/main" id="{1A81A009-540D-43FF-9E29-B6CC1CB4BA28}"/>
                </a:ext>
              </a:extLst>
            </p:cNvPr>
            <p:cNvSpPr/>
            <p:nvPr/>
          </p:nvSpPr>
          <p:spPr>
            <a:xfrm>
              <a:off x="9494859" y="4169254"/>
              <a:ext cx="900310"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T14_Ti-6</a:t>
              </a:r>
              <a:endParaRPr dirty="0"/>
            </a:p>
          </p:txBody>
        </p:sp>
        <p:cxnSp>
          <p:nvCxnSpPr>
            <p:cNvPr id="36" name="Google Shape;167;p9">
              <a:extLst>
                <a:ext uri="{FF2B5EF4-FFF2-40B4-BE49-F238E27FC236}">
                  <a16:creationId xmlns:a16="http://schemas.microsoft.com/office/drawing/2014/main" id="{49794AC3-1691-45F1-9656-A32C56BC8A76}"/>
                </a:ext>
              </a:extLst>
            </p:cNvPr>
            <p:cNvCxnSpPr>
              <a:cxnSpLocks/>
              <a:stCxn id="35" idx="2"/>
            </p:cNvCxnSpPr>
            <p:nvPr/>
          </p:nvCxnSpPr>
          <p:spPr>
            <a:xfrm flipH="1">
              <a:off x="9757483" y="4488473"/>
              <a:ext cx="187531" cy="192295"/>
            </a:xfrm>
            <a:prstGeom prst="straightConnector1">
              <a:avLst/>
            </a:prstGeom>
            <a:noFill/>
            <a:ln w="38100" cap="flat" cmpd="sng">
              <a:solidFill>
                <a:schemeClr val="accent1"/>
              </a:solidFill>
              <a:prstDash val="solid"/>
              <a:miter lim="800000"/>
              <a:headEnd type="none" w="sm" len="sm"/>
              <a:tailEnd type="triangle" w="med" len="med"/>
            </a:ln>
          </p:spPr>
        </p:cxnSp>
      </p:grpSp>
      <p:grpSp>
        <p:nvGrpSpPr>
          <p:cNvPr id="58" name="Group 57">
            <a:extLst>
              <a:ext uri="{FF2B5EF4-FFF2-40B4-BE49-F238E27FC236}">
                <a16:creationId xmlns:a16="http://schemas.microsoft.com/office/drawing/2014/main" id="{60C4271E-94AF-4EA0-B4E6-C596C4CFB081}"/>
              </a:ext>
            </a:extLst>
          </p:cNvPr>
          <p:cNvGrpSpPr/>
          <p:nvPr/>
        </p:nvGrpSpPr>
        <p:grpSpPr>
          <a:xfrm>
            <a:off x="283313" y="2292629"/>
            <a:ext cx="4678322" cy="2225744"/>
            <a:chOff x="238960" y="2832918"/>
            <a:chExt cx="5061490" cy="2410968"/>
          </a:xfrm>
        </p:grpSpPr>
        <p:pic>
          <p:nvPicPr>
            <p:cNvPr id="9" name="Picture 8" descr="Chart, scatter chart&#10;&#10;Description automatically generated">
              <a:extLst>
                <a:ext uri="{FF2B5EF4-FFF2-40B4-BE49-F238E27FC236}">
                  <a16:creationId xmlns:a16="http://schemas.microsoft.com/office/drawing/2014/main" id="{4B03A8F9-C032-47B3-AE5B-EE4C7C5B4F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960" y="2832918"/>
              <a:ext cx="4678680" cy="2410968"/>
            </a:xfrm>
            <a:prstGeom prst="rect">
              <a:avLst/>
            </a:prstGeom>
          </p:spPr>
        </p:pic>
        <p:sp>
          <p:nvSpPr>
            <p:cNvPr id="17" name="TextBox 16">
              <a:extLst>
                <a:ext uri="{FF2B5EF4-FFF2-40B4-BE49-F238E27FC236}">
                  <a16:creationId xmlns:a16="http://schemas.microsoft.com/office/drawing/2014/main" id="{14390F4C-D3A5-40C1-8FB8-6218CA0B3C89}"/>
                </a:ext>
              </a:extLst>
            </p:cNvPr>
            <p:cNvSpPr txBox="1"/>
            <p:nvPr/>
          </p:nvSpPr>
          <p:spPr>
            <a:xfrm>
              <a:off x="3329366" y="2940195"/>
              <a:ext cx="1417561" cy="584775"/>
            </a:xfrm>
            <a:prstGeom prst="rect">
              <a:avLst/>
            </a:prstGeom>
            <a:noFill/>
          </p:spPr>
          <p:txBody>
            <a:bodyPr wrap="square">
              <a:spAutoFit/>
            </a:bodyPr>
            <a:lstStyle/>
            <a:p>
              <a:pPr marL="0" marR="0" lvl="0" indent="0" algn="l" rtl="0">
                <a:spcBef>
                  <a:spcPts val="0"/>
                </a:spcBef>
                <a:spcAft>
                  <a:spcPts val="0"/>
                </a:spcAft>
                <a:buNone/>
              </a:pPr>
              <a:r>
                <a:rPr lang="en-US" sz="1600" b="1" dirty="0">
                  <a:latin typeface="Calibri"/>
                  <a:ea typeface="Calibri"/>
                  <a:cs typeface="Calibri"/>
                  <a:sym typeface="Calibri"/>
                </a:rPr>
                <a:t>Adjusted with </a:t>
              </a:r>
              <a:r>
                <a:rPr lang="en-US" sz="1600" b="1" dirty="0" err="1">
                  <a:latin typeface="Calibri"/>
                  <a:ea typeface="Calibri"/>
                  <a:cs typeface="Calibri"/>
                  <a:sym typeface="Calibri"/>
                </a:rPr>
                <a:t>limma</a:t>
              </a:r>
              <a:endParaRPr lang="en-US" sz="1600" dirty="0"/>
            </a:p>
          </p:txBody>
        </p:sp>
        <p:sp>
          <p:nvSpPr>
            <p:cNvPr id="37" name="Google Shape;164;p9">
              <a:extLst>
                <a:ext uri="{FF2B5EF4-FFF2-40B4-BE49-F238E27FC236}">
                  <a16:creationId xmlns:a16="http://schemas.microsoft.com/office/drawing/2014/main" id="{8ACB8EE3-9166-409A-BF6D-4F26473C5985}"/>
                </a:ext>
              </a:extLst>
            </p:cNvPr>
            <p:cNvSpPr/>
            <p:nvPr/>
          </p:nvSpPr>
          <p:spPr>
            <a:xfrm>
              <a:off x="3624963" y="4326715"/>
              <a:ext cx="1510059"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C25_Cs-160_E30</a:t>
              </a:r>
              <a:endParaRPr dirty="0"/>
            </a:p>
          </p:txBody>
        </p:sp>
        <p:cxnSp>
          <p:nvCxnSpPr>
            <p:cNvPr id="38" name="Google Shape;165;p9">
              <a:extLst>
                <a:ext uri="{FF2B5EF4-FFF2-40B4-BE49-F238E27FC236}">
                  <a16:creationId xmlns:a16="http://schemas.microsoft.com/office/drawing/2014/main" id="{608787BB-7842-4523-BC02-C29830339753}"/>
                </a:ext>
              </a:extLst>
            </p:cNvPr>
            <p:cNvCxnSpPr>
              <a:cxnSpLocks/>
            </p:cNvCxnSpPr>
            <p:nvPr/>
          </p:nvCxnSpPr>
          <p:spPr>
            <a:xfrm flipH="1" flipV="1">
              <a:off x="4141514" y="4070958"/>
              <a:ext cx="238479" cy="255758"/>
            </a:xfrm>
            <a:prstGeom prst="straightConnector1">
              <a:avLst/>
            </a:prstGeom>
            <a:noFill/>
            <a:ln w="38100" cap="flat" cmpd="sng">
              <a:solidFill>
                <a:schemeClr val="accent1"/>
              </a:solidFill>
              <a:prstDash val="solid"/>
              <a:miter lim="800000"/>
              <a:headEnd type="none" w="sm" len="sm"/>
              <a:tailEnd type="triangle" w="med" len="med"/>
            </a:ln>
          </p:spPr>
        </p:cxnSp>
        <p:sp>
          <p:nvSpPr>
            <p:cNvPr id="39" name="Google Shape;166;p9">
              <a:extLst>
                <a:ext uri="{FF2B5EF4-FFF2-40B4-BE49-F238E27FC236}">
                  <a16:creationId xmlns:a16="http://schemas.microsoft.com/office/drawing/2014/main" id="{B1ED9D66-B862-4E1B-80FE-92E280F4EA84}"/>
                </a:ext>
              </a:extLst>
            </p:cNvPr>
            <p:cNvSpPr/>
            <p:nvPr/>
          </p:nvSpPr>
          <p:spPr>
            <a:xfrm>
              <a:off x="4400140" y="3655592"/>
              <a:ext cx="900310" cy="319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1" dirty="0">
                  <a:solidFill>
                    <a:schemeClr val="dk1"/>
                  </a:solidFill>
                  <a:latin typeface="Calibri"/>
                  <a:ea typeface="Calibri"/>
                  <a:cs typeface="Calibri"/>
                  <a:sym typeface="Calibri"/>
                </a:rPr>
                <a:t>T14_Ti-6</a:t>
              </a:r>
              <a:endParaRPr dirty="0"/>
            </a:p>
          </p:txBody>
        </p:sp>
        <p:cxnSp>
          <p:nvCxnSpPr>
            <p:cNvPr id="40" name="Google Shape;167;p9">
              <a:extLst>
                <a:ext uri="{FF2B5EF4-FFF2-40B4-BE49-F238E27FC236}">
                  <a16:creationId xmlns:a16="http://schemas.microsoft.com/office/drawing/2014/main" id="{A8486838-D058-47EE-B63B-4D6343EEC1C5}"/>
                </a:ext>
              </a:extLst>
            </p:cNvPr>
            <p:cNvCxnSpPr>
              <a:cxnSpLocks/>
              <a:stCxn id="39" idx="2"/>
            </p:cNvCxnSpPr>
            <p:nvPr/>
          </p:nvCxnSpPr>
          <p:spPr>
            <a:xfrm flipH="1">
              <a:off x="4662764" y="3974811"/>
              <a:ext cx="187531" cy="192295"/>
            </a:xfrm>
            <a:prstGeom prst="straightConnector1">
              <a:avLst/>
            </a:prstGeom>
            <a:noFill/>
            <a:ln w="38100" cap="flat" cmpd="sng">
              <a:solidFill>
                <a:schemeClr val="accent1"/>
              </a:solidFill>
              <a:prstDash val="solid"/>
              <a:miter lim="800000"/>
              <a:headEnd type="none" w="sm" len="sm"/>
              <a:tailEnd type="triangle" w="med" len="med"/>
            </a:ln>
          </p:spPr>
        </p:cxnSp>
      </p:grpSp>
      <p:sp>
        <p:nvSpPr>
          <p:cNvPr id="47" name="Oval 46">
            <a:extLst>
              <a:ext uri="{FF2B5EF4-FFF2-40B4-BE49-F238E27FC236}">
                <a16:creationId xmlns:a16="http://schemas.microsoft.com/office/drawing/2014/main" id="{771733B1-D567-496F-BBB0-51A6D2281FC5}"/>
              </a:ext>
            </a:extLst>
          </p:cNvPr>
          <p:cNvSpPr/>
          <p:nvPr/>
        </p:nvSpPr>
        <p:spPr>
          <a:xfrm>
            <a:off x="10017193" y="422410"/>
            <a:ext cx="205783" cy="212873"/>
          </a:xfrm>
          <a:prstGeom prst="ellipse">
            <a:avLst/>
          </a:prstGeom>
          <a:solidFill>
            <a:srgbClr val="F20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F6F1CE0C-AD7F-4D4E-92A9-27D235C93864}"/>
              </a:ext>
            </a:extLst>
          </p:cNvPr>
          <p:cNvSpPr/>
          <p:nvPr/>
        </p:nvSpPr>
        <p:spPr>
          <a:xfrm>
            <a:off x="10017193" y="762482"/>
            <a:ext cx="205783" cy="212873"/>
          </a:xfrm>
          <a:prstGeom prst="ellipse">
            <a:avLst/>
          </a:prstGeom>
          <a:solidFill>
            <a:srgbClr val="0004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1FCB7653-B82D-4EA0-AA5B-7B28CA1D3B3D}"/>
              </a:ext>
            </a:extLst>
          </p:cNvPr>
          <p:cNvSpPr txBox="1"/>
          <p:nvPr/>
        </p:nvSpPr>
        <p:spPr>
          <a:xfrm>
            <a:off x="10298391" y="358368"/>
            <a:ext cx="815086" cy="340958"/>
          </a:xfrm>
          <a:prstGeom prst="rect">
            <a:avLst/>
          </a:prstGeom>
          <a:noFill/>
        </p:spPr>
        <p:txBody>
          <a:bodyPr wrap="none" rtlCol="0">
            <a:spAutoFit/>
          </a:bodyPr>
          <a:lstStyle/>
          <a:p>
            <a:r>
              <a:rPr lang="en-US" dirty="0"/>
              <a:t>Batch 1</a:t>
            </a:r>
          </a:p>
        </p:txBody>
      </p:sp>
      <p:sp>
        <p:nvSpPr>
          <p:cNvPr id="53" name="TextBox 52">
            <a:extLst>
              <a:ext uri="{FF2B5EF4-FFF2-40B4-BE49-F238E27FC236}">
                <a16:creationId xmlns:a16="http://schemas.microsoft.com/office/drawing/2014/main" id="{0E9C126C-D4B8-4A7D-A46F-CF8A4E2CF91F}"/>
              </a:ext>
            </a:extLst>
          </p:cNvPr>
          <p:cNvSpPr txBox="1"/>
          <p:nvPr/>
        </p:nvSpPr>
        <p:spPr>
          <a:xfrm>
            <a:off x="10298391" y="699326"/>
            <a:ext cx="815086" cy="340958"/>
          </a:xfrm>
          <a:prstGeom prst="rect">
            <a:avLst/>
          </a:prstGeom>
          <a:noFill/>
        </p:spPr>
        <p:txBody>
          <a:bodyPr wrap="none" rtlCol="0">
            <a:spAutoFit/>
          </a:bodyPr>
          <a:lstStyle/>
          <a:p>
            <a:r>
              <a:rPr lang="en-US" dirty="0"/>
              <a:t>Batch 2</a:t>
            </a:r>
          </a:p>
        </p:txBody>
      </p:sp>
      <p:graphicFrame>
        <p:nvGraphicFramePr>
          <p:cNvPr id="59" name="Chart 58">
            <a:extLst>
              <a:ext uri="{FF2B5EF4-FFF2-40B4-BE49-F238E27FC236}">
                <a16:creationId xmlns:a16="http://schemas.microsoft.com/office/drawing/2014/main" id="{DE1A0309-C4BF-407E-BCF5-41F225E23A14}"/>
              </a:ext>
            </a:extLst>
          </p:cNvPr>
          <p:cNvGraphicFramePr>
            <a:graphicFrameLocks/>
          </p:cNvGraphicFramePr>
          <p:nvPr>
            <p:extLst>
              <p:ext uri="{D42A27DB-BD31-4B8C-83A1-F6EECF244321}">
                <p14:modId xmlns:p14="http://schemas.microsoft.com/office/powerpoint/2010/main" val="32016453"/>
              </p:ext>
            </p:extLst>
          </p:nvPr>
        </p:nvGraphicFramePr>
        <p:xfrm>
          <a:off x="528359" y="4573135"/>
          <a:ext cx="5769255" cy="1769049"/>
        </p:xfrm>
        <a:graphic>
          <a:graphicData uri="http://schemas.openxmlformats.org/drawingml/2006/chart">
            <c:chart xmlns:c="http://schemas.openxmlformats.org/drawingml/2006/chart" xmlns:r="http://schemas.openxmlformats.org/officeDocument/2006/relationships" r:id="rId6"/>
          </a:graphicData>
        </a:graphic>
      </p:graphicFrame>
      <p:sp>
        <p:nvSpPr>
          <p:cNvPr id="60" name="TextBox 59">
            <a:extLst>
              <a:ext uri="{FF2B5EF4-FFF2-40B4-BE49-F238E27FC236}">
                <a16:creationId xmlns:a16="http://schemas.microsoft.com/office/drawing/2014/main" id="{89E3F12C-B5C3-41C4-A460-D9CD9A117C4A}"/>
              </a:ext>
            </a:extLst>
          </p:cNvPr>
          <p:cNvSpPr txBox="1"/>
          <p:nvPr/>
        </p:nvSpPr>
        <p:spPr>
          <a:xfrm rot="16200000">
            <a:off x="-249642" y="5160458"/>
            <a:ext cx="1150022" cy="341373"/>
          </a:xfrm>
          <a:prstGeom prst="rect">
            <a:avLst/>
          </a:prstGeom>
          <a:noFill/>
        </p:spPr>
        <p:txBody>
          <a:bodyPr wrap="none" rtlCol="0">
            <a:spAutoFit/>
          </a:bodyPr>
          <a:lstStyle/>
          <a:p>
            <a:r>
              <a:rPr lang="en-US" dirty="0"/>
              <a:t>%, variance</a:t>
            </a:r>
          </a:p>
        </p:txBody>
      </p:sp>
      <p:sp>
        <p:nvSpPr>
          <p:cNvPr id="2" name="TextBox 1">
            <a:extLst>
              <a:ext uri="{FF2B5EF4-FFF2-40B4-BE49-F238E27FC236}">
                <a16:creationId xmlns:a16="http://schemas.microsoft.com/office/drawing/2014/main" id="{B81E0DEC-ED2C-480C-84C2-318D34ADA43B}"/>
              </a:ext>
            </a:extLst>
          </p:cNvPr>
          <p:cNvSpPr txBox="1"/>
          <p:nvPr/>
        </p:nvSpPr>
        <p:spPr>
          <a:xfrm>
            <a:off x="38852" y="57521"/>
            <a:ext cx="386709" cy="369332"/>
          </a:xfrm>
          <a:prstGeom prst="rect">
            <a:avLst/>
          </a:prstGeom>
          <a:noFill/>
        </p:spPr>
        <p:txBody>
          <a:bodyPr wrap="none" rtlCol="0">
            <a:spAutoFit/>
          </a:bodyPr>
          <a:lstStyle/>
          <a:p>
            <a:r>
              <a:rPr lang="en-US" b="1" dirty="0"/>
              <a:t>A.</a:t>
            </a:r>
          </a:p>
        </p:txBody>
      </p:sp>
      <p:sp>
        <p:nvSpPr>
          <p:cNvPr id="41" name="TextBox 40">
            <a:extLst>
              <a:ext uri="{FF2B5EF4-FFF2-40B4-BE49-F238E27FC236}">
                <a16:creationId xmlns:a16="http://schemas.microsoft.com/office/drawing/2014/main" id="{CD1B8131-47A7-4D96-BB47-04B658E27649}"/>
              </a:ext>
            </a:extLst>
          </p:cNvPr>
          <p:cNvSpPr txBox="1"/>
          <p:nvPr/>
        </p:nvSpPr>
        <p:spPr>
          <a:xfrm>
            <a:off x="5148485" y="57521"/>
            <a:ext cx="375424" cy="369332"/>
          </a:xfrm>
          <a:prstGeom prst="rect">
            <a:avLst/>
          </a:prstGeom>
          <a:noFill/>
        </p:spPr>
        <p:txBody>
          <a:bodyPr wrap="none" rtlCol="0">
            <a:spAutoFit/>
          </a:bodyPr>
          <a:lstStyle/>
          <a:p>
            <a:r>
              <a:rPr lang="en-US" b="1" dirty="0"/>
              <a:t>B.</a:t>
            </a:r>
          </a:p>
        </p:txBody>
      </p:sp>
      <p:sp>
        <p:nvSpPr>
          <p:cNvPr id="42" name="TextBox 41">
            <a:extLst>
              <a:ext uri="{FF2B5EF4-FFF2-40B4-BE49-F238E27FC236}">
                <a16:creationId xmlns:a16="http://schemas.microsoft.com/office/drawing/2014/main" id="{6FBBCC26-0A95-48B5-88AD-3C4B99AB32BD}"/>
              </a:ext>
            </a:extLst>
          </p:cNvPr>
          <p:cNvSpPr txBox="1"/>
          <p:nvPr/>
        </p:nvSpPr>
        <p:spPr>
          <a:xfrm>
            <a:off x="38852" y="2198016"/>
            <a:ext cx="367408" cy="369332"/>
          </a:xfrm>
          <a:prstGeom prst="rect">
            <a:avLst/>
          </a:prstGeom>
          <a:noFill/>
        </p:spPr>
        <p:txBody>
          <a:bodyPr wrap="none" rtlCol="0">
            <a:spAutoFit/>
          </a:bodyPr>
          <a:lstStyle/>
          <a:p>
            <a:r>
              <a:rPr lang="en-US" b="1" dirty="0"/>
              <a:t>C.</a:t>
            </a:r>
          </a:p>
        </p:txBody>
      </p:sp>
      <p:sp>
        <p:nvSpPr>
          <p:cNvPr id="43" name="TextBox 42">
            <a:extLst>
              <a:ext uri="{FF2B5EF4-FFF2-40B4-BE49-F238E27FC236}">
                <a16:creationId xmlns:a16="http://schemas.microsoft.com/office/drawing/2014/main" id="{06EACB42-A066-4D8D-8099-571912550159}"/>
              </a:ext>
            </a:extLst>
          </p:cNvPr>
          <p:cNvSpPr txBox="1"/>
          <p:nvPr/>
        </p:nvSpPr>
        <p:spPr>
          <a:xfrm>
            <a:off x="5148485" y="2198016"/>
            <a:ext cx="386388" cy="369332"/>
          </a:xfrm>
          <a:prstGeom prst="rect">
            <a:avLst/>
          </a:prstGeom>
          <a:noFill/>
        </p:spPr>
        <p:txBody>
          <a:bodyPr wrap="none" rtlCol="0">
            <a:spAutoFit/>
          </a:bodyPr>
          <a:lstStyle/>
          <a:p>
            <a:r>
              <a:rPr lang="en-US" b="1" dirty="0"/>
              <a:t>D.</a:t>
            </a:r>
          </a:p>
        </p:txBody>
      </p:sp>
      <p:sp>
        <p:nvSpPr>
          <p:cNvPr id="44" name="TextBox 43">
            <a:extLst>
              <a:ext uri="{FF2B5EF4-FFF2-40B4-BE49-F238E27FC236}">
                <a16:creationId xmlns:a16="http://schemas.microsoft.com/office/drawing/2014/main" id="{896D346A-CA16-4151-AAE5-49935AD79F21}"/>
              </a:ext>
            </a:extLst>
          </p:cNvPr>
          <p:cNvSpPr txBox="1"/>
          <p:nvPr/>
        </p:nvSpPr>
        <p:spPr>
          <a:xfrm>
            <a:off x="38852" y="4433053"/>
            <a:ext cx="357790" cy="369332"/>
          </a:xfrm>
          <a:prstGeom prst="rect">
            <a:avLst/>
          </a:prstGeom>
          <a:noFill/>
        </p:spPr>
        <p:txBody>
          <a:bodyPr wrap="none" rtlCol="0">
            <a:spAutoFit/>
          </a:bodyPr>
          <a:lstStyle/>
          <a:p>
            <a:r>
              <a:rPr lang="en-US" b="1" dirty="0"/>
              <a:t>E.</a:t>
            </a:r>
          </a:p>
        </p:txBody>
      </p:sp>
      <p:sp>
        <p:nvSpPr>
          <p:cNvPr id="48" name="Google Shape;93;p1">
            <a:extLst>
              <a:ext uri="{FF2B5EF4-FFF2-40B4-BE49-F238E27FC236}">
                <a16:creationId xmlns:a16="http://schemas.microsoft.com/office/drawing/2014/main" id="{80A94FC2-C5BD-4351-AD42-5566FD7A100A}"/>
              </a:ext>
            </a:extLst>
          </p:cNvPr>
          <p:cNvSpPr txBox="1"/>
          <p:nvPr/>
        </p:nvSpPr>
        <p:spPr>
          <a:xfrm>
            <a:off x="6297614" y="4976591"/>
            <a:ext cx="5739703" cy="1600398"/>
          </a:xfrm>
          <a:prstGeom prst="rect">
            <a:avLst/>
          </a:prstGeom>
          <a:noFill/>
          <a:ln>
            <a:noFill/>
          </a:ln>
        </p:spPr>
        <p:txBody>
          <a:bodyPr spcFirstLastPara="1" wrap="square" lIns="91425" tIns="45700" rIns="91425" bIns="45700" anchor="t" anchorCtr="0">
            <a:spAutoFit/>
          </a:bodyPr>
          <a:lstStyle/>
          <a:p>
            <a:pPr algn="just"/>
            <a:r>
              <a:rPr lang="en-US" sz="1400" b="1" dirty="0">
                <a:latin typeface="Times New Roman" panose="02020603050405020304" pitchFamily="18" charset="0"/>
                <a:cs typeface="Times New Roman" panose="02020603050405020304" pitchFamily="18" charset="0"/>
                <a:sym typeface="Calibri"/>
              </a:rPr>
              <a:t>Supplementary Figure 1.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Comparison and selection of batch adjustment methods for microarray data. Samples were processed for microarray analyses in two separate batches as it is visualized by principal component analysis. Three methods for adjustment were compared: Combat (B),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removeBatchEffect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(C), and 3)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harman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(D). Analysis of fraction of variance explained (E) indicate that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limma</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batch adjustment outperforms other methods.</a:t>
            </a:r>
          </a:p>
        </p:txBody>
      </p:sp>
    </p:spTree>
    <p:extLst>
      <p:ext uri="{BB962C8B-B14F-4D97-AF65-F5344CB8AC3E}">
        <p14:creationId xmlns:p14="http://schemas.microsoft.com/office/powerpoint/2010/main" val="958785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26" name="Google Shape;93;p1"/>
          <p:cNvSpPr txBox="1"/>
          <p:nvPr/>
        </p:nvSpPr>
        <p:spPr>
          <a:xfrm>
            <a:off x="30846" y="5657336"/>
            <a:ext cx="12130308" cy="954067"/>
          </a:xfrm>
          <a:prstGeom prst="rect">
            <a:avLst/>
          </a:prstGeom>
          <a:noFill/>
          <a:ln>
            <a:noFill/>
          </a:ln>
        </p:spPr>
        <p:txBody>
          <a:bodyPr spcFirstLastPara="1" wrap="square" lIns="91425" tIns="45700" rIns="91425" bIns="45700" anchor="t" anchorCtr="0">
            <a:spAutoFit/>
          </a:bodyPr>
          <a:lstStyle/>
          <a:p>
            <a:pPr algn="just"/>
            <a:r>
              <a:rPr lang="en-US" sz="1400" b="1" dirty="0">
                <a:latin typeface="Times New Roman" panose="02020603050405020304" pitchFamily="18" charset="0"/>
                <a:cs typeface="Times New Roman" panose="02020603050405020304" pitchFamily="18" charset="0"/>
                <a:sym typeface="Calibri"/>
              </a:rPr>
              <a:t>Supplementary Figure 2. </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Mean irradiation exposure-related transcriptome portraits. Self-organizing maps (SOM) transcriptomic “portrayal” projects high-dimensional gene expression data into 2D grid map. Each map is characterized by red-blue spot patterns reflecting clusters of co-expressed up- and down-regulated genes for a given condition. Group-centered SOM portraits show that Cs (B), Si (C), and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Ti</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(D) exposure triggers considerable changes in transcriptome landscape compared to control animals (A).</a:t>
            </a:r>
          </a:p>
        </p:txBody>
      </p:sp>
      <p:pic>
        <p:nvPicPr>
          <p:cNvPr id="27" name="Google Shape;181;p10">
            <a:extLst>
              <a:ext uri="{FF2B5EF4-FFF2-40B4-BE49-F238E27FC236}">
                <a16:creationId xmlns:a16="http://schemas.microsoft.com/office/drawing/2014/main" id="{03C12856-E6E1-4630-8DD1-EE882C089FF5}"/>
              </a:ext>
            </a:extLst>
          </p:cNvPr>
          <p:cNvPicPr preferRelativeResize="0"/>
          <p:nvPr/>
        </p:nvPicPr>
        <p:blipFill rotWithShape="1">
          <a:blip r:embed="rId3">
            <a:alphaModFix/>
          </a:blip>
          <a:srcRect/>
          <a:stretch/>
        </p:blipFill>
        <p:spPr>
          <a:xfrm>
            <a:off x="1062896" y="1750691"/>
            <a:ext cx="1708565" cy="1678309"/>
          </a:xfrm>
          <a:prstGeom prst="rect">
            <a:avLst/>
          </a:prstGeom>
          <a:noFill/>
          <a:ln>
            <a:noFill/>
          </a:ln>
        </p:spPr>
      </p:pic>
      <p:pic>
        <p:nvPicPr>
          <p:cNvPr id="30" name="Google Shape;182;p10">
            <a:extLst>
              <a:ext uri="{FF2B5EF4-FFF2-40B4-BE49-F238E27FC236}">
                <a16:creationId xmlns:a16="http://schemas.microsoft.com/office/drawing/2014/main" id="{1A443EDF-5D05-4B3F-8D70-CB017915A61C}"/>
              </a:ext>
            </a:extLst>
          </p:cNvPr>
          <p:cNvPicPr preferRelativeResize="0"/>
          <p:nvPr/>
        </p:nvPicPr>
        <p:blipFill rotWithShape="1">
          <a:blip r:embed="rId4">
            <a:alphaModFix/>
          </a:blip>
          <a:srcRect/>
          <a:stretch/>
        </p:blipFill>
        <p:spPr>
          <a:xfrm>
            <a:off x="3912127" y="168035"/>
            <a:ext cx="1708565" cy="1678309"/>
          </a:xfrm>
          <a:prstGeom prst="rect">
            <a:avLst/>
          </a:prstGeom>
          <a:noFill/>
          <a:ln>
            <a:noFill/>
          </a:ln>
        </p:spPr>
      </p:pic>
      <p:pic>
        <p:nvPicPr>
          <p:cNvPr id="31" name="Google Shape;183;p10">
            <a:extLst>
              <a:ext uri="{FF2B5EF4-FFF2-40B4-BE49-F238E27FC236}">
                <a16:creationId xmlns:a16="http://schemas.microsoft.com/office/drawing/2014/main" id="{DFA9A08E-172B-433C-B593-7D2C1A193C1B}"/>
              </a:ext>
            </a:extLst>
          </p:cNvPr>
          <p:cNvPicPr preferRelativeResize="0"/>
          <p:nvPr/>
        </p:nvPicPr>
        <p:blipFill rotWithShape="1">
          <a:blip r:embed="rId5">
            <a:alphaModFix/>
          </a:blip>
          <a:srcRect/>
          <a:stretch/>
        </p:blipFill>
        <p:spPr>
          <a:xfrm>
            <a:off x="5777691" y="168035"/>
            <a:ext cx="1708565" cy="1678309"/>
          </a:xfrm>
          <a:prstGeom prst="rect">
            <a:avLst/>
          </a:prstGeom>
          <a:noFill/>
          <a:ln>
            <a:noFill/>
          </a:ln>
        </p:spPr>
      </p:pic>
      <p:pic>
        <p:nvPicPr>
          <p:cNvPr id="32" name="Google Shape;184;p10">
            <a:extLst>
              <a:ext uri="{FF2B5EF4-FFF2-40B4-BE49-F238E27FC236}">
                <a16:creationId xmlns:a16="http://schemas.microsoft.com/office/drawing/2014/main" id="{4B403855-3493-4424-B21A-A465521C8BBA}"/>
              </a:ext>
            </a:extLst>
          </p:cNvPr>
          <p:cNvPicPr preferRelativeResize="0"/>
          <p:nvPr/>
        </p:nvPicPr>
        <p:blipFill rotWithShape="1">
          <a:blip r:embed="rId6">
            <a:alphaModFix/>
          </a:blip>
          <a:srcRect/>
          <a:stretch/>
        </p:blipFill>
        <p:spPr>
          <a:xfrm>
            <a:off x="7609192" y="168035"/>
            <a:ext cx="1708565" cy="1678309"/>
          </a:xfrm>
          <a:prstGeom prst="rect">
            <a:avLst/>
          </a:prstGeom>
          <a:noFill/>
          <a:ln>
            <a:noFill/>
          </a:ln>
        </p:spPr>
      </p:pic>
      <p:pic>
        <p:nvPicPr>
          <p:cNvPr id="33" name="Google Shape;185;p10">
            <a:extLst>
              <a:ext uri="{FF2B5EF4-FFF2-40B4-BE49-F238E27FC236}">
                <a16:creationId xmlns:a16="http://schemas.microsoft.com/office/drawing/2014/main" id="{E7E01B2B-8261-450F-8E44-A8D06A886DF6}"/>
              </a:ext>
            </a:extLst>
          </p:cNvPr>
          <p:cNvPicPr preferRelativeResize="0"/>
          <p:nvPr/>
        </p:nvPicPr>
        <p:blipFill rotWithShape="1">
          <a:blip r:embed="rId7">
            <a:alphaModFix/>
          </a:blip>
          <a:srcRect/>
          <a:stretch/>
        </p:blipFill>
        <p:spPr>
          <a:xfrm>
            <a:off x="9424900" y="168035"/>
            <a:ext cx="1708565" cy="1686785"/>
          </a:xfrm>
          <a:prstGeom prst="rect">
            <a:avLst/>
          </a:prstGeom>
          <a:noFill/>
          <a:ln>
            <a:noFill/>
          </a:ln>
        </p:spPr>
      </p:pic>
      <p:pic>
        <p:nvPicPr>
          <p:cNvPr id="34" name="Google Shape;186;p10">
            <a:extLst>
              <a:ext uri="{FF2B5EF4-FFF2-40B4-BE49-F238E27FC236}">
                <a16:creationId xmlns:a16="http://schemas.microsoft.com/office/drawing/2014/main" id="{F5251676-96C0-47E7-83A6-F25A2A5AB27E}"/>
              </a:ext>
            </a:extLst>
          </p:cNvPr>
          <p:cNvPicPr preferRelativeResize="0"/>
          <p:nvPr/>
        </p:nvPicPr>
        <p:blipFill rotWithShape="1">
          <a:blip r:embed="rId8">
            <a:alphaModFix/>
          </a:blip>
          <a:srcRect/>
          <a:stretch/>
        </p:blipFill>
        <p:spPr>
          <a:xfrm>
            <a:off x="3912127" y="2021743"/>
            <a:ext cx="1708565" cy="1678309"/>
          </a:xfrm>
          <a:prstGeom prst="rect">
            <a:avLst/>
          </a:prstGeom>
          <a:noFill/>
          <a:ln>
            <a:noFill/>
          </a:ln>
        </p:spPr>
      </p:pic>
      <p:pic>
        <p:nvPicPr>
          <p:cNvPr id="35" name="Google Shape;187;p10">
            <a:extLst>
              <a:ext uri="{FF2B5EF4-FFF2-40B4-BE49-F238E27FC236}">
                <a16:creationId xmlns:a16="http://schemas.microsoft.com/office/drawing/2014/main" id="{4AF3297C-A615-4180-8734-B75582E55BCA}"/>
              </a:ext>
            </a:extLst>
          </p:cNvPr>
          <p:cNvPicPr preferRelativeResize="0"/>
          <p:nvPr/>
        </p:nvPicPr>
        <p:blipFill rotWithShape="1">
          <a:blip r:embed="rId9">
            <a:alphaModFix/>
          </a:blip>
          <a:srcRect/>
          <a:stretch/>
        </p:blipFill>
        <p:spPr>
          <a:xfrm>
            <a:off x="5775214" y="2021743"/>
            <a:ext cx="1708565" cy="1678309"/>
          </a:xfrm>
          <a:prstGeom prst="rect">
            <a:avLst/>
          </a:prstGeom>
          <a:noFill/>
          <a:ln>
            <a:noFill/>
          </a:ln>
        </p:spPr>
      </p:pic>
      <p:pic>
        <p:nvPicPr>
          <p:cNvPr id="36" name="Google Shape;188;p10">
            <a:extLst>
              <a:ext uri="{FF2B5EF4-FFF2-40B4-BE49-F238E27FC236}">
                <a16:creationId xmlns:a16="http://schemas.microsoft.com/office/drawing/2014/main" id="{F001A93E-521A-49E6-8F0F-FD4C6699D991}"/>
              </a:ext>
            </a:extLst>
          </p:cNvPr>
          <p:cNvPicPr preferRelativeResize="0"/>
          <p:nvPr/>
        </p:nvPicPr>
        <p:blipFill rotWithShape="1">
          <a:blip r:embed="rId10">
            <a:alphaModFix/>
          </a:blip>
          <a:srcRect/>
          <a:stretch/>
        </p:blipFill>
        <p:spPr>
          <a:xfrm>
            <a:off x="7609192" y="2021743"/>
            <a:ext cx="1708565" cy="1678309"/>
          </a:xfrm>
          <a:prstGeom prst="rect">
            <a:avLst/>
          </a:prstGeom>
          <a:noFill/>
          <a:ln>
            <a:noFill/>
          </a:ln>
        </p:spPr>
      </p:pic>
      <p:pic>
        <p:nvPicPr>
          <p:cNvPr id="37" name="Google Shape;189;p10">
            <a:extLst>
              <a:ext uri="{FF2B5EF4-FFF2-40B4-BE49-F238E27FC236}">
                <a16:creationId xmlns:a16="http://schemas.microsoft.com/office/drawing/2014/main" id="{9922FB1C-2EB7-4937-B0B3-1821D954DF12}"/>
              </a:ext>
            </a:extLst>
          </p:cNvPr>
          <p:cNvPicPr preferRelativeResize="0"/>
          <p:nvPr/>
        </p:nvPicPr>
        <p:blipFill rotWithShape="1">
          <a:blip r:embed="rId11">
            <a:alphaModFix/>
          </a:blip>
          <a:srcRect/>
          <a:stretch/>
        </p:blipFill>
        <p:spPr>
          <a:xfrm>
            <a:off x="9424900" y="2021743"/>
            <a:ext cx="1708565" cy="1678309"/>
          </a:xfrm>
          <a:prstGeom prst="rect">
            <a:avLst/>
          </a:prstGeom>
          <a:noFill/>
          <a:ln>
            <a:noFill/>
          </a:ln>
        </p:spPr>
      </p:pic>
      <p:pic>
        <p:nvPicPr>
          <p:cNvPr id="38" name="Google Shape;190;p10">
            <a:extLst>
              <a:ext uri="{FF2B5EF4-FFF2-40B4-BE49-F238E27FC236}">
                <a16:creationId xmlns:a16="http://schemas.microsoft.com/office/drawing/2014/main" id="{462A3B64-4511-4717-9AA7-52E7611A7A7A}"/>
              </a:ext>
            </a:extLst>
          </p:cNvPr>
          <p:cNvPicPr preferRelativeResize="0"/>
          <p:nvPr/>
        </p:nvPicPr>
        <p:blipFill rotWithShape="1">
          <a:blip r:embed="rId12">
            <a:alphaModFix/>
          </a:blip>
          <a:srcRect/>
          <a:stretch/>
        </p:blipFill>
        <p:spPr>
          <a:xfrm>
            <a:off x="3912127" y="3855602"/>
            <a:ext cx="1708565" cy="1686785"/>
          </a:xfrm>
          <a:prstGeom prst="rect">
            <a:avLst/>
          </a:prstGeom>
          <a:noFill/>
          <a:ln>
            <a:noFill/>
          </a:ln>
        </p:spPr>
      </p:pic>
      <p:pic>
        <p:nvPicPr>
          <p:cNvPr id="39" name="Google Shape;191;p10">
            <a:extLst>
              <a:ext uri="{FF2B5EF4-FFF2-40B4-BE49-F238E27FC236}">
                <a16:creationId xmlns:a16="http://schemas.microsoft.com/office/drawing/2014/main" id="{5BDB5BB8-E034-4726-9D26-2C8998AEC3E5}"/>
              </a:ext>
            </a:extLst>
          </p:cNvPr>
          <p:cNvPicPr preferRelativeResize="0"/>
          <p:nvPr/>
        </p:nvPicPr>
        <p:blipFill rotWithShape="1">
          <a:blip r:embed="rId13">
            <a:alphaModFix/>
          </a:blip>
          <a:srcRect/>
          <a:stretch/>
        </p:blipFill>
        <p:spPr>
          <a:xfrm>
            <a:off x="5775214" y="3864078"/>
            <a:ext cx="1708565" cy="1678309"/>
          </a:xfrm>
          <a:prstGeom prst="rect">
            <a:avLst/>
          </a:prstGeom>
          <a:noFill/>
          <a:ln>
            <a:noFill/>
          </a:ln>
        </p:spPr>
      </p:pic>
      <p:pic>
        <p:nvPicPr>
          <p:cNvPr id="40" name="Google Shape;192;p10">
            <a:extLst>
              <a:ext uri="{FF2B5EF4-FFF2-40B4-BE49-F238E27FC236}">
                <a16:creationId xmlns:a16="http://schemas.microsoft.com/office/drawing/2014/main" id="{417CBF6E-FAC1-4871-B7B4-3AA41B306CDA}"/>
              </a:ext>
            </a:extLst>
          </p:cNvPr>
          <p:cNvPicPr preferRelativeResize="0"/>
          <p:nvPr/>
        </p:nvPicPr>
        <p:blipFill rotWithShape="1">
          <a:blip r:embed="rId14">
            <a:alphaModFix/>
          </a:blip>
          <a:srcRect/>
          <a:stretch/>
        </p:blipFill>
        <p:spPr>
          <a:xfrm>
            <a:off x="7609192" y="3855602"/>
            <a:ext cx="1708565" cy="1678309"/>
          </a:xfrm>
          <a:prstGeom prst="rect">
            <a:avLst/>
          </a:prstGeom>
          <a:noFill/>
          <a:ln>
            <a:noFill/>
          </a:ln>
        </p:spPr>
      </p:pic>
      <p:pic>
        <p:nvPicPr>
          <p:cNvPr id="41" name="Google Shape;193;p10">
            <a:extLst>
              <a:ext uri="{FF2B5EF4-FFF2-40B4-BE49-F238E27FC236}">
                <a16:creationId xmlns:a16="http://schemas.microsoft.com/office/drawing/2014/main" id="{D4CBFDF4-B8A9-4E34-AE37-7F78930C51B5}"/>
              </a:ext>
            </a:extLst>
          </p:cNvPr>
          <p:cNvPicPr preferRelativeResize="0"/>
          <p:nvPr/>
        </p:nvPicPr>
        <p:blipFill rotWithShape="1">
          <a:blip r:embed="rId15">
            <a:alphaModFix/>
          </a:blip>
          <a:srcRect/>
          <a:stretch/>
        </p:blipFill>
        <p:spPr>
          <a:xfrm>
            <a:off x="9424900" y="3864078"/>
            <a:ext cx="1708565" cy="1678309"/>
          </a:xfrm>
          <a:prstGeom prst="rect">
            <a:avLst/>
          </a:prstGeom>
          <a:noFill/>
          <a:ln>
            <a:noFill/>
          </a:ln>
        </p:spPr>
      </p:pic>
      <p:sp>
        <p:nvSpPr>
          <p:cNvPr id="42" name="Rectangle 41">
            <a:extLst>
              <a:ext uri="{FF2B5EF4-FFF2-40B4-BE49-F238E27FC236}">
                <a16:creationId xmlns:a16="http://schemas.microsoft.com/office/drawing/2014/main" id="{423E11D3-4195-49E3-81B5-6574EEE25BAE}"/>
              </a:ext>
            </a:extLst>
          </p:cNvPr>
          <p:cNvSpPr/>
          <p:nvPr/>
        </p:nvSpPr>
        <p:spPr>
          <a:xfrm>
            <a:off x="830580" y="2318692"/>
            <a:ext cx="150635" cy="604651"/>
          </a:xfrm>
          <a:prstGeom prst="rect">
            <a:avLst/>
          </a:prstGeom>
          <a:gradFill flip="none" rotWithShape="1">
            <a:gsLst>
              <a:gs pos="0">
                <a:srgbClr val="0000BB"/>
              </a:gs>
              <a:gs pos="81000">
                <a:srgbClr val="EE4B00"/>
              </a:gs>
              <a:gs pos="51000">
                <a:srgbClr val="1AD000"/>
              </a:gs>
              <a:gs pos="28000">
                <a:srgbClr val="93C0C4"/>
              </a:gs>
              <a:gs pos="100000">
                <a:srgbClr val="910000"/>
              </a:gs>
            </a:gsLst>
            <a:lin ang="16200000" scaled="1"/>
            <a:tileRect/>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D928C7F2-2B9E-482D-9B88-664A8B8CF2C4}"/>
              </a:ext>
            </a:extLst>
          </p:cNvPr>
          <p:cNvSpPr txBox="1"/>
          <p:nvPr/>
        </p:nvSpPr>
        <p:spPr>
          <a:xfrm>
            <a:off x="444718" y="2164803"/>
            <a:ext cx="448357" cy="369332"/>
          </a:xfrm>
          <a:prstGeom prst="rect">
            <a:avLst/>
          </a:prstGeom>
          <a:noFill/>
        </p:spPr>
        <p:txBody>
          <a:bodyPr wrap="square" rtlCol="0">
            <a:spAutoFit/>
          </a:bodyPr>
          <a:lstStyle/>
          <a:p>
            <a:pPr algn="r"/>
            <a:r>
              <a:rPr lang="en-US" dirty="0"/>
              <a:t>UP</a:t>
            </a:r>
          </a:p>
        </p:txBody>
      </p:sp>
      <p:sp>
        <p:nvSpPr>
          <p:cNvPr id="44" name="TextBox 43">
            <a:extLst>
              <a:ext uri="{FF2B5EF4-FFF2-40B4-BE49-F238E27FC236}">
                <a16:creationId xmlns:a16="http://schemas.microsoft.com/office/drawing/2014/main" id="{9B08D40A-8E28-44FA-AF24-69C1034F526B}"/>
              </a:ext>
            </a:extLst>
          </p:cNvPr>
          <p:cNvSpPr txBox="1"/>
          <p:nvPr/>
        </p:nvSpPr>
        <p:spPr>
          <a:xfrm>
            <a:off x="290945" y="2717254"/>
            <a:ext cx="602130" cy="369332"/>
          </a:xfrm>
          <a:prstGeom prst="rect">
            <a:avLst/>
          </a:prstGeom>
          <a:noFill/>
        </p:spPr>
        <p:txBody>
          <a:bodyPr wrap="square" rtlCol="0">
            <a:spAutoFit/>
          </a:bodyPr>
          <a:lstStyle/>
          <a:p>
            <a:pPr algn="r"/>
            <a:r>
              <a:rPr lang="en-US" dirty="0"/>
              <a:t>DN</a:t>
            </a:r>
          </a:p>
        </p:txBody>
      </p:sp>
      <p:sp>
        <p:nvSpPr>
          <p:cNvPr id="45" name="TextBox 44">
            <a:extLst>
              <a:ext uri="{FF2B5EF4-FFF2-40B4-BE49-F238E27FC236}">
                <a16:creationId xmlns:a16="http://schemas.microsoft.com/office/drawing/2014/main" id="{76274A07-4108-4AE4-85AC-DA8DF2E6A4CB}"/>
              </a:ext>
            </a:extLst>
          </p:cNvPr>
          <p:cNvSpPr txBox="1"/>
          <p:nvPr/>
        </p:nvSpPr>
        <p:spPr>
          <a:xfrm>
            <a:off x="197278" y="1652411"/>
            <a:ext cx="448357" cy="400110"/>
          </a:xfrm>
          <a:prstGeom prst="rect">
            <a:avLst/>
          </a:prstGeom>
          <a:noFill/>
        </p:spPr>
        <p:txBody>
          <a:bodyPr wrap="square" rtlCol="0">
            <a:spAutoFit/>
          </a:bodyPr>
          <a:lstStyle/>
          <a:p>
            <a:r>
              <a:rPr lang="en-US" sz="2000" b="1" dirty="0"/>
              <a:t>A</a:t>
            </a:r>
          </a:p>
        </p:txBody>
      </p:sp>
      <p:sp>
        <p:nvSpPr>
          <p:cNvPr id="46" name="TextBox 45">
            <a:extLst>
              <a:ext uri="{FF2B5EF4-FFF2-40B4-BE49-F238E27FC236}">
                <a16:creationId xmlns:a16="http://schemas.microsoft.com/office/drawing/2014/main" id="{73403D45-AB39-46B6-9872-2858DAF02F3B}"/>
              </a:ext>
            </a:extLst>
          </p:cNvPr>
          <p:cNvSpPr txBox="1"/>
          <p:nvPr/>
        </p:nvSpPr>
        <p:spPr>
          <a:xfrm>
            <a:off x="3351674" y="608119"/>
            <a:ext cx="448357" cy="400110"/>
          </a:xfrm>
          <a:prstGeom prst="rect">
            <a:avLst/>
          </a:prstGeom>
          <a:noFill/>
        </p:spPr>
        <p:txBody>
          <a:bodyPr wrap="square" rtlCol="0">
            <a:spAutoFit/>
          </a:bodyPr>
          <a:lstStyle/>
          <a:p>
            <a:r>
              <a:rPr lang="en-US" sz="2000" b="1" dirty="0"/>
              <a:t>B</a:t>
            </a:r>
          </a:p>
        </p:txBody>
      </p:sp>
      <p:sp>
        <p:nvSpPr>
          <p:cNvPr id="47" name="TextBox 46">
            <a:extLst>
              <a:ext uri="{FF2B5EF4-FFF2-40B4-BE49-F238E27FC236}">
                <a16:creationId xmlns:a16="http://schemas.microsoft.com/office/drawing/2014/main" id="{5F42711A-4E9E-4D96-B0D9-6D0867397311}"/>
              </a:ext>
            </a:extLst>
          </p:cNvPr>
          <p:cNvSpPr txBox="1"/>
          <p:nvPr/>
        </p:nvSpPr>
        <p:spPr>
          <a:xfrm>
            <a:off x="3351674" y="2498196"/>
            <a:ext cx="448357" cy="400110"/>
          </a:xfrm>
          <a:prstGeom prst="rect">
            <a:avLst/>
          </a:prstGeom>
          <a:noFill/>
        </p:spPr>
        <p:txBody>
          <a:bodyPr wrap="square" rtlCol="0">
            <a:spAutoFit/>
          </a:bodyPr>
          <a:lstStyle/>
          <a:p>
            <a:r>
              <a:rPr lang="en-US" sz="2000" b="1" dirty="0"/>
              <a:t>C</a:t>
            </a:r>
          </a:p>
        </p:txBody>
      </p:sp>
      <p:sp>
        <p:nvSpPr>
          <p:cNvPr id="48" name="TextBox 47">
            <a:extLst>
              <a:ext uri="{FF2B5EF4-FFF2-40B4-BE49-F238E27FC236}">
                <a16:creationId xmlns:a16="http://schemas.microsoft.com/office/drawing/2014/main" id="{C13CF718-E7B1-4307-B507-14F93E654EB2}"/>
              </a:ext>
            </a:extLst>
          </p:cNvPr>
          <p:cNvSpPr txBox="1"/>
          <p:nvPr/>
        </p:nvSpPr>
        <p:spPr>
          <a:xfrm>
            <a:off x="3351674" y="4414001"/>
            <a:ext cx="448357" cy="400110"/>
          </a:xfrm>
          <a:prstGeom prst="rect">
            <a:avLst/>
          </a:prstGeom>
          <a:noFill/>
        </p:spPr>
        <p:txBody>
          <a:bodyPr wrap="square" rtlCol="0">
            <a:spAutoFit/>
          </a:bodyPr>
          <a:lstStyle/>
          <a:p>
            <a:r>
              <a:rPr lang="en-US" sz="2000" b="1" dirty="0"/>
              <a:t>D</a:t>
            </a:r>
          </a:p>
        </p:txBody>
      </p:sp>
    </p:spTree>
    <p:extLst>
      <p:ext uri="{BB962C8B-B14F-4D97-AF65-F5344CB8AC3E}">
        <p14:creationId xmlns:p14="http://schemas.microsoft.com/office/powerpoint/2010/main" val="1910824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EE8AF38-A6F5-47B0-9735-C75EA876B45C}"/>
              </a:ext>
            </a:extLst>
          </p:cNvPr>
          <p:cNvPicPr>
            <a:picLocks noChangeAspect="1"/>
          </p:cNvPicPr>
          <p:nvPr/>
        </p:nvPicPr>
        <p:blipFill rotWithShape="1">
          <a:blip r:embed="rId2"/>
          <a:srcRect l="4772" t="15189" r="4449" b="11999"/>
          <a:stretch/>
        </p:blipFill>
        <p:spPr>
          <a:xfrm>
            <a:off x="8419969" y="80840"/>
            <a:ext cx="3198689" cy="1952164"/>
          </a:xfrm>
          <a:prstGeom prst="rect">
            <a:avLst/>
          </a:prstGeom>
        </p:spPr>
      </p:pic>
      <p:pic>
        <p:nvPicPr>
          <p:cNvPr id="9" name="Picture 8">
            <a:extLst>
              <a:ext uri="{FF2B5EF4-FFF2-40B4-BE49-F238E27FC236}">
                <a16:creationId xmlns:a16="http://schemas.microsoft.com/office/drawing/2014/main" id="{246388A3-C2A1-4752-A747-78219E9124C0}"/>
              </a:ext>
            </a:extLst>
          </p:cNvPr>
          <p:cNvPicPr>
            <a:picLocks noChangeAspect="1"/>
          </p:cNvPicPr>
          <p:nvPr/>
        </p:nvPicPr>
        <p:blipFill rotWithShape="1">
          <a:blip r:embed="rId3"/>
          <a:srcRect l="6185" t="14725" r="5242" b="12000"/>
          <a:stretch/>
        </p:blipFill>
        <p:spPr>
          <a:xfrm>
            <a:off x="8467675" y="2454176"/>
            <a:ext cx="3132000" cy="1971539"/>
          </a:xfrm>
          <a:prstGeom prst="rect">
            <a:avLst/>
          </a:prstGeom>
        </p:spPr>
      </p:pic>
      <p:pic>
        <p:nvPicPr>
          <p:cNvPr id="11" name="Picture 10">
            <a:extLst>
              <a:ext uri="{FF2B5EF4-FFF2-40B4-BE49-F238E27FC236}">
                <a16:creationId xmlns:a16="http://schemas.microsoft.com/office/drawing/2014/main" id="{25CC1EA5-3D4E-4E10-AA08-3562EB265AAA}"/>
              </a:ext>
            </a:extLst>
          </p:cNvPr>
          <p:cNvPicPr>
            <a:picLocks noChangeAspect="1"/>
          </p:cNvPicPr>
          <p:nvPr/>
        </p:nvPicPr>
        <p:blipFill rotWithShape="1">
          <a:blip r:embed="rId4"/>
          <a:srcRect l="5785" t="16579" r="5730" b="13275"/>
          <a:stretch/>
        </p:blipFill>
        <p:spPr>
          <a:xfrm>
            <a:off x="8412384" y="4829719"/>
            <a:ext cx="3168000" cy="1801354"/>
          </a:xfrm>
          <a:prstGeom prst="rect">
            <a:avLst/>
          </a:prstGeom>
        </p:spPr>
      </p:pic>
      <p:pic>
        <p:nvPicPr>
          <p:cNvPr id="5" name="Picture 4">
            <a:extLst>
              <a:ext uri="{FF2B5EF4-FFF2-40B4-BE49-F238E27FC236}">
                <a16:creationId xmlns:a16="http://schemas.microsoft.com/office/drawing/2014/main" id="{D25B3E73-DCE9-44FB-83CE-C210FC47B02C}"/>
              </a:ext>
            </a:extLst>
          </p:cNvPr>
          <p:cNvPicPr>
            <a:picLocks noChangeAspect="1"/>
          </p:cNvPicPr>
          <p:nvPr/>
        </p:nvPicPr>
        <p:blipFill rotWithShape="1">
          <a:blip r:embed="rId5"/>
          <a:srcRect l="5742" t="15188" r="5419" b="11652"/>
          <a:stretch/>
        </p:blipFill>
        <p:spPr>
          <a:xfrm>
            <a:off x="374268" y="55410"/>
            <a:ext cx="7580097" cy="4749794"/>
          </a:xfrm>
          <a:prstGeom prst="rect">
            <a:avLst/>
          </a:prstGeom>
        </p:spPr>
      </p:pic>
      <p:sp>
        <p:nvSpPr>
          <p:cNvPr id="12" name="TextBox 11">
            <a:extLst>
              <a:ext uri="{FF2B5EF4-FFF2-40B4-BE49-F238E27FC236}">
                <a16:creationId xmlns:a16="http://schemas.microsoft.com/office/drawing/2014/main" id="{545EFE93-C580-4F5A-A307-4EA6D45A7734}"/>
              </a:ext>
            </a:extLst>
          </p:cNvPr>
          <p:cNvSpPr txBox="1"/>
          <p:nvPr/>
        </p:nvSpPr>
        <p:spPr>
          <a:xfrm>
            <a:off x="374269" y="5163955"/>
            <a:ext cx="7580096" cy="1169551"/>
          </a:xfrm>
          <a:prstGeom prst="rect">
            <a:avLst/>
          </a:prstGeom>
          <a:noFill/>
        </p:spPr>
        <p:txBody>
          <a:bodyPr wrap="square" rtlCol="0">
            <a:spAutoFit/>
          </a:bodyPr>
          <a:lstStyle/>
          <a:p>
            <a:pPr algn="just"/>
            <a:r>
              <a:rPr lang="en-US" sz="1400" b="1" dirty="0">
                <a:latin typeface="Times New Roman" panose="02020603050405020304" pitchFamily="18" charset="0"/>
                <a:cs typeface="Times New Roman" panose="02020603050405020304" pitchFamily="18" charset="0"/>
              </a:rPr>
              <a:t>Supplementary Figure 3.</a:t>
            </a:r>
            <a:r>
              <a:rPr lang="en-US" sz="1400" dirty="0">
                <a:latin typeface="Times New Roman" panose="02020603050405020304" pitchFamily="18" charset="0"/>
                <a:cs typeface="Times New Roman" panose="02020603050405020304" pitchFamily="18" charset="0"/>
              </a:rPr>
              <a:t> PCA of batch adjusted scaled gene expression matrix. A) Overall PCA for all samples, B) PC1 and PC2 component plot for Cs samples, C) PC1 and PC2 component plot for Si samples, D) PC1 and PC2 component plot for </a:t>
            </a:r>
            <a:r>
              <a:rPr lang="en-US" sz="1400" dirty="0" err="1">
                <a:latin typeface="Times New Roman" panose="02020603050405020304" pitchFamily="18" charset="0"/>
                <a:cs typeface="Times New Roman" panose="02020603050405020304" pitchFamily="18" charset="0"/>
              </a:rPr>
              <a:t>Ti</a:t>
            </a:r>
            <a:r>
              <a:rPr lang="en-US" sz="1400" dirty="0">
                <a:latin typeface="Times New Roman" panose="02020603050405020304" pitchFamily="18" charset="0"/>
                <a:cs typeface="Times New Roman" panose="02020603050405020304" pitchFamily="18" charset="0"/>
              </a:rPr>
              <a:t> samples. PCA components visualization demonstrates separation of control and experimental samples implicating gene expression differences in these groups. </a:t>
            </a:r>
          </a:p>
        </p:txBody>
      </p:sp>
      <p:sp>
        <p:nvSpPr>
          <p:cNvPr id="2" name="TextBox 1">
            <a:extLst>
              <a:ext uri="{FF2B5EF4-FFF2-40B4-BE49-F238E27FC236}">
                <a16:creationId xmlns:a16="http://schemas.microsoft.com/office/drawing/2014/main" id="{855B40B8-FCF7-46D9-81E9-D29015AB7ECE}"/>
              </a:ext>
            </a:extLst>
          </p:cNvPr>
          <p:cNvSpPr txBox="1"/>
          <p:nvPr/>
        </p:nvSpPr>
        <p:spPr>
          <a:xfrm>
            <a:off x="9725672" y="6488668"/>
            <a:ext cx="543739" cy="369332"/>
          </a:xfrm>
          <a:prstGeom prst="rect">
            <a:avLst/>
          </a:prstGeom>
          <a:noFill/>
        </p:spPr>
        <p:txBody>
          <a:bodyPr wrap="none" rtlCol="0">
            <a:spAutoFit/>
          </a:bodyPr>
          <a:lstStyle/>
          <a:p>
            <a:r>
              <a:rPr lang="en-US" dirty="0"/>
              <a:t>PC1</a:t>
            </a:r>
          </a:p>
        </p:txBody>
      </p:sp>
      <p:sp>
        <p:nvSpPr>
          <p:cNvPr id="8" name="TextBox 7">
            <a:extLst>
              <a:ext uri="{FF2B5EF4-FFF2-40B4-BE49-F238E27FC236}">
                <a16:creationId xmlns:a16="http://schemas.microsoft.com/office/drawing/2014/main" id="{5FEAFFBB-BDE1-434E-9496-BA4071C47473}"/>
              </a:ext>
            </a:extLst>
          </p:cNvPr>
          <p:cNvSpPr txBox="1"/>
          <p:nvPr/>
        </p:nvSpPr>
        <p:spPr>
          <a:xfrm rot="16200000">
            <a:off x="8092270" y="5226221"/>
            <a:ext cx="543739" cy="369332"/>
          </a:xfrm>
          <a:prstGeom prst="rect">
            <a:avLst/>
          </a:prstGeom>
          <a:noFill/>
        </p:spPr>
        <p:txBody>
          <a:bodyPr wrap="square" rtlCol="0">
            <a:spAutoFit/>
          </a:bodyPr>
          <a:lstStyle/>
          <a:p>
            <a:r>
              <a:rPr lang="en-US" dirty="0"/>
              <a:t>PC2</a:t>
            </a:r>
          </a:p>
        </p:txBody>
      </p:sp>
      <p:sp>
        <p:nvSpPr>
          <p:cNvPr id="10" name="TextBox 9">
            <a:extLst>
              <a:ext uri="{FF2B5EF4-FFF2-40B4-BE49-F238E27FC236}">
                <a16:creationId xmlns:a16="http://schemas.microsoft.com/office/drawing/2014/main" id="{D7EF9E60-EC22-4DAF-8EE4-49B27CCEE785}"/>
              </a:ext>
            </a:extLst>
          </p:cNvPr>
          <p:cNvSpPr txBox="1"/>
          <p:nvPr/>
        </p:nvSpPr>
        <p:spPr>
          <a:xfrm rot="16200000">
            <a:off x="8092270" y="609468"/>
            <a:ext cx="543739" cy="369332"/>
          </a:xfrm>
          <a:prstGeom prst="rect">
            <a:avLst/>
          </a:prstGeom>
          <a:noFill/>
        </p:spPr>
        <p:txBody>
          <a:bodyPr wrap="square" rtlCol="0">
            <a:spAutoFit/>
          </a:bodyPr>
          <a:lstStyle/>
          <a:p>
            <a:r>
              <a:rPr lang="en-US" dirty="0"/>
              <a:t>PC2</a:t>
            </a:r>
          </a:p>
        </p:txBody>
      </p:sp>
      <p:sp>
        <p:nvSpPr>
          <p:cNvPr id="13" name="TextBox 12">
            <a:extLst>
              <a:ext uri="{FF2B5EF4-FFF2-40B4-BE49-F238E27FC236}">
                <a16:creationId xmlns:a16="http://schemas.microsoft.com/office/drawing/2014/main" id="{9E044248-DF73-4FAE-B305-1F4CA93E4EB8}"/>
              </a:ext>
            </a:extLst>
          </p:cNvPr>
          <p:cNvSpPr txBox="1"/>
          <p:nvPr/>
        </p:nvSpPr>
        <p:spPr>
          <a:xfrm rot="16200000">
            <a:off x="8092270" y="2948434"/>
            <a:ext cx="543739" cy="369332"/>
          </a:xfrm>
          <a:prstGeom prst="rect">
            <a:avLst/>
          </a:prstGeom>
          <a:noFill/>
        </p:spPr>
        <p:txBody>
          <a:bodyPr wrap="square" rtlCol="0">
            <a:spAutoFit/>
          </a:bodyPr>
          <a:lstStyle/>
          <a:p>
            <a:r>
              <a:rPr lang="en-US" dirty="0"/>
              <a:t>PC2</a:t>
            </a:r>
          </a:p>
        </p:txBody>
      </p:sp>
      <p:sp>
        <p:nvSpPr>
          <p:cNvPr id="14" name="TextBox 13">
            <a:extLst>
              <a:ext uri="{FF2B5EF4-FFF2-40B4-BE49-F238E27FC236}">
                <a16:creationId xmlns:a16="http://schemas.microsoft.com/office/drawing/2014/main" id="{FF5B329C-E312-4E97-B1FB-C1052712FB74}"/>
              </a:ext>
            </a:extLst>
          </p:cNvPr>
          <p:cNvSpPr txBox="1"/>
          <p:nvPr/>
        </p:nvSpPr>
        <p:spPr>
          <a:xfrm>
            <a:off x="9748157" y="4280122"/>
            <a:ext cx="543739" cy="369332"/>
          </a:xfrm>
          <a:prstGeom prst="rect">
            <a:avLst/>
          </a:prstGeom>
          <a:noFill/>
        </p:spPr>
        <p:txBody>
          <a:bodyPr wrap="none" rtlCol="0">
            <a:spAutoFit/>
          </a:bodyPr>
          <a:lstStyle/>
          <a:p>
            <a:r>
              <a:rPr lang="en-US" dirty="0"/>
              <a:t>PC1</a:t>
            </a:r>
          </a:p>
        </p:txBody>
      </p:sp>
      <p:sp>
        <p:nvSpPr>
          <p:cNvPr id="15" name="TextBox 14">
            <a:extLst>
              <a:ext uri="{FF2B5EF4-FFF2-40B4-BE49-F238E27FC236}">
                <a16:creationId xmlns:a16="http://schemas.microsoft.com/office/drawing/2014/main" id="{4E9268C8-B61A-4DD7-BC74-AB031910517E}"/>
              </a:ext>
            </a:extLst>
          </p:cNvPr>
          <p:cNvSpPr txBox="1"/>
          <p:nvPr/>
        </p:nvSpPr>
        <p:spPr>
          <a:xfrm>
            <a:off x="9748157" y="1870198"/>
            <a:ext cx="543739" cy="369332"/>
          </a:xfrm>
          <a:prstGeom prst="rect">
            <a:avLst/>
          </a:prstGeom>
          <a:noFill/>
        </p:spPr>
        <p:txBody>
          <a:bodyPr wrap="none" rtlCol="0">
            <a:spAutoFit/>
          </a:bodyPr>
          <a:lstStyle/>
          <a:p>
            <a:r>
              <a:rPr lang="en-US" dirty="0"/>
              <a:t>PC1</a:t>
            </a:r>
          </a:p>
        </p:txBody>
      </p:sp>
      <p:sp>
        <p:nvSpPr>
          <p:cNvPr id="16" name="TextBox 15">
            <a:extLst>
              <a:ext uri="{FF2B5EF4-FFF2-40B4-BE49-F238E27FC236}">
                <a16:creationId xmlns:a16="http://schemas.microsoft.com/office/drawing/2014/main" id="{8ADCA207-E294-4FC8-9577-E4688D4EB091}"/>
              </a:ext>
            </a:extLst>
          </p:cNvPr>
          <p:cNvSpPr txBox="1"/>
          <p:nvPr/>
        </p:nvSpPr>
        <p:spPr>
          <a:xfrm rot="16200000">
            <a:off x="38678" y="1893098"/>
            <a:ext cx="671182" cy="400110"/>
          </a:xfrm>
          <a:prstGeom prst="rect">
            <a:avLst/>
          </a:prstGeom>
          <a:noFill/>
        </p:spPr>
        <p:txBody>
          <a:bodyPr wrap="square" rtlCol="0">
            <a:spAutoFit/>
          </a:bodyPr>
          <a:lstStyle/>
          <a:p>
            <a:r>
              <a:rPr lang="en-US" sz="2000" b="1" dirty="0"/>
              <a:t>PC2</a:t>
            </a:r>
          </a:p>
        </p:txBody>
      </p:sp>
      <p:sp>
        <p:nvSpPr>
          <p:cNvPr id="17" name="TextBox 16">
            <a:extLst>
              <a:ext uri="{FF2B5EF4-FFF2-40B4-BE49-F238E27FC236}">
                <a16:creationId xmlns:a16="http://schemas.microsoft.com/office/drawing/2014/main" id="{A939BCEC-EC6D-4675-AC71-4147C419CE52}"/>
              </a:ext>
            </a:extLst>
          </p:cNvPr>
          <p:cNvSpPr txBox="1"/>
          <p:nvPr/>
        </p:nvSpPr>
        <p:spPr>
          <a:xfrm>
            <a:off x="4076807" y="4688867"/>
            <a:ext cx="583814" cy="400110"/>
          </a:xfrm>
          <a:prstGeom prst="rect">
            <a:avLst/>
          </a:prstGeom>
          <a:noFill/>
        </p:spPr>
        <p:txBody>
          <a:bodyPr wrap="none" rtlCol="0">
            <a:spAutoFit/>
          </a:bodyPr>
          <a:lstStyle/>
          <a:p>
            <a:r>
              <a:rPr lang="en-US" sz="2000" b="1" dirty="0"/>
              <a:t>PC1</a:t>
            </a:r>
          </a:p>
        </p:txBody>
      </p:sp>
      <p:sp>
        <p:nvSpPr>
          <p:cNvPr id="18" name="TextBox 17">
            <a:extLst>
              <a:ext uri="{FF2B5EF4-FFF2-40B4-BE49-F238E27FC236}">
                <a16:creationId xmlns:a16="http://schemas.microsoft.com/office/drawing/2014/main" id="{939889AE-7902-4212-9251-1C03D0ACFD43}"/>
              </a:ext>
            </a:extLst>
          </p:cNvPr>
          <p:cNvSpPr txBox="1"/>
          <p:nvPr/>
        </p:nvSpPr>
        <p:spPr>
          <a:xfrm>
            <a:off x="7436434" y="289882"/>
            <a:ext cx="340158" cy="400110"/>
          </a:xfrm>
          <a:prstGeom prst="rect">
            <a:avLst/>
          </a:prstGeom>
          <a:noFill/>
        </p:spPr>
        <p:txBody>
          <a:bodyPr wrap="none" rtlCol="0">
            <a:spAutoFit/>
          </a:bodyPr>
          <a:lstStyle/>
          <a:p>
            <a:r>
              <a:rPr lang="en-US" sz="2000" b="1" dirty="0"/>
              <a:t>A</a:t>
            </a:r>
          </a:p>
        </p:txBody>
      </p:sp>
      <p:sp>
        <p:nvSpPr>
          <p:cNvPr id="19" name="TextBox 18">
            <a:extLst>
              <a:ext uri="{FF2B5EF4-FFF2-40B4-BE49-F238E27FC236}">
                <a16:creationId xmlns:a16="http://schemas.microsoft.com/office/drawing/2014/main" id="{B7BA15C6-7354-41C1-8299-FD665CD073B9}"/>
              </a:ext>
            </a:extLst>
          </p:cNvPr>
          <p:cNvSpPr txBox="1"/>
          <p:nvPr/>
        </p:nvSpPr>
        <p:spPr>
          <a:xfrm>
            <a:off x="11166594" y="160544"/>
            <a:ext cx="340158" cy="400110"/>
          </a:xfrm>
          <a:prstGeom prst="rect">
            <a:avLst/>
          </a:prstGeom>
          <a:noFill/>
        </p:spPr>
        <p:txBody>
          <a:bodyPr wrap="none" rtlCol="0">
            <a:spAutoFit/>
          </a:bodyPr>
          <a:lstStyle/>
          <a:p>
            <a:r>
              <a:rPr lang="en-US" sz="2000" b="1" dirty="0"/>
              <a:t>B</a:t>
            </a:r>
          </a:p>
        </p:txBody>
      </p:sp>
      <p:sp>
        <p:nvSpPr>
          <p:cNvPr id="20" name="TextBox 19">
            <a:extLst>
              <a:ext uri="{FF2B5EF4-FFF2-40B4-BE49-F238E27FC236}">
                <a16:creationId xmlns:a16="http://schemas.microsoft.com/office/drawing/2014/main" id="{6717381A-4D2C-4C30-930F-B37D35964DB6}"/>
              </a:ext>
            </a:extLst>
          </p:cNvPr>
          <p:cNvSpPr txBox="1"/>
          <p:nvPr/>
        </p:nvSpPr>
        <p:spPr>
          <a:xfrm>
            <a:off x="11166594" y="2551762"/>
            <a:ext cx="320922" cy="400110"/>
          </a:xfrm>
          <a:prstGeom prst="rect">
            <a:avLst/>
          </a:prstGeom>
          <a:noFill/>
        </p:spPr>
        <p:txBody>
          <a:bodyPr wrap="none" rtlCol="0">
            <a:spAutoFit/>
          </a:bodyPr>
          <a:lstStyle/>
          <a:p>
            <a:r>
              <a:rPr lang="en-US" sz="2000" b="1" dirty="0"/>
              <a:t>C</a:t>
            </a:r>
          </a:p>
        </p:txBody>
      </p:sp>
      <p:sp>
        <p:nvSpPr>
          <p:cNvPr id="21" name="TextBox 20">
            <a:extLst>
              <a:ext uri="{FF2B5EF4-FFF2-40B4-BE49-F238E27FC236}">
                <a16:creationId xmlns:a16="http://schemas.microsoft.com/office/drawing/2014/main" id="{057B1F73-DCD5-4466-A261-D7ECB0D9EAC3}"/>
              </a:ext>
            </a:extLst>
          </p:cNvPr>
          <p:cNvSpPr txBox="1"/>
          <p:nvPr/>
        </p:nvSpPr>
        <p:spPr>
          <a:xfrm>
            <a:off x="11166594" y="4899352"/>
            <a:ext cx="346570" cy="400110"/>
          </a:xfrm>
          <a:prstGeom prst="rect">
            <a:avLst/>
          </a:prstGeom>
          <a:noFill/>
        </p:spPr>
        <p:txBody>
          <a:bodyPr wrap="none" rtlCol="0">
            <a:spAutoFit/>
          </a:bodyPr>
          <a:lstStyle/>
          <a:p>
            <a:r>
              <a:rPr lang="en-US" sz="2000" b="1" dirty="0"/>
              <a:t>D</a:t>
            </a:r>
          </a:p>
        </p:txBody>
      </p:sp>
    </p:spTree>
    <p:extLst>
      <p:ext uri="{BB962C8B-B14F-4D97-AF65-F5344CB8AC3E}">
        <p14:creationId xmlns:p14="http://schemas.microsoft.com/office/powerpoint/2010/main" val="1702146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F200F0-699F-484C-9FCA-953AA1848480}"/>
              </a:ext>
            </a:extLst>
          </p:cNvPr>
          <p:cNvPicPr>
            <a:picLocks noChangeAspect="1"/>
          </p:cNvPicPr>
          <p:nvPr/>
        </p:nvPicPr>
        <p:blipFill>
          <a:blip r:embed="rId2"/>
          <a:stretch>
            <a:fillRect/>
          </a:stretch>
        </p:blipFill>
        <p:spPr>
          <a:xfrm>
            <a:off x="2227722" y="400001"/>
            <a:ext cx="3039266" cy="2624017"/>
          </a:xfrm>
          <a:prstGeom prst="rect">
            <a:avLst/>
          </a:prstGeom>
        </p:spPr>
      </p:pic>
      <p:pic>
        <p:nvPicPr>
          <p:cNvPr id="7" name="Picture 6">
            <a:extLst>
              <a:ext uri="{FF2B5EF4-FFF2-40B4-BE49-F238E27FC236}">
                <a16:creationId xmlns:a16="http://schemas.microsoft.com/office/drawing/2014/main" id="{9AF05C08-1919-483E-9675-D8AF5DDCDAB3}"/>
              </a:ext>
            </a:extLst>
          </p:cNvPr>
          <p:cNvPicPr>
            <a:picLocks noChangeAspect="1"/>
          </p:cNvPicPr>
          <p:nvPr/>
        </p:nvPicPr>
        <p:blipFill>
          <a:blip r:embed="rId3"/>
          <a:stretch>
            <a:fillRect/>
          </a:stretch>
        </p:blipFill>
        <p:spPr>
          <a:xfrm>
            <a:off x="6560317" y="400002"/>
            <a:ext cx="3049289" cy="2624017"/>
          </a:xfrm>
          <a:prstGeom prst="rect">
            <a:avLst/>
          </a:prstGeom>
        </p:spPr>
      </p:pic>
      <p:pic>
        <p:nvPicPr>
          <p:cNvPr id="11" name="Picture 10">
            <a:extLst>
              <a:ext uri="{FF2B5EF4-FFF2-40B4-BE49-F238E27FC236}">
                <a16:creationId xmlns:a16="http://schemas.microsoft.com/office/drawing/2014/main" id="{6D27C278-05EA-4B1B-ACE3-4E71E2DCA3B6}"/>
              </a:ext>
            </a:extLst>
          </p:cNvPr>
          <p:cNvPicPr>
            <a:picLocks noChangeAspect="1"/>
          </p:cNvPicPr>
          <p:nvPr/>
        </p:nvPicPr>
        <p:blipFill>
          <a:blip r:embed="rId4"/>
          <a:stretch>
            <a:fillRect/>
          </a:stretch>
        </p:blipFill>
        <p:spPr>
          <a:xfrm>
            <a:off x="2227721" y="3444452"/>
            <a:ext cx="3053071" cy="2624017"/>
          </a:xfrm>
          <a:prstGeom prst="rect">
            <a:avLst/>
          </a:prstGeom>
        </p:spPr>
      </p:pic>
      <p:pic>
        <p:nvPicPr>
          <p:cNvPr id="13" name="Picture 12">
            <a:extLst>
              <a:ext uri="{FF2B5EF4-FFF2-40B4-BE49-F238E27FC236}">
                <a16:creationId xmlns:a16="http://schemas.microsoft.com/office/drawing/2014/main" id="{BB021C33-62E5-4F1F-9E66-B11D3BF3D29E}"/>
              </a:ext>
            </a:extLst>
          </p:cNvPr>
          <p:cNvPicPr>
            <a:picLocks noChangeAspect="1"/>
          </p:cNvPicPr>
          <p:nvPr/>
        </p:nvPicPr>
        <p:blipFill>
          <a:blip r:embed="rId5"/>
          <a:stretch>
            <a:fillRect/>
          </a:stretch>
        </p:blipFill>
        <p:spPr>
          <a:xfrm>
            <a:off x="6571490" y="3444452"/>
            <a:ext cx="3054255" cy="2630177"/>
          </a:xfrm>
          <a:prstGeom prst="rect">
            <a:avLst/>
          </a:prstGeom>
        </p:spPr>
      </p:pic>
      <p:sp>
        <p:nvSpPr>
          <p:cNvPr id="14" name="TextBox 13">
            <a:extLst>
              <a:ext uri="{FF2B5EF4-FFF2-40B4-BE49-F238E27FC236}">
                <a16:creationId xmlns:a16="http://schemas.microsoft.com/office/drawing/2014/main" id="{9B1677F7-79D2-4805-A85A-4FF76DE4CF43}"/>
              </a:ext>
            </a:extLst>
          </p:cNvPr>
          <p:cNvSpPr txBox="1"/>
          <p:nvPr/>
        </p:nvSpPr>
        <p:spPr>
          <a:xfrm>
            <a:off x="2972526" y="31743"/>
            <a:ext cx="1993768" cy="307777"/>
          </a:xfrm>
          <a:prstGeom prst="rect">
            <a:avLst/>
          </a:prstGeom>
          <a:noFill/>
        </p:spPr>
        <p:txBody>
          <a:bodyPr wrap="square" rtlCol="0">
            <a:spAutoFit/>
          </a:bodyPr>
          <a:lstStyle/>
          <a:p>
            <a:pPr algn="ctr"/>
            <a:r>
              <a:rPr lang="en-US" sz="1400" b="1" dirty="0">
                <a:latin typeface="Times New Roman" panose="02020603050405020304" pitchFamily="18" charset="0"/>
                <a:cs typeface="Times New Roman" panose="02020603050405020304" pitchFamily="18" charset="0"/>
              </a:rPr>
              <a:t>Upregulated DEGs</a:t>
            </a:r>
          </a:p>
        </p:txBody>
      </p:sp>
      <p:sp>
        <p:nvSpPr>
          <p:cNvPr id="16" name="TextBox 15">
            <a:extLst>
              <a:ext uri="{FF2B5EF4-FFF2-40B4-BE49-F238E27FC236}">
                <a16:creationId xmlns:a16="http://schemas.microsoft.com/office/drawing/2014/main" id="{0766328B-F474-4E1D-A71C-DAA9CF82A0FB}"/>
              </a:ext>
            </a:extLst>
          </p:cNvPr>
          <p:cNvSpPr txBox="1"/>
          <p:nvPr/>
        </p:nvSpPr>
        <p:spPr>
          <a:xfrm>
            <a:off x="6965492" y="31743"/>
            <a:ext cx="2600306" cy="307777"/>
          </a:xfrm>
          <a:prstGeom prst="rect">
            <a:avLst/>
          </a:prstGeom>
          <a:noFill/>
        </p:spPr>
        <p:txBody>
          <a:bodyPr wrap="square" rtlCol="0">
            <a:spAutoFit/>
          </a:bodyPr>
          <a:lstStyle/>
          <a:p>
            <a:pPr algn="ctr"/>
            <a:r>
              <a:rPr lang="en-US" sz="1400" b="1" dirty="0">
                <a:latin typeface="Times New Roman" panose="02020603050405020304" pitchFamily="18" charset="0"/>
                <a:cs typeface="Times New Roman" panose="02020603050405020304" pitchFamily="18" charset="0"/>
              </a:rPr>
              <a:t>Downregulated DEGs</a:t>
            </a:r>
          </a:p>
        </p:txBody>
      </p:sp>
      <p:sp>
        <p:nvSpPr>
          <p:cNvPr id="17" name="TextBox 16">
            <a:extLst>
              <a:ext uri="{FF2B5EF4-FFF2-40B4-BE49-F238E27FC236}">
                <a16:creationId xmlns:a16="http://schemas.microsoft.com/office/drawing/2014/main" id="{957677C1-E10B-49B9-9A39-73C50AA71577}"/>
              </a:ext>
            </a:extLst>
          </p:cNvPr>
          <p:cNvSpPr txBox="1"/>
          <p:nvPr/>
        </p:nvSpPr>
        <p:spPr>
          <a:xfrm>
            <a:off x="2713535" y="3078272"/>
            <a:ext cx="2962686" cy="307777"/>
          </a:xfrm>
          <a:prstGeom prst="rect">
            <a:avLst/>
          </a:prstGeom>
          <a:noFill/>
        </p:spPr>
        <p:txBody>
          <a:bodyPr wrap="square" rtlCol="0">
            <a:spAutoFit/>
          </a:bodyPr>
          <a:lstStyle/>
          <a:p>
            <a:pPr algn="ctr"/>
            <a:r>
              <a:rPr lang="en-US" sz="1400" b="1" dirty="0">
                <a:latin typeface="Times New Roman" panose="02020603050405020304" pitchFamily="18" charset="0"/>
                <a:cs typeface="Times New Roman" panose="02020603050405020304" pitchFamily="18" charset="0"/>
              </a:rPr>
              <a:t>Upregulated Functional Terms</a:t>
            </a:r>
          </a:p>
        </p:txBody>
      </p:sp>
      <p:sp>
        <p:nvSpPr>
          <p:cNvPr id="18" name="TextBox 17">
            <a:extLst>
              <a:ext uri="{FF2B5EF4-FFF2-40B4-BE49-F238E27FC236}">
                <a16:creationId xmlns:a16="http://schemas.microsoft.com/office/drawing/2014/main" id="{2CC66C16-7295-4E3C-B3BD-C104DCB60375}"/>
              </a:ext>
            </a:extLst>
          </p:cNvPr>
          <p:cNvSpPr txBox="1"/>
          <p:nvPr/>
        </p:nvSpPr>
        <p:spPr>
          <a:xfrm>
            <a:off x="6571490" y="3078272"/>
            <a:ext cx="3515020" cy="307777"/>
          </a:xfrm>
          <a:prstGeom prst="rect">
            <a:avLst/>
          </a:prstGeom>
          <a:noFill/>
        </p:spPr>
        <p:txBody>
          <a:bodyPr wrap="square" rtlCol="0">
            <a:spAutoFit/>
          </a:bodyPr>
          <a:lstStyle/>
          <a:p>
            <a:pPr algn="ctr"/>
            <a:r>
              <a:rPr lang="en-US" sz="1400" b="1" dirty="0">
                <a:latin typeface="Times New Roman" panose="02020603050405020304" pitchFamily="18" charset="0"/>
                <a:cs typeface="Times New Roman" panose="02020603050405020304" pitchFamily="18" charset="0"/>
              </a:rPr>
              <a:t>Downregulated Functional Terms</a:t>
            </a:r>
          </a:p>
        </p:txBody>
      </p:sp>
      <p:sp>
        <p:nvSpPr>
          <p:cNvPr id="10" name="TextBox 9">
            <a:extLst>
              <a:ext uri="{FF2B5EF4-FFF2-40B4-BE49-F238E27FC236}">
                <a16:creationId xmlns:a16="http://schemas.microsoft.com/office/drawing/2014/main" id="{D363B8A6-43C5-4E0C-ACDF-2506023BF38B}"/>
              </a:ext>
            </a:extLst>
          </p:cNvPr>
          <p:cNvSpPr txBox="1"/>
          <p:nvPr/>
        </p:nvSpPr>
        <p:spPr>
          <a:xfrm>
            <a:off x="2227721" y="31743"/>
            <a:ext cx="448357" cy="400110"/>
          </a:xfrm>
          <a:prstGeom prst="rect">
            <a:avLst/>
          </a:prstGeom>
          <a:noFill/>
        </p:spPr>
        <p:txBody>
          <a:bodyPr wrap="square" rtlCol="0">
            <a:spAutoFit/>
          </a:bodyPr>
          <a:lstStyle/>
          <a:p>
            <a:r>
              <a:rPr lang="en-US" sz="2000" b="1" dirty="0"/>
              <a:t>A</a:t>
            </a:r>
          </a:p>
        </p:txBody>
      </p:sp>
      <p:sp>
        <p:nvSpPr>
          <p:cNvPr id="12" name="TextBox 11">
            <a:extLst>
              <a:ext uri="{FF2B5EF4-FFF2-40B4-BE49-F238E27FC236}">
                <a16:creationId xmlns:a16="http://schemas.microsoft.com/office/drawing/2014/main" id="{D625166D-E3EE-4CDB-B008-9C537C745AB4}"/>
              </a:ext>
            </a:extLst>
          </p:cNvPr>
          <p:cNvSpPr txBox="1"/>
          <p:nvPr/>
        </p:nvSpPr>
        <p:spPr>
          <a:xfrm>
            <a:off x="6571489" y="31743"/>
            <a:ext cx="448357" cy="400110"/>
          </a:xfrm>
          <a:prstGeom prst="rect">
            <a:avLst/>
          </a:prstGeom>
          <a:noFill/>
        </p:spPr>
        <p:txBody>
          <a:bodyPr wrap="square" rtlCol="0">
            <a:spAutoFit/>
          </a:bodyPr>
          <a:lstStyle/>
          <a:p>
            <a:r>
              <a:rPr lang="en-US" sz="2000" b="1" dirty="0"/>
              <a:t>B</a:t>
            </a:r>
          </a:p>
        </p:txBody>
      </p:sp>
      <p:sp>
        <p:nvSpPr>
          <p:cNvPr id="15" name="TextBox 14">
            <a:extLst>
              <a:ext uri="{FF2B5EF4-FFF2-40B4-BE49-F238E27FC236}">
                <a16:creationId xmlns:a16="http://schemas.microsoft.com/office/drawing/2014/main" id="{EA282F62-29BE-415C-9875-B58B6F0C620F}"/>
              </a:ext>
            </a:extLst>
          </p:cNvPr>
          <p:cNvSpPr txBox="1"/>
          <p:nvPr/>
        </p:nvSpPr>
        <p:spPr>
          <a:xfrm>
            <a:off x="2227720" y="3049885"/>
            <a:ext cx="448357" cy="400110"/>
          </a:xfrm>
          <a:prstGeom prst="rect">
            <a:avLst/>
          </a:prstGeom>
          <a:noFill/>
        </p:spPr>
        <p:txBody>
          <a:bodyPr wrap="square" rtlCol="0">
            <a:spAutoFit/>
          </a:bodyPr>
          <a:lstStyle/>
          <a:p>
            <a:r>
              <a:rPr lang="en-US" sz="2000" b="1" dirty="0"/>
              <a:t>C</a:t>
            </a:r>
          </a:p>
        </p:txBody>
      </p:sp>
      <p:sp>
        <p:nvSpPr>
          <p:cNvPr id="19" name="TextBox 18">
            <a:extLst>
              <a:ext uri="{FF2B5EF4-FFF2-40B4-BE49-F238E27FC236}">
                <a16:creationId xmlns:a16="http://schemas.microsoft.com/office/drawing/2014/main" id="{E04D7FF0-31F2-400F-9180-81C24F42FE80}"/>
              </a:ext>
            </a:extLst>
          </p:cNvPr>
          <p:cNvSpPr txBox="1"/>
          <p:nvPr/>
        </p:nvSpPr>
        <p:spPr>
          <a:xfrm>
            <a:off x="6571490" y="3078272"/>
            <a:ext cx="448357" cy="400110"/>
          </a:xfrm>
          <a:prstGeom prst="rect">
            <a:avLst/>
          </a:prstGeom>
          <a:noFill/>
        </p:spPr>
        <p:txBody>
          <a:bodyPr wrap="square" rtlCol="0">
            <a:spAutoFit/>
          </a:bodyPr>
          <a:lstStyle/>
          <a:p>
            <a:r>
              <a:rPr lang="en-US" sz="2000" b="1" dirty="0"/>
              <a:t>D</a:t>
            </a:r>
          </a:p>
        </p:txBody>
      </p:sp>
      <p:sp>
        <p:nvSpPr>
          <p:cNvPr id="2" name="TextBox 1">
            <a:extLst>
              <a:ext uri="{FF2B5EF4-FFF2-40B4-BE49-F238E27FC236}">
                <a16:creationId xmlns:a16="http://schemas.microsoft.com/office/drawing/2014/main" id="{12C8622F-86BF-472C-8F2E-4962AD13962E}"/>
              </a:ext>
            </a:extLst>
          </p:cNvPr>
          <p:cNvSpPr txBox="1"/>
          <p:nvPr/>
        </p:nvSpPr>
        <p:spPr>
          <a:xfrm>
            <a:off x="1635576" y="6196388"/>
            <a:ext cx="9531712" cy="523220"/>
          </a:xfrm>
          <a:prstGeom prst="rect">
            <a:avLst/>
          </a:prstGeom>
          <a:noFill/>
        </p:spPr>
        <p:txBody>
          <a:bodyPr wrap="none" rtlCol="0">
            <a:spAutoFit/>
          </a:bodyPr>
          <a:lstStyle/>
          <a:p>
            <a:r>
              <a:rPr lang="en-US" sz="1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Supplemental Figure 4.</a:t>
            </a:r>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Overlapping up- (A) and down-regulated (B) DEGs and up- (C) and down-regulated (D) functional terms</a:t>
            </a:r>
          </a:p>
          <a:p>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between particle doses causing the maximal effect (</a:t>
            </a:r>
            <a:r>
              <a:rPr lang="en-US" sz="1400" b="0" baseline="30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137</a:t>
            </a:r>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Cs at 160 </a:t>
            </a:r>
            <a:r>
              <a:rPr lang="en-US" sz="1400" b="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cGy</a:t>
            </a:r>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400" b="0" baseline="30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14</a:t>
            </a:r>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Si at 4cGy and </a:t>
            </a:r>
            <a:r>
              <a:rPr lang="en-US" sz="1400" b="0" baseline="30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22</a:t>
            </a:r>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 at 6.5 </a:t>
            </a:r>
            <a:r>
              <a:rPr lang="en-US" sz="1400" b="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cGy</a:t>
            </a:r>
            <a:r>
              <a:rPr lang="en-US" sz="14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53894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2330</TotalTime>
  <Words>371</Words>
  <Application>Microsoft Office PowerPoint</Application>
  <PresentationFormat>Widescreen</PresentationFormat>
  <Paragraphs>52</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Goukassian</dc:creator>
  <cp:lastModifiedBy>David Goukassian</cp:lastModifiedBy>
  <cp:revision>39</cp:revision>
  <dcterms:created xsi:type="dcterms:W3CDTF">2020-09-11T16:40:29Z</dcterms:created>
  <dcterms:modified xsi:type="dcterms:W3CDTF">2021-01-26T21:28:37Z</dcterms:modified>
</cp:coreProperties>
</file>