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8"/>
  </p:notesMasterIdLst>
  <p:handoutMasterIdLst>
    <p:handoutMasterId r:id="rId9"/>
  </p:handoutMasterIdLst>
  <p:sldIdLst>
    <p:sldId id="607" r:id="rId2"/>
    <p:sldId id="611" r:id="rId3"/>
    <p:sldId id="624" r:id="rId4"/>
    <p:sldId id="585" r:id="rId5"/>
    <p:sldId id="615" r:id="rId6"/>
    <p:sldId id="586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FCFF"/>
    <a:srgbClr val="B725FF"/>
    <a:srgbClr val="1D32FF"/>
    <a:srgbClr val="FF25EC"/>
    <a:srgbClr val="2DF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37"/>
    <p:restoredTop sz="99620" autoAdjust="0"/>
  </p:normalViewPr>
  <p:slideViewPr>
    <p:cSldViewPr snapToGrid="0" snapToObjects="1">
      <p:cViewPr varScale="1">
        <p:scale>
          <a:sx n="124" d="100"/>
          <a:sy n="124" d="100"/>
        </p:scale>
        <p:origin x="2088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B2E31C1F-40FC-4E47-AFC5-A40DDAAD8F0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55B6D90-99D4-2449-B913-781337D4F93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95D819-E7EB-FF40-810E-CB78C12D53CD}" type="datetimeFigureOut">
              <a:rPr kumimoji="1" lang="ja-JP" altLang="en-US" smtClean="0"/>
              <a:t>2021/3/16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F657F89-DDFF-1E4F-B0F0-08462E9AE25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90A545F-73BD-E341-A81B-CCF53113A9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52773-0E7C-D245-8DB2-C3DB9C2478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2434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F1B6-2FC0-B044-A271-C42131E86FE6}" type="datetimeFigureOut">
              <a:rPr kumimoji="1" lang="ja-JP" altLang="en-US" smtClean="0"/>
              <a:t>2021/3/16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ECE69-37CD-894F-A109-85EDF40AF8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662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070DD-91EC-CC4A-8982-D441BCAD859B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4106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8C8C447-AB2A-F944-9444-5ED621E19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B09A18-589E-E44C-8EEB-78FBECDED4F0}" type="datetimeFigureOut">
              <a:rPr lang="ja-JP" altLang="en-US"/>
              <a:pPr/>
              <a:t>2021/3/16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DC9CEE-1202-7947-9D55-97C96245A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5E717F9-D394-F248-93C3-ACF1B7D11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4571FD-257D-124A-860F-8E1022141BE5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4389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2D0A4BD-C5DB-8249-A3A7-A21443A14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14CAFC-7A4D-D04B-8820-B328A83D65B7}" type="datetimeFigureOut">
              <a:rPr lang="ja-JP" altLang="en-US"/>
              <a:pPr/>
              <a:t>2021/3/16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D9A268C-5E65-CF46-BBB2-778716A93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FAB71C9-ED10-A24F-A70E-94427B40A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47309A-5290-8B48-811D-F580BB5E6461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1153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4C0C25B-EC8A-8E48-B0BE-B343B40AB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596C83-E311-2148-B98B-51FDD28F5C58}" type="datetimeFigureOut">
              <a:rPr lang="ja-JP" altLang="en-US"/>
              <a:pPr/>
              <a:t>2021/3/16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E739597-5D15-D14D-B840-DE9F427D4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FA09F83-406F-584D-B7E6-1DB5AFFDB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8B2467-12F8-0848-91F7-AB14E69F4023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86052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155903A-6B2B-DF4B-9D3B-B01902D52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04F4D3-C623-C34F-A203-3A95491382A9}" type="datetimeFigureOut">
              <a:rPr lang="ja-JP" altLang="en-US"/>
              <a:pPr/>
              <a:t>2021/3/16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B5D53FB-808B-F548-8C01-E0972E561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E1EC95C-B50E-7D4F-91C5-E12B93997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935D12-A2DC-5D48-8E77-1C501B97C3D0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21682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CA9162D-728E-AC46-98D6-5580EFF7F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13B4DA-5AEF-814E-A38D-7DAC51E311D7}" type="datetimeFigureOut">
              <a:rPr lang="ja-JP" altLang="en-US"/>
              <a:pPr/>
              <a:t>2021/3/16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70CA62E-483D-3748-8B2D-52FA8FEE5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A85FE13-76AF-8146-9124-AA4B8D3C1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F228D-4D9A-1449-9872-277C5FD940F4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10064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3">
            <a:extLst>
              <a:ext uri="{FF2B5EF4-FFF2-40B4-BE49-F238E27FC236}">
                <a16:creationId xmlns:a16="http://schemas.microsoft.com/office/drawing/2014/main" id="{74A3216E-A13B-1340-B193-07D482393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301DCA-6A0E-6248-B34A-CE932789F205}" type="datetimeFigureOut">
              <a:rPr lang="ja-JP" altLang="en-US"/>
              <a:pPr/>
              <a:t>2021/3/16</a:t>
            </a:fld>
            <a:endParaRPr lang="ja-JP" altLang="en-US"/>
          </a:p>
        </p:txBody>
      </p:sp>
      <p:sp>
        <p:nvSpPr>
          <p:cNvPr id="6" name="フッター プレースホルダー 4">
            <a:extLst>
              <a:ext uri="{FF2B5EF4-FFF2-40B4-BE49-F238E27FC236}">
                <a16:creationId xmlns:a16="http://schemas.microsoft.com/office/drawing/2014/main" id="{1A4F985A-2B95-ED4B-BF57-BA9D37AD2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>
            <a:extLst>
              <a:ext uri="{FF2B5EF4-FFF2-40B4-BE49-F238E27FC236}">
                <a16:creationId xmlns:a16="http://schemas.microsoft.com/office/drawing/2014/main" id="{792E9350-0737-C246-BADD-D067C27F0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A3B05-02C7-164E-9E29-310AD3A9B928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5855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3">
            <a:extLst>
              <a:ext uri="{FF2B5EF4-FFF2-40B4-BE49-F238E27FC236}">
                <a16:creationId xmlns:a16="http://schemas.microsoft.com/office/drawing/2014/main" id="{9C4CB6A6-AA69-1547-B609-D59F73658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701F37-8E8D-C44F-B029-D61BFDA58D0E}" type="datetimeFigureOut">
              <a:rPr lang="ja-JP" altLang="en-US"/>
              <a:pPr/>
              <a:t>2021/3/16</a:t>
            </a:fld>
            <a:endParaRPr lang="ja-JP" altLang="en-US"/>
          </a:p>
        </p:txBody>
      </p:sp>
      <p:sp>
        <p:nvSpPr>
          <p:cNvPr id="8" name="フッター プレースホルダー 4">
            <a:extLst>
              <a:ext uri="{FF2B5EF4-FFF2-40B4-BE49-F238E27FC236}">
                <a16:creationId xmlns:a16="http://schemas.microsoft.com/office/drawing/2014/main" id="{D1D06B4A-75D3-8B44-81B5-60E5550BF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>
            <a:extLst>
              <a:ext uri="{FF2B5EF4-FFF2-40B4-BE49-F238E27FC236}">
                <a16:creationId xmlns:a16="http://schemas.microsoft.com/office/drawing/2014/main" id="{597E6B7A-EE29-1842-BC6A-4A19EB6A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720EDD-5797-594E-BA53-15FD7E56F2F7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49138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3">
            <a:extLst>
              <a:ext uri="{FF2B5EF4-FFF2-40B4-BE49-F238E27FC236}">
                <a16:creationId xmlns:a16="http://schemas.microsoft.com/office/drawing/2014/main" id="{2DC82CC6-75AA-6347-9C1C-D7E982B14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E386B4-4193-BA4F-982F-A64CCC2CBECE}" type="datetimeFigureOut">
              <a:rPr lang="ja-JP" altLang="en-US"/>
              <a:pPr/>
              <a:t>2021/3/16</a:t>
            </a:fld>
            <a:endParaRPr lang="ja-JP" altLang="en-US"/>
          </a:p>
        </p:txBody>
      </p:sp>
      <p:sp>
        <p:nvSpPr>
          <p:cNvPr id="4" name="フッター プレースホルダー 4">
            <a:extLst>
              <a:ext uri="{FF2B5EF4-FFF2-40B4-BE49-F238E27FC236}">
                <a16:creationId xmlns:a16="http://schemas.microsoft.com/office/drawing/2014/main" id="{615FFE5A-276E-A44D-B800-1FDFC77D2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>
            <a:extLst>
              <a:ext uri="{FF2B5EF4-FFF2-40B4-BE49-F238E27FC236}">
                <a16:creationId xmlns:a16="http://schemas.microsoft.com/office/drawing/2014/main" id="{F7BE151B-9FBA-A846-B208-190B2812B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55433-3B55-5040-8D0F-5F7BFACCB551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5393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>
            <a:extLst>
              <a:ext uri="{FF2B5EF4-FFF2-40B4-BE49-F238E27FC236}">
                <a16:creationId xmlns:a16="http://schemas.microsoft.com/office/drawing/2014/main" id="{F91AFB55-5233-5C41-82C0-AFDB74AD1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8645B3-A259-6147-9A71-8636B849753B}" type="datetimeFigureOut">
              <a:rPr lang="ja-JP" altLang="en-US"/>
              <a:pPr/>
              <a:t>2021/3/16</a:t>
            </a:fld>
            <a:endParaRPr lang="ja-JP" altLang="en-US"/>
          </a:p>
        </p:txBody>
      </p:sp>
      <p:sp>
        <p:nvSpPr>
          <p:cNvPr id="3" name="フッター プレースホルダー 4">
            <a:extLst>
              <a:ext uri="{FF2B5EF4-FFF2-40B4-BE49-F238E27FC236}">
                <a16:creationId xmlns:a16="http://schemas.microsoft.com/office/drawing/2014/main" id="{9EF60885-7CB7-414B-B2EB-BFFCDB9F4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>
            <a:extLst>
              <a:ext uri="{FF2B5EF4-FFF2-40B4-BE49-F238E27FC236}">
                <a16:creationId xmlns:a16="http://schemas.microsoft.com/office/drawing/2014/main" id="{325C2AB7-B295-3E4A-ADED-EBA3970AE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999FC-83D5-A04A-A7F5-2E9BF4D1AAAF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70554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>
            <a:extLst>
              <a:ext uri="{FF2B5EF4-FFF2-40B4-BE49-F238E27FC236}">
                <a16:creationId xmlns:a16="http://schemas.microsoft.com/office/drawing/2014/main" id="{7B3FF7E4-D9FA-A14C-82E0-DD818EB98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759F15-7E7D-504F-889E-ECCEB58493E9}" type="datetimeFigureOut">
              <a:rPr lang="ja-JP" altLang="en-US"/>
              <a:pPr/>
              <a:t>2021/3/16</a:t>
            </a:fld>
            <a:endParaRPr lang="ja-JP" altLang="en-US"/>
          </a:p>
        </p:txBody>
      </p:sp>
      <p:sp>
        <p:nvSpPr>
          <p:cNvPr id="6" name="フッター プレースホルダー 4">
            <a:extLst>
              <a:ext uri="{FF2B5EF4-FFF2-40B4-BE49-F238E27FC236}">
                <a16:creationId xmlns:a16="http://schemas.microsoft.com/office/drawing/2014/main" id="{907E2A9C-A025-1B43-9F0D-705F988BE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>
            <a:extLst>
              <a:ext uri="{FF2B5EF4-FFF2-40B4-BE49-F238E27FC236}">
                <a16:creationId xmlns:a16="http://schemas.microsoft.com/office/drawing/2014/main" id="{4735209A-4512-244F-A0BE-2BA8AF579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BFDA1A-5ACB-334B-A787-0FE667E1A0C2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76416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>
            <a:extLst>
              <a:ext uri="{FF2B5EF4-FFF2-40B4-BE49-F238E27FC236}">
                <a16:creationId xmlns:a16="http://schemas.microsoft.com/office/drawing/2014/main" id="{1D8E53AB-BDC5-7840-8A40-1561F9AD2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4A7C55-9FED-8045-86BC-CC2AE434CCA3}" type="datetimeFigureOut">
              <a:rPr lang="ja-JP" altLang="en-US"/>
              <a:pPr/>
              <a:t>2021/3/16</a:t>
            </a:fld>
            <a:endParaRPr lang="ja-JP" altLang="en-US"/>
          </a:p>
        </p:txBody>
      </p:sp>
      <p:sp>
        <p:nvSpPr>
          <p:cNvPr id="6" name="フッター プレースホルダー 4">
            <a:extLst>
              <a:ext uri="{FF2B5EF4-FFF2-40B4-BE49-F238E27FC236}">
                <a16:creationId xmlns:a16="http://schemas.microsoft.com/office/drawing/2014/main" id="{E9EF2761-A821-0E4B-B0D3-A3B0E8876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>
            <a:extLst>
              <a:ext uri="{FF2B5EF4-FFF2-40B4-BE49-F238E27FC236}">
                <a16:creationId xmlns:a16="http://schemas.microsoft.com/office/drawing/2014/main" id="{D786D751-27F9-A945-957C-F04B60B3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C88EAF-2056-8D43-8302-57BF89E9F08D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33559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>
            <a:extLst>
              <a:ext uri="{FF2B5EF4-FFF2-40B4-BE49-F238E27FC236}">
                <a16:creationId xmlns:a16="http://schemas.microsoft.com/office/drawing/2014/main" id="{1AE248C5-B336-7E40-AD67-CE45B2A2BD6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1027" name="テキスト プレースホルダー 2">
            <a:extLst>
              <a:ext uri="{FF2B5EF4-FFF2-40B4-BE49-F238E27FC236}">
                <a16:creationId xmlns:a16="http://schemas.microsoft.com/office/drawing/2014/main" id="{533B670C-7A4A-5F45-AD32-77DCDA68EF0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3B56E1B-111A-2A49-BA0C-AF14CE197F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126242A2-73E8-1C41-A18A-800DA44FA982}" type="datetimeFigureOut">
              <a:rPr lang="ja-JP" altLang="en-US"/>
              <a:pPr/>
              <a:t>2021/3/16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090BAA-3DC6-3A46-B344-4F962C9D77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70D708C-CE1B-E143-8F80-ACCF3BC3AA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A5B207A6-D564-284C-A360-4EA6909B4F48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47942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ＭＳ Ｐゴシック" charset="0"/>
        </a:defRPr>
      </a:lvl1pPr>
      <a:lvl2pPr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テキスト ボックス 30"/>
          <p:cNvSpPr txBox="1"/>
          <p:nvPr/>
        </p:nvSpPr>
        <p:spPr>
          <a:xfrm>
            <a:off x="31813" y="-24055"/>
            <a:ext cx="8531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Fig. S1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1B7A93BF-F3AC-504B-B97A-14B084887451}"/>
              </a:ext>
            </a:extLst>
          </p:cNvPr>
          <p:cNvSpPr txBox="1"/>
          <p:nvPr/>
        </p:nvSpPr>
        <p:spPr>
          <a:xfrm>
            <a:off x="1195740" y="139029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prstClr val="black"/>
                </a:solidFill>
                <a:latin typeface="Arial"/>
                <a:ea typeface="ＭＳ Ｐゴシック" panose="020B0600070205080204" pitchFamily="34" charset="-128"/>
                <a:cs typeface="Arial"/>
              </a:rPr>
              <a:t>a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panose="020B0600070205080204" pitchFamily="34" charset="-128"/>
              <a:cs typeface="Arial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E588A054-643C-4E48-A0AF-560F5CBBAA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761" y="3062924"/>
            <a:ext cx="3255050" cy="2250703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C59523C0-A4A2-9144-8799-DAF868100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0476" y="2867016"/>
            <a:ext cx="2980435" cy="253598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ED2CBAE9-4CF4-7242-A0BF-90833C14A5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9105" y="229315"/>
            <a:ext cx="3565121" cy="2591289"/>
          </a:xfrm>
          <a:prstGeom prst="rect">
            <a:avLst/>
          </a:prstGeom>
        </p:spPr>
      </p:pic>
      <p:sp>
        <p:nvSpPr>
          <p:cNvPr id="30" name="テキスト ボックス 29"/>
          <p:cNvSpPr txBox="1"/>
          <p:nvPr/>
        </p:nvSpPr>
        <p:spPr>
          <a:xfrm>
            <a:off x="1195740" y="291089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latin typeface="Arial"/>
                <a:ea typeface="ＭＳ Ｐゴシック" panose="020B0600070205080204" pitchFamily="34" charset="-128"/>
                <a:cs typeface="Arial"/>
              </a:rPr>
              <a:t>c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ＭＳ Ｐゴシック" panose="020B0600070205080204" pitchFamily="34" charset="-128"/>
              <a:cs typeface="Arial"/>
            </a:endParaRPr>
          </a:p>
        </p:txBody>
      </p: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620753D1-D6FD-F64A-9E17-F7E6C2DEF27C}"/>
              </a:ext>
            </a:extLst>
          </p:cNvPr>
          <p:cNvSpPr txBox="1"/>
          <p:nvPr/>
        </p:nvSpPr>
        <p:spPr>
          <a:xfrm>
            <a:off x="7679689" y="4814413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prstClr val="white"/>
                </a:solidFill>
                <a:latin typeface="Arial"/>
                <a:ea typeface="ＭＳ Ｐゴシック" panose="020B0600070205080204" pitchFamily="34" charset="-128"/>
                <a:cs typeface="Arial"/>
              </a:rPr>
              <a:t>d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 panose="020B0600070205080204" pitchFamily="34" charset="-128"/>
              <a:cs typeface="Arial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08B147A-5A28-C141-9F11-3BB00F1EBC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7591" y="311454"/>
            <a:ext cx="2474629" cy="2535984"/>
          </a:xfrm>
          <a:prstGeom prst="rect">
            <a:avLst/>
          </a:prstGeom>
        </p:spPr>
      </p:pic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F3BB9F31-7C2B-8947-8B5F-99A246F09403}"/>
              </a:ext>
            </a:extLst>
          </p:cNvPr>
          <p:cNvSpPr txBox="1"/>
          <p:nvPr/>
        </p:nvSpPr>
        <p:spPr>
          <a:xfrm>
            <a:off x="5180476" y="139030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ＭＳ Ｐゴシック" panose="020B0600070205080204" pitchFamily="34" charset="-128"/>
                <a:cs typeface="Arial"/>
              </a:rPr>
              <a:t>b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ＭＳ Ｐゴシック" panose="020B0600070205080204" pitchFamily="34" charset="-128"/>
              <a:cs typeface="Arial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F61CFEF-F99E-9F40-AA1A-AA7EA9AA1773}"/>
              </a:ext>
            </a:extLst>
          </p:cNvPr>
          <p:cNvSpPr txBox="1"/>
          <p:nvPr/>
        </p:nvSpPr>
        <p:spPr>
          <a:xfrm>
            <a:off x="127591" y="5298727"/>
            <a:ext cx="89419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b="1" dirty="0"/>
              <a:t>Fig. S1. </a:t>
            </a:r>
            <a:r>
              <a:rPr lang="en-US" altLang="ja-JP" sz="1200" dirty="0"/>
              <a:t>Somatic and meiotic chromosomes in males of </a:t>
            </a:r>
            <a:r>
              <a:rPr lang="en-US" altLang="ja-JP" sz="1200" i="1" dirty="0" err="1"/>
              <a:t>Odorrana</a:t>
            </a:r>
            <a:r>
              <a:rPr lang="en-US" altLang="ja-JP" sz="1200" i="1" dirty="0"/>
              <a:t> </a:t>
            </a:r>
            <a:r>
              <a:rPr lang="en-US" altLang="ja-JP" sz="1200" i="1" dirty="0" err="1"/>
              <a:t>swinhoana</a:t>
            </a:r>
            <a:r>
              <a:rPr lang="en-US" altLang="ja-JP" sz="1200" dirty="0"/>
              <a:t>. Comparison of the late replication band patterns in chromosomes 1, 3, and 7 from four male karyotypes, which are arranged side by side with diagrams of the three chromosomes (a): Chromosome 1 in black, chromosome 3 in red, and chromosome 7 in yellow.</a:t>
            </a:r>
            <a:r>
              <a:rPr lang="en-US" altLang="ja-JP" sz="1200" i="1" dirty="0"/>
              <a:t> </a:t>
            </a:r>
            <a:r>
              <a:rPr lang="en-US" altLang="ja-JP" sz="1200" dirty="0"/>
              <a:t>The presumed break points of the chromosomes are indicated by blue horizontal lines.</a:t>
            </a:r>
            <a:r>
              <a:rPr lang="en-US" altLang="ja-JP" sz="1200" i="1" dirty="0"/>
              <a:t> </a:t>
            </a:r>
            <a:r>
              <a:rPr lang="en-US" altLang="ja-JP" sz="1200" dirty="0"/>
              <a:t>Inversion is indicated by a circle with an arrowhead.</a:t>
            </a:r>
            <a:r>
              <a:rPr lang="en-US" altLang="ja-JP" sz="1200" i="1" dirty="0"/>
              <a:t> </a:t>
            </a:r>
            <a:r>
              <a:rPr lang="en-US" altLang="ja-JP" sz="1200" dirty="0"/>
              <a:t>The superscript t on chromosome number indicates the chromosome involved in the translocation. Meiotic chromosome metaphases stained by C-banding (b) and telomere painting with fluorescence (c): the chromosome members comprising a hexavalent are numbered in red. Male somatic chromosomes stained by telomere painting (d). Yellow arrows indicate the telomeres of three Y chromosomes, and the white open arrow indicates the position where part of the long arm of chromosome 1 was fused to chromosome 7. Bar, 10 </a:t>
            </a:r>
            <a:r>
              <a:rPr lang="en-US" altLang="ja-JP" sz="1200" dirty="0" err="1"/>
              <a:t>μm</a:t>
            </a:r>
            <a:r>
              <a:rPr lang="en-US" altLang="ja-JP" sz="1200" dirty="0"/>
              <a:t> in b and d, 5 </a:t>
            </a:r>
            <a:r>
              <a:rPr lang="en-US" altLang="ja-JP" sz="1200" dirty="0" err="1"/>
              <a:t>μm</a:t>
            </a:r>
            <a:r>
              <a:rPr lang="en-US" altLang="ja-JP" sz="1200" dirty="0"/>
              <a:t> in c.</a:t>
            </a:r>
            <a:endParaRPr lang="ja-JP" altLang="ja-JP" sz="1200"/>
          </a:p>
        </p:txBody>
      </p:sp>
    </p:spTree>
    <p:extLst>
      <p:ext uri="{BB962C8B-B14F-4D97-AF65-F5344CB8AC3E}">
        <p14:creationId xmlns:p14="http://schemas.microsoft.com/office/powerpoint/2010/main" val="700770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テキスト ボックス 15"/>
          <p:cNvSpPr txBox="1"/>
          <p:nvPr/>
        </p:nvSpPr>
        <p:spPr>
          <a:xfrm>
            <a:off x="92236" y="-37532"/>
            <a:ext cx="8531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Fig. S2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433AD619-DC85-0E43-8C6C-48C37056D40F}"/>
              </a:ext>
            </a:extLst>
          </p:cNvPr>
          <p:cNvGrpSpPr/>
          <p:nvPr/>
        </p:nvGrpSpPr>
        <p:grpSpPr>
          <a:xfrm>
            <a:off x="353222" y="1183857"/>
            <a:ext cx="8437556" cy="3689349"/>
            <a:chOff x="354434" y="1276324"/>
            <a:chExt cx="8437556" cy="3689349"/>
          </a:xfrm>
        </p:grpSpPr>
        <p:pic>
          <p:nvPicPr>
            <p:cNvPr id="2" name="図 1">
              <a:extLst>
                <a:ext uri="{FF2B5EF4-FFF2-40B4-BE49-F238E27FC236}">
                  <a16:creationId xmlns:a16="http://schemas.microsoft.com/office/drawing/2014/main" id="{4323366B-3BF6-4A45-AF41-B2C2938A2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4434" y="1747371"/>
              <a:ext cx="4142291" cy="321830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" name="図 2">
              <a:extLst>
                <a:ext uri="{FF2B5EF4-FFF2-40B4-BE49-F238E27FC236}">
                  <a16:creationId xmlns:a16="http://schemas.microsoft.com/office/drawing/2014/main" id="{B7DD343F-1F8C-B14E-BC33-83FAA2FBBD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49699" y="1747371"/>
              <a:ext cx="4142291" cy="3218302"/>
            </a:xfrm>
            <a:prstGeom prst="rect">
              <a:avLst/>
            </a:prstGeom>
            <a:ln>
              <a:noFill/>
            </a:ln>
          </p:spPr>
        </p:pic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A04FAE6A-6198-9240-BE5B-58186D804190}"/>
                </a:ext>
              </a:extLst>
            </p:cNvPr>
            <p:cNvSpPr txBox="1"/>
            <p:nvPr/>
          </p:nvSpPr>
          <p:spPr>
            <a:xfrm>
              <a:off x="480126" y="2916635"/>
              <a:ext cx="25744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X</a:t>
              </a:r>
              <a:r>
                <a:rPr kumimoji="1" lang="en-US" altLang="ja-JP" sz="2000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1  </a:t>
              </a:r>
              <a:r>
                <a: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Y</a:t>
              </a:r>
              <a:r>
                <a:rPr kumimoji="1" lang="en-US" altLang="ja-JP" sz="2000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                        X</a:t>
              </a:r>
              <a:r>
                <a:rPr kumimoji="1" lang="en-US" altLang="ja-JP" sz="2000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2</a:t>
              </a:r>
              <a:r>
                <a: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 Y</a:t>
              </a:r>
              <a:r>
                <a:rPr kumimoji="1" lang="en-US" altLang="ja-JP" sz="2000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1" lang="ja-JP" altLang="en-US" sz="20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82C341E5-C27D-D44A-991B-86B85B3F671E}"/>
                </a:ext>
              </a:extLst>
            </p:cNvPr>
            <p:cNvSpPr txBox="1"/>
            <p:nvPr/>
          </p:nvSpPr>
          <p:spPr>
            <a:xfrm>
              <a:off x="1372641" y="3976431"/>
              <a:ext cx="6251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X</a:t>
              </a:r>
              <a:r>
                <a:rPr kumimoji="1" lang="en-US" altLang="ja-JP" sz="1800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3</a:t>
              </a:r>
              <a:r>
                <a: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 Y</a:t>
              </a:r>
              <a:r>
                <a:rPr kumimoji="1" lang="en-US" altLang="ja-JP" sz="1800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1" lang="ja-JP" altLang="en-US" sz="1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9" name="下矢印 8">
              <a:extLst>
                <a:ext uri="{FF2B5EF4-FFF2-40B4-BE49-F238E27FC236}">
                  <a16:creationId xmlns:a16="http://schemas.microsoft.com/office/drawing/2014/main" id="{9844379E-CB8E-2E49-B48D-9D16FEC1404E}"/>
                </a:ext>
              </a:extLst>
            </p:cNvPr>
            <p:cNvSpPr/>
            <p:nvPr/>
          </p:nvSpPr>
          <p:spPr>
            <a:xfrm rot="3268557">
              <a:off x="1041435" y="2262119"/>
              <a:ext cx="261050" cy="313260"/>
            </a:xfrm>
            <a:prstGeom prst="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0" name="下矢印 9">
              <a:extLst>
                <a:ext uri="{FF2B5EF4-FFF2-40B4-BE49-F238E27FC236}">
                  <a16:creationId xmlns:a16="http://schemas.microsoft.com/office/drawing/2014/main" id="{DE0DDD9D-FC88-F24C-93CB-91B44257AA20}"/>
                </a:ext>
              </a:extLst>
            </p:cNvPr>
            <p:cNvSpPr/>
            <p:nvPr/>
          </p:nvSpPr>
          <p:spPr>
            <a:xfrm rot="2627322">
              <a:off x="1898640" y="3578731"/>
              <a:ext cx="261050" cy="221311"/>
            </a:xfrm>
            <a:prstGeom prst="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" name="下矢印 11">
              <a:extLst>
                <a:ext uri="{FF2B5EF4-FFF2-40B4-BE49-F238E27FC236}">
                  <a16:creationId xmlns:a16="http://schemas.microsoft.com/office/drawing/2014/main" id="{99DDA640-7B55-D34C-B35C-61481E61EA14}"/>
                </a:ext>
              </a:extLst>
            </p:cNvPr>
            <p:cNvSpPr/>
            <p:nvPr/>
          </p:nvSpPr>
          <p:spPr>
            <a:xfrm rot="2627322">
              <a:off x="2824121" y="1920650"/>
              <a:ext cx="261050" cy="221311"/>
            </a:xfrm>
            <a:prstGeom prst="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543028" y="1276324"/>
              <a:ext cx="458379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panose="020B0600070205080204" pitchFamily="34" charset="-128"/>
                  <a:cs typeface="Arial"/>
                </a:rPr>
                <a:t>a</a:t>
              </a:r>
              <a:endPara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panose="020B0600070205080204" pitchFamily="34" charset="-128"/>
                <a:cs typeface="Arial"/>
              </a:endParaRPr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4699476" y="1276324"/>
              <a:ext cx="458379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ＭＳ Ｐゴシック" panose="020B0600070205080204" pitchFamily="34" charset="-128"/>
                  <a:cs typeface="Arial"/>
                </a:rPr>
                <a:t>b</a:t>
              </a:r>
              <a:endPara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panose="020B0600070205080204" pitchFamily="34" charset="-128"/>
                <a:cs typeface="Arial"/>
              </a:endParaRP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A04FAE6A-6198-9240-BE5B-58186D804190}"/>
                </a:ext>
              </a:extLst>
            </p:cNvPr>
            <p:cNvSpPr txBox="1"/>
            <p:nvPr/>
          </p:nvSpPr>
          <p:spPr>
            <a:xfrm>
              <a:off x="4837637" y="2970258"/>
              <a:ext cx="23201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X</a:t>
              </a:r>
              <a:r>
                <a:rPr kumimoji="1" lang="en-US" altLang="ja-JP" sz="2000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1 </a:t>
              </a:r>
              <a:r>
                <a: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X</a:t>
              </a:r>
              <a:r>
                <a:rPr kumimoji="1" lang="en-US" altLang="ja-JP" sz="2000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1</a:t>
              </a:r>
              <a:r>
                <a: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                     X</a:t>
              </a:r>
              <a:r>
                <a:rPr kumimoji="1" lang="en-US" altLang="ja-JP" sz="2000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2</a:t>
              </a:r>
              <a:r>
                <a: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X</a:t>
              </a:r>
              <a:r>
                <a:rPr kumimoji="1" lang="en-US" altLang="ja-JP" sz="2000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2</a:t>
              </a:r>
              <a:endParaRPr kumimoji="1" lang="ja-JP" altLang="en-US" sz="20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82C341E5-C27D-D44A-991B-86B85B3F671E}"/>
                </a:ext>
              </a:extLst>
            </p:cNvPr>
            <p:cNvSpPr txBox="1"/>
            <p:nvPr/>
          </p:nvSpPr>
          <p:spPr>
            <a:xfrm>
              <a:off x="5673708" y="3958276"/>
              <a:ext cx="6335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X</a:t>
              </a:r>
              <a:r>
                <a:rPr kumimoji="1" lang="en-US" altLang="ja-JP" sz="1800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3</a:t>
              </a:r>
              <a:r>
                <a: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 X</a:t>
              </a:r>
              <a:r>
                <a:rPr kumimoji="1" lang="en-US" altLang="ja-JP" sz="1800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3</a:t>
              </a:r>
              <a:endParaRPr kumimoji="1" lang="ja-JP" altLang="en-US" sz="1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cxnSp>
          <p:nvCxnSpPr>
            <p:cNvPr id="17" name="直線コネクタ 16">
              <a:extLst>
                <a:ext uri="{FF2B5EF4-FFF2-40B4-BE49-F238E27FC236}">
                  <a16:creationId xmlns:a16="http://schemas.microsoft.com/office/drawing/2014/main" id="{C422255B-E850-6A48-A305-C2D9647E444E}"/>
                </a:ext>
              </a:extLst>
            </p:cNvPr>
            <p:cNvCxnSpPr>
              <a:cxnSpLocks/>
            </p:cNvCxnSpPr>
            <p:nvPr/>
          </p:nvCxnSpPr>
          <p:spPr>
            <a:xfrm>
              <a:off x="7763268" y="4782449"/>
              <a:ext cx="790911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9ED598EE-015E-FF4C-8550-1BC66AA9106F}"/>
                </a:ext>
              </a:extLst>
            </p:cNvPr>
            <p:cNvCxnSpPr>
              <a:cxnSpLocks/>
            </p:cNvCxnSpPr>
            <p:nvPr/>
          </p:nvCxnSpPr>
          <p:spPr>
            <a:xfrm>
              <a:off x="3623908" y="4782449"/>
              <a:ext cx="688345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2C4AEB5-2F1E-8049-8510-D2D88B8AB411}"/>
              </a:ext>
            </a:extLst>
          </p:cNvPr>
          <p:cNvSpPr txBox="1"/>
          <p:nvPr/>
        </p:nvSpPr>
        <p:spPr>
          <a:xfrm>
            <a:off x="627053" y="5558600"/>
            <a:ext cx="7925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/>
              <a:t>Fig. S2. </a:t>
            </a:r>
            <a:r>
              <a:rPr lang="en-US" altLang="ja-JP" sz="1600" dirty="0"/>
              <a:t>C-banded karyotypes of male (</a:t>
            </a:r>
            <a:r>
              <a:rPr lang="en-US" altLang="ja-JP" sz="1600" b="1" dirty="0"/>
              <a:t>a</a:t>
            </a:r>
            <a:r>
              <a:rPr lang="en-US" altLang="ja-JP" sz="1600" dirty="0"/>
              <a:t>) and female (</a:t>
            </a:r>
            <a:r>
              <a:rPr lang="en-US" altLang="ja-JP" sz="1600" b="1" dirty="0"/>
              <a:t>b</a:t>
            </a:r>
            <a:r>
              <a:rPr lang="en-US" altLang="ja-JP" sz="1600" dirty="0"/>
              <a:t>). Arrows indicate three Y-chromosomes.</a:t>
            </a:r>
            <a:r>
              <a:rPr lang="en-US" altLang="ja-JP" sz="1600" i="1" dirty="0"/>
              <a:t> </a:t>
            </a:r>
            <a:r>
              <a:rPr lang="en-US" altLang="ja-JP" sz="1600" dirty="0"/>
              <a:t>No Y-specific</a:t>
            </a:r>
            <a:r>
              <a:rPr lang="en-US" altLang="ja-JP" sz="1600" dirty="0">
                <a:solidFill>
                  <a:srgbClr val="FF0000"/>
                </a:solidFill>
              </a:rPr>
              <a:t> </a:t>
            </a:r>
            <a:r>
              <a:rPr lang="en-US" altLang="ja-JP" sz="1600" dirty="0"/>
              <a:t>heterochromatin was observed on the three Y chromosomes.</a:t>
            </a:r>
            <a:r>
              <a:rPr lang="en-US" altLang="ja-JP" sz="1600" i="1" dirty="0"/>
              <a:t> </a:t>
            </a:r>
            <a:r>
              <a:rPr lang="en-US" altLang="ja-JP" sz="1600" dirty="0"/>
              <a:t>Bar, 10 </a:t>
            </a:r>
            <a:r>
              <a:rPr lang="en-US" altLang="ja-JP" sz="1600" dirty="0" err="1"/>
              <a:t>μm</a:t>
            </a:r>
            <a:r>
              <a:rPr lang="en-US" altLang="ja-JP" sz="1600" dirty="0"/>
              <a:t>.</a:t>
            </a:r>
            <a:endParaRPr lang="ja-JP" altLang="ja-JP" sz="1600"/>
          </a:p>
          <a:p>
            <a:endParaRPr kumimoji="1" lang="ja-JP" altLang="en-US" sz="1600"/>
          </a:p>
        </p:txBody>
      </p:sp>
    </p:spTree>
    <p:extLst>
      <p:ext uri="{BB962C8B-B14F-4D97-AF65-F5344CB8AC3E}">
        <p14:creationId xmlns:p14="http://schemas.microsoft.com/office/powerpoint/2010/main" val="3653175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1526973" y="245994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/>
          </a:p>
        </p:txBody>
      </p:sp>
      <p:pic>
        <p:nvPicPr>
          <p:cNvPr id="3" name="コンテンツ プレースホルダー 22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" t="-438" r="16461" b="438"/>
          <a:stretch/>
        </p:blipFill>
        <p:spPr>
          <a:xfrm>
            <a:off x="150116" y="1043235"/>
            <a:ext cx="4351338" cy="4351338"/>
          </a:xfrm>
        </p:spPr>
      </p:pic>
      <p:pic>
        <p:nvPicPr>
          <p:cNvPr id="5" name="コンテンツ プレースホルダー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" r="18951"/>
          <a:stretch/>
        </p:blipFill>
        <p:spPr bwMode="auto">
          <a:xfrm>
            <a:off x="4669148" y="1043235"/>
            <a:ext cx="4351338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2854536" y="1116572"/>
            <a:ext cx="16332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2DFF24"/>
                </a:solidFill>
              </a:rPr>
              <a:t>♂DNA labeled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♀ DNA labeled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10079" y="111657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>
                <a:solidFill>
                  <a:schemeClr val="bg1"/>
                </a:solidFill>
                <a:latin typeface="Arial"/>
                <a:cs typeface="Arial"/>
              </a:rPr>
              <a:t>a</a:t>
            </a:r>
            <a:endParaRPr kumimoji="1" lang="ja-JP" altLang="en-US" sz="32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748747" y="1116572"/>
            <a:ext cx="45837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>
                <a:solidFill>
                  <a:schemeClr val="bg1"/>
                </a:solidFill>
                <a:latin typeface="Arial"/>
                <a:cs typeface="Arial"/>
              </a:rPr>
              <a:t>b</a:t>
            </a:r>
            <a:endParaRPr kumimoji="1" lang="ja-JP" altLang="en-US" sz="32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50116" y="42335"/>
            <a:ext cx="982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Fig. S3</a:t>
            </a:r>
            <a:endParaRPr kumimoji="1" lang="ja-JP" altLang="en-US" sz="2400" dirty="0"/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8B50ED7-D991-124B-8AFA-220AE7C169F6}"/>
              </a:ext>
            </a:extLst>
          </p:cNvPr>
          <p:cNvCxnSpPr>
            <a:cxnSpLocks/>
          </p:cNvCxnSpPr>
          <p:nvPr/>
        </p:nvCxnSpPr>
        <p:spPr>
          <a:xfrm>
            <a:off x="8086697" y="5228506"/>
            <a:ext cx="662199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A33A718D-8427-B144-9576-A40ED207FE79}"/>
              </a:ext>
            </a:extLst>
          </p:cNvPr>
          <p:cNvCxnSpPr>
            <a:cxnSpLocks/>
          </p:cNvCxnSpPr>
          <p:nvPr/>
        </p:nvCxnSpPr>
        <p:spPr>
          <a:xfrm>
            <a:off x="3562988" y="5228506"/>
            <a:ext cx="633367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5F282CF-08F3-1B4A-AD02-5F11FE1E42AB}"/>
              </a:ext>
            </a:extLst>
          </p:cNvPr>
          <p:cNvSpPr txBox="1"/>
          <p:nvPr/>
        </p:nvSpPr>
        <p:spPr>
          <a:xfrm>
            <a:off x="310079" y="5556217"/>
            <a:ext cx="8710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/>
              <a:t>Fig. S3. </a:t>
            </a:r>
            <a:r>
              <a:rPr lang="en-US" altLang="ja-JP" sz="1600" dirty="0"/>
              <a:t>Comparative genomic hybridization (CGH) in </a:t>
            </a:r>
            <a:r>
              <a:rPr lang="en-US" altLang="ja-JP" sz="1600" i="1" dirty="0" err="1"/>
              <a:t>Odorrana</a:t>
            </a:r>
            <a:r>
              <a:rPr lang="en-US" altLang="ja-JP" sz="1600" i="1" dirty="0"/>
              <a:t> </a:t>
            </a:r>
            <a:r>
              <a:rPr lang="en-US" altLang="ja-JP" sz="1600" i="1" dirty="0" err="1"/>
              <a:t>swinhoana</a:t>
            </a:r>
            <a:r>
              <a:rPr lang="en-US" altLang="ja-JP" sz="1600" dirty="0"/>
              <a:t> chromosomes.</a:t>
            </a:r>
            <a:endParaRPr lang="ja-JP" altLang="ja-JP" sz="1600"/>
          </a:p>
          <a:p>
            <a:r>
              <a:rPr lang="en-US" altLang="ja-JP" sz="1600" dirty="0"/>
              <a:t>Male and female DNA were labeled with Cy5 and Cy3, respectively, and were hybridized with male metaphase chromosomes (</a:t>
            </a:r>
            <a:r>
              <a:rPr lang="en-US" altLang="ja-JP" sz="1600" b="1" dirty="0"/>
              <a:t>a</a:t>
            </a:r>
            <a:r>
              <a:rPr lang="en-US" altLang="ja-JP" sz="1600" dirty="0"/>
              <a:t>) and female chromosomes (</a:t>
            </a:r>
            <a:r>
              <a:rPr lang="en-US" altLang="ja-JP" sz="1600" b="1" dirty="0"/>
              <a:t>b</a:t>
            </a:r>
            <a:r>
              <a:rPr lang="en-US" altLang="ja-JP" sz="1600" dirty="0"/>
              <a:t>).</a:t>
            </a:r>
            <a:r>
              <a:rPr lang="en-US" altLang="ja-JP" sz="1600" i="1" dirty="0"/>
              <a:t> </a:t>
            </a:r>
            <a:r>
              <a:rPr lang="en-US" altLang="ja-JP" sz="1600" dirty="0"/>
              <a:t>The merged pictures are shown. Bar, 10 </a:t>
            </a:r>
            <a:r>
              <a:rPr lang="en-US" altLang="ja-JP" sz="1600" dirty="0" err="1"/>
              <a:t>μm</a:t>
            </a:r>
            <a:r>
              <a:rPr lang="en-US" altLang="ja-JP" sz="1600" dirty="0"/>
              <a:t>.</a:t>
            </a:r>
            <a:endParaRPr lang="ja-JP" altLang="ja-JP" sz="1600"/>
          </a:p>
          <a:p>
            <a:endParaRPr kumimoji="1" lang="ja-JP" altLang="en-US" sz="1600"/>
          </a:p>
        </p:txBody>
      </p:sp>
    </p:spTree>
    <p:extLst>
      <p:ext uri="{BB962C8B-B14F-4D97-AF65-F5344CB8AC3E}">
        <p14:creationId xmlns:p14="http://schemas.microsoft.com/office/powerpoint/2010/main" val="3662629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テキスト ボックス 14"/>
          <p:cNvSpPr txBox="1"/>
          <p:nvPr/>
        </p:nvSpPr>
        <p:spPr>
          <a:xfrm>
            <a:off x="92236" y="-37532"/>
            <a:ext cx="8531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/>
              <a:t>Fig. S4</a:t>
            </a:r>
            <a:endParaRPr kumimoji="1" lang="ja-JP" altLang="en-US" sz="2000" dirty="0"/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D8975C05-7A78-944B-9A55-B683BE0E3650}"/>
              </a:ext>
            </a:extLst>
          </p:cNvPr>
          <p:cNvGrpSpPr/>
          <p:nvPr/>
        </p:nvGrpSpPr>
        <p:grpSpPr>
          <a:xfrm>
            <a:off x="92236" y="954964"/>
            <a:ext cx="8649156" cy="4190691"/>
            <a:chOff x="310101" y="1407027"/>
            <a:chExt cx="8649156" cy="4190691"/>
          </a:xfrm>
        </p:grpSpPr>
        <p:pic>
          <p:nvPicPr>
            <p:cNvPr id="5" name="図 4">
              <a:extLst>
                <a:ext uri="{FF2B5EF4-FFF2-40B4-BE49-F238E27FC236}">
                  <a16:creationId xmlns:a16="http://schemas.microsoft.com/office/drawing/2014/main" id="{D8F129EC-411E-CC40-8825-CA52A04199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05239" y="1905605"/>
              <a:ext cx="4437793" cy="323215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" name="図 1">
              <a:extLst>
                <a:ext uri="{FF2B5EF4-FFF2-40B4-BE49-F238E27FC236}">
                  <a16:creationId xmlns:a16="http://schemas.microsoft.com/office/drawing/2014/main" id="{BC9A871D-1D33-614B-8CBC-1D11B4FE0A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963" y="1905605"/>
              <a:ext cx="4049475" cy="3232150"/>
            </a:xfrm>
            <a:prstGeom prst="rect">
              <a:avLst/>
            </a:prstGeom>
            <a:ln>
              <a:noFill/>
            </a:ln>
          </p:spPr>
        </p:pic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8C8FCAED-484F-A640-B74A-6FE09F09E7B0}"/>
                </a:ext>
              </a:extLst>
            </p:cNvPr>
            <p:cNvSpPr txBox="1"/>
            <p:nvPr/>
          </p:nvSpPr>
          <p:spPr>
            <a:xfrm>
              <a:off x="564542" y="3220278"/>
              <a:ext cx="38202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1                 2               3                 4                5  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6EDEFFFE-5954-3B48-AE87-E1A5862D1B92}"/>
                </a:ext>
              </a:extLst>
            </p:cNvPr>
            <p:cNvSpPr txBox="1"/>
            <p:nvPr/>
          </p:nvSpPr>
          <p:spPr>
            <a:xfrm>
              <a:off x="5018598" y="3220278"/>
              <a:ext cx="38202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1                 2               3                 4                5  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888ACEF5-DDA7-844E-AD73-0F4CE6E45B8F}"/>
                </a:ext>
              </a:extLst>
            </p:cNvPr>
            <p:cNvSpPr txBox="1"/>
            <p:nvPr/>
          </p:nvSpPr>
          <p:spPr>
            <a:xfrm>
              <a:off x="564541" y="4219334"/>
              <a:ext cx="39244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6                 7               8                 9                10  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97E55EC8-D470-A64D-9639-2B568A328C8D}"/>
                </a:ext>
              </a:extLst>
            </p:cNvPr>
            <p:cNvSpPr txBox="1"/>
            <p:nvPr/>
          </p:nvSpPr>
          <p:spPr>
            <a:xfrm>
              <a:off x="4986794" y="4219334"/>
              <a:ext cx="39244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6                 7               8                 9                10  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4FC8CA67-853C-9143-98A8-8198DAD01288}"/>
                </a:ext>
              </a:extLst>
            </p:cNvPr>
            <p:cNvSpPr txBox="1"/>
            <p:nvPr/>
          </p:nvSpPr>
          <p:spPr>
            <a:xfrm>
              <a:off x="564541" y="5089134"/>
              <a:ext cx="21579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11             12              13  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90F7D521-8BEB-A341-B479-E3F351A00AF8}"/>
                </a:ext>
              </a:extLst>
            </p:cNvPr>
            <p:cNvSpPr txBox="1"/>
            <p:nvPr/>
          </p:nvSpPr>
          <p:spPr>
            <a:xfrm>
              <a:off x="4978151" y="5089134"/>
              <a:ext cx="21579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11             12              13  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92E2A183-B305-3E43-902C-83F7CC746417}"/>
                </a:ext>
              </a:extLst>
            </p:cNvPr>
            <p:cNvSpPr/>
            <p:nvPr/>
          </p:nvSpPr>
          <p:spPr>
            <a:xfrm>
              <a:off x="310101" y="1789043"/>
              <a:ext cx="4115240" cy="3808675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3F8ECCF0-B518-2C42-A3C1-21EF2522833A}"/>
                </a:ext>
              </a:extLst>
            </p:cNvPr>
            <p:cNvSpPr/>
            <p:nvPr/>
          </p:nvSpPr>
          <p:spPr>
            <a:xfrm>
              <a:off x="4519940" y="1789043"/>
              <a:ext cx="4439317" cy="3808675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437079" y="1407027"/>
              <a:ext cx="458379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3200" dirty="0">
                  <a:latin typeface="Arial"/>
                  <a:cs typeface="Arial"/>
                </a:rPr>
                <a:t>a</a:t>
              </a:r>
              <a:endParaRPr kumimoji="1" lang="ja-JP" altLang="en-US" sz="3200" dirty="0">
                <a:latin typeface="Arial"/>
                <a:cs typeface="Arial"/>
              </a:endParaRP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4489013" y="1407027"/>
              <a:ext cx="458379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dirty="0">
                  <a:latin typeface="Arial"/>
                  <a:cs typeface="Arial"/>
                </a:rPr>
                <a:t>b</a:t>
              </a:r>
              <a:endParaRPr kumimoji="1" lang="ja-JP" altLang="en-US" sz="3200" dirty="0">
                <a:latin typeface="Arial"/>
                <a:cs typeface="Arial"/>
              </a:endParaRPr>
            </a:p>
          </p:txBody>
        </p:sp>
        <p:cxnSp>
          <p:nvCxnSpPr>
            <p:cNvPr id="18" name="直線コネクタ 17">
              <a:extLst>
                <a:ext uri="{FF2B5EF4-FFF2-40B4-BE49-F238E27FC236}">
                  <a16:creationId xmlns:a16="http://schemas.microsoft.com/office/drawing/2014/main" id="{49E4A987-1A0B-8A4D-AFAA-DF4691790B3D}"/>
                </a:ext>
              </a:extLst>
            </p:cNvPr>
            <p:cNvCxnSpPr>
              <a:cxnSpLocks/>
            </p:cNvCxnSpPr>
            <p:nvPr/>
          </p:nvCxnSpPr>
          <p:spPr>
            <a:xfrm>
              <a:off x="3398982" y="5137755"/>
              <a:ext cx="889522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F6A55E6D-3EB3-FE4D-AAE0-1D0E2C04209F}"/>
                </a:ext>
              </a:extLst>
            </p:cNvPr>
            <p:cNvCxnSpPr>
              <a:cxnSpLocks/>
            </p:cNvCxnSpPr>
            <p:nvPr/>
          </p:nvCxnSpPr>
          <p:spPr>
            <a:xfrm>
              <a:off x="7892473" y="5096090"/>
              <a:ext cx="817418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80545E8-C344-5E4A-9B4A-858305354BDA}"/>
              </a:ext>
            </a:extLst>
          </p:cNvPr>
          <p:cNvSpPr txBox="1"/>
          <p:nvPr/>
        </p:nvSpPr>
        <p:spPr>
          <a:xfrm>
            <a:off x="945355" y="5705119"/>
            <a:ext cx="7066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/>
              <a:t>Fig. S4. </a:t>
            </a:r>
            <a:r>
              <a:rPr lang="en-US" altLang="ja-JP" sz="1600" dirty="0"/>
              <a:t>Giemsa stained karyotypes of male (a) and female (b) from the central population (Nantou Ren Ai). Bar, 10 </a:t>
            </a:r>
            <a:r>
              <a:rPr lang="en-US" altLang="ja-JP" sz="1600" dirty="0" err="1"/>
              <a:t>μm</a:t>
            </a:r>
            <a:r>
              <a:rPr lang="en-US" altLang="ja-JP" sz="1600" dirty="0"/>
              <a:t>.</a:t>
            </a:r>
            <a:endParaRPr lang="ja-JP" altLang="ja-JP" sz="1600"/>
          </a:p>
          <a:p>
            <a:endParaRPr kumimoji="1" lang="ja-JP" altLang="en-US" sz="1600"/>
          </a:p>
        </p:txBody>
      </p:sp>
    </p:spTree>
    <p:extLst>
      <p:ext uri="{BB962C8B-B14F-4D97-AF65-F5344CB8AC3E}">
        <p14:creationId xmlns:p14="http://schemas.microsoft.com/office/powerpoint/2010/main" val="2175997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ボックス 17"/>
          <p:cNvSpPr txBox="1"/>
          <p:nvPr/>
        </p:nvSpPr>
        <p:spPr>
          <a:xfrm>
            <a:off x="92236" y="-37532"/>
            <a:ext cx="8531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/>
              <a:t>Fig. S5</a:t>
            </a:r>
            <a:endParaRPr kumimoji="1" lang="ja-JP" altLang="en-US" sz="2000" dirty="0"/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338A872B-1F56-474F-AA87-362019C95A04}"/>
              </a:ext>
            </a:extLst>
          </p:cNvPr>
          <p:cNvGrpSpPr/>
          <p:nvPr/>
        </p:nvGrpSpPr>
        <p:grpSpPr>
          <a:xfrm>
            <a:off x="518795" y="960531"/>
            <a:ext cx="8303044" cy="4266452"/>
            <a:chOff x="499050" y="1196836"/>
            <a:chExt cx="8303044" cy="4266452"/>
          </a:xfrm>
        </p:grpSpPr>
        <p:pic>
          <p:nvPicPr>
            <p:cNvPr id="2" name="図 1">
              <a:extLst>
                <a:ext uri="{FF2B5EF4-FFF2-40B4-BE49-F238E27FC236}">
                  <a16:creationId xmlns:a16="http://schemas.microsoft.com/office/drawing/2014/main" id="{83831230-8159-2F42-9D02-5D6DA7E7BD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9050" y="1781834"/>
              <a:ext cx="3895107" cy="3481614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" name="図 2">
              <a:extLst>
                <a:ext uri="{FF2B5EF4-FFF2-40B4-BE49-F238E27FC236}">
                  <a16:creationId xmlns:a16="http://schemas.microsoft.com/office/drawing/2014/main" id="{5FB077EE-5781-504C-A167-37904997D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1696" y="1654613"/>
              <a:ext cx="3985079" cy="3485869"/>
            </a:xfrm>
            <a:prstGeom prst="rect">
              <a:avLst/>
            </a:prstGeom>
            <a:ln>
              <a:noFill/>
            </a:ln>
          </p:spPr>
        </p:pic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C6BF911D-1F66-6D40-BA79-EB58556048B7}"/>
                </a:ext>
              </a:extLst>
            </p:cNvPr>
            <p:cNvSpPr txBox="1"/>
            <p:nvPr/>
          </p:nvSpPr>
          <p:spPr>
            <a:xfrm>
              <a:off x="967804" y="3164432"/>
              <a:ext cx="3448380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1              2               3             4             5  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064EE80D-8CC0-EE44-A54D-0EF82AAB3028}"/>
                </a:ext>
              </a:extLst>
            </p:cNvPr>
            <p:cNvSpPr txBox="1"/>
            <p:nvPr/>
          </p:nvSpPr>
          <p:spPr>
            <a:xfrm>
              <a:off x="898496" y="5111094"/>
              <a:ext cx="197201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11             12         13  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B74C9F61-446A-CD4C-BC61-A43379E61426}"/>
                </a:ext>
              </a:extLst>
            </p:cNvPr>
            <p:cNvSpPr txBox="1"/>
            <p:nvPr/>
          </p:nvSpPr>
          <p:spPr>
            <a:xfrm>
              <a:off x="967804" y="4213940"/>
              <a:ext cx="350608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6              7               8             9            10  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4EF31B75-8B2A-EE48-8639-254AACDF16C4}"/>
                </a:ext>
              </a:extLst>
            </p:cNvPr>
            <p:cNvSpPr txBox="1"/>
            <p:nvPr/>
          </p:nvSpPr>
          <p:spPr>
            <a:xfrm>
              <a:off x="4778447" y="3164432"/>
              <a:ext cx="3727302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1               2                3                4                5  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49D55A7D-C96E-EB49-AF1E-3D7CE0FD0EEE}"/>
                </a:ext>
              </a:extLst>
            </p:cNvPr>
            <p:cNvSpPr txBox="1"/>
            <p:nvPr/>
          </p:nvSpPr>
          <p:spPr>
            <a:xfrm>
              <a:off x="4710872" y="5111094"/>
              <a:ext cx="211147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11             12             13  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DEEBC421-0AFC-CA43-9B97-63E897110722}"/>
                </a:ext>
              </a:extLst>
            </p:cNvPr>
            <p:cNvSpPr txBox="1"/>
            <p:nvPr/>
          </p:nvSpPr>
          <p:spPr>
            <a:xfrm>
              <a:off x="4712788" y="4213940"/>
              <a:ext cx="383149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6               7                8                9                10  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E39C77F7-5A1C-2F44-81DE-EB39E9BFAC0D}"/>
                </a:ext>
              </a:extLst>
            </p:cNvPr>
            <p:cNvSpPr/>
            <p:nvPr/>
          </p:nvSpPr>
          <p:spPr>
            <a:xfrm>
              <a:off x="499050" y="1654613"/>
              <a:ext cx="3917134" cy="3808675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D0F31261-7C24-F148-B075-188DCEBF6A08}"/>
                </a:ext>
              </a:extLst>
            </p:cNvPr>
            <p:cNvSpPr/>
            <p:nvPr/>
          </p:nvSpPr>
          <p:spPr>
            <a:xfrm>
              <a:off x="4489289" y="1654613"/>
              <a:ext cx="4312805" cy="3808675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537647" y="1196836"/>
              <a:ext cx="458379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3200" dirty="0">
                  <a:latin typeface="Arial"/>
                  <a:cs typeface="Arial"/>
                </a:rPr>
                <a:t>a</a:t>
              </a:r>
              <a:endParaRPr kumimoji="1" lang="ja-JP" altLang="en-US" sz="3200" dirty="0">
                <a:latin typeface="Arial"/>
                <a:cs typeface="Arial"/>
              </a:endParaRP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4589581" y="1196836"/>
              <a:ext cx="458379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dirty="0">
                  <a:latin typeface="Arial"/>
                  <a:cs typeface="Arial"/>
                </a:rPr>
                <a:t>b</a:t>
              </a:r>
              <a:endParaRPr kumimoji="1" lang="ja-JP" altLang="en-US" sz="3200" dirty="0">
                <a:latin typeface="Arial"/>
                <a:cs typeface="Arial"/>
              </a:endParaRPr>
            </a:p>
          </p:txBody>
        </p:sp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2F259961-400B-6D4A-8292-9CE03B50B8C8}"/>
                </a:ext>
              </a:extLst>
            </p:cNvPr>
            <p:cNvCxnSpPr>
              <a:cxnSpLocks/>
            </p:cNvCxnSpPr>
            <p:nvPr/>
          </p:nvCxnSpPr>
          <p:spPr>
            <a:xfrm>
              <a:off x="3462450" y="5140482"/>
              <a:ext cx="675440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00D00320-6D74-DA4B-8E4C-A15ADE845E88}"/>
                </a:ext>
              </a:extLst>
            </p:cNvPr>
            <p:cNvCxnSpPr>
              <a:cxnSpLocks/>
            </p:cNvCxnSpPr>
            <p:nvPr/>
          </p:nvCxnSpPr>
          <p:spPr>
            <a:xfrm>
              <a:off x="7657057" y="5145079"/>
              <a:ext cx="760781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7E3557B-D3EF-DF48-B96A-FA82391AF481}"/>
              </a:ext>
            </a:extLst>
          </p:cNvPr>
          <p:cNvSpPr txBox="1"/>
          <p:nvPr/>
        </p:nvSpPr>
        <p:spPr>
          <a:xfrm>
            <a:off x="579095" y="5705965"/>
            <a:ext cx="83030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/>
              <a:t>Fig. S5. </a:t>
            </a:r>
            <a:r>
              <a:rPr lang="en-US" altLang="ja-JP" sz="1600" dirty="0"/>
              <a:t>Late replication banded karyotypes of male (a) and female (b) from the central population (Nantou Ren Ai). Bar, 10 </a:t>
            </a:r>
            <a:r>
              <a:rPr lang="en-US" altLang="ja-JP" sz="1600" dirty="0" err="1"/>
              <a:t>μm</a:t>
            </a:r>
            <a:r>
              <a:rPr lang="en-US" altLang="ja-JP" sz="1600" dirty="0"/>
              <a:t>.</a:t>
            </a:r>
            <a:endParaRPr lang="ja-JP" altLang="ja-JP" sz="1600"/>
          </a:p>
          <a:p>
            <a:endParaRPr kumimoji="1" lang="ja-JP" altLang="en-US" sz="1600"/>
          </a:p>
        </p:txBody>
      </p:sp>
    </p:spTree>
    <p:extLst>
      <p:ext uri="{BB962C8B-B14F-4D97-AF65-F5344CB8AC3E}">
        <p14:creationId xmlns:p14="http://schemas.microsoft.com/office/powerpoint/2010/main" val="2607396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テキスト ボックス 18"/>
          <p:cNvSpPr txBox="1"/>
          <p:nvPr/>
        </p:nvSpPr>
        <p:spPr>
          <a:xfrm>
            <a:off x="92236" y="-37532"/>
            <a:ext cx="8531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/>
              <a:t>Fig. S6</a:t>
            </a:r>
            <a:endParaRPr kumimoji="1" lang="ja-JP" altLang="en-US" sz="2000" dirty="0"/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FC253EDB-7B9B-EF4C-9F3A-A64ED620B11B}"/>
              </a:ext>
            </a:extLst>
          </p:cNvPr>
          <p:cNvGrpSpPr/>
          <p:nvPr/>
        </p:nvGrpSpPr>
        <p:grpSpPr>
          <a:xfrm>
            <a:off x="154175" y="1017973"/>
            <a:ext cx="8835650" cy="4157880"/>
            <a:chOff x="160129" y="1336472"/>
            <a:chExt cx="8835650" cy="4157880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20B0DEF2-F4B2-8C48-AA88-41F530F67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0129" y="1753295"/>
              <a:ext cx="4216592" cy="345167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" name="図 4">
              <a:extLst>
                <a:ext uri="{FF2B5EF4-FFF2-40B4-BE49-F238E27FC236}">
                  <a16:creationId xmlns:a16="http://schemas.microsoft.com/office/drawing/2014/main" id="{A77C2E14-A8DA-C242-AD38-0AE4163A0D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95806" y="1790833"/>
              <a:ext cx="4450095" cy="3451677"/>
            </a:xfrm>
            <a:prstGeom prst="rect">
              <a:avLst/>
            </a:prstGeom>
            <a:ln>
              <a:noFill/>
            </a:ln>
          </p:spPr>
        </p:pic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A1DD8314-ED16-3A42-88FA-AF01E6C756A4}"/>
                </a:ext>
              </a:extLst>
            </p:cNvPr>
            <p:cNvSpPr txBox="1"/>
            <p:nvPr/>
          </p:nvSpPr>
          <p:spPr>
            <a:xfrm>
              <a:off x="358286" y="3140578"/>
              <a:ext cx="395973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1                  2                 3                 4                5  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9A957B91-D86D-BC47-9234-C4C06D965341}"/>
                </a:ext>
              </a:extLst>
            </p:cNvPr>
            <p:cNvSpPr txBox="1"/>
            <p:nvPr/>
          </p:nvSpPr>
          <p:spPr>
            <a:xfrm>
              <a:off x="527517" y="5097086"/>
              <a:ext cx="2157963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11             12              13  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9F7D0F7A-C303-D24E-8F90-37773BD7820A}"/>
                </a:ext>
              </a:extLst>
            </p:cNvPr>
            <p:cNvSpPr/>
            <p:nvPr/>
          </p:nvSpPr>
          <p:spPr>
            <a:xfrm>
              <a:off x="167444" y="1685677"/>
              <a:ext cx="4228188" cy="3808675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90599A8A-F843-EE4C-B620-70DE92913FD6}"/>
                </a:ext>
              </a:extLst>
            </p:cNvPr>
            <p:cNvSpPr txBox="1"/>
            <p:nvPr/>
          </p:nvSpPr>
          <p:spPr>
            <a:xfrm>
              <a:off x="4844147" y="3140578"/>
              <a:ext cx="395973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1                  2                 3                 4                5  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D575DEA0-998B-B543-A475-AD1D1DDE012E}"/>
                </a:ext>
              </a:extLst>
            </p:cNvPr>
            <p:cNvSpPr txBox="1"/>
            <p:nvPr/>
          </p:nvSpPr>
          <p:spPr>
            <a:xfrm>
              <a:off x="306189" y="4172775"/>
              <a:ext cx="4063933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6                 7                  8                 9               10  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78120059-D5A7-CF46-927B-7C83D9A2FF6C}"/>
                </a:ext>
              </a:extLst>
            </p:cNvPr>
            <p:cNvSpPr txBox="1"/>
            <p:nvPr/>
          </p:nvSpPr>
          <p:spPr>
            <a:xfrm>
              <a:off x="4844147" y="4172775"/>
              <a:ext cx="4063933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6                 7                  8                 9               10  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F34F3353-B50A-1E48-B127-A8968EDB6EB8}"/>
                </a:ext>
              </a:extLst>
            </p:cNvPr>
            <p:cNvSpPr txBox="1"/>
            <p:nvPr/>
          </p:nvSpPr>
          <p:spPr>
            <a:xfrm>
              <a:off x="4844147" y="5097086"/>
              <a:ext cx="2157963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  <a:cs typeface="+mn-cs"/>
                </a:rPr>
                <a:t>11             12              13  </a:t>
              </a:r>
              <a:endPara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B6E40713-CD42-B84E-93AC-C89FE90EBDC2}"/>
                </a:ext>
              </a:extLst>
            </p:cNvPr>
            <p:cNvSpPr/>
            <p:nvPr/>
          </p:nvSpPr>
          <p:spPr>
            <a:xfrm>
              <a:off x="4445927" y="1685677"/>
              <a:ext cx="4549852" cy="3808675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endParaRP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197192" y="1336472"/>
              <a:ext cx="458379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3200" dirty="0">
                  <a:latin typeface="Arial"/>
                  <a:cs typeface="Arial"/>
                </a:rPr>
                <a:t>a</a:t>
              </a:r>
              <a:endParaRPr kumimoji="1" lang="ja-JP" altLang="en-US" sz="3200" dirty="0">
                <a:latin typeface="Arial"/>
                <a:cs typeface="Arial"/>
              </a:endParaRPr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4614957" y="1336472"/>
              <a:ext cx="458379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200" dirty="0">
                  <a:latin typeface="Arial"/>
                  <a:cs typeface="Arial"/>
                </a:rPr>
                <a:t>b</a:t>
              </a:r>
              <a:endParaRPr kumimoji="1" lang="ja-JP" altLang="en-US" sz="3200" dirty="0">
                <a:latin typeface="Arial"/>
                <a:cs typeface="Arial"/>
              </a:endParaRPr>
            </a:p>
          </p:txBody>
        </p: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0A5CE445-F1B8-CE4C-B988-CB040C040C7E}"/>
                </a:ext>
              </a:extLst>
            </p:cNvPr>
            <p:cNvCxnSpPr>
              <a:cxnSpLocks/>
            </p:cNvCxnSpPr>
            <p:nvPr/>
          </p:nvCxnSpPr>
          <p:spPr>
            <a:xfrm>
              <a:off x="3187711" y="5097086"/>
              <a:ext cx="968652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コネクタ 23">
              <a:extLst>
                <a:ext uri="{FF2B5EF4-FFF2-40B4-BE49-F238E27FC236}">
                  <a16:creationId xmlns:a16="http://schemas.microsoft.com/office/drawing/2014/main" id="{B1EF3CE8-1EE2-EA43-8CF7-6BA700F52D06}"/>
                </a:ext>
              </a:extLst>
            </p:cNvPr>
            <p:cNvCxnSpPr>
              <a:cxnSpLocks/>
            </p:cNvCxnSpPr>
            <p:nvPr/>
          </p:nvCxnSpPr>
          <p:spPr>
            <a:xfrm>
              <a:off x="7603640" y="5097086"/>
              <a:ext cx="1115487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40B8AA8-3A94-774E-8124-E17C8153A2BC}"/>
              </a:ext>
            </a:extLst>
          </p:cNvPr>
          <p:cNvSpPr txBox="1"/>
          <p:nvPr/>
        </p:nvSpPr>
        <p:spPr>
          <a:xfrm>
            <a:off x="266923" y="5580113"/>
            <a:ext cx="86101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/>
              <a:t>Fig. S6. </a:t>
            </a:r>
            <a:r>
              <a:rPr lang="en-US" altLang="ja-JP" sz="1600" dirty="0"/>
              <a:t>C-banded karyotypes of male (a) and female (b) from the central population (Nantou Ren Ai). Bar, 10 </a:t>
            </a:r>
            <a:r>
              <a:rPr lang="en-US" altLang="ja-JP" sz="1600" dirty="0" err="1"/>
              <a:t>μm</a:t>
            </a:r>
            <a:r>
              <a:rPr lang="en-US" altLang="ja-JP" sz="1600" dirty="0"/>
              <a:t>.</a:t>
            </a:r>
            <a:endParaRPr lang="ja-JP" altLang="ja-JP" sz="1600"/>
          </a:p>
          <a:p>
            <a:endParaRPr kumimoji="1" lang="ja-JP" altLang="en-US" sz="1600"/>
          </a:p>
        </p:txBody>
      </p:sp>
    </p:spTree>
    <p:extLst>
      <p:ext uri="{BB962C8B-B14F-4D97-AF65-F5344CB8AC3E}">
        <p14:creationId xmlns:p14="http://schemas.microsoft.com/office/powerpoint/2010/main" val="810581068"/>
      </p:ext>
    </p:extLst>
  </p:cSld>
  <p:clrMapOvr>
    <a:masterClrMapping/>
  </p:clrMapOvr>
</p:sld>
</file>

<file path=ppt/theme/theme1.xml><?xml version="1.0" encoding="utf-8"?>
<a:theme xmlns:a="http://schemas.openxmlformats.org/drawingml/2006/main" name="1_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5006</TotalTime>
  <Words>501</Words>
  <Application>Microsoft Macintosh PowerPoint</Application>
  <PresentationFormat>画面に合わせる (4:3)</PresentationFormat>
  <Paragraphs>52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游ゴシック</vt:lpstr>
      <vt:lpstr>Arial</vt:lpstr>
      <vt:lpstr>Calibri</vt:lpstr>
      <vt:lpstr>1_ホワイト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Microsoft Office User</dc:creator>
  <cp:lastModifiedBy>三浦　郁夫</cp:lastModifiedBy>
  <cp:revision>255</cp:revision>
  <cp:lastPrinted>2021-01-15T02:25:54Z</cp:lastPrinted>
  <dcterms:created xsi:type="dcterms:W3CDTF">2018-05-21T09:00:22Z</dcterms:created>
  <dcterms:modified xsi:type="dcterms:W3CDTF">2021-03-16T00:33:08Z</dcterms:modified>
</cp:coreProperties>
</file>