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40.xml" ContentType="application/vnd.openxmlformats-officedocument.presentationml.tags+xml"/>
  <Override PartName="/ppt/notesSlides/notesSlide1.xml" ContentType="application/vnd.openxmlformats-officedocument.presentationml.notesSlide+xml"/>
  <Override PartName="/ppt/tags/tag41.xml" ContentType="application/vnd.openxmlformats-officedocument.presentationml.tags+xml"/>
  <Override PartName="/ppt/notesSlides/notesSlide2.xml" ContentType="application/vnd.openxmlformats-officedocument.presentationml.notesSlide+xml"/>
  <Override PartName="/ppt/tags/tag42.xml" ContentType="application/vnd.openxmlformats-officedocument.presentationml.tags+xml"/>
  <Override PartName="/ppt/notesSlides/notesSlide3.xml" ContentType="application/vnd.openxmlformats-officedocument.presentationml.notesSlide+xml"/>
  <Override PartName="/ppt/tags/tag43.xml" ContentType="application/vnd.openxmlformats-officedocument.presentationml.tags+xml"/>
  <Override PartName="/ppt/notesSlides/notesSlide4.xml" ContentType="application/vnd.openxmlformats-officedocument.presentationml.notesSlide+xml"/>
  <Override PartName="/ppt/tags/tag44.xml" ContentType="application/vnd.openxmlformats-officedocument.presentationml.tags+xml"/>
  <Override PartName="/ppt/notesSlides/notesSlide5.xml" ContentType="application/vnd.openxmlformats-officedocument.presentationml.notesSlide+xml"/>
  <Override PartName="/ppt/tags/tag45.xml" ContentType="application/vnd.openxmlformats-officedocument.presentationml.tags+xml"/>
  <Override PartName="/ppt/notesSlides/notesSlide6.xml" ContentType="application/vnd.openxmlformats-officedocument.presentationml.notesSlide+xml"/>
  <Override PartName="/ppt/tags/tag46.xml" ContentType="application/vnd.openxmlformats-officedocument.presentationml.tags+xml"/>
  <Override PartName="/ppt/notesSlides/notesSlide7.xml" ContentType="application/vnd.openxmlformats-officedocument.presentationml.notesSlide+xml"/>
  <Override PartName="/ppt/tags/tag47.xml" ContentType="application/vnd.openxmlformats-officedocument.presentationml.tags+xml"/>
  <Override PartName="/ppt/notesSlides/notesSlide8.xml" ContentType="application/vnd.openxmlformats-officedocument.presentationml.notesSlide+xml"/>
  <Override PartName="/ppt/tags/tag48.xml" ContentType="application/vnd.openxmlformats-officedocument.presentationml.tags+xml"/>
  <Override PartName="/ppt/notesSlides/notesSlide9.xml" ContentType="application/vnd.openxmlformats-officedocument.presentationml.notesSlide+xml"/>
  <Override PartName="/ppt/tags/tag49.xml" ContentType="application/vnd.openxmlformats-officedocument.presentationml.tags+xml"/>
  <Override PartName="/ppt/notesSlides/notesSlide10.xml" ContentType="application/vnd.openxmlformats-officedocument.presentationml.notesSlide+xml"/>
  <Override PartName="/ppt/tags/tag50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906000" cy="6858000" type="A4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194" y="108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677E34AE-02FA-48A9-A7E4-C94347744A1E}" type="datetimeFigureOut">
              <a:rPr lang="zh-CN" altLang="en-US"/>
              <a:pPr>
                <a:defRPr/>
              </a:pPr>
              <a:t>2021/8/27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A1F19275-7C6E-43CA-87A2-EFF682E364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6C3CFF9A-5213-4FFC-9C8F-EBCEBFFBAECE}" type="datetimeFigureOut">
              <a:rPr lang="zh-CN" altLang="en-US"/>
              <a:pPr>
                <a:defRPr/>
              </a:pPr>
              <a:t>2021/8/27</a:t>
            </a:fld>
            <a:endParaRPr lang="zh-CN" altLang="en-US"/>
          </a:p>
        </p:txBody>
      </p:sp>
      <p:sp>
        <p:nvSpPr>
          <p:cNvPr id="25604" name="幻灯片图像占位符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079DB6B6-DF2E-48DD-AD59-C1BF97F5D3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174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7EFE19-5A06-4FE8-9992-F8D873F16E66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017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017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1BFFEC-78C8-4B0A-A9A5-7CE1B0BE9F35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222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222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D0E15B-7CFD-4859-8052-CE3E734AC314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379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37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9A9B2B2-4549-4939-B7D0-918A962B4250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584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584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435FA21-4E53-4DFF-86DD-04D7AFF28E5F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789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F80AD1-38FF-4B3D-AE83-A7A1B5FDE408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993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993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15C716-7A0F-4F09-83F3-8181D06904E1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198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98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1401C45-F33E-4029-9CD2-349D0E029B53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40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403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B49750C-6782-49DA-BF6C-5A5F352D8812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608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608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5F70CD-4FEC-4879-A221-20A9894E3474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813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813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098EC5-EB18-499A-8964-5EDF4C44BDEA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69882" y="2588281"/>
            <a:ext cx="10852237" cy="899167"/>
          </a:xfrm>
        </p:spPr>
        <p:txBody>
          <a:bodyPr rIns="25400" anchor="t"/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69882" y="3566160"/>
            <a:ext cx="10852237" cy="950984"/>
          </a:xfrm>
        </p:spPr>
        <p:txBody>
          <a:bodyPr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5058BA4-053E-4AA1-8C07-98E3D99931D6}" type="datetimeFigureOut">
              <a:rPr lang="zh-CN" altLang="en-US"/>
              <a:pPr/>
              <a:t>2021/8/27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9A43046-C57D-436F-9674-F416980F019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468DA7E-D88B-4040-A79B-761DC52F7E89}" type="datetimeFigureOut">
              <a:rPr lang="zh-CN" altLang="en-US"/>
              <a:pPr/>
              <a:t>2021/8/27</a:t>
            </a:fld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7F9D0D4-54EC-4364-A5D8-008AF34D034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2588281"/>
            <a:ext cx="10852237" cy="899167"/>
          </a:xfrm>
        </p:spPr>
        <p:txBody>
          <a:bodyPr rIns="25400" anchor="t"/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Click to edit Master title style</a:t>
            </a:r>
            <a:endParaRPr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45DFD9E-A690-4531-AA60-CF5AFD30B733}" type="datetimeFigureOut">
              <a:rPr lang="zh-CN" altLang="en-US"/>
              <a:pPr/>
              <a:t>2021/8/27</a:t>
            </a:fld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2D67535-9797-47B4-B180-21B703F6653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/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1296000"/>
            <a:ext cx="10852237" cy="5041355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9666430-B5D9-41C4-B318-271C4ED3D8F5}" type="datetimeFigureOut">
              <a:rPr lang="zh-CN" altLang="en-US"/>
              <a:pPr/>
              <a:t>2021/8/27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E848076-9E87-43AB-B23F-247F1C5FB30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3808730"/>
            <a:ext cx="10852237" cy="624845"/>
          </a:xfrm>
        </p:spPr>
        <p:txBody>
          <a:bodyPr rIns="63500" anchor="t"/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5" y="4511675"/>
            <a:ext cx="10852237" cy="1077985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42513C8-EEB6-4441-B2CC-AC34A6785AF3}" type="datetimeFigureOut">
              <a:rPr lang="zh-CN" altLang="en-US"/>
              <a:pPr/>
              <a:t>2021/8/27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AC60D7B-F4DE-4CC9-9FB2-D3B4ED95CD4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1296000"/>
            <a:ext cx="5283242" cy="5040000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82801CB-F18C-4F39-B7F6-6FB23C8EC140}" type="datetimeFigureOut">
              <a:rPr lang="zh-CN" altLang="en-US"/>
              <a:pPr/>
              <a:t>2021/8/27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149E287-343C-494C-84B4-4A595A44D90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30" y="1296000"/>
            <a:ext cx="5283242" cy="381003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dirty="0"/>
              <a:t>Click to edit Master text styles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789043"/>
            <a:ext cx="5283200" cy="4552234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5750" y="1296000"/>
            <a:ext cx="5283242" cy="381003"/>
          </a:xfrm>
        </p:spPr>
        <p:txBody>
          <a:bodyPr tIns="38100" rIns="76200" bIns="3810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>
                <a:sym typeface="+mn-ea"/>
              </a:rPr>
              <a:t>Click to edit Master text styles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789043"/>
            <a:ext cx="5283242" cy="4552234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209163B-1696-4802-BD92-86EBD1844C5E}" type="datetimeFigureOut">
              <a:rPr lang="zh-CN" altLang="en-US"/>
              <a:pPr/>
              <a:t>2021/8/27</a:t>
            </a:fld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9198067-EE57-4394-8563-5BB41F943CE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A2B23A5-A289-4CD1-B122-4D2978802DCE}" type="datetimeFigureOut">
              <a:rPr lang="zh-CN" altLang="en-US"/>
              <a:pPr/>
              <a:t>2021/8/27</a:t>
            </a:fld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60F833-6182-4281-9B4D-185117DC311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9613664-948C-4B2C-9005-EE6BE33E8800}" type="datetimeFigureOut">
              <a:rPr lang="zh-CN" altLang="en-US"/>
              <a:pPr/>
              <a:t>2021/8/27</a:t>
            </a:fld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6662A29-08BF-4BC9-85BA-907A95E3619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1296000"/>
            <a:ext cx="5283242" cy="5040000"/>
          </a:xfrm>
        </p:spPr>
        <p:txBody>
          <a:bodyPr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lang="zh-CN" altLang="en-US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1296000"/>
            <a:ext cx="5283242" cy="5040000"/>
          </a:xfrm>
        </p:spPr>
        <p:txBody>
          <a:bodyPr/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2F81559-7BD3-4992-A249-AFE1A49D90FE}" type="datetimeFigureOut">
              <a:rPr lang="zh-CN" altLang="en-US"/>
              <a:pPr/>
              <a:t>2021/8/27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8A7CDE6-19D0-4904-85B4-7C99566195A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/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E52CA7A-74AE-4AAE-9AEE-05A9137ECEAF}" type="datetimeFigureOut">
              <a:rPr lang="zh-CN" altLang="en-US"/>
              <a:pPr/>
              <a:t>2021/8/27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740A40B-BEAF-4146-BF8A-2C123355378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544513" y="431800"/>
            <a:ext cx="8816975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1600" tIns="38100" rIns="76200" bIns="3810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544513" y="1295400"/>
            <a:ext cx="8816975" cy="5040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1600" tIns="0" rIns="82550" bIns="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 bwMode="auto">
          <a:xfrm>
            <a:off x="714375" y="6350000"/>
            <a:ext cx="2193925" cy="315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fld id="{F73ED4CD-B93E-42D9-AA8B-99C0E9E3EB7B}" type="datetimeFigureOut">
              <a:rPr lang="zh-CN" altLang="en-US"/>
              <a:pPr/>
              <a:t>2021/8/27</a:t>
            </a:fld>
            <a:endParaRPr lang="en-US" altLang="zh-CN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 bwMode="auto">
          <a:xfrm>
            <a:off x="3344863" y="6350000"/>
            <a:ext cx="3216275" cy="315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 bwMode="auto">
          <a:xfrm>
            <a:off x="6996113" y="6350000"/>
            <a:ext cx="2193925" cy="315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fld id="{79607F93-9F46-413E-99CE-FFB1050189FC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-635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8.xml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9.xml"/><Relationship Id="rId5" Type="http://schemas.openxmlformats.org/officeDocument/2006/relationships/image" Target="../media/image20.emf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0.xml"/><Relationship Id="rId5" Type="http://schemas.openxmlformats.org/officeDocument/2006/relationships/image" Target="../media/image22.emf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0.xml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2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3.xml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4.xml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5.xml"/><Relationship Id="rId5" Type="http://schemas.openxmlformats.org/officeDocument/2006/relationships/image" Target="../media/image12.emf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6.xml"/><Relationship Id="rId5" Type="http://schemas.openxmlformats.org/officeDocument/2006/relationships/image" Target="../media/image14.emf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7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4"/>
          <p:cNvSpPr txBox="1">
            <a:spLocks noChangeArrowheads="1"/>
          </p:cNvSpPr>
          <p:nvPr/>
        </p:nvSpPr>
        <p:spPr bwMode="auto">
          <a:xfrm>
            <a:off x="167871" y="368300"/>
            <a:ext cx="9657579" cy="13234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/>
              <a:t>Figure S1</a:t>
            </a:r>
          </a:p>
          <a:p>
            <a:pPr algn="ctr"/>
            <a:endParaRPr lang="en-US" altLang="zh-CN" sz="1600" b="1" dirty="0"/>
          </a:p>
          <a:p>
            <a:pPr algn="ctr"/>
            <a:r>
              <a:rPr lang="en-US" altLang="zh-CN" sz="1600" b="1" dirty="0"/>
              <a:t>The significant signaling pathways involved in phosphoproteins in human nonfunctional </a:t>
            </a:r>
            <a:r>
              <a:rPr lang="en-US" altLang="zh-CN" sz="1600" b="1" dirty="0" err="1"/>
              <a:t>PitNETs</a:t>
            </a:r>
            <a:endParaRPr lang="en-US" altLang="zh-CN" sz="1600" b="1" dirty="0"/>
          </a:p>
          <a:p>
            <a:pPr algn="ctr"/>
            <a:endParaRPr lang="en-US" altLang="zh-CN" sz="1600" b="1" dirty="0"/>
          </a:p>
          <a:p>
            <a:pPr algn="ctr"/>
            <a:r>
              <a:rPr lang="en-US" altLang="zh-CN" sz="1600" dirty="0"/>
              <a:t>Note: Phosphoproteins was marked in red star.</a:t>
            </a:r>
          </a:p>
        </p:txBody>
      </p:sp>
      <p:sp>
        <p:nvSpPr>
          <p:cNvPr id="29698" name="文本框 8"/>
          <p:cNvSpPr txBox="1">
            <a:spLocks noChangeArrowheads="1"/>
          </p:cNvSpPr>
          <p:nvPr/>
        </p:nvSpPr>
        <p:spPr bwMode="auto">
          <a:xfrm>
            <a:off x="977900" y="1863725"/>
            <a:ext cx="7502525" cy="46166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400" dirty="0">
                <a:ea typeface="微软雅黑" panose="020B0503020204020204" pitchFamily="34" charset="-122"/>
              </a:rPr>
              <a:t>S1.1 </a:t>
            </a:r>
            <a:r>
              <a:rPr lang="en-US" altLang="zh-CN" sz="1400" dirty="0">
                <a:ea typeface="微软雅黑" panose="020B0503020204020204" pitchFamily="34" charset="-122"/>
                <a:cs typeface="Arial" panose="020B0604020202020204" pitchFamily="34" charset="0"/>
              </a:rPr>
              <a:t>Spliceosome</a:t>
            </a:r>
          </a:p>
          <a:p>
            <a:pPr marL="228600" indent="-228600">
              <a:buFontTx/>
              <a:buAutoNum type="arabicPeriod"/>
            </a:pPr>
            <a:endParaRPr lang="en-US" altLang="zh-CN" sz="1400" dirty="0"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r>
              <a:rPr lang="en-US" altLang="zh-CN" sz="1400" dirty="0">
                <a:cs typeface="Arial" panose="020B0604020202020204" pitchFamily="34" charset="0"/>
              </a:rPr>
              <a:t>S1.2 RNA transport pathway</a:t>
            </a:r>
          </a:p>
          <a:p>
            <a:pPr marL="228600" indent="-228600">
              <a:buFontTx/>
              <a:buAutoNum type="arabicPeriod"/>
            </a:pPr>
            <a:endParaRPr lang="en-US" altLang="zh-CN" sz="1400" dirty="0">
              <a:cs typeface="Arial" panose="020B0604020202020204" pitchFamily="34" charset="0"/>
            </a:endParaRPr>
          </a:p>
          <a:p>
            <a:r>
              <a:rPr lang="en-US" altLang="zh-CN" sz="1400" dirty="0">
                <a:ea typeface="微软雅黑" panose="020B0503020204020204" pitchFamily="34" charset="-122"/>
                <a:sym typeface="+mn-ea"/>
              </a:rPr>
              <a:t>S1.3 The proteoglycans in cancer</a:t>
            </a:r>
          </a:p>
          <a:p>
            <a:pPr marL="228600" indent="-228600">
              <a:buFontTx/>
              <a:buAutoNum type="arabicPeriod"/>
            </a:pPr>
            <a:endParaRPr lang="en-US" altLang="zh-CN" sz="1400" dirty="0">
              <a:ea typeface="微软雅黑" panose="020B0503020204020204" pitchFamily="34" charset="-122"/>
            </a:endParaRPr>
          </a:p>
          <a:p>
            <a:r>
              <a:rPr lang="en-US" altLang="zh-CN" sz="1400" dirty="0">
                <a:ea typeface="微软雅黑" panose="020B0503020204020204" pitchFamily="34" charset="-122"/>
                <a:sym typeface="+mn-ea"/>
              </a:rPr>
              <a:t>S1.4 The v</a:t>
            </a:r>
            <a:r>
              <a:rPr lang="zh-CN" altLang="en-US" sz="1400" dirty="0">
                <a:ea typeface="微软雅黑" panose="020B0503020204020204" pitchFamily="34" charset="-122"/>
                <a:sym typeface="+mn-ea"/>
              </a:rPr>
              <a:t>asopressin-regulated water reabsorption </a:t>
            </a:r>
            <a:r>
              <a:rPr lang="en-US" altLang="zh-CN" sz="1400" dirty="0">
                <a:ea typeface="微软雅黑" panose="020B0503020204020204" pitchFamily="34" charset="-122"/>
                <a:sym typeface="+mn-ea"/>
              </a:rPr>
              <a:t>pathway</a:t>
            </a:r>
          </a:p>
          <a:p>
            <a:pPr marL="228600" indent="-228600">
              <a:buFontTx/>
              <a:buAutoNum type="arabicPeriod"/>
            </a:pPr>
            <a:endParaRPr lang="en-US" altLang="zh-CN" sz="1400" dirty="0">
              <a:ea typeface="微软雅黑" panose="020B0503020204020204" pitchFamily="34" charset="-122"/>
            </a:endParaRPr>
          </a:p>
          <a:p>
            <a:r>
              <a:rPr lang="en-US" altLang="zh-CN" sz="1400" dirty="0">
                <a:ea typeface="微软雅黑" panose="020B0503020204020204" pitchFamily="34" charset="-122"/>
                <a:sym typeface="+mn-ea"/>
              </a:rPr>
              <a:t>S1.5 The </a:t>
            </a:r>
            <a:r>
              <a:rPr lang="zh-CN" altLang="en-US" sz="1400" dirty="0">
                <a:ea typeface="微软雅黑" panose="020B0503020204020204" pitchFamily="34" charset="-122"/>
                <a:sym typeface="+mn-ea"/>
              </a:rPr>
              <a:t>SNARE interactions in vesicular transport </a:t>
            </a:r>
            <a:r>
              <a:rPr lang="en-US" altLang="zh-CN" sz="1400" dirty="0">
                <a:ea typeface="微软雅黑" panose="020B0503020204020204" pitchFamily="34" charset="-122"/>
                <a:sym typeface="+mn-ea"/>
              </a:rPr>
              <a:t>pathway   </a:t>
            </a:r>
            <a:endParaRPr lang="en-US" altLang="zh-CN" sz="1400" dirty="0">
              <a:ea typeface="微软雅黑" panose="020B0503020204020204" pitchFamily="34" charset="-122"/>
            </a:endParaRPr>
          </a:p>
          <a:p>
            <a:pPr marL="228600" indent="-228600">
              <a:buFontTx/>
              <a:buAutoNum type="arabicPeriod"/>
            </a:pPr>
            <a:endParaRPr lang="en-US" altLang="zh-CN" sz="1400" dirty="0">
              <a:ea typeface="微软雅黑" panose="020B0503020204020204" pitchFamily="34" charset="-122"/>
            </a:endParaRPr>
          </a:p>
          <a:p>
            <a:r>
              <a:rPr lang="en-US" altLang="zh-CN" sz="1400" dirty="0">
                <a:ea typeface="微软雅黑" panose="020B0503020204020204" pitchFamily="34" charset="-122"/>
                <a:sym typeface="+mn-ea"/>
              </a:rPr>
              <a:t>S1.6 The </a:t>
            </a:r>
            <a:r>
              <a:rPr lang="zh-CN" altLang="en-US" sz="1400" dirty="0">
                <a:ea typeface="微软雅黑" panose="020B0503020204020204" pitchFamily="34" charset="-122"/>
                <a:sym typeface="+mn-ea"/>
              </a:rPr>
              <a:t>Salivary secretion </a:t>
            </a:r>
            <a:r>
              <a:rPr lang="en-US" altLang="zh-CN" sz="1400" dirty="0">
                <a:ea typeface="微软雅黑" panose="020B0503020204020204" pitchFamily="34" charset="-122"/>
                <a:sym typeface="+mn-ea"/>
              </a:rPr>
              <a:t>pathway </a:t>
            </a:r>
            <a:endParaRPr lang="zh-CN" altLang="en-US" sz="1400" dirty="0">
              <a:ea typeface="微软雅黑" panose="020B0503020204020204" pitchFamily="34" charset="-122"/>
            </a:endParaRPr>
          </a:p>
          <a:p>
            <a:pPr marL="228600" indent="-228600">
              <a:buFontTx/>
              <a:buAutoNum type="arabicPeriod"/>
            </a:pPr>
            <a:endParaRPr lang="en-US" altLang="zh-CN" sz="1400" dirty="0">
              <a:ea typeface="微软雅黑" panose="020B0503020204020204" pitchFamily="34" charset="-122"/>
            </a:endParaRPr>
          </a:p>
          <a:p>
            <a:r>
              <a:rPr lang="en-US" altLang="zh-CN" sz="1400" dirty="0">
                <a:ea typeface="微软雅黑" panose="020B0503020204020204" pitchFamily="34" charset="-122"/>
                <a:sym typeface="+mn-ea"/>
              </a:rPr>
              <a:t>S1.7 The  platelet activation pathway</a:t>
            </a:r>
          </a:p>
          <a:p>
            <a:pPr marL="228600" indent="-228600">
              <a:buFontTx/>
              <a:buAutoNum type="arabicPeriod"/>
            </a:pPr>
            <a:endParaRPr lang="en-US" altLang="zh-CN" sz="1400" dirty="0"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1400" dirty="0">
                <a:ea typeface="微软雅黑" panose="020B0503020204020204" pitchFamily="34" charset="-122"/>
                <a:sym typeface="+mn-ea"/>
              </a:rPr>
              <a:t>S1.8 The bacterial invasion of epithelial cells</a:t>
            </a:r>
          </a:p>
          <a:p>
            <a:pPr marL="228600" indent="-228600">
              <a:buFontTx/>
              <a:buAutoNum type="arabicPeriod"/>
            </a:pPr>
            <a:endParaRPr lang="en-US" altLang="zh-CN" sz="1400" dirty="0">
              <a:ea typeface="微软雅黑" panose="020B0503020204020204" pitchFamily="34" charset="-122"/>
            </a:endParaRPr>
          </a:p>
          <a:p>
            <a:r>
              <a:rPr lang="en-US" altLang="zh-CN" sz="1400" dirty="0">
                <a:ea typeface="微软雅黑" panose="020B0503020204020204" pitchFamily="34" charset="-122"/>
                <a:sym typeface="+mn-ea"/>
              </a:rPr>
              <a:t>S1.9 The </a:t>
            </a:r>
            <a:r>
              <a:rPr lang="zh-CN" altLang="en-US" sz="1400" dirty="0">
                <a:ea typeface="微软雅黑" panose="020B0503020204020204" pitchFamily="34" charset="-122"/>
                <a:sym typeface="+mn-ea"/>
              </a:rPr>
              <a:t>Tight junction</a:t>
            </a:r>
          </a:p>
          <a:p>
            <a:pPr marL="228600" indent="-228600">
              <a:buFontTx/>
              <a:buAutoNum type="arabicPeriod"/>
            </a:pPr>
            <a:endParaRPr lang="zh-CN" altLang="en-US" sz="1400" dirty="0"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1400" dirty="0">
                <a:ea typeface="微软雅黑" panose="020B0503020204020204" pitchFamily="34" charset="-122"/>
                <a:sym typeface="+mn-ea"/>
              </a:rPr>
              <a:t>S1.10 The vascular smooth muscle contraction</a:t>
            </a:r>
          </a:p>
          <a:p>
            <a:pPr marL="228600" indent="-228600">
              <a:buFontTx/>
              <a:buAutoNum type="arabicPeriod"/>
            </a:pPr>
            <a:endParaRPr lang="en-US" altLang="zh-CN" sz="1400" dirty="0"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1400" dirty="0">
                <a:ea typeface="微软雅黑" panose="020B0503020204020204" pitchFamily="34" charset="-122"/>
                <a:sym typeface="+mn-ea"/>
              </a:rPr>
              <a:t>S1.11 The protein processing in endoplasmic reticulum</a:t>
            </a:r>
            <a:endParaRPr lang="en-US" altLang="zh-CN" sz="1400" dirty="0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图片 5" descr="Tight junction"/>
          <p:cNvPicPr>
            <a:picLocks noChangeAspect="1"/>
          </p:cNvPicPr>
          <p:nvPr/>
        </p:nvPicPr>
        <p:blipFill>
          <a:blip r:embed="rId4" cstate="print"/>
          <a:srcRect l="1318" t="6213" r="928" b="2292"/>
          <a:stretch>
            <a:fillRect/>
          </a:stretch>
        </p:blipFill>
        <p:spPr bwMode="auto">
          <a:xfrm>
            <a:off x="322579" y="552450"/>
            <a:ext cx="7440295" cy="6105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7106" name="文本框 7"/>
          <p:cNvSpPr txBox="1">
            <a:spLocks noChangeArrowheads="1"/>
          </p:cNvSpPr>
          <p:nvPr/>
        </p:nvSpPr>
        <p:spPr bwMode="auto">
          <a:xfrm>
            <a:off x="642938" y="171450"/>
            <a:ext cx="32385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400" b="1" dirty="0">
                <a:ea typeface="微软雅黑" panose="020B0503020204020204" pitchFamily="34" charset="-122"/>
                <a:sym typeface="+mn-ea"/>
              </a:rPr>
              <a:t> S1.9 The </a:t>
            </a:r>
            <a:r>
              <a:rPr lang="zh-CN" altLang="en-US" sz="1400" b="1" dirty="0">
                <a:ea typeface="微软雅黑" panose="020B0503020204020204" pitchFamily="34" charset="-122"/>
                <a:sym typeface="+mn-ea"/>
              </a:rPr>
              <a:t>Tight junction </a:t>
            </a:r>
            <a:endParaRPr lang="zh-CN" altLang="en-US" sz="1400" b="1" dirty="0">
              <a:ea typeface="微软雅黑" panose="020B0503020204020204" pitchFamily="34" charset="-122"/>
            </a:endParaRPr>
          </a:p>
        </p:txBody>
      </p:sp>
      <p:pic>
        <p:nvPicPr>
          <p:cNvPr id="31745" name="Picture 1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552450"/>
            <a:ext cx="179705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图片 5" descr="Vascular smooth muscle contraction"/>
          <p:cNvPicPr>
            <a:picLocks noChangeAspect="1"/>
          </p:cNvPicPr>
          <p:nvPr/>
        </p:nvPicPr>
        <p:blipFill>
          <a:blip r:embed="rId4" cstate="print"/>
          <a:srcRect l="208" t="9744" r="1283" b="3477"/>
          <a:stretch>
            <a:fillRect/>
          </a:stretch>
        </p:blipFill>
        <p:spPr bwMode="auto">
          <a:xfrm>
            <a:off x="185420" y="557530"/>
            <a:ext cx="7796530" cy="61036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9154" name="文本框 8"/>
          <p:cNvSpPr txBox="1">
            <a:spLocks noChangeArrowheads="1"/>
          </p:cNvSpPr>
          <p:nvPr/>
        </p:nvSpPr>
        <p:spPr bwMode="auto">
          <a:xfrm>
            <a:off x="288925" y="158750"/>
            <a:ext cx="5481638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400" b="1" dirty="0">
                <a:ea typeface="微软雅黑" panose="020B0503020204020204" pitchFamily="34" charset="-122"/>
                <a:sym typeface="+mn-ea"/>
              </a:rPr>
              <a:t> S1.10 The vascular smooth muscle contraction</a:t>
            </a:r>
            <a:endParaRPr lang="zh-CN" altLang="en-US" sz="1400" b="1" dirty="0">
              <a:ea typeface="微软雅黑" panose="020B0503020204020204" pitchFamily="34" charset="-122"/>
            </a:endParaRPr>
          </a:p>
        </p:txBody>
      </p:sp>
      <p:pic>
        <p:nvPicPr>
          <p:cNvPr id="33793" name="Picture 1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7200" y="557214"/>
            <a:ext cx="1676400" cy="398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图片 5" descr="Protein processing in endoplasmic reticulum"/>
          <p:cNvPicPr>
            <a:picLocks noChangeAspect="1"/>
          </p:cNvPicPr>
          <p:nvPr/>
        </p:nvPicPr>
        <p:blipFill>
          <a:blip r:embed="rId4" cstate="print"/>
          <a:srcRect l="-1590" t="3593" r="887" b="3484"/>
          <a:stretch>
            <a:fillRect/>
          </a:stretch>
        </p:blipFill>
        <p:spPr bwMode="auto">
          <a:xfrm>
            <a:off x="198120" y="560705"/>
            <a:ext cx="7593330" cy="598233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1202" name="文本框 6"/>
          <p:cNvSpPr txBox="1">
            <a:spLocks noChangeArrowheads="1"/>
          </p:cNvSpPr>
          <p:nvPr/>
        </p:nvSpPr>
        <p:spPr bwMode="auto">
          <a:xfrm>
            <a:off x="319589" y="147638"/>
            <a:ext cx="5856287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400" b="1" dirty="0">
                <a:ea typeface="微软雅黑" panose="020B0503020204020204" pitchFamily="34" charset="-122"/>
                <a:sym typeface="+mn-ea"/>
              </a:rPr>
              <a:t>S1.11 The protein processing in endoplasmic reticulum </a:t>
            </a:r>
          </a:p>
        </p:txBody>
      </p:sp>
      <p:pic>
        <p:nvPicPr>
          <p:cNvPr id="35841" name="Picture 1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25" y="560389"/>
            <a:ext cx="1879600" cy="484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文本框 8"/>
          <p:cNvSpPr txBox="1">
            <a:spLocks noChangeArrowheads="1"/>
          </p:cNvSpPr>
          <p:nvPr/>
        </p:nvSpPr>
        <p:spPr bwMode="auto">
          <a:xfrm>
            <a:off x="283845" y="179705"/>
            <a:ext cx="396113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400" b="1" dirty="0">
                <a:ea typeface="微软雅黑" panose="020B0503020204020204" pitchFamily="34" charset="-122"/>
              </a:rPr>
              <a:t>S1.1 Spliceosome</a:t>
            </a:r>
          </a:p>
        </p:txBody>
      </p:sp>
      <p:sp>
        <p:nvSpPr>
          <p:cNvPr id="30724" name="文本框 9"/>
          <p:cNvSpPr txBox="1">
            <a:spLocks noChangeArrowheads="1"/>
          </p:cNvSpPr>
          <p:nvPr/>
        </p:nvSpPr>
        <p:spPr bwMode="auto">
          <a:xfrm>
            <a:off x="6019800" y="6743700"/>
            <a:ext cx="24130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1600">
                <a:ea typeface="微软雅黑" panose="020B0503020204020204" pitchFamily="34" charset="-122"/>
                <a:sym typeface="+mn-ea"/>
              </a:rPr>
              <a:t> </a:t>
            </a:r>
            <a:endParaRPr lang="en-US" altLang="zh-CN" sz="1600">
              <a:ea typeface="微软雅黑" panose="020B0503020204020204" pitchFamily="34" charset="-122"/>
            </a:endParaRPr>
          </a:p>
        </p:txBody>
      </p:sp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165" y="588010"/>
            <a:ext cx="6852285" cy="599249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1025" name="Picture 1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599" y="587375"/>
            <a:ext cx="2747963" cy="477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5" descr="RNA transport"/>
          <p:cNvPicPr>
            <a:picLocks noChangeAspect="1"/>
          </p:cNvPicPr>
          <p:nvPr/>
        </p:nvPicPr>
        <p:blipFill>
          <a:blip r:embed="rId4" cstate="print"/>
          <a:srcRect l="684" t="3239" r="841" b="3001"/>
          <a:stretch>
            <a:fillRect/>
          </a:stretch>
        </p:blipFill>
        <p:spPr bwMode="auto">
          <a:xfrm>
            <a:off x="361949" y="498475"/>
            <a:ext cx="6810375" cy="614108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2770" name="文本框 6"/>
          <p:cNvSpPr txBox="1">
            <a:spLocks noChangeArrowheads="1"/>
          </p:cNvSpPr>
          <p:nvPr/>
        </p:nvSpPr>
        <p:spPr bwMode="auto">
          <a:xfrm>
            <a:off x="434975" y="114935"/>
            <a:ext cx="32512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400" b="1" dirty="0">
                <a:ea typeface="微软雅黑" panose="020B0503020204020204" pitchFamily="34" charset="-122"/>
              </a:rPr>
              <a:t> S1.2 </a:t>
            </a:r>
            <a:r>
              <a:rPr lang="en-US" altLang="zh-CN" sz="1400" dirty="0">
                <a:ea typeface="微软雅黑" panose="020B0503020204020204" pitchFamily="34" charset="-122"/>
              </a:rPr>
              <a:t> </a:t>
            </a:r>
            <a:r>
              <a:rPr lang="en-US" altLang="zh-CN" sz="1400" b="1" dirty="0">
                <a:ea typeface="微软雅黑" panose="020B0503020204020204" pitchFamily="34" charset="-122"/>
              </a:rPr>
              <a:t>The RNA transport pathway  </a:t>
            </a:r>
          </a:p>
        </p:txBody>
      </p:sp>
      <p:pic>
        <p:nvPicPr>
          <p:cNvPr id="17409" name="Picture 1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96151" y="498475"/>
            <a:ext cx="2416174" cy="574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5" descr="Proteoglycans in cancer"/>
          <p:cNvPicPr>
            <a:picLocks noChangeAspect="1"/>
          </p:cNvPicPr>
          <p:nvPr/>
        </p:nvPicPr>
        <p:blipFill>
          <a:blip r:embed="rId4" cstate="print"/>
          <a:srcRect l="1826" t="4951" r="581" b="1878"/>
          <a:stretch>
            <a:fillRect/>
          </a:stretch>
        </p:blipFill>
        <p:spPr bwMode="auto">
          <a:xfrm>
            <a:off x="173990" y="370840"/>
            <a:ext cx="7750810" cy="6210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4818" name="文本框 8"/>
          <p:cNvSpPr txBox="1">
            <a:spLocks noChangeArrowheads="1"/>
          </p:cNvSpPr>
          <p:nvPr/>
        </p:nvSpPr>
        <p:spPr bwMode="auto">
          <a:xfrm>
            <a:off x="384175" y="76200"/>
            <a:ext cx="3662363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400" b="1" dirty="0">
                <a:ea typeface="微软雅黑" panose="020B0503020204020204" pitchFamily="34" charset="-122"/>
                <a:sym typeface="+mn-ea"/>
              </a:rPr>
              <a:t> S1.3  The proteoglycans in cancer </a:t>
            </a:r>
            <a:endParaRPr lang="zh-CN" altLang="en-US" sz="1400" b="1" dirty="0">
              <a:ea typeface="微软雅黑" panose="020B0503020204020204" pitchFamily="34" charset="-122"/>
            </a:endParaRPr>
          </a:p>
        </p:txBody>
      </p:sp>
      <p:pic>
        <p:nvPicPr>
          <p:cNvPr id="19457" name="Picture 1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62900" y="371475"/>
            <a:ext cx="1803399" cy="543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5" descr="Vasopressin-regulated water reabsorption"/>
          <p:cNvPicPr>
            <a:picLocks noChangeAspect="1"/>
          </p:cNvPicPr>
          <p:nvPr/>
        </p:nvPicPr>
        <p:blipFill>
          <a:blip r:embed="rId4" cstate="print"/>
          <a:srcRect l="731" t="10689" r="1782" b="5656"/>
          <a:stretch>
            <a:fillRect/>
          </a:stretch>
        </p:blipFill>
        <p:spPr bwMode="auto">
          <a:xfrm>
            <a:off x="173354" y="646430"/>
            <a:ext cx="7808595" cy="596074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6866" name="文本框 6"/>
          <p:cNvSpPr txBox="1">
            <a:spLocks noChangeArrowheads="1"/>
          </p:cNvSpPr>
          <p:nvPr/>
        </p:nvSpPr>
        <p:spPr bwMode="auto">
          <a:xfrm>
            <a:off x="268288" y="227013"/>
            <a:ext cx="7210425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400" b="1" dirty="0">
                <a:ea typeface="微软雅黑" panose="020B0503020204020204" pitchFamily="34" charset="-122"/>
                <a:sym typeface="+mn-ea"/>
              </a:rPr>
              <a:t> S1.4</a:t>
            </a:r>
            <a:r>
              <a:rPr lang="en-US" altLang="zh-CN" sz="1400" dirty="0"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400" b="1" dirty="0">
                <a:ea typeface="微软雅黑" panose="020B0503020204020204" pitchFamily="34" charset="-122"/>
                <a:sym typeface="+mn-ea"/>
              </a:rPr>
              <a:t>The v</a:t>
            </a:r>
            <a:r>
              <a:rPr lang="zh-CN" altLang="en-US" sz="1400" b="1" dirty="0">
                <a:ea typeface="微软雅黑" panose="020B0503020204020204" pitchFamily="34" charset="-122"/>
                <a:sym typeface="+mn-ea"/>
              </a:rPr>
              <a:t>asopressin-regulated water reabsorption </a:t>
            </a:r>
            <a:r>
              <a:rPr lang="en-US" altLang="zh-CN" sz="1400" b="1" dirty="0">
                <a:ea typeface="微软雅黑" panose="020B0503020204020204" pitchFamily="34" charset="-122"/>
                <a:sym typeface="+mn-ea"/>
              </a:rPr>
              <a:t>pathway </a:t>
            </a:r>
            <a:endParaRPr lang="zh-CN" altLang="en-US" sz="1400" b="1" dirty="0">
              <a:ea typeface="微软雅黑" panose="020B0503020204020204" pitchFamily="34" charset="-122"/>
            </a:endParaRPr>
          </a:p>
        </p:txBody>
      </p:sp>
      <p:pic>
        <p:nvPicPr>
          <p:cNvPr id="21505" name="Picture 1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72450" y="646113"/>
            <a:ext cx="1565275" cy="329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999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图片 3" descr="SNARE interactions in vesicular transport"/>
          <p:cNvPicPr>
            <a:picLocks noChangeAspect="1"/>
          </p:cNvPicPr>
          <p:nvPr/>
        </p:nvPicPr>
        <p:blipFill>
          <a:blip r:embed="rId4" cstate="print"/>
          <a:srcRect l="310" t="1711" r="4070" b="3857"/>
          <a:stretch>
            <a:fillRect/>
          </a:stretch>
        </p:blipFill>
        <p:spPr bwMode="auto">
          <a:xfrm>
            <a:off x="178435" y="524510"/>
            <a:ext cx="7555865" cy="6115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8917" name="文本框 4"/>
          <p:cNvSpPr txBox="1">
            <a:spLocks noChangeArrowheads="1"/>
          </p:cNvSpPr>
          <p:nvPr/>
        </p:nvSpPr>
        <p:spPr bwMode="auto">
          <a:xfrm>
            <a:off x="178118" y="157480"/>
            <a:ext cx="7127875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600" b="1" dirty="0">
                <a:ea typeface="微软雅黑" panose="020B0503020204020204" pitchFamily="34" charset="-122"/>
                <a:sym typeface="+mn-ea"/>
              </a:rPr>
              <a:t> S1.5</a:t>
            </a:r>
            <a:r>
              <a:rPr lang="en-US" altLang="zh-CN" b="1" dirty="0"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400" b="1" dirty="0"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600" b="1" dirty="0">
                <a:ea typeface="微软雅黑" panose="020B0503020204020204" pitchFamily="34" charset="-122"/>
                <a:sym typeface="+mn-ea"/>
              </a:rPr>
              <a:t>The </a:t>
            </a:r>
            <a:r>
              <a:rPr lang="zh-CN" altLang="en-US" sz="1600" b="1" dirty="0">
                <a:ea typeface="微软雅黑" panose="020B0503020204020204" pitchFamily="34" charset="-122"/>
                <a:sym typeface="+mn-ea"/>
              </a:rPr>
              <a:t>SNARE interactions in vesicular transport </a:t>
            </a:r>
            <a:r>
              <a:rPr lang="en-US" altLang="zh-CN" sz="1600" b="1" dirty="0">
                <a:ea typeface="微软雅黑" panose="020B0503020204020204" pitchFamily="34" charset="-122"/>
                <a:sym typeface="+mn-ea"/>
              </a:rPr>
              <a:t>pathway </a:t>
            </a:r>
            <a:r>
              <a:rPr lang="en-US" altLang="zh-CN" sz="1400" dirty="0">
                <a:ea typeface="微软雅黑" panose="020B0503020204020204" pitchFamily="34" charset="-122"/>
                <a:sym typeface="+mn-ea"/>
              </a:rPr>
              <a:t>  </a:t>
            </a:r>
            <a:endParaRPr lang="zh-CN" altLang="en-US" sz="1400" dirty="0">
              <a:ea typeface="微软雅黑" panose="020B0503020204020204" pitchFamily="34" charset="-122"/>
            </a:endParaRPr>
          </a:p>
        </p:txBody>
      </p:sp>
      <p:pic>
        <p:nvPicPr>
          <p:cNvPr id="23553" name="Picture 1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0500" y="523876"/>
            <a:ext cx="1814513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图片 5" descr="Salivary secretion"/>
          <p:cNvPicPr>
            <a:picLocks noChangeAspect="1"/>
          </p:cNvPicPr>
          <p:nvPr/>
        </p:nvPicPr>
        <p:blipFill>
          <a:blip r:embed="rId4" cstate="print"/>
          <a:srcRect l="3749" t="12898" r="1057" b="3217"/>
          <a:stretch>
            <a:fillRect/>
          </a:stretch>
        </p:blipFill>
        <p:spPr bwMode="auto">
          <a:xfrm>
            <a:off x="252094" y="589280"/>
            <a:ext cx="7596506" cy="604964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0962" name="文本框 6"/>
          <p:cNvSpPr txBox="1">
            <a:spLocks noChangeArrowheads="1"/>
          </p:cNvSpPr>
          <p:nvPr/>
        </p:nvSpPr>
        <p:spPr bwMode="auto">
          <a:xfrm>
            <a:off x="411163" y="185738"/>
            <a:ext cx="401955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600" b="1" dirty="0">
                <a:ea typeface="微软雅黑" panose="020B0503020204020204" pitchFamily="34" charset="-122"/>
                <a:sym typeface="+mn-ea"/>
              </a:rPr>
              <a:t>S1.6 </a:t>
            </a:r>
            <a:r>
              <a:rPr lang="en-US" altLang="zh-CN" dirty="0"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600" b="1" dirty="0">
                <a:ea typeface="微软雅黑" panose="020B0503020204020204" pitchFamily="34" charset="-122"/>
                <a:sym typeface="+mn-ea"/>
              </a:rPr>
              <a:t>The </a:t>
            </a:r>
            <a:r>
              <a:rPr lang="zh-CN" altLang="en-US" sz="1600" b="1" dirty="0">
                <a:ea typeface="微软雅黑" panose="020B0503020204020204" pitchFamily="34" charset="-122"/>
                <a:sym typeface="+mn-ea"/>
              </a:rPr>
              <a:t>Salivary secretion </a:t>
            </a:r>
            <a:r>
              <a:rPr lang="en-US" altLang="zh-CN" sz="1600" b="1" dirty="0">
                <a:ea typeface="微软雅黑" panose="020B0503020204020204" pitchFamily="34" charset="-122"/>
                <a:sym typeface="+mn-ea"/>
              </a:rPr>
              <a:t>pathway</a:t>
            </a:r>
            <a:r>
              <a:rPr lang="en-US" altLang="zh-CN" sz="1600" dirty="0">
                <a:ea typeface="微软雅黑" panose="020B0503020204020204" pitchFamily="34" charset="-122"/>
                <a:sym typeface="+mn-ea"/>
              </a:rPr>
              <a:t> </a:t>
            </a:r>
            <a:endParaRPr lang="zh-CN" altLang="en-US" sz="1600" dirty="0">
              <a:ea typeface="微软雅黑" panose="020B0503020204020204" pitchFamily="34" charset="-122"/>
            </a:endParaRPr>
          </a:p>
        </p:txBody>
      </p:sp>
      <p:pic>
        <p:nvPicPr>
          <p:cNvPr id="25601" name="Picture 1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43850" y="588963"/>
            <a:ext cx="1766889" cy="445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图片 5" descr="Platelet activation"/>
          <p:cNvPicPr>
            <a:picLocks noChangeAspect="1"/>
          </p:cNvPicPr>
          <p:nvPr/>
        </p:nvPicPr>
        <p:blipFill>
          <a:blip r:embed="rId4" cstate="print"/>
          <a:srcRect l="2126" t="7448" r="914" b="2402"/>
          <a:stretch>
            <a:fillRect/>
          </a:stretch>
        </p:blipFill>
        <p:spPr bwMode="auto">
          <a:xfrm>
            <a:off x="162560" y="551180"/>
            <a:ext cx="7619365" cy="6048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3010" name="文本框 7"/>
          <p:cNvSpPr txBox="1">
            <a:spLocks noChangeArrowheads="1"/>
          </p:cNvSpPr>
          <p:nvPr/>
        </p:nvSpPr>
        <p:spPr bwMode="auto">
          <a:xfrm>
            <a:off x="317500" y="184150"/>
            <a:ext cx="4498975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b="1" dirty="0">
                <a:ea typeface="微软雅黑" panose="020B0503020204020204" pitchFamily="34" charset="-122"/>
                <a:sym typeface="+mn-ea"/>
              </a:rPr>
              <a:t> S1.7 </a:t>
            </a:r>
            <a:r>
              <a:rPr lang="en-US" altLang="zh-CN" sz="1600" b="1" dirty="0">
                <a:ea typeface="微软雅黑" panose="020B0503020204020204" pitchFamily="34" charset="-122"/>
                <a:sym typeface="+mn-ea"/>
              </a:rPr>
              <a:t>The  platelet activation pathway</a:t>
            </a:r>
          </a:p>
        </p:txBody>
      </p:sp>
      <p:pic>
        <p:nvPicPr>
          <p:cNvPr id="27649" name="Picture 1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77176" y="550863"/>
            <a:ext cx="1828800" cy="530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文本框 7"/>
          <p:cNvSpPr txBox="1">
            <a:spLocks noChangeArrowheads="1"/>
          </p:cNvSpPr>
          <p:nvPr/>
        </p:nvSpPr>
        <p:spPr bwMode="auto">
          <a:xfrm>
            <a:off x="184785" y="183515"/>
            <a:ext cx="4957666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600" b="1" dirty="0">
                <a:ea typeface="微软雅黑" panose="020B0503020204020204" pitchFamily="34" charset="-122"/>
                <a:sym typeface="+mn-ea"/>
              </a:rPr>
              <a:t> S1.8 The bacterial invasion of epithelial cells </a:t>
            </a:r>
          </a:p>
        </p:txBody>
      </p:sp>
      <p:grpSp>
        <p:nvGrpSpPr>
          <p:cNvPr id="45061" name="Group 5"/>
          <p:cNvGrpSpPr/>
          <p:nvPr/>
        </p:nvGrpSpPr>
        <p:grpSpPr bwMode="auto">
          <a:xfrm>
            <a:off x="184785" y="617220"/>
            <a:ext cx="7701915" cy="6025515"/>
            <a:chOff x="616" y="551"/>
            <a:chExt cx="5283" cy="3587"/>
          </a:xfrm>
        </p:grpSpPr>
        <p:pic>
          <p:nvPicPr>
            <p:cNvPr id="45057" name="图片 5" descr="Bacterial invasion of epithelial cells"/>
            <p:cNvPicPr>
              <a:picLocks noChangeAspect="1"/>
            </p:cNvPicPr>
            <p:nvPr/>
          </p:nvPicPr>
          <p:blipFill>
            <a:blip r:embed="rId4" cstate="print"/>
            <a:srcRect l="177" t="5353" r="705" b="3154"/>
            <a:stretch>
              <a:fillRect/>
            </a:stretch>
          </p:blipFill>
          <p:spPr bwMode="auto">
            <a:xfrm>
              <a:off x="616" y="551"/>
              <a:ext cx="5283" cy="358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45060" name="Rectangle 4"/>
            <p:cNvSpPr>
              <a:spLocks noChangeArrowheads="1"/>
            </p:cNvSpPr>
            <p:nvPr/>
          </p:nvSpPr>
          <p:spPr bwMode="auto">
            <a:xfrm>
              <a:off x="738" y="564"/>
              <a:ext cx="1572" cy="1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29697" name="Picture 1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81950" y="627063"/>
            <a:ext cx="17907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19"/>
  <p:tag name="KSO_WM_TEMPLATE_MASTER_TYPE" val="0"/>
  <p:tag name="KSO_WM_TEMPLATE_COLOR_TYPE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19"/>
  <p:tag name="KSO_WM_TEMPLATE_MASTER_TYPE" val="0"/>
  <p:tag name="KSO_WM_TEMPLATE_COLOR_TYPE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19"/>
  <p:tag name="KSO_WM_TEMPLATE_MASTER_TYPE" val="0"/>
  <p:tag name="KSO_WM_TEMPLATE_COLOR_TYPE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19"/>
  <p:tag name="KSO_WM_TEMPLATE_MASTER_TYPE" val="0"/>
  <p:tag name="KSO_WM_TEMPLATE_COLOR_TYPE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19"/>
  <p:tag name="KSO_WM_TEMPLATE_MASTER_TYPE" val="0"/>
  <p:tag name="KSO_WM_TEMPLATE_COLOR_TYPE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19"/>
  <p:tag name="KSO_WM_TEMPLATE_MASTER_TYPE" val="0"/>
  <p:tag name="KSO_WM_TEMPLATE_COLOR_TYPE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19"/>
  <p:tag name="KSO_WM_TEMPLATE_MASTER_TYPE" val="0"/>
  <p:tag name="KSO_WM_TEMPLATE_COLOR_TYPE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19"/>
  <p:tag name="KSO_WM_TEMPLATE_MASTER_TYPE" val="0"/>
  <p:tag name="KSO_WM_TEMPLATE_COLOR_TYPE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19"/>
  <p:tag name="KSO_WM_TEMPLATE_MASTER_TYPE" val="0"/>
  <p:tag name="KSO_WM_TEMPLATE_COLOR_TYPE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19"/>
  <p:tag name="KSO_WM_TEMPLATE_MASTER_TYPE" val="0"/>
  <p:tag name="KSO_WM_TEMPLATE_COLOR_TYPE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167</Words>
  <Application>Microsoft Office PowerPoint</Application>
  <PresentationFormat>A4 纸张(210x297 毫米)</PresentationFormat>
  <Paragraphs>49</Paragraphs>
  <Slides>12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5" baseType="lpstr"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Zhan Xianquan</cp:lastModifiedBy>
  <cp:revision>44</cp:revision>
  <dcterms:created xsi:type="dcterms:W3CDTF">2019-06-19T02:08:00Z</dcterms:created>
  <dcterms:modified xsi:type="dcterms:W3CDTF">2021-08-27T04:55:15Z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