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33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42D630-CDFC-449B-B895-5CAC20D2AC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BB3A867-D6CD-4A00-8243-2387B55E42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2D2CF38-F173-4B6C-926E-392E4FD34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59E8C-0E9D-4AA1-825D-0EA266DC7B17}" type="datetimeFigureOut">
              <a:rPr lang="fr-FR" smtClean="0"/>
              <a:t>22/12/2021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5A5C40-A793-4592-8A18-2755F83BC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6DF6034-7EEF-46BF-B7F1-3A4E2751B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E987-39E1-4CD8-A022-972DF1FF735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3725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DC30AF-B793-4D27-9E95-E45612490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9DF6E2F-50F0-4A5C-9B31-3FAB1B29FD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7CF8B26-9C24-4471-80CE-244942AB4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59E8C-0E9D-4AA1-825D-0EA266DC7B17}" type="datetimeFigureOut">
              <a:rPr lang="fr-FR" smtClean="0"/>
              <a:t>22/12/2021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8D109FD-48CA-4FC3-BAA2-1E8BAE16C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FFC69CF-9672-45FE-A574-F7FA70274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E987-39E1-4CD8-A022-972DF1FF735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657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0E1EE77-E4E4-4157-8201-07E1C589D9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E1F7BD7-0AB6-4D9B-92E2-4E84FB1BE2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A14FC8-0FB9-4DF5-82D1-35C0D9BAB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59E8C-0E9D-4AA1-825D-0EA266DC7B17}" type="datetimeFigureOut">
              <a:rPr lang="fr-FR" smtClean="0"/>
              <a:t>22/12/2021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317D53-25EC-4F2A-8FBB-02EDE3D5C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89D3FF-ABCF-41D1-96AA-8A05EB411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E987-39E1-4CD8-A022-972DF1FF735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6943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B9B466-3555-4A0B-8D06-5764C1800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75DF346-08C9-495E-8453-F351FC5A3F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775A252-3248-46CE-B9EC-DC38E8C71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59E8C-0E9D-4AA1-825D-0EA266DC7B17}" type="datetimeFigureOut">
              <a:rPr lang="fr-FR" smtClean="0"/>
              <a:t>22/12/2021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A998B5D-82E2-4135-9836-0AC61BD5D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59ABC0-A88F-4E31-B54B-6B6847131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E987-39E1-4CD8-A022-972DF1FF735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2927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D19E27-563F-499B-92DC-483646557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5C8C2A8-033B-469E-84B7-72DB4C1AC9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E10B33-E4EB-4DA2-A888-4ABA32922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59E8C-0E9D-4AA1-825D-0EA266DC7B17}" type="datetimeFigureOut">
              <a:rPr lang="fr-FR" smtClean="0"/>
              <a:t>22/12/2021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CE48C5E-D17C-4399-ABD5-446785369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9015F2-2782-412C-A948-CE37ADD1A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E987-39E1-4CD8-A022-972DF1FF735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2615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A77ADD-BFEE-496E-A3FE-E23DA7F2D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59027A2-70AF-4E67-B257-203BECF598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18A92CB-B6C2-4740-B584-87734EB9D4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7539A41-A609-4E40-82FF-83FE06497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59E8C-0E9D-4AA1-825D-0EA266DC7B17}" type="datetimeFigureOut">
              <a:rPr lang="fr-FR" smtClean="0"/>
              <a:t>22/12/2021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E68CE2E-1FC9-4F49-80DE-2982612B4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D3D8F60-10A4-4D97-8417-E44AB2B59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E987-39E1-4CD8-A022-972DF1FF735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5850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0B9E70-B830-4CAD-AC71-C19DED59D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D3D4280-193F-4974-B74E-BBA673F2D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F43BDBF-120D-46A4-AB7D-D23B8E9D47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29E9FC7-A989-4E88-8A70-9D48783E2E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AFDFDEA-14FE-451E-84C8-F46368F3E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D58823F-B3DF-44AB-B50C-904A6C297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59E8C-0E9D-4AA1-825D-0EA266DC7B17}" type="datetimeFigureOut">
              <a:rPr lang="fr-FR" smtClean="0"/>
              <a:t>22/12/2021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ED92E6A-C187-4AC8-93AD-DCD3F49E4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B8A0A84-B926-411C-B289-294FCD034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E987-39E1-4CD8-A022-972DF1FF735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919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496510-B241-4820-BA9B-F22D680AC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34B85F1-C7AC-4E8E-B2BD-63C667A54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59E8C-0E9D-4AA1-825D-0EA266DC7B17}" type="datetimeFigureOut">
              <a:rPr lang="fr-FR" smtClean="0"/>
              <a:t>22/12/2021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4074ECF-AE78-438A-AE09-248D902FE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DB6F122-55AD-40C3-8C8D-928BECF92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E987-39E1-4CD8-A022-972DF1FF735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764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FD981F1-FCAB-46AB-9F2E-DAD41EBDA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59E8C-0E9D-4AA1-825D-0EA266DC7B17}" type="datetimeFigureOut">
              <a:rPr lang="fr-FR" smtClean="0"/>
              <a:t>22/12/2021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E11D48B-0CF2-438C-96E3-7E1AB91D3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141814F-6ABC-465D-A6FB-F10F7C6D7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E987-39E1-4CD8-A022-972DF1FF735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2763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B13FD9-884D-4CA2-96E1-8650ACC7D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C4FFA54-8352-400B-8C15-C235811551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BDFA56E-5A63-4FDF-AA8D-B4775FDB6E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42DA5A-ADC4-4CB5-8A9F-9C11314D4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59E8C-0E9D-4AA1-825D-0EA266DC7B17}" type="datetimeFigureOut">
              <a:rPr lang="fr-FR" smtClean="0"/>
              <a:t>22/12/2021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3011A28-0582-4127-A1C8-3F4289FFA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BA0B056-DDCC-4D25-A29C-E49B71843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E987-39E1-4CD8-A022-972DF1FF735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6800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780F80-0E2B-46A9-BB48-62EC650BC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363200C-7C02-49E5-AF98-B6A4BBB4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23CAA11-C9B4-4AE7-833E-964918C0A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7FD6252-E15E-408F-915A-78DD17CFA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59E8C-0E9D-4AA1-825D-0EA266DC7B17}" type="datetimeFigureOut">
              <a:rPr lang="fr-FR" smtClean="0"/>
              <a:t>22/12/2021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A81B419-7D8F-4999-B830-451832E44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5C7029D-8168-45A3-B47E-D1A06DE4C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E987-39E1-4CD8-A022-972DF1FF735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6444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D331E2C-E43D-4F8E-A851-7BE1A15AF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F0F4039-6BFB-420A-93D9-070A84C04E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2FF8CC6-9361-4237-9B98-F42C8853E1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59E8C-0E9D-4AA1-825D-0EA266DC7B17}" type="datetimeFigureOut">
              <a:rPr lang="fr-FR" smtClean="0"/>
              <a:t>22/12/2021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EE53A5-4C51-436A-951A-0DC867BDDC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7649F8-8932-4BB7-B736-E84E40174F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1E987-39E1-4CD8-A022-972DF1FF735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9600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4A0199B-2A0B-4B40-A39F-037A077368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09" t="18091" r="19491" b="19000"/>
          <a:stretch/>
        </p:blipFill>
        <p:spPr bwMode="auto">
          <a:xfrm>
            <a:off x="3172340" y="1801392"/>
            <a:ext cx="3132365" cy="1797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AC1EB206-30C4-4A71-AE38-8E77765F47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33" t="19547" r="19667" b="19540"/>
          <a:stretch/>
        </p:blipFill>
        <p:spPr bwMode="auto">
          <a:xfrm>
            <a:off x="6645478" y="1834032"/>
            <a:ext cx="3132365" cy="1740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177A92F5-31A1-47A9-B948-0E124A2DCEAB}"/>
              </a:ext>
            </a:extLst>
          </p:cNvPr>
          <p:cNvSpPr txBox="1"/>
          <p:nvPr/>
        </p:nvSpPr>
        <p:spPr>
          <a:xfrm>
            <a:off x="5710026" y="3331274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Palatino Linotype" panose="02040502050505030304" pitchFamily="18" charset="0"/>
              </a:rPr>
              <a:t>P = 0.8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DC73234-FC7B-4934-BC15-23D737B55F14}"/>
              </a:ext>
            </a:extLst>
          </p:cNvPr>
          <p:cNvSpPr txBox="1"/>
          <p:nvPr/>
        </p:nvSpPr>
        <p:spPr>
          <a:xfrm>
            <a:off x="9130094" y="3328384"/>
            <a:ext cx="6142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Palatino Linotype" panose="02040502050505030304" pitchFamily="18" charset="0"/>
              </a:rPr>
              <a:t>P = 0.17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534DAA8D-E241-412E-914B-AEB51783B19F}"/>
              </a:ext>
            </a:extLst>
          </p:cNvPr>
          <p:cNvSpPr txBox="1"/>
          <p:nvPr/>
        </p:nvSpPr>
        <p:spPr>
          <a:xfrm>
            <a:off x="3187850" y="3528817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0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F710AFA0-C042-4C93-BEE3-2270DF19C9A3}"/>
              </a:ext>
            </a:extLst>
          </p:cNvPr>
          <p:cNvSpPr txBox="1"/>
          <p:nvPr/>
        </p:nvSpPr>
        <p:spPr>
          <a:xfrm>
            <a:off x="3617175" y="3528817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    10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637588A2-92B1-449E-8AD0-4D7BA2E0AF92}"/>
              </a:ext>
            </a:extLst>
          </p:cNvPr>
          <p:cNvSpPr txBox="1"/>
          <p:nvPr/>
        </p:nvSpPr>
        <p:spPr>
          <a:xfrm>
            <a:off x="4312595" y="3528817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20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965BE8F2-0186-4C9F-B3DC-EA021457318A}"/>
              </a:ext>
            </a:extLst>
          </p:cNvPr>
          <p:cNvSpPr txBox="1"/>
          <p:nvPr/>
        </p:nvSpPr>
        <p:spPr>
          <a:xfrm>
            <a:off x="4892233" y="3528817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30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D5A464D1-0F1B-4021-96F1-6CA1178F6E53}"/>
              </a:ext>
            </a:extLst>
          </p:cNvPr>
          <p:cNvSpPr txBox="1"/>
          <p:nvPr/>
        </p:nvSpPr>
        <p:spPr>
          <a:xfrm>
            <a:off x="5430307" y="3528817"/>
            <a:ext cx="3000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40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0F45583C-3CA2-4EFA-BF2F-F7039EF206B3}"/>
              </a:ext>
            </a:extLst>
          </p:cNvPr>
          <p:cNvSpPr txBox="1"/>
          <p:nvPr/>
        </p:nvSpPr>
        <p:spPr>
          <a:xfrm>
            <a:off x="4402184" y="3690377"/>
            <a:ext cx="6415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err="1">
                <a:latin typeface="Palatino Linotype" panose="02040502050505030304" pitchFamily="18" charset="0"/>
              </a:rPr>
              <a:t>Months</a:t>
            </a:r>
            <a:endParaRPr lang="fr-FR" sz="1000" b="1" dirty="0">
              <a:latin typeface="Palatino Linotype" panose="02040502050505030304" pitchFamily="18" charset="0"/>
            </a:endParaRP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C4B194CA-FB72-4D66-866F-0253E09EC34F}"/>
              </a:ext>
            </a:extLst>
          </p:cNvPr>
          <p:cNvSpPr txBox="1"/>
          <p:nvPr/>
        </p:nvSpPr>
        <p:spPr>
          <a:xfrm>
            <a:off x="6019129" y="3514961"/>
            <a:ext cx="3000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50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522921A8-97A9-4061-A307-041536679422}"/>
              </a:ext>
            </a:extLst>
          </p:cNvPr>
          <p:cNvSpPr txBox="1"/>
          <p:nvPr/>
        </p:nvSpPr>
        <p:spPr>
          <a:xfrm>
            <a:off x="3031541" y="3402481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0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8C64959A-CC25-4524-916B-298E88099E3A}"/>
              </a:ext>
            </a:extLst>
          </p:cNvPr>
          <p:cNvSpPr txBox="1"/>
          <p:nvPr/>
        </p:nvSpPr>
        <p:spPr>
          <a:xfrm>
            <a:off x="2944979" y="3067205"/>
            <a:ext cx="328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0.2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06B1CFEB-4B06-44B4-8F07-5E570961B8BD}"/>
              </a:ext>
            </a:extLst>
          </p:cNvPr>
          <p:cNvSpPr txBox="1"/>
          <p:nvPr/>
        </p:nvSpPr>
        <p:spPr>
          <a:xfrm>
            <a:off x="2944979" y="2121049"/>
            <a:ext cx="328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0.8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11BFD3D4-7091-4335-9A53-37B31676ECDB}"/>
              </a:ext>
            </a:extLst>
          </p:cNvPr>
          <p:cNvSpPr txBox="1"/>
          <p:nvPr/>
        </p:nvSpPr>
        <p:spPr>
          <a:xfrm>
            <a:off x="2944979" y="2763102"/>
            <a:ext cx="328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0.4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0DEB1F8A-6F7A-4CDF-90F3-01C7EB7A72C9}"/>
              </a:ext>
            </a:extLst>
          </p:cNvPr>
          <p:cNvSpPr txBox="1"/>
          <p:nvPr/>
        </p:nvSpPr>
        <p:spPr>
          <a:xfrm>
            <a:off x="2944979" y="2432952"/>
            <a:ext cx="328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0.6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7CE7F825-F438-4806-9325-CCCB1FE6D65C}"/>
              </a:ext>
            </a:extLst>
          </p:cNvPr>
          <p:cNvSpPr txBox="1"/>
          <p:nvPr/>
        </p:nvSpPr>
        <p:spPr>
          <a:xfrm>
            <a:off x="3031541" y="1815610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1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28C83618-AE15-44FB-A8E6-BC52501FD858}"/>
              </a:ext>
            </a:extLst>
          </p:cNvPr>
          <p:cNvSpPr txBox="1"/>
          <p:nvPr/>
        </p:nvSpPr>
        <p:spPr>
          <a:xfrm rot="16200000">
            <a:off x="2103705" y="2577095"/>
            <a:ext cx="16033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Palatino Linotype" panose="02040502050505030304" pitchFamily="18" charset="0"/>
              </a:rPr>
              <a:t>Progression free </a:t>
            </a:r>
            <a:r>
              <a:rPr lang="fr-FR" sz="1000" dirty="0" err="1">
                <a:latin typeface="Palatino Linotype" panose="02040502050505030304" pitchFamily="18" charset="0"/>
              </a:rPr>
              <a:t>survival</a:t>
            </a:r>
            <a:endParaRPr lang="fr-FR" sz="1000" dirty="0">
              <a:latin typeface="Palatino Linotype" panose="02040502050505030304" pitchFamily="18" charset="0"/>
            </a:endParaRP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AE08E741-FC6D-4FC7-9BD9-6B4F5460C110}"/>
              </a:ext>
            </a:extLst>
          </p:cNvPr>
          <p:cNvSpPr txBox="1"/>
          <p:nvPr/>
        </p:nvSpPr>
        <p:spPr>
          <a:xfrm>
            <a:off x="6694456" y="3521725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0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4CF98993-C141-4B2E-874D-A1936F1AE831}"/>
              </a:ext>
            </a:extLst>
          </p:cNvPr>
          <p:cNvSpPr txBox="1"/>
          <p:nvPr/>
        </p:nvSpPr>
        <p:spPr>
          <a:xfrm>
            <a:off x="7230092" y="3521725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10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D11AA124-684F-47E8-ADF6-87282BCC3A4C}"/>
              </a:ext>
            </a:extLst>
          </p:cNvPr>
          <p:cNvSpPr txBox="1"/>
          <p:nvPr/>
        </p:nvSpPr>
        <p:spPr>
          <a:xfrm>
            <a:off x="7791386" y="3521725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20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A832E24F-0A2F-4EA8-A469-1FAEC253BCC3}"/>
              </a:ext>
            </a:extLst>
          </p:cNvPr>
          <p:cNvSpPr txBox="1"/>
          <p:nvPr/>
        </p:nvSpPr>
        <p:spPr>
          <a:xfrm>
            <a:off x="8348159" y="3517143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30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0D3D90C6-5DB4-4D4F-999B-F7CB834B4CDB}"/>
              </a:ext>
            </a:extLst>
          </p:cNvPr>
          <p:cNvSpPr txBox="1"/>
          <p:nvPr/>
        </p:nvSpPr>
        <p:spPr>
          <a:xfrm>
            <a:off x="8917233" y="3517143"/>
            <a:ext cx="3000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40</a:t>
            </a: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A497CDB1-D2D7-49FE-838E-45EDC4FA7EAB}"/>
              </a:ext>
            </a:extLst>
          </p:cNvPr>
          <p:cNvSpPr txBox="1"/>
          <p:nvPr/>
        </p:nvSpPr>
        <p:spPr>
          <a:xfrm>
            <a:off x="9480776" y="3521725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50</a:t>
            </a: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6000009D-6D64-4A24-847B-9C33062B29DD}"/>
              </a:ext>
            </a:extLst>
          </p:cNvPr>
          <p:cNvSpPr txBox="1"/>
          <p:nvPr/>
        </p:nvSpPr>
        <p:spPr>
          <a:xfrm>
            <a:off x="7735211" y="3714470"/>
            <a:ext cx="6415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err="1">
                <a:latin typeface="Palatino Linotype" panose="02040502050505030304" pitchFamily="18" charset="0"/>
              </a:rPr>
              <a:t>Months</a:t>
            </a:r>
            <a:endParaRPr lang="fr-FR" sz="1000" b="1" dirty="0">
              <a:latin typeface="Palatino Linotype" panose="02040502050505030304" pitchFamily="18" charset="0"/>
            </a:endParaRP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0887C5D3-0E88-49DA-BB25-2E7A227740C0}"/>
              </a:ext>
            </a:extLst>
          </p:cNvPr>
          <p:cNvSpPr txBox="1"/>
          <p:nvPr/>
        </p:nvSpPr>
        <p:spPr>
          <a:xfrm rot="16200000">
            <a:off x="5827647" y="2613410"/>
            <a:ext cx="11176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>
                <a:latin typeface="Palatino Linotype" panose="02040502050505030304" pitchFamily="18" charset="0"/>
              </a:rPr>
              <a:t>Overall</a:t>
            </a:r>
            <a:r>
              <a:rPr lang="fr-FR" sz="1000" dirty="0">
                <a:latin typeface="Palatino Linotype" panose="02040502050505030304" pitchFamily="18" charset="0"/>
              </a:rPr>
              <a:t> Survival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5FCD08F9-5CEC-41A6-9C68-993CAAC2D0FB}"/>
              </a:ext>
            </a:extLst>
          </p:cNvPr>
          <p:cNvSpPr txBox="1"/>
          <p:nvPr/>
        </p:nvSpPr>
        <p:spPr>
          <a:xfrm>
            <a:off x="6509032" y="3409407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0</a:t>
            </a: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E2F4185F-978B-43AA-8B85-075E22C58F97}"/>
              </a:ext>
            </a:extLst>
          </p:cNvPr>
          <p:cNvSpPr txBox="1"/>
          <p:nvPr/>
        </p:nvSpPr>
        <p:spPr>
          <a:xfrm>
            <a:off x="6422470" y="3074131"/>
            <a:ext cx="328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0.2</a:t>
            </a: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FB313969-2624-4153-9946-3DEF04B8854A}"/>
              </a:ext>
            </a:extLst>
          </p:cNvPr>
          <p:cNvSpPr txBox="1"/>
          <p:nvPr/>
        </p:nvSpPr>
        <p:spPr>
          <a:xfrm>
            <a:off x="6422470" y="2127975"/>
            <a:ext cx="328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0.8</a:t>
            </a: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247959EE-9DF0-4AAC-AFF7-11835B4B6FF5}"/>
              </a:ext>
            </a:extLst>
          </p:cNvPr>
          <p:cNvSpPr txBox="1"/>
          <p:nvPr/>
        </p:nvSpPr>
        <p:spPr>
          <a:xfrm>
            <a:off x="6422470" y="2770028"/>
            <a:ext cx="328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0.4</a:t>
            </a: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DED6F198-9BA9-49BD-BE5C-88C5E94069ED}"/>
              </a:ext>
            </a:extLst>
          </p:cNvPr>
          <p:cNvSpPr txBox="1"/>
          <p:nvPr/>
        </p:nvSpPr>
        <p:spPr>
          <a:xfrm>
            <a:off x="6422470" y="2439878"/>
            <a:ext cx="328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0.6</a:t>
            </a: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61CF559F-5023-4039-BED5-77268773B957}"/>
              </a:ext>
            </a:extLst>
          </p:cNvPr>
          <p:cNvSpPr txBox="1"/>
          <p:nvPr/>
        </p:nvSpPr>
        <p:spPr>
          <a:xfrm>
            <a:off x="6509032" y="182253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latin typeface="Palatino Linotype" panose="02040502050505030304" pitchFamily="18" charset="0"/>
              </a:rPr>
              <a:t>1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33E1587A-521C-4AFB-9E70-51DEF380E4BE}"/>
              </a:ext>
            </a:extLst>
          </p:cNvPr>
          <p:cNvCxnSpPr/>
          <p:nvPr/>
        </p:nvCxnSpPr>
        <p:spPr>
          <a:xfrm>
            <a:off x="3948548" y="1030478"/>
            <a:ext cx="3532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76">
            <a:extLst>
              <a:ext uri="{FF2B5EF4-FFF2-40B4-BE49-F238E27FC236}">
                <a16:creationId xmlns:a16="http://schemas.microsoft.com/office/drawing/2014/main" id="{70FD7BF5-69F3-4DFF-9EEF-F47F7B79A0EA}"/>
              </a:ext>
            </a:extLst>
          </p:cNvPr>
          <p:cNvCxnSpPr/>
          <p:nvPr/>
        </p:nvCxnSpPr>
        <p:spPr>
          <a:xfrm>
            <a:off x="3959304" y="1255296"/>
            <a:ext cx="35329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ABBBE651-87DE-4293-9C2D-755B2D9EBFC1}"/>
              </a:ext>
            </a:extLst>
          </p:cNvPr>
          <p:cNvSpPr txBox="1"/>
          <p:nvPr/>
        </p:nvSpPr>
        <p:spPr>
          <a:xfrm>
            <a:off x="4357730" y="869580"/>
            <a:ext cx="31021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>
                <a:latin typeface="Palatino Linotype" panose="02040502050505030304" pitchFamily="18" charset="0"/>
              </a:rPr>
              <a:t>Decrease</a:t>
            </a:r>
            <a:r>
              <a:rPr lang="fr-FR" sz="1200" dirty="0">
                <a:latin typeface="Palatino Linotype" panose="02040502050505030304" pitchFamily="18" charset="0"/>
              </a:rPr>
              <a:t> of %CD14/CD45 (T3 vs T1) &gt; 20%</a:t>
            </a:r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82130FE4-08BE-4D6A-B327-3D8CE5D6617C}"/>
              </a:ext>
            </a:extLst>
          </p:cNvPr>
          <p:cNvSpPr txBox="1"/>
          <p:nvPr/>
        </p:nvSpPr>
        <p:spPr>
          <a:xfrm>
            <a:off x="4370687" y="1116797"/>
            <a:ext cx="31021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>
                <a:latin typeface="Palatino Linotype" panose="02040502050505030304" pitchFamily="18" charset="0"/>
              </a:rPr>
              <a:t>Decrease</a:t>
            </a:r>
            <a:r>
              <a:rPr lang="fr-FR" sz="1200" dirty="0">
                <a:latin typeface="Palatino Linotype" panose="02040502050505030304" pitchFamily="18" charset="0"/>
              </a:rPr>
              <a:t> of %CD14/CD45 (T3 vs T1) &lt; 20%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C19C8FF5-3D67-4178-9C13-3735BBE458B8}"/>
              </a:ext>
            </a:extLst>
          </p:cNvPr>
          <p:cNvSpPr txBox="1"/>
          <p:nvPr/>
        </p:nvSpPr>
        <p:spPr>
          <a:xfrm>
            <a:off x="2971995" y="4055130"/>
            <a:ext cx="6920150" cy="1092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1300"/>
              </a:lnSpc>
            </a:pPr>
            <a:r>
              <a:rPr lang="en-US" sz="11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HelveticaNeue-BoldCond"/>
              </a:rPr>
              <a:t>Figure S1 : Correlation between the decrease of %CD14/CD45 cells and clinical outcome. </a:t>
            </a:r>
            <a:r>
              <a:rPr lang="en-US" sz="1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The percentage of </a:t>
            </a:r>
            <a:r>
              <a:rPr lang="en-US" sz="11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sz="1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CD14/CD45 cells was determined by cytometry before (T1) and at the end of anti-angiogenic therapy (T3). A cutoff of 20% for the percent decrease of CD14/CD45 was considered to separate the two groups of patients. Progression-free survival (A) and overall survival (B) are represented. Log-rank test was used for the statistical analysis. </a:t>
            </a:r>
            <a:r>
              <a:rPr lang="en-US" sz="1100" dirty="0"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The blue curve corresponds to a decrease in the %CD14/CD45 &gt; 20% and the red curve to a decrease </a:t>
            </a:r>
            <a:r>
              <a:rPr lang="en-US" sz="1100" dirty="0"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&lt;  </a:t>
            </a:r>
            <a:r>
              <a:rPr lang="en-US" sz="1100" dirty="0"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20% between T3 and T1</a:t>
            </a:r>
            <a:r>
              <a:rPr lang="en-US" sz="1100" dirty="0">
                <a:solidFill>
                  <a:srgbClr val="FF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  <a:endParaRPr lang="fr-FR" sz="1100" dirty="0">
              <a:solidFill>
                <a:srgbClr val="000000"/>
              </a:solidFill>
              <a:effectLst/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8" name="ZoneTexte 77">
            <a:extLst>
              <a:ext uri="{FF2B5EF4-FFF2-40B4-BE49-F238E27FC236}">
                <a16:creationId xmlns:a16="http://schemas.microsoft.com/office/drawing/2014/main" id="{65D37559-2F23-4500-9FF5-4466265BE158}"/>
              </a:ext>
            </a:extLst>
          </p:cNvPr>
          <p:cNvSpPr txBox="1"/>
          <p:nvPr/>
        </p:nvSpPr>
        <p:spPr>
          <a:xfrm>
            <a:off x="3196893" y="1507785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latin typeface="Palatino Linotype" panose="02040502050505030304" pitchFamily="18" charset="0"/>
              </a:rPr>
              <a:t>A</a:t>
            </a: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4C9AF701-7BCC-4027-9A40-F27156C391D0}"/>
              </a:ext>
            </a:extLst>
          </p:cNvPr>
          <p:cNvSpPr txBox="1"/>
          <p:nvPr/>
        </p:nvSpPr>
        <p:spPr>
          <a:xfrm>
            <a:off x="6664911" y="1504811"/>
            <a:ext cx="2856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latin typeface="Palatino Linotype" panose="02040502050505030304" pitchFamily="18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508909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 3">
            <a:extLst>
              <a:ext uri="{FF2B5EF4-FFF2-40B4-BE49-F238E27FC236}">
                <a16:creationId xmlns:a16="http://schemas.microsoft.com/office/drawing/2014/main" id="{1017BFD6-8BE1-4A85-842A-D254B1B11FA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38239" y="2662541"/>
          <a:ext cx="2193925" cy="262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Prism 9" r:id="rId3" imgW="2193947" imgH="2625523" progId="Prism9.Document">
                  <p:embed/>
                </p:oleObj>
              </mc:Choice>
              <mc:Fallback>
                <p:oleObj name="Prism 9" r:id="rId3" imgW="2193947" imgH="2625523" progId="Prism9.Document">
                  <p:embed/>
                  <p:pic>
                    <p:nvPicPr>
                      <p:cNvPr id="4" name="Objet 3">
                        <a:extLst>
                          <a:ext uri="{FF2B5EF4-FFF2-40B4-BE49-F238E27FC236}">
                            <a16:creationId xmlns:a16="http://schemas.microsoft.com/office/drawing/2014/main" id="{1017BFD6-8BE1-4A85-842A-D254B1B11F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38239" y="2662541"/>
                        <a:ext cx="2193925" cy="2625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23BD7F62-0ADC-4928-BBD6-69BFD45E65C5}"/>
              </a:ext>
            </a:extLst>
          </p:cNvPr>
          <p:cNvSpPr txBox="1"/>
          <p:nvPr/>
        </p:nvSpPr>
        <p:spPr>
          <a:xfrm>
            <a:off x="234495" y="3780117"/>
            <a:ext cx="6509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err="1">
                <a:latin typeface="Palatino Linotype" panose="02040502050505030304" pitchFamily="18" charset="0"/>
              </a:rPr>
              <a:t>Tumor</a:t>
            </a:r>
            <a:endParaRPr lang="fr-FR" sz="1200" b="1" dirty="0">
              <a:latin typeface="Palatino Linotype" panose="02040502050505030304" pitchFamily="18" charset="0"/>
            </a:endParaRPr>
          </a:p>
        </p:txBody>
      </p:sp>
      <p:graphicFrame>
        <p:nvGraphicFramePr>
          <p:cNvPr id="9" name="Objet 8">
            <a:extLst>
              <a:ext uri="{FF2B5EF4-FFF2-40B4-BE49-F238E27FC236}">
                <a16:creationId xmlns:a16="http://schemas.microsoft.com/office/drawing/2014/main" id="{BBC49E40-D450-4CBA-9B79-94C826107E1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84260" y="234008"/>
          <a:ext cx="2220913" cy="262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Prism 9" r:id="rId5" imgW="2221317" imgH="2625523" progId="Prism9.Document">
                  <p:embed/>
                </p:oleObj>
              </mc:Choice>
              <mc:Fallback>
                <p:oleObj name="Prism 9" r:id="rId5" imgW="2221317" imgH="2625523" progId="Prism9.Document">
                  <p:embed/>
                  <p:pic>
                    <p:nvPicPr>
                      <p:cNvPr id="9" name="Objet 8">
                        <a:extLst>
                          <a:ext uri="{FF2B5EF4-FFF2-40B4-BE49-F238E27FC236}">
                            <a16:creationId xmlns:a16="http://schemas.microsoft.com/office/drawing/2014/main" id="{BBC49E40-D450-4CBA-9B79-94C826107E1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84260" y="234008"/>
                        <a:ext cx="2220913" cy="2625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ZoneTexte 9">
            <a:extLst>
              <a:ext uri="{FF2B5EF4-FFF2-40B4-BE49-F238E27FC236}">
                <a16:creationId xmlns:a16="http://schemas.microsoft.com/office/drawing/2014/main" id="{42C4086B-906D-4D73-977F-E175FB7B1BC6}"/>
              </a:ext>
            </a:extLst>
          </p:cNvPr>
          <p:cNvSpPr txBox="1"/>
          <p:nvPr/>
        </p:nvSpPr>
        <p:spPr>
          <a:xfrm>
            <a:off x="217714" y="1339312"/>
            <a:ext cx="601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latin typeface="Palatino Linotype" panose="02040502050505030304" pitchFamily="18" charset="0"/>
              </a:rPr>
              <a:t>Blood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9319757-3765-4A03-B5C8-90A7393F70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02162" y="522535"/>
            <a:ext cx="3600000" cy="176412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2808F2F-8375-401A-93AE-85470FE27D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02162" y="2301892"/>
            <a:ext cx="3600000" cy="1755224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B3B019C5-3C5C-4EC2-ABF6-1E6FBF90C10C}"/>
              </a:ext>
            </a:extLst>
          </p:cNvPr>
          <p:cNvSpPr txBox="1"/>
          <p:nvPr/>
        </p:nvSpPr>
        <p:spPr>
          <a:xfrm>
            <a:off x="5123543" y="245536"/>
            <a:ext cx="101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latin typeface="Palatino Linotype" panose="02040502050505030304" pitchFamily="18" charset="0"/>
              </a:rPr>
              <a:t>DMSO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8491FF8-4F59-416F-A088-4703BC7F8D67}"/>
              </a:ext>
            </a:extLst>
          </p:cNvPr>
          <p:cNvSpPr txBox="1"/>
          <p:nvPr/>
        </p:nvSpPr>
        <p:spPr>
          <a:xfrm>
            <a:off x="6869341" y="234008"/>
            <a:ext cx="101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>
                <a:latin typeface="Palatino Linotype" panose="02040502050505030304" pitchFamily="18" charset="0"/>
              </a:rPr>
              <a:t>Sunitinib</a:t>
            </a:r>
            <a:endParaRPr lang="fr-FR" sz="1200" b="1" dirty="0">
              <a:latin typeface="Palatino Linotype" panose="02040502050505030304" pitchFamily="18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0C5C1E0-116F-44E1-AD88-05D67822A0A5}"/>
              </a:ext>
            </a:extLst>
          </p:cNvPr>
          <p:cNvSpPr txBox="1"/>
          <p:nvPr/>
        </p:nvSpPr>
        <p:spPr>
          <a:xfrm>
            <a:off x="3652944" y="1200812"/>
            <a:ext cx="601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latin typeface="Palatino Linotype" panose="02040502050505030304" pitchFamily="18" charset="0"/>
              </a:rPr>
              <a:t>Blood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88CB552-2415-47FB-9C88-0A59ECE307AB}"/>
              </a:ext>
            </a:extLst>
          </p:cNvPr>
          <p:cNvSpPr txBox="1"/>
          <p:nvPr/>
        </p:nvSpPr>
        <p:spPr>
          <a:xfrm>
            <a:off x="3638631" y="3041004"/>
            <a:ext cx="6509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err="1">
                <a:latin typeface="Palatino Linotype" panose="02040502050505030304" pitchFamily="18" charset="0"/>
              </a:rPr>
              <a:t>Tumor</a:t>
            </a:r>
            <a:endParaRPr lang="fr-FR" sz="1200" b="1" dirty="0">
              <a:latin typeface="Palatino Linotype" panose="02040502050505030304" pitchFamily="18" charset="0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A4C626C-F7AD-48C2-8309-7D275A2F24FA}"/>
              </a:ext>
            </a:extLst>
          </p:cNvPr>
          <p:cNvSpPr txBox="1"/>
          <p:nvPr/>
        </p:nvSpPr>
        <p:spPr>
          <a:xfrm rot="16200000">
            <a:off x="4127672" y="2099200"/>
            <a:ext cx="671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latin typeface="Palatino Linotype" panose="02040502050505030304" pitchFamily="18" charset="0"/>
              </a:rPr>
              <a:t>CD11b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47CA351-029E-4ADA-BB63-D18585E90DE4}"/>
              </a:ext>
            </a:extLst>
          </p:cNvPr>
          <p:cNvSpPr txBox="1"/>
          <p:nvPr/>
        </p:nvSpPr>
        <p:spPr>
          <a:xfrm>
            <a:off x="4822819" y="4043364"/>
            <a:ext cx="486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latin typeface="Palatino Linotype" panose="02040502050505030304" pitchFamily="18" charset="0"/>
              </a:rPr>
              <a:t>Tie2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B2227E2B-FA15-400C-A761-E06DA7F8BE51}"/>
              </a:ext>
            </a:extLst>
          </p:cNvPr>
          <p:cNvCxnSpPr>
            <a:stCxn id="19" idx="3"/>
          </p:cNvCxnSpPr>
          <p:nvPr/>
        </p:nvCxnSpPr>
        <p:spPr>
          <a:xfrm flipV="1">
            <a:off x="5309555" y="4181863"/>
            <a:ext cx="2716845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C0D46C0D-15BD-4071-901B-DDE4CD7E8159}"/>
              </a:ext>
            </a:extLst>
          </p:cNvPr>
          <p:cNvCxnSpPr>
            <a:cxnSpLocks/>
          </p:cNvCxnSpPr>
          <p:nvPr/>
        </p:nvCxnSpPr>
        <p:spPr>
          <a:xfrm flipV="1">
            <a:off x="4602162" y="785163"/>
            <a:ext cx="0" cy="29949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3DD56088-15F9-4BEE-9ED3-383A42FCFCAA}"/>
              </a:ext>
            </a:extLst>
          </p:cNvPr>
          <p:cNvSpPr/>
          <p:nvPr/>
        </p:nvSpPr>
        <p:spPr>
          <a:xfrm>
            <a:off x="885442" y="5521589"/>
            <a:ext cx="1005276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b="1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Figure S2 : </a:t>
            </a:r>
            <a:r>
              <a:rPr lang="fr-FR" sz="1100" b="1" dirty="0" err="1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Sunitinib</a:t>
            </a:r>
            <a:r>
              <a:rPr lang="fr-FR" sz="1100" b="1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fr-FR" sz="1100" b="1" dirty="0" err="1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modulates</a:t>
            </a:r>
            <a:r>
              <a:rPr lang="fr-FR" sz="1100" b="1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Tie2 pro-</a:t>
            </a:r>
            <a:r>
              <a:rPr lang="fr-FR" sz="1100" b="1" dirty="0" err="1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angiogenic</a:t>
            </a:r>
            <a:r>
              <a:rPr lang="fr-FR" sz="1100" b="1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monocytes in </a:t>
            </a:r>
            <a:r>
              <a:rPr lang="fr-FR" sz="1100" b="1" dirty="0" err="1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melanoma</a:t>
            </a:r>
            <a:r>
              <a:rPr lang="fr-FR" sz="1100" b="1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murine </a:t>
            </a:r>
            <a:r>
              <a:rPr lang="fr-FR" sz="1100" b="1" dirty="0" err="1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tumor</a:t>
            </a:r>
            <a:endParaRPr lang="fr-FR" sz="1100" b="1" dirty="0">
              <a:solidFill>
                <a:srgbClr val="000000"/>
              </a:solidFill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fr-FR" sz="11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C57bl/6J </a:t>
            </a:r>
            <a:r>
              <a:rPr lang="fr-FR" sz="1100" dirty="0" err="1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mice</a:t>
            </a:r>
            <a:r>
              <a:rPr lang="fr-FR" sz="11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fr-FR" sz="11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grafted</a:t>
            </a:r>
            <a:r>
              <a:rPr lang="fr-FR" sz="11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subcutaneously</a:t>
            </a:r>
            <a:r>
              <a:rPr lang="fr-FR" sz="11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fr-FR" sz="11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B16-F10 </a:t>
            </a:r>
            <a:r>
              <a:rPr lang="fr-FR" sz="1100" dirty="0" err="1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melanoma</a:t>
            </a:r>
            <a:r>
              <a:rPr lang="fr-FR" sz="11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fr-FR" sz="1100" dirty="0" err="1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cells</a:t>
            </a:r>
            <a:r>
              <a:rPr lang="fr-FR" sz="11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(0.25 × 10</a:t>
            </a:r>
            <a:r>
              <a:rPr lang="fr-FR" sz="1100" baseline="300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fr-FR" sz="11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cells</a:t>
            </a:r>
            <a:r>
              <a:rPr lang="fr-FR" sz="11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). </a:t>
            </a:r>
            <a:r>
              <a:rPr lang="en-US" sz="11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When the tumors reached 9 to 10 mm</a:t>
            </a:r>
            <a:r>
              <a:rPr lang="en-US" sz="1100" baseline="300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sz="11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mice were treated with sunitinib by oral gavage at 40 mg/kg daily or DMSO 10% in PBS. Mice were </a:t>
            </a:r>
            <a:r>
              <a:rPr lang="en-US" sz="1100" dirty="0" err="1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sacrified</a:t>
            </a:r>
            <a:r>
              <a:rPr lang="en-US" sz="11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at D20 post tumor graft. Analysis of Tie2</a:t>
            </a:r>
            <a:r>
              <a:rPr lang="en-US" sz="1100" baseline="300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+  </a:t>
            </a:r>
            <a:r>
              <a:rPr lang="en-US" sz="1100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CD11b myeloid cell by flow cytometry in blood and in tumor is shown. 2-4 mice/group. mean ±sem. Experiments were reproduced 2 times.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38569769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297</Words>
  <Application>Microsoft Office PowerPoint</Application>
  <PresentationFormat>Widescreen</PresentationFormat>
  <Paragraphs>45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HelveticaNeue-BoldCond</vt:lpstr>
      <vt:lpstr>SimSun</vt:lpstr>
      <vt:lpstr>Arial</vt:lpstr>
      <vt:lpstr>Calibri</vt:lpstr>
      <vt:lpstr>Calibri Light</vt:lpstr>
      <vt:lpstr>Palatino Linotype</vt:lpstr>
      <vt:lpstr>Times New Roman</vt:lpstr>
      <vt:lpstr>Thème Office</vt:lpstr>
      <vt:lpstr>Prism 9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Eric</dc:creator>
  <cp:lastModifiedBy>MDPI</cp:lastModifiedBy>
  <cp:revision>9</cp:revision>
  <dcterms:created xsi:type="dcterms:W3CDTF">2018-09-16T20:31:59Z</dcterms:created>
  <dcterms:modified xsi:type="dcterms:W3CDTF">2021-12-22T08:28:08Z</dcterms:modified>
</cp:coreProperties>
</file>