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491"/>
    <p:restoredTop sz="94674"/>
  </p:normalViewPr>
  <p:slideViewPr>
    <p:cSldViewPr snapToGrid="0" snapToObjects="1">
      <p:cViewPr varScale="1">
        <p:scale>
          <a:sx n="66" d="100"/>
          <a:sy n="66" d="100"/>
        </p:scale>
        <p:origin x="13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B43344-0CE2-094F-9040-954A2D267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E60E11F-CBE0-2347-8E53-F5A69F9B2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49B5B02-F7BB-6C4C-9BC3-E247410AD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70A80E-A598-6844-A86F-82F7E026D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7E206F-B53F-1F43-93D3-5B6C6733E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497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661C5C-28B6-FB47-8A8C-036C9F3BA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181120-B6ED-5747-941D-12F2D72C5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1F2188-258D-E04F-A0C8-B5939F5E5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54C99C4-F985-7843-8B2A-7269831FB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FABB4A-FADB-1546-88B8-3BD419876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01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B2D070B-58B0-5846-A364-0AFD9F2B8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683C065-5FF2-A045-AA87-4F1EFBC38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F076A7-8FB4-BC43-A1CC-D10591FCA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5385D2-C51A-C24F-AA54-2C831281F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09E45A-FEAD-BC41-95F8-4AFB2031A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874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DBFC62-52D8-8048-910E-D98F4430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AC9ED3-05FB-F249-B5EC-1DA42BF66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149A5A4-ED25-AE43-9389-FEE841C92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022C72-9C8F-9749-BF6F-18D4A7A7D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14134F-16AD-7A4F-BAFC-B6677AC18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761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E1A58C-C1DE-F048-AC0E-74D286F94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7CF8B3-22FA-1B48-A970-9A805F342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9BFA2B-2A2F-C84B-957B-CA38F8AFF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334BC5-F3CB-3645-A0AC-18DF2B100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9EFA92-980B-8F48-8A1D-567D0FB20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331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CB9FBA-9AF1-0440-85DA-2819DAAC3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45453C-412D-9F4A-8FA4-2021D8F2D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9972549-A27A-E741-ACC6-415ED22BC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92AF9EF-3FC9-A94A-8DDB-2523B9A36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FC7E7E8-0F36-BF4F-AEB1-221F501C4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940A60-327D-3746-A3E9-501E7F1A7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255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CF5982-D2C7-B949-A2F1-0A856084B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97768F3-9037-BB47-9F0C-B5F1AB80E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F88636D-D3FA-D94A-BF0D-5BAB2C2B2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F69FAB1-3DA1-1E4D-AABB-C146B4F717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F0AC07B-7F75-634A-B49A-88462DC84C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3BAEC9E-F571-6D44-A43A-F140A0085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5D922AF-B938-C643-8214-882EC4F27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6D79DFD-8E07-0647-AF2A-E92711FF8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788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D1D259-C1DE-D24A-97BA-1302338ED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62E3F7F-FE90-AC4E-AA49-F0C61B3C5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7BF2BF8-D466-6F42-A0E3-139A5548A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E25F8EB-9271-624D-AB17-8D714AD7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901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FAB24FCD-3FAE-5B4F-98AF-589CE2063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339422F-163C-154E-821D-10337FC0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ACD985-2CB5-2D4A-B112-BD69F46F7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0281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97ADF9-790F-8C4E-BE32-2FA9F5F4C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52250CF-DF77-F046-90C0-FB1BE6213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99FC485-4E0C-5443-B2D2-8A7AFCA94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C605E67-7945-6C45-BE3C-87781B878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1B160BD-5BFA-3E45-BDB5-3A7C0582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EC107A4-5D01-E84A-AC19-F2BA4BBAF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009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5BEE9B-396C-C248-8A74-F9509627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D890858-A163-0A46-A1E8-34D40632B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E375CA8-89F8-7644-867D-ADA02929E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BD2DE94-FEBE-5440-B46E-80020BDF4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28715CB-6D0C-E34A-8FD8-5E733B855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609B48C-1A27-F14D-B8EE-80E815C42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531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C116F08-BFAF-9B44-B5B2-5D0FD8C95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09A6264-1361-B14D-916F-73FDF7DDB1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0349EA-90C2-294D-8A9A-0803969C9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ABEAC-7FC1-7642-80B4-B4A775737E36}" type="datetimeFigureOut">
              <a:rPr lang="it-IT" smtClean="0"/>
              <a:t>30/12/2021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090E543-AF57-714D-A9CF-A0795463C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E8BC17-4046-444A-BF10-1C1B23CD3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268EA-6A4F-0A47-8EBA-DB64D4EBC2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518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po 39">
            <a:extLst>
              <a:ext uri="{FF2B5EF4-FFF2-40B4-BE49-F238E27FC236}">
                <a16:creationId xmlns:a16="http://schemas.microsoft.com/office/drawing/2014/main" id="{472851CA-B123-924A-83AE-B5E69D80AC1E}"/>
              </a:ext>
            </a:extLst>
          </p:cNvPr>
          <p:cNvGrpSpPr/>
          <p:nvPr/>
        </p:nvGrpSpPr>
        <p:grpSpPr>
          <a:xfrm>
            <a:off x="7055595" y="3553550"/>
            <a:ext cx="5052881" cy="1107491"/>
            <a:chOff x="554804" y="3337793"/>
            <a:chExt cx="5052881" cy="1107491"/>
          </a:xfrm>
        </p:grpSpPr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A58CE561-EC58-FE42-A816-0AF070C66694}"/>
                </a:ext>
              </a:extLst>
            </p:cNvPr>
            <p:cNvSpPr/>
            <p:nvPr/>
          </p:nvSpPr>
          <p:spPr>
            <a:xfrm>
              <a:off x="554804" y="3400748"/>
              <a:ext cx="423723" cy="16438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33085AB2-4106-D04B-8CFD-6F961F52CAC8}"/>
                </a:ext>
              </a:extLst>
            </p:cNvPr>
            <p:cNvSpPr/>
            <p:nvPr/>
          </p:nvSpPr>
          <p:spPr>
            <a:xfrm>
              <a:off x="554804" y="3614792"/>
              <a:ext cx="423723" cy="16438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CE2AAAC2-BE02-EA4C-A901-D8CEC9896326}"/>
                </a:ext>
              </a:extLst>
            </p:cNvPr>
            <p:cNvSpPr/>
            <p:nvPr/>
          </p:nvSpPr>
          <p:spPr>
            <a:xfrm>
              <a:off x="554804" y="3808288"/>
              <a:ext cx="423723" cy="1643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576EEE13-7582-7949-8096-73ADFE578949}"/>
                </a:ext>
              </a:extLst>
            </p:cNvPr>
            <p:cNvSpPr/>
            <p:nvPr/>
          </p:nvSpPr>
          <p:spPr>
            <a:xfrm>
              <a:off x="554804" y="4022332"/>
              <a:ext cx="423723" cy="16438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B8AD93AF-B1DE-3143-B28B-EBBAE648F658}"/>
                </a:ext>
              </a:extLst>
            </p:cNvPr>
            <p:cNvSpPr/>
            <p:nvPr/>
          </p:nvSpPr>
          <p:spPr>
            <a:xfrm>
              <a:off x="554804" y="4226102"/>
              <a:ext cx="423723" cy="164386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FE845667-73B7-DD4F-93D4-1E0ED13BD8C6}"/>
                </a:ext>
              </a:extLst>
            </p:cNvPr>
            <p:cNvSpPr txBox="1"/>
            <p:nvPr/>
          </p:nvSpPr>
          <p:spPr>
            <a:xfrm>
              <a:off x="978527" y="3337793"/>
              <a:ext cx="20286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/>
                <a:t>Teneurin</a:t>
              </a:r>
              <a:r>
                <a:rPr lang="it-IT" sz="1200" b="1" dirty="0"/>
                <a:t> </a:t>
              </a:r>
              <a:r>
                <a:rPr lang="it-IT" sz="1200" b="1" dirty="0" err="1"/>
                <a:t>Intracellular</a:t>
              </a:r>
              <a:r>
                <a:rPr lang="it-IT" sz="1200" b="1" dirty="0"/>
                <a:t> </a:t>
              </a:r>
              <a:r>
                <a:rPr lang="it-IT" sz="1200" b="1" dirty="0" err="1"/>
                <a:t>Region</a:t>
              </a:r>
              <a:endParaRPr lang="it-IT" sz="1200" b="1" dirty="0"/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3A6C090B-E784-4F4A-85A8-E4C3B8681386}"/>
                </a:ext>
              </a:extLst>
            </p:cNvPr>
            <p:cNvSpPr txBox="1"/>
            <p:nvPr/>
          </p:nvSpPr>
          <p:spPr>
            <a:xfrm>
              <a:off x="976817" y="3562111"/>
              <a:ext cx="1220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EGF-</a:t>
              </a:r>
              <a:r>
                <a:rPr lang="it-IT" sz="1200" b="1" dirty="0" err="1"/>
                <a:t>like</a:t>
              </a:r>
              <a:r>
                <a:rPr lang="it-IT" sz="1200" b="1" dirty="0"/>
                <a:t> domain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719CA434-52E1-AD40-BCA1-32A9FFF53B3A}"/>
                </a:ext>
              </a:extLst>
            </p:cNvPr>
            <p:cNvSpPr txBox="1"/>
            <p:nvPr/>
          </p:nvSpPr>
          <p:spPr>
            <a:xfrm>
              <a:off x="976816" y="3767593"/>
              <a:ext cx="20912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Human </a:t>
              </a:r>
              <a:r>
                <a:rPr lang="it-IT" sz="1200" b="1" dirty="0" err="1"/>
                <a:t>growth</a:t>
              </a:r>
              <a:r>
                <a:rPr lang="it-IT" sz="1200" b="1" dirty="0"/>
                <a:t> </a:t>
              </a:r>
              <a:r>
                <a:rPr lang="it-IT" sz="1200" b="1" dirty="0" err="1"/>
                <a:t>factor-like</a:t>
              </a:r>
              <a:r>
                <a:rPr lang="it-IT" sz="1200" b="1" dirty="0"/>
                <a:t> EGF</a:t>
              </a: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73B42FE6-E0FF-AF41-BCB4-FD69B9E78C5C}"/>
                </a:ext>
              </a:extLst>
            </p:cNvPr>
            <p:cNvSpPr txBox="1"/>
            <p:nvPr/>
          </p:nvSpPr>
          <p:spPr>
            <a:xfrm>
              <a:off x="976817" y="3962803"/>
              <a:ext cx="893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RHS </a:t>
              </a:r>
              <a:r>
                <a:rPr lang="it-IT" sz="1200" b="1" dirty="0" err="1"/>
                <a:t>repeat</a:t>
              </a:r>
              <a:endParaRPr lang="it-IT" sz="1200" b="1" dirty="0"/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FD051F2B-2246-C04D-B943-BB94C702D742}"/>
                </a:ext>
              </a:extLst>
            </p:cNvPr>
            <p:cNvSpPr txBox="1"/>
            <p:nvPr/>
          </p:nvSpPr>
          <p:spPr>
            <a:xfrm>
              <a:off x="966543" y="4168285"/>
              <a:ext cx="46411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rgbClr val="333333"/>
                  </a:solidFill>
                </a:rPr>
                <a:t>GHH </a:t>
              </a:r>
              <a:r>
                <a:rPr lang="it-IT" sz="1200" b="1" dirty="0" err="1">
                  <a:solidFill>
                    <a:srgbClr val="333333"/>
                  </a:solidFill>
                </a:rPr>
                <a:t>signature</a:t>
              </a:r>
              <a:r>
                <a:rPr lang="it-IT" sz="1200" b="1" dirty="0">
                  <a:solidFill>
                    <a:srgbClr val="333333"/>
                  </a:solidFill>
                </a:rPr>
                <a:t> </a:t>
              </a:r>
              <a:r>
                <a:rPr lang="it-IT" sz="1200" b="1" dirty="0" err="1">
                  <a:solidFill>
                    <a:srgbClr val="333333"/>
                  </a:solidFill>
                </a:rPr>
                <a:t>containing</a:t>
              </a:r>
              <a:r>
                <a:rPr lang="it-IT" sz="1200" b="1" dirty="0">
                  <a:solidFill>
                    <a:srgbClr val="333333"/>
                  </a:solidFill>
                </a:rPr>
                <a:t> HNH/</a:t>
              </a:r>
              <a:r>
                <a:rPr lang="it-IT" sz="1200" b="1" dirty="0" err="1">
                  <a:solidFill>
                    <a:srgbClr val="333333"/>
                  </a:solidFill>
                </a:rPr>
                <a:t>Endo</a:t>
              </a:r>
              <a:r>
                <a:rPr lang="it-IT" sz="1200" b="1" dirty="0">
                  <a:solidFill>
                    <a:srgbClr val="333333"/>
                  </a:solidFill>
                </a:rPr>
                <a:t> VII </a:t>
              </a:r>
              <a:r>
                <a:rPr lang="it-IT" sz="1200" b="1" dirty="0" err="1">
                  <a:solidFill>
                    <a:srgbClr val="333333"/>
                  </a:solidFill>
                </a:rPr>
                <a:t>superfamily</a:t>
              </a:r>
              <a:r>
                <a:rPr lang="it-IT" sz="1200" b="1" dirty="0">
                  <a:solidFill>
                    <a:srgbClr val="333333"/>
                  </a:solidFill>
                </a:rPr>
                <a:t> </a:t>
              </a:r>
              <a:r>
                <a:rPr lang="it-IT" sz="1200" b="1" dirty="0" err="1">
                  <a:solidFill>
                    <a:srgbClr val="333333"/>
                  </a:solidFill>
                </a:rPr>
                <a:t>nuclease</a:t>
              </a:r>
              <a:r>
                <a:rPr lang="it-IT" sz="1200" b="1" dirty="0">
                  <a:solidFill>
                    <a:srgbClr val="333333"/>
                  </a:solidFill>
                </a:rPr>
                <a:t> </a:t>
              </a:r>
              <a:r>
                <a:rPr lang="it-IT" sz="1200" b="1" dirty="0" err="1">
                  <a:solidFill>
                    <a:srgbClr val="333333"/>
                  </a:solidFill>
                </a:rPr>
                <a:t>toxin</a:t>
              </a:r>
              <a:endParaRPr lang="it-IT" sz="1200" b="1" dirty="0"/>
            </a:p>
          </p:txBody>
        </p:sp>
      </p:grpSp>
      <p:pic>
        <p:nvPicPr>
          <p:cNvPr id="39" name="Immagine 38">
            <a:extLst>
              <a:ext uri="{FF2B5EF4-FFF2-40B4-BE49-F238E27FC236}">
                <a16:creationId xmlns:a16="http://schemas.microsoft.com/office/drawing/2014/main" id="{A652E9C3-6017-444A-8A29-3875DA014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759" y="2152597"/>
            <a:ext cx="1429339" cy="3109074"/>
          </a:xfrm>
          <a:prstGeom prst="rect">
            <a:avLst/>
          </a:prstGeom>
        </p:spPr>
      </p:pic>
      <p:grpSp>
        <p:nvGrpSpPr>
          <p:cNvPr id="44" name="Gruppo 43">
            <a:extLst>
              <a:ext uri="{FF2B5EF4-FFF2-40B4-BE49-F238E27FC236}">
                <a16:creationId xmlns:a16="http://schemas.microsoft.com/office/drawing/2014/main" id="{91977873-6EA3-CA45-87B4-29965C9D3AF7}"/>
              </a:ext>
            </a:extLst>
          </p:cNvPr>
          <p:cNvGrpSpPr/>
          <p:nvPr/>
        </p:nvGrpSpPr>
        <p:grpSpPr>
          <a:xfrm>
            <a:off x="-3045" y="175286"/>
            <a:ext cx="12192000" cy="1868506"/>
            <a:chOff x="-3045" y="683289"/>
            <a:chExt cx="12192000" cy="1868506"/>
          </a:xfrm>
        </p:grpSpPr>
        <p:grpSp>
          <p:nvGrpSpPr>
            <p:cNvPr id="43" name="Gruppo 42">
              <a:extLst>
                <a:ext uri="{FF2B5EF4-FFF2-40B4-BE49-F238E27FC236}">
                  <a16:creationId xmlns:a16="http://schemas.microsoft.com/office/drawing/2014/main" id="{E5D7EA7D-66C9-754E-BFC0-8771190910FB}"/>
                </a:ext>
              </a:extLst>
            </p:cNvPr>
            <p:cNvGrpSpPr/>
            <p:nvPr/>
          </p:nvGrpSpPr>
          <p:grpSpPr>
            <a:xfrm>
              <a:off x="-3045" y="683289"/>
              <a:ext cx="12192000" cy="1868506"/>
              <a:chOff x="-3045" y="683289"/>
              <a:chExt cx="12192000" cy="1868506"/>
            </a:xfrm>
          </p:grpSpPr>
          <p:grpSp>
            <p:nvGrpSpPr>
              <p:cNvPr id="26" name="Gruppo 25">
                <a:extLst>
                  <a:ext uri="{FF2B5EF4-FFF2-40B4-BE49-F238E27FC236}">
                    <a16:creationId xmlns:a16="http://schemas.microsoft.com/office/drawing/2014/main" id="{567F4DDC-08F1-8D4E-AC8F-9CBE29B52A71}"/>
                  </a:ext>
                </a:extLst>
              </p:cNvPr>
              <p:cNvGrpSpPr/>
              <p:nvPr/>
            </p:nvGrpSpPr>
            <p:grpSpPr>
              <a:xfrm>
                <a:off x="-3045" y="683289"/>
                <a:ext cx="12192000" cy="1868506"/>
                <a:chOff x="-3045" y="683289"/>
                <a:chExt cx="12192000" cy="1868506"/>
              </a:xfrm>
            </p:grpSpPr>
            <p:pic>
              <p:nvPicPr>
                <p:cNvPr id="5" name="Immagine 4">
                  <a:extLst>
                    <a:ext uri="{FF2B5EF4-FFF2-40B4-BE49-F238E27FC236}">
                      <a16:creationId xmlns:a16="http://schemas.microsoft.com/office/drawing/2014/main" id="{0B91DC81-BA91-EC4A-8A1E-78B79F2AF8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3045" y="683289"/>
                  <a:ext cx="12192000" cy="1868506"/>
                </a:xfrm>
                <a:prstGeom prst="rect">
                  <a:avLst/>
                </a:prstGeom>
              </p:spPr>
            </p:pic>
            <p:sp>
              <p:nvSpPr>
                <p:cNvPr id="25" name="Rettangolo 24">
                  <a:extLst>
                    <a:ext uri="{FF2B5EF4-FFF2-40B4-BE49-F238E27FC236}">
                      <a16:creationId xmlns:a16="http://schemas.microsoft.com/office/drawing/2014/main" id="{4572F720-87CE-CE43-AB59-D0E244F968D2}"/>
                    </a:ext>
                  </a:extLst>
                </p:cNvPr>
                <p:cNvSpPr/>
                <p:nvPr/>
              </p:nvSpPr>
              <p:spPr>
                <a:xfrm>
                  <a:off x="3803338" y="1471769"/>
                  <a:ext cx="499542" cy="2481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11699572-453A-A240-9065-0A7F0722A323}"/>
                  </a:ext>
                </a:extLst>
              </p:cNvPr>
              <p:cNvSpPr txBox="1"/>
              <p:nvPr/>
            </p:nvSpPr>
            <p:spPr>
              <a:xfrm>
                <a:off x="1292228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</a:t>
                </a:r>
              </a:p>
            </p:txBody>
          </p:sp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6A9AC084-3781-3143-B513-AA262280C068}"/>
                  </a:ext>
                </a:extLst>
              </p:cNvPr>
              <p:cNvSpPr txBox="1"/>
              <p:nvPr/>
            </p:nvSpPr>
            <p:spPr>
              <a:xfrm>
                <a:off x="5341970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4</a:t>
                </a:r>
              </a:p>
            </p:txBody>
          </p:sp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7BD2A104-B1BE-594D-8912-B553ADF5C775}"/>
                  </a:ext>
                </a:extLst>
              </p:cNvPr>
              <p:cNvSpPr txBox="1"/>
              <p:nvPr/>
            </p:nvSpPr>
            <p:spPr>
              <a:xfrm>
                <a:off x="5754564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5</a:t>
                </a:r>
              </a:p>
            </p:txBody>
          </p:sp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C73C35ED-1FBF-2742-9861-83366E2FB0F6}"/>
                  </a:ext>
                </a:extLst>
              </p:cNvPr>
              <p:cNvSpPr txBox="1"/>
              <p:nvPr/>
            </p:nvSpPr>
            <p:spPr>
              <a:xfrm>
                <a:off x="6081265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6</a:t>
                </a:r>
              </a:p>
            </p:txBody>
          </p:sp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A89C89F-2FDD-154A-B080-DECF92567F37}"/>
                  </a:ext>
                </a:extLst>
              </p:cNvPr>
              <p:cNvSpPr txBox="1"/>
              <p:nvPr/>
            </p:nvSpPr>
            <p:spPr>
              <a:xfrm>
                <a:off x="7554068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7</a:t>
                </a:r>
              </a:p>
            </p:txBody>
          </p:sp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4F3AEF56-8D24-D34E-9B68-941D6A310169}"/>
                  </a:ext>
                </a:extLst>
              </p:cNvPr>
              <p:cNvSpPr txBox="1"/>
              <p:nvPr/>
            </p:nvSpPr>
            <p:spPr>
              <a:xfrm>
                <a:off x="7643092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8</a:t>
                </a:r>
              </a:p>
            </p:txBody>
          </p:sp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EC523D1B-ABF8-0249-AEA3-C56F699310A8}"/>
                  </a:ext>
                </a:extLst>
              </p:cNvPr>
              <p:cNvSpPr txBox="1"/>
              <p:nvPr/>
            </p:nvSpPr>
            <p:spPr>
              <a:xfrm>
                <a:off x="7727924" y="1493761"/>
                <a:ext cx="26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9</a:t>
                </a:r>
              </a:p>
            </p:txBody>
          </p:sp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6B14E3A6-10A6-8641-9388-C0D0D96760C2}"/>
                  </a:ext>
                </a:extLst>
              </p:cNvPr>
              <p:cNvSpPr txBox="1"/>
              <p:nvPr/>
            </p:nvSpPr>
            <p:spPr>
              <a:xfrm>
                <a:off x="8382900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10</a:t>
                </a:r>
              </a:p>
            </p:txBody>
          </p:sp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C079A21A-8842-B14E-BBE5-CE001E5A0235}"/>
                  </a:ext>
                </a:extLst>
              </p:cNvPr>
              <p:cNvSpPr txBox="1"/>
              <p:nvPr/>
            </p:nvSpPr>
            <p:spPr>
              <a:xfrm>
                <a:off x="8567479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11</a:t>
                </a:r>
              </a:p>
            </p:txBody>
          </p:sp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7AB722C0-0C62-4C43-B57C-01D302B08CC3}"/>
                  </a:ext>
                </a:extLst>
              </p:cNvPr>
              <p:cNvSpPr txBox="1"/>
              <p:nvPr/>
            </p:nvSpPr>
            <p:spPr>
              <a:xfrm>
                <a:off x="8880565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12</a:t>
                </a:r>
              </a:p>
            </p:txBody>
          </p: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4A63042C-737C-6044-A76D-4CCAFA2B9573}"/>
                  </a:ext>
                </a:extLst>
              </p:cNvPr>
              <p:cNvSpPr txBox="1"/>
              <p:nvPr/>
            </p:nvSpPr>
            <p:spPr>
              <a:xfrm>
                <a:off x="9240276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13</a:t>
                </a:r>
              </a:p>
            </p:txBody>
          </p: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690FDF16-0909-C74C-9C49-443BDA7CBB83}"/>
                  </a:ext>
                </a:extLst>
              </p:cNvPr>
              <p:cNvSpPr txBox="1"/>
              <p:nvPr/>
            </p:nvSpPr>
            <p:spPr>
              <a:xfrm>
                <a:off x="9712618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14</a:t>
                </a:r>
              </a:p>
            </p:txBody>
          </p:sp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E3A09740-9B75-D740-AE52-A94166275603}"/>
                  </a:ext>
                </a:extLst>
              </p:cNvPr>
              <p:cNvSpPr txBox="1"/>
              <p:nvPr/>
            </p:nvSpPr>
            <p:spPr>
              <a:xfrm>
                <a:off x="10215615" y="148353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15</a:t>
                </a:r>
              </a:p>
            </p:txBody>
          </p:sp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E6C977B9-2B4D-1D45-9317-0DE28088A4AA}"/>
                  </a:ext>
                </a:extLst>
              </p:cNvPr>
              <p:cNvSpPr txBox="1"/>
              <p:nvPr/>
            </p:nvSpPr>
            <p:spPr>
              <a:xfrm>
                <a:off x="10871713" y="1493761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17</a:t>
                </a:r>
              </a:p>
            </p:txBody>
          </p: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D43FB479-1A07-544C-93D1-396987B3D95D}"/>
                  </a:ext>
                </a:extLst>
              </p:cNvPr>
              <p:cNvSpPr txBox="1"/>
              <p:nvPr/>
            </p:nvSpPr>
            <p:spPr>
              <a:xfrm>
                <a:off x="1560391" y="1493761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dirty="0"/>
                  <a:t>2</a:t>
                </a:r>
              </a:p>
            </p:txBody>
          </p:sp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74BFC9A8-88F9-A746-9845-C890B303E373}"/>
                  </a:ext>
                </a:extLst>
              </p:cNvPr>
              <p:cNvSpPr txBox="1"/>
              <p:nvPr/>
            </p:nvSpPr>
            <p:spPr>
              <a:xfrm>
                <a:off x="3915090" y="1493761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dirty="0"/>
                  <a:t>3</a:t>
                </a:r>
              </a:p>
            </p:txBody>
          </p:sp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C9E7C890-CDB0-9E47-B04C-1E9D362231FA}"/>
                  </a:ext>
                </a:extLst>
              </p:cNvPr>
              <p:cNvSpPr txBox="1"/>
              <p:nvPr/>
            </p:nvSpPr>
            <p:spPr>
              <a:xfrm>
                <a:off x="10423957" y="1482043"/>
                <a:ext cx="3417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/>
                  <a:t>16</a:t>
                </a:r>
              </a:p>
            </p:txBody>
          </p:sp>
          <p:sp>
            <p:nvSpPr>
              <p:cNvPr id="41" name="Rettangolo 40">
                <a:extLst>
                  <a:ext uri="{FF2B5EF4-FFF2-40B4-BE49-F238E27FC236}">
                    <a16:creationId xmlns:a16="http://schemas.microsoft.com/office/drawing/2014/main" id="{CA385C26-DF85-D543-B197-482C88F7AF10}"/>
                  </a:ext>
                </a:extLst>
              </p:cNvPr>
              <p:cNvSpPr/>
              <p:nvPr/>
            </p:nvSpPr>
            <p:spPr>
              <a:xfrm>
                <a:off x="441789" y="827069"/>
                <a:ext cx="328773" cy="11459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90BE1CE2-B573-EC45-87DD-ED758631E020}"/>
                </a:ext>
              </a:extLst>
            </p:cNvPr>
            <p:cNvSpPr txBox="1"/>
            <p:nvPr/>
          </p:nvSpPr>
          <p:spPr>
            <a:xfrm rot="16200000">
              <a:off x="-82732" y="1328154"/>
              <a:ext cx="15293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TENM4 </a:t>
              </a:r>
              <a:r>
                <a:rPr lang="it-IT" sz="1400" b="1" dirty="0" err="1"/>
                <a:t>mutations</a:t>
              </a:r>
              <a:endParaRPr lang="it-IT" sz="1400" b="1" dirty="0"/>
            </a:p>
          </p:txBody>
        </p:sp>
      </p:grpSp>
      <p:sp>
        <p:nvSpPr>
          <p:cNvPr id="45" name="CasellaDiTesto 44"/>
          <p:cNvSpPr txBox="1"/>
          <p:nvPr/>
        </p:nvSpPr>
        <p:spPr>
          <a:xfrm>
            <a:off x="681964" y="5754914"/>
            <a:ext cx="11190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Supplementary</a:t>
            </a:r>
            <a:r>
              <a:rPr lang="it-IT" b="1" dirty="0" smtClean="0"/>
              <a:t> Figure 1. </a:t>
            </a:r>
            <a:r>
              <a:rPr lang="it-IT" dirty="0" err="1" smtClean="0"/>
              <a:t>Schematic</a:t>
            </a:r>
            <a:r>
              <a:rPr lang="it-IT" dirty="0" smtClean="0"/>
              <a:t> </a:t>
            </a:r>
            <a:r>
              <a:rPr lang="it-IT" dirty="0" err="1" smtClean="0"/>
              <a:t>drawing</a:t>
            </a:r>
            <a:r>
              <a:rPr lang="it-IT" dirty="0" smtClean="0"/>
              <a:t> of the positions of TENM4 </a:t>
            </a:r>
            <a:r>
              <a:rPr lang="it-IT" dirty="0" err="1" smtClean="0"/>
              <a:t>mutations</a:t>
            </a:r>
            <a:r>
              <a:rPr lang="it-IT" dirty="0" smtClean="0"/>
              <a:t> </a:t>
            </a:r>
            <a:r>
              <a:rPr lang="it-IT" dirty="0" err="1" smtClean="0"/>
              <a:t>across</a:t>
            </a:r>
            <a:r>
              <a:rPr lang="it-IT" dirty="0" smtClean="0"/>
              <a:t> the </a:t>
            </a:r>
            <a:r>
              <a:rPr lang="it-IT" dirty="0" err="1" smtClean="0"/>
              <a:t>aminoacidic</a:t>
            </a:r>
            <a:r>
              <a:rPr lang="it-IT" dirty="0" smtClean="0"/>
              <a:t> </a:t>
            </a:r>
            <a:r>
              <a:rPr lang="it-IT" dirty="0" err="1" smtClean="0"/>
              <a:t>sequence</a:t>
            </a:r>
            <a:r>
              <a:rPr lang="it-IT" dirty="0" smtClean="0"/>
              <a:t> of the </a:t>
            </a:r>
            <a:r>
              <a:rPr lang="it-IT" dirty="0" err="1" smtClean="0"/>
              <a:t>protein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693823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58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Elena</cp:lastModifiedBy>
  <cp:revision>5</cp:revision>
  <dcterms:created xsi:type="dcterms:W3CDTF">2021-12-30T10:35:25Z</dcterms:created>
  <dcterms:modified xsi:type="dcterms:W3CDTF">2021-12-30T11:28:05Z</dcterms:modified>
</cp:coreProperties>
</file>