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5" r:id="rId2"/>
    <p:sldId id="276" r:id="rId3"/>
    <p:sldId id="277" r:id="rId4"/>
    <p:sldId id="281" r:id="rId5"/>
    <p:sldId id="271" r:id="rId6"/>
    <p:sldId id="282" r:id="rId7"/>
    <p:sldId id="283" r:id="rId8"/>
    <p:sldId id="268" r:id="rId9"/>
    <p:sldId id="269" r:id="rId10"/>
    <p:sldId id="263" r:id="rId11"/>
  </p:sldIdLst>
  <p:sldSz cx="6858000" cy="9144000" type="screen4x3"/>
  <p:notesSz cx="6858000" cy="93138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6">
          <p15:clr>
            <a:srgbClr val="A4A3A4"/>
          </p15:clr>
        </p15:guide>
        <p15:guide id="2" pos="232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brahim Abdelgawad" initials="IA" lastIdx="1" clrIdx="0">
    <p:extLst>
      <p:ext uri="{19B8F6BF-5375-455C-9EA6-DF929625EA0E}">
        <p15:presenceInfo xmlns:p15="http://schemas.microsoft.com/office/powerpoint/2012/main" userId="Ibrahim Abdelgawa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598"/>
    <a:srgbClr val="E6B8B7"/>
    <a:srgbClr val="C5E0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5" autoAdjust="0"/>
    <p:restoredTop sz="83639" autoAdjust="0"/>
  </p:normalViewPr>
  <p:slideViewPr>
    <p:cSldViewPr>
      <p:cViewPr>
        <p:scale>
          <a:sx n="75" d="100"/>
          <a:sy n="75" d="100"/>
        </p:scale>
        <p:origin x="3042" y="-186"/>
      </p:cViewPr>
      <p:guideLst>
        <p:guide orient="horz" pos="896"/>
        <p:guide pos="2329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38405" cy="384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3964F5-FE47-4219-BCD6-3C50F37D1893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19313" y="698500"/>
            <a:ext cx="2619375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9E7E4F-D192-4CE4-AF48-494710D77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71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19313" y="698500"/>
            <a:ext cx="2619375" cy="3492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9E7E4F-D192-4CE4-AF48-494710D77FA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85854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19313" y="698500"/>
            <a:ext cx="2619375" cy="3492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9E7E4F-D192-4CE4-AF48-494710D77FA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952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19313" y="698500"/>
            <a:ext cx="2619375" cy="3492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9E7E4F-D192-4CE4-AF48-494710D77FA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8923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9E7E4F-D192-4CE4-AF48-494710D77FA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9134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19313" y="698500"/>
            <a:ext cx="2619375" cy="3492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9E7E4F-D192-4CE4-AF48-494710D77FA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0193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19313" y="698500"/>
            <a:ext cx="2619375" cy="3492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9E7E4F-D192-4CE4-AF48-494710D77FA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582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19313" y="698500"/>
            <a:ext cx="2619375" cy="3492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9E7E4F-D192-4CE4-AF48-494710D77FA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98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19313" y="698500"/>
            <a:ext cx="2619375" cy="3492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9E7E4F-D192-4CE4-AF48-494710D77FA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080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9"/>
            <a:ext cx="5829300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3F414-168A-4CF7-B42A-8F56922B0D3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B0996-55E5-45E4-AFE9-9169919F8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75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3F414-168A-4CF7-B42A-8F56922B0D3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B0996-55E5-45E4-AFE9-9169919F8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89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6"/>
            <a:ext cx="1543050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6"/>
            <a:ext cx="4514850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3F414-168A-4CF7-B42A-8F56922B0D3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B0996-55E5-45E4-AFE9-9169919F8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892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3F414-168A-4CF7-B42A-8F56922B0D3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B0996-55E5-45E4-AFE9-9169919F8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86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3F414-168A-4CF7-B42A-8F56922B0D3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B0996-55E5-45E4-AFE9-9169919F8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67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3F414-168A-4CF7-B42A-8F56922B0D3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B0996-55E5-45E4-AFE9-9169919F8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404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3F414-168A-4CF7-B42A-8F56922B0D3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B0996-55E5-45E4-AFE9-9169919F8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005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3F414-168A-4CF7-B42A-8F56922B0D3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B0996-55E5-45E4-AFE9-9169919F8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1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3F414-168A-4CF7-B42A-8F56922B0D3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B0996-55E5-45E4-AFE9-9169919F8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963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3F414-168A-4CF7-B42A-8F56922B0D3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B0996-55E5-45E4-AFE9-9169919F8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543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3F414-168A-4CF7-B42A-8F56922B0D3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B0996-55E5-45E4-AFE9-9169919F8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835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3F414-168A-4CF7-B42A-8F56922B0D39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6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6B0996-55E5-45E4-AFE9-9169919F8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861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g"/><Relationship Id="rId4" Type="http://schemas.openxmlformats.org/officeDocument/2006/relationships/image" Target="../media/image2.jpeg"/><Relationship Id="rId9" Type="http://schemas.openxmlformats.org/officeDocument/2006/relationships/image" Target="../media/image7.jpg"/><Relationship Id="rId14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g"/><Relationship Id="rId3" Type="http://schemas.openxmlformats.org/officeDocument/2006/relationships/image" Target="../media/image71.jpg"/><Relationship Id="rId7" Type="http://schemas.openxmlformats.org/officeDocument/2006/relationships/image" Target="../media/image7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jpg"/><Relationship Id="rId5" Type="http://schemas.openxmlformats.org/officeDocument/2006/relationships/image" Target="../media/image73.jpg"/><Relationship Id="rId10" Type="http://schemas.openxmlformats.org/officeDocument/2006/relationships/image" Target="../media/image78.jpg"/><Relationship Id="rId4" Type="http://schemas.openxmlformats.org/officeDocument/2006/relationships/image" Target="../media/image72.jpg"/><Relationship Id="rId9" Type="http://schemas.openxmlformats.org/officeDocument/2006/relationships/image" Target="../media/image7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5" Type="http://schemas.openxmlformats.org/officeDocument/2006/relationships/image" Target="../media/image3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Relationship Id="rId14" Type="http://schemas.openxmlformats.org/officeDocument/2006/relationships/image" Target="../media/image3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3" Type="http://schemas.openxmlformats.org/officeDocument/2006/relationships/image" Target="../media/image33.jpg"/><Relationship Id="rId7" Type="http://schemas.openxmlformats.org/officeDocument/2006/relationships/image" Target="../media/image3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g"/><Relationship Id="rId3" Type="http://schemas.openxmlformats.org/officeDocument/2006/relationships/image" Target="../media/image39.jpg"/><Relationship Id="rId7" Type="http://schemas.openxmlformats.org/officeDocument/2006/relationships/image" Target="../media/image3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g"/><Relationship Id="rId3" Type="http://schemas.openxmlformats.org/officeDocument/2006/relationships/image" Target="../media/image44.jpg"/><Relationship Id="rId7" Type="http://schemas.openxmlformats.org/officeDocument/2006/relationships/image" Target="../media/image4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g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g"/><Relationship Id="rId3" Type="http://schemas.openxmlformats.org/officeDocument/2006/relationships/image" Target="../media/image46.jpg"/><Relationship Id="rId7" Type="http://schemas.openxmlformats.org/officeDocument/2006/relationships/image" Target="../media/image5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g"/><Relationship Id="rId13" Type="http://schemas.openxmlformats.org/officeDocument/2006/relationships/image" Target="../media/image64.jpeg"/><Relationship Id="rId3" Type="http://schemas.openxmlformats.org/officeDocument/2006/relationships/image" Target="../media/image54.png"/><Relationship Id="rId7" Type="http://schemas.openxmlformats.org/officeDocument/2006/relationships/image" Target="../media/image58.jpg"/><Relationship Id="rId12" Type="http://schemas.openxmlformats.org/officeDocument/2006/relationships/image" Target="../media/image6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g"/><Relationship Id="rId11" Type="http://schemas.openxmlformats.org/officeDocument/2006/relationships/image" Target="../media/image62.jpeg"/><Relationship Id="rId5" Type="http://schemas.openxmlformats.org/officeDocument/2006/relationships/image" Target="../media/image56.jpg"/><Relationship Id="rId10" Type="http://schemas.openxmlformats.org/officeDocument/2006/relationships/image" Target="../media/image61.jpeg"/><Relationship Id="rId4" Type="http://schemas.openxmlformats.org/officeDocument/2006/relationships/image" Target="../media/image55.jpg"/><Relationship Id="rId9" Type="http://schemas.openxmlformats.org/officeDocument/2006/relationships/image" Target="../media/image6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7" Type="http://schemas.openxmlformats.org/officeDocument/2006/relationships/image" Target="../media/image70.jp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g"/><Relationship Id="rId5" Type="http://schemas.openxmlformats.org/officeDocument/2006/relationships/image" Target="../media/image68.jpg"/><Relationship Id="rId4" Type="http://schemas.openxmlformats.org/officeDocument/2006/relationships/image" Target="../media/image6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304801"/>
            <a:ext cx="15524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Uncropped images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55" y="6219556"/>
            <a:ext cx="6815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p21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(21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41494" y="7705215"/>
            <a:ext cx="7697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α-Tubulin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(52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8006" y="609601"/>
            <a:ext cx="9697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S1A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698673"/>
              </p:ext>
            </p:extLst>
          </p:nvPr>
        </p:nvGraphicFramePr>
        <p:xfrm>
          <a:off x="2674870" y="5312197"/>
          <a:ext cx="2118337" cy="578503"/>
        </p:xfrm>
        <a:graphic>
          <a:graphicData uri="http://schemas.openxmlformats.org/drawingml/2006/table">
            <a:tbl>
              <a:tblPr/>
              <a:tblGrid>
                <a:gridCol w="162949">
                  <a:extLst>
                    <a:ext uri="{9D8B030D-6E8A-4147-A177-3AD203B41FA5}">
                      <a16:colId xmlns:a16="http://schemas.microsoft.com/office/drawing/2014/main" val="1852657266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606696773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2450601301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2782169007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168295282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1496626678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2964388543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554547852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3811433517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3070298534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1535660431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114832299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1758927593"/>
                    </a:ext>
                  </a:extLst>
                </a:gridCol>
              </a:tblGrid>
              <a:tr h="8197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6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7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8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9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10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11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00" b="1" dirty="0">
                          <a:effectLst/>
                        </a:rPr>
                        <a:t>13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705488"/>
                  </a:ext>
                </a:extLst>
              </a:tr>
              <a:tr h="2224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solidFill>
                            <a:srgbClr val="000000"/>
                          </a:solidFill>
                          <a:effectLst/>
                        </a:rPr>
                        <a:t>EA 52</a:t>
                      </a:r>
                    </a:p>
                  </a:txBody>
                  <a:tcPr marL="28575" marR="28575" marT="0" marB="0" anchor="b">
                    <a:lnL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</a:rPr>
                        <a:t>EA 53</a:t>
                      </a:r>
                    </a:p>
                  </a:txBody>
                  <a:tcPr marL="28575" marR="28575" marT="0" marB="0" anchor="b">
                    <a:lnL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</a:rPr>
                        <a:t>EA 54</a:t>
                      </a:r>
                    </a:p>
                  </a:txBody>
                  <a:tcPr marL="28575" marR="28575" marT="0" marB="0" anchor="b">
                    <a:lnL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</a:rPr>
                        <a:t>EA 55</a:t>
                      </a:r>
                    </a:p>
                  </a:txBody>
                  <a:tcPr marL="28575" marR="28575" marT="0" marB="0" anchor="b">
                    <a:lnL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</a:rPr>
                        <a:t>EA 56</a:t>
                      </a:r>
                    </a:p>
                  </a:txBody>
                  <a:tcPr marL="28575" marR="28575" marT="0" marB="0" anchor="b">
                    <a:lnL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</a:rPr>
                        <a:t>EA 57</a:t>
                      </a:r>
                    </a:p>
                  </a:txBody>
                  <a:tcPr marL="28575" marR="28575" marT="0" marB="0" anchor="b">
                    <a:lnL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</a:rPr>
                        <a:t>EA 58</a:t>
                      </a:r>
                    </a:p>
                  </a:txBody>
                  <a:tcPr marL="28575" marR="28575" marT="0" marB="0" anchor="b">
                    <a:lnL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</a:rPr>
                        <a:t>EA 59</a:t>
                      </a:r>
                    </a:p>
                  </a:txBody>
                  <a:tcPr marL="28575" marR="28575" marT="0" marB="0" anchor="b">
                    <a:lnL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solidFill>
                            <a:srgbClr val="000000"/>
                          </a:solidFill>
                          <a:effectLst/>
                        </a:rPr>
                        <a:t>EA 60</a:t>
                      </a:r>
                    </a:p>
                  </a:txBody>
                  <a:tcPr marL="28575" marR="28575" marT="0" marB="0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</a:rPr>
                        <a:t>EA 61</a:t>
                      </a:r>
                    </a:p>
                  </a:txBody>
                  <a:tcPr marL="28575" marR="28575" marT="0" marB="0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solidFill>
                            <a:srgbClr val="000000"/>
                          </a:solidFill>
                          <a:effectLst/>
                        </a:rPr>
                        <a:t>EA 62</a:t>
                      </a:r>
                    </a:p>
                  </a:txBody>
                  <a:tcPr marL="28575" marR="28575" marT="0" marB="0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solidFill>
                            <a:srgbClr val="000000"/>
                          </a:solidFill>
                          <a:effectLst/>
                        </a:rPr>
                        <a:t>EA 63</a:t>
                      </a:r>
                    </a:p>
                  </a:txBody>
                  <a:tcPr marL="28575" marR="28575" marT="0" marB="0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9706"/>
                  </a:ext>
                </a:extLst>
              </a:tr>
              <a:tr h="27409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 dirty="0">
                        <a:effectLst/>
                      </a:endParaRPr>
                    </a:p>
                    <a:p>
                      <a:pPr algn="ctr" rtl="0" fontAlgn="ctr"/>
                      <a:endParaRPr lang="en-US" sz="400" b="1" dirty="0">
                        <a:effectLst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CTL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1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CTL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1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669103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311258"/>
              </p:ext>
            </p:extLst>
          </p:nvPr>
        </p:nvGraphicFramePr>
        <p:xfrm>
          <a:off x="5157225" y="5335179"/>
          <a:ext cx="1113748" cy="531018"/>
        </p:xfrm>
        <a:graphic>
          <a:graphicData uri="http://schemas.openxmlformats.org/drawingml/2006/table">
            <a:tbl>
              <a:tblPr/>
              <a:tblGrid>
                <a:gridCol w="104525">
                  <a:extLst>
                    <a:ext uri="{9D8B030D-6E8A-4147-A177-3AD203B41FA5}">
                      <a16:colId xmlns:a16="http://schemas.microsoft.com/office/drawing/2014/main" val="1852657266"/>
                    </a:ext>
                  </a:extLst>
                </a:gridCol>
                <a:gridCol w="213688">
                  <a:extLst>
                    <a:ext uri="{9D8B030D-6E8A-4147-A177-3AD203B41FA5}">
                      <a16:colId xmlns:a16="http://schemas.microsoft.com/office/drawing/2014/main" val="606696773"/>
                    </a:ext>
                  </a:extLst>
                </a:gridCol>
                <a:gridCol w="159107">
                  <a:extLst>
                    <a:ext uri="{9D8B030D-6E8A-4147-A177-3AD203B41FA5}">
                      <a16:colId xmlns:a16="http://schemas.microsoft.com/office/drawing/2014/main" val="2450601301"/>
                    </a:ext>
                  </a:extLst>
                </a:gridCol>
                <a:gridCol w="159107">
                  <a:extLst>
                    <a:ext uri="{9D8B030D-6E8A-4147-A177-3AD203B41FA5}">
                      <a16:colId xmlns:a16="http://schemas.microsoft.com/office/drawing/2014/main" val="2782169007"/>
                    </a:ext>
                  </a:extLst>
                </a:gridCol>
                <a:gridCol w="159107">
                  <a:extLst>
                    <a:ext uri="{9D8B030D-6E8A-4147-A177-3AD203B41FA5}">
                      <a16:colId xmlns:a16="http://schemas.microsoft.com/office/drawing/2014/main" val="168295282"/>
                    </a:ext>
                  </a:extLst>
                </a:gridCol>
                <a:gridCol w="159107">
                  <a:extLst>
                    <a:ext uri="{9D8B030D-6E8A-4147-A177-3AD203B41FA5}">
                      <a16:colId xmlns:a16="http://schemas.microsoft.com/office/drawing/2014/main" val="1496626678"/>
                    </a:ext>
                  </a:extLst>
                </a:gridCol>
                <a:gridCol w="159107">
                  <a:extLst>
                    <a:ext uri="{9D8B030D-6E8A-4147-A177-3AD203B41FA5}">
                      <a16:colId xmlns:a16="http://schemas.microsoft.com/office/drawing/2014/main" val="2964388543"/>
                    </a:ext>
                  </a:extLst>
                </a:gridCol>
              </a:tblGrid>
              <a:tr h="7524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6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7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705488"/>
                  </a:ext>
                </a:extLst>
              </a:tr>
              <a:tr h="2041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solidFill>
                            <a:srgbClr val="000000"/>
                          </a:solidFill>
                          <a:effectLst/>
                        </a:rPr>
                        <a:t>EA 64</a:t>
                      </a:r>
                    </a:p>
                  </a:txBody>
                  <a:tcPr marL="28575" marR="28575" marT="0" marB="0" anchor="b">
                    <a:lnL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solidFill>
                            <a:srgbClr val="000000"/>
                          </a:solidFill>
                          <a:effectLst/>
                        </a:rPr>
                        <a:t>EA 65</a:t>
                      </a:r>
                    </a:p>
                  </a:txBody>
                  <a:tcPr marL="28575" marR="28575" marT="0" marB="0" anchor="b">
                    <a:lnL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solidFill>
                            <a:srgbClr val="000000"/>
                          </a:solidFill>
                          <a:effectLst/>
                        </a:rPr>
                        <a:t>EA 66</a:t>
                      </a:r>
                    </a:p>
                  </a:txBody>
                  <a:tcPr marL="28575" marR="28575" marT="0" marB="0" anchor="b">
                    <a:lnL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solidFill>
                            <a:srgbClr val="000000"/>
                          </a:solidFill>
                          <a:effectLst/>
                        </a:rPr>
                        <a:t>EA 67</a:t>
                      </a:r>
                    </a:p>
                  </a:txBody>
                  <a:tcPr marL="28575" marR="28575" marT="0" marB="0" anchor="b">
                    <a:lnL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solidFill>
                            <a:srgbClr val="000000"/>
                          </a:solidFill>
                          <a:effectLst/>
                        </a:rPr>
                        <a:t>EA 68</a:t>
                      </a:r>
                    </a:p>
                  </a:txBody>
                  <a:tcPr marL="28575" marR="28575" marT="0" marB="0" anchor="b">
                    <a:lnL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solidFill>
                            <a:srgbClr val="000000"/>
                          </a:solidFill>
                          <a:effectLst/>
                        </a:rPr>
                        <a:t>EA 69</a:t>
                      </a:r>
                    </a:p>
                  </a:txBody>
                  <a:tcPr marL="28575" marR="28575" marT="0" marB="0" anchor="b">
                    <a:lnL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9706"/>
                  </a:ext>
                </a:extLst>
              </a:tr>
              <a:tr h="25159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 dirty="0">
                        <a:effectLst/>
                      </a:endParaRPr>
                    </a:p>
                    <a:p>
                      <a:pPr algn="ctr" rtl="0" fontAlgn="ctr"/>
                      <a:endParaRPr lang="en-US" sz="400" b="1" dirty="0">
                        <a:effectLst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CTL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1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669103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413890"/>
              </p:ext>
            </p:extLst>
          </p:nvPr>
        </p:nvGraphicFramePr>
        <p:xfrm>
          <a:off x="749435" y="5326426"/>
          <a:ext cx="1335390" cy="592295"/>
        </p:xfrm>
        <a:graphic>
          <a:graphicData uri="http://schemas.openxmlformats.org/drawingml/2006/table">
            <a:tbl>
              <a:tblPr/>
              <a:tblGrid>
                <a:gridCol w="190770">
                  <a:extLst>
                    <a:ext uri="{9D8B030D-6E8A-4147-A177-3AD203B41FA5}">
                      <a16:colId xmlns:a16="http://schemas.microsoft.com/office/drawing/2014/main" val="1852657266"/>
                    </a:ext>
                  </a:extLst>
                </a:gridCol>
                <a:gridCol w="190770">
                  <a:extLst>
                    <a:ext uri="{9D8B030D-6E8A-4147-A177-3AD203B41FA5}">
                      <a16:colId xmlns:a16="http://schemas.microsoft.com/office/drawing/2014/main" val="554547852"/>
                    </a:ext>
                  </a:extLst>
                </a:gridCol>
                <a:gridCol w="190770">
                  <a:extLst>
                    <a:ext uri="{9D8B030D-6E8A-4147-A177-3AD203B41FA5}">
                      <a16:colId xmlns:a16="http://schemas.microsoft.com/office/drawing/2014/main" val="3811433517"/>
                    </a:ext>
                  </a:extLst>
                </a:gridCol>
                <a:gridCol w="190770">
                  <a:extLst>
                    <a:ext uri="{9D8B030D-6E8A-4147-A177-3AD203B41FA5}">
                      <a16:colId xmlns:a16="http://schemas.microsoft.com/office/drawing/2014/main" val="3070298534"/>
                    </a:ext>
                  </a:extLst>
                </a:gridCol>
                <a:gridCol w="190770">
                  <a:extLst>
                    <a:ext uri="{9D8B030D-6E8A-4147-A177-3AD203B41FA5}">
                      <a16:colId xmlns:a16="http://schemas.microsoft.com/office/drawing/2014/main" val="1535660431"/>
                    </a:ext>
                  </a:extLst>
                </a:gridCol>
                <a:gridCol w="190770">
                  <a:extLst>
                    <a:ext uri="{9D8B030D-6E8A-4147-A177-3AD203B41FA5}">
                      <a16:colId xmlns:a16="http://schemas.microsoft.com/office/drawing/2014/main" val="114832299"/>
                    </a:ext>
                  </a:extLst>
                </a:gridCol>
                <a:gridCol w="190770">
                  <a:extLst>
                    <a:ext uri="{9D8B030D-6E8A-4147-A177-3AD203B41FA5}">
                      <a16:colId xmlns:a16="http://schemas.microsoft.com/office/drawing/2014/main" val="1758927593"/>
                    </a:ext>
                  </a:extLst>
                </a:gridCol>
              </a:tblGrid>
              <a:tr h="826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1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6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7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705488"/>
                  </a:ext>
                </a:extLst>
              </a:tr>
              <a:tr h="22437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dirty="0">
                          <a:effectLst/>
                        </a:rPr>
                        <a:t>EA 37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dirty="0">
                          <a:effectLst/>
                        </a:rPr>
                        <a:t>EA 38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dirty="0">
                          <a:effectLst/>
                        </a:rPr>
                        <a:t>EA 39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dirty="0">
                          <a:effectLst/>
                        </a:rPr>
                        <a:t>EA 40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dirty="0">
                          <a:effectLst/>
                        </a:rPr>
                        <a:t>EA 41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dirty="0">
                          <a:effectLst/>
                        </a:rPr>
                        <a:t>EA 42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9706"/>
                  </a:ext>
                </a:extLst>
              </a:tr>
              <a:tr h="27647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500" b="1" dirty="0">
                        <a:effectLst/>
                      </a:endParaRPr>
                    </a:p>
                    <a:p>
                      <a:pPr algn="ctr" rtl="0" fontAlgn="ctr"/>
                      <a:endParaRPr lang="en-US" sz="500" b="1" dirty="0">
                        <a:effectLst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CTL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1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669103"/>
                  </a:ext>
                </a:extLst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076" y="5956283"/>
            <a:ext cx="2446972" cy="146002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559" y="5942945"/>
            <a:ext cx="1716675" cy="136925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69" y="5956283"/>
            <a:ext cx="1721974" cy="121124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051" y="7481893"/>
            <a:ext cx="1744116" cy="135319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17" b="32204"/>
          <a:stretch/>
        </p:blipFill>
        <p:spPr>
          <a:xfrm>
            <a:off x="728269" y="7398758"/>
            <a:ext cx="1736725" cy="120783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26" b="6321"/>
          <a:stretch/>
        </p:blipFill>
        <p:spPr>
          <a:xfrm>
            <a:off x="2532997" y="7481893"/>
            <a:ext cx="2457051" cy="155464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27" name="Rectangle 26"/>
          <p:cNvSpPr/>
          <p:nvPr/>
        </p:nvSpPr>
        <p:spPr>
          <a:xfrm>
            <a:off x="3851455" y="7773464"/>
            <a:ext cx="636714" cy="226135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3816099" y="6521946"/>
            <a:ext cx="672069" cy="248693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704462" y="5019171"/>
            <a:ext cx="961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S1B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0" y="4764025"/>
            <a:ext cx="6890948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-46621" y="2000152"/>
            <a:ext cx="6815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p53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(53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39" name="Table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829454"/>
              </p:ext>
            </p:extLst>
          </p:nvPr>
        </p:nvGraphicFramePr>
        <p:xfrm>
          <a:off x="4608867" y="1078181"/>
          <a:ext cx="2118337" cy="578503"/>
        </p:xfrm>
        <a:graphic>
          <a:graphicData uri="http://schemas.openxmlformats.org/drawingml/2006/table">
            <a:tbl>
              <a:tblPr/>
              <a:tblGrid>
                <a:gridCol w="162949">
                  <a:extLst>
                    <a:ext uri="{9D8B030D-6E8A-4147-A177-3AD203B41FA5}">
                      <a16:colId xmlns:a16="http://schemas.microsoft.com/office/drawing/2014/main" val="1852657266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606696773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2450601301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2782169007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168295282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1496626678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2964388543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554547852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3811433517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3070298534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1535660431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114832299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1758927593"/>
                    </a:ext>
                  </a:extLst>
                </a:gridCol>
              </a:tblGrid>
              <a:tr h="8197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6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7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8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9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10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11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00" b="1" dirty="0">
                          <a:effectLst/>
                        </a:rPr>
                        <a:t>13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705488"/>
                  </a:ext>
                </a:extLst>
              </a:tr>
              <a:tr h="2224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353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354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355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356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357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358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359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360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361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362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363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364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9706"/>
                  </a:ext>
                </a:extLst>
              </a:tr>
              <a:tr h="27409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 dirty="0">
                        <a:effectLst/>
                      </a:endParaRPr>
                    </a:p>
                    <a:p>
                      <a:pPr algn="ctr" rtl="0" fontAlgn="ctr"/>
                      <a:endParaRPr lang="en-US" sz="400" b="1" dirty="0">
                        <a:effectLst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CTL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1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CTL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1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669103"/>
                  </a:ext>
                </a:extLst>
              </a:tr>
            </a:tbl>
          </a:graphicData>
        </a:graphic>
      </p:graphicFrame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03" b="26583"/>
          <a:stretch/>
        </p:blipFill>
        <p:spPr>
          <a:xfrm>
            <a:off x="4280706" y="2379368"/>
            <a:ext cx="2577294" cy="46965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graphicFrame>
        <p:nvGraphicFramePr>
          <p:cNvPr id="45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155649"/>
              </p:ext>
            </p:extLst>
          </p:nvPr>
        </p:nvGraphicFramePr>
        <p:xfrm>
          <a:off x="749435" y="1087088"/>
          <a:ext cx="1286256" cy="569595"/>
        </p:xfrm>
        <a:graphic>
          <a:graphicData uri="http://schemas.openxmlformats.org/drawingml/2006/table">
            <a:tbl>
              <a:tblPr/>
              <a:tblGrid>
                <a:gridCol w="91440">
                  <a:extLst>
                    <a:ext uri="{9D8B030D-6E8A-4147-A177-3AD203B41FA5}">
                      <a16:colId xmlns:a16="http://schemas.microsoft.com/office/drawing/2014/main" val="1852657266"/>
                    </a:ext>
                  </a:extLst>
                </a:gridCol>
                <a:gridCol w="128016">
                  <a:extLst>
                    <a:ext uri="{9D8B030D-6E8A-4147-A177-3AD203B41FA5}">
                      <a16:colId xmlns:a16="http://schemas.microsoft.com/office/drawing/2014/main" val="606696773"/>
                    </a:ext>
                  </a:extLst>
                </a:gridCol>
                <a:gridCol w="128016">
                  <a:extLst>
                    <a:ext uri="{9D8B030D-6E8A-4147-A177-3AD203B41FA5}">
                      <a16:colId xmlns:a16="http://schemas.microsoft.com/office/drawing/2014/main" val="2450601301"/>
                    </a:ext>
                  </a:extLst>
                </a:gridCol>
                <a:gridCol w="128016">
                  <a:extLst>
                    <a:ext uri="{9D8B030D-6E8A-4147-A177-3AD203B41FA5}">
                      <a16:colId xmlns:a16="http://schemas.microsoft.com/office/drawing/2014/main" val="2782169007"/>
                    </a:ext>
                  </a:extLst>
                </a:gridCol>
                <a:gridCol w="128016">
                  <a:extLst>
                    <a:ext uri="{9D8B030D-6E8A-4147-A177-3AD203B41FA5}">
                      <a16:colId xmlns:a16="http://schemas.microsoft.com/office/drawing/2014/main" val="168295282"/>
                    </a:ext>
                  </a:extLst>
                </a:gridCol>
                <a:gridCol w="128016">
                  <a:extLst>
                    <a:ext uri="{9D8B030D-6E8A-4147-A177-3AD203B41FA5}">
                      <a16:colId xmlns:a16="http://schemas.microsoft.com/office/drawing/2014/main" val="1496626678"/>
                    </a:ext>
                  </a:extLst>
                </a:gridCol>
                <a:gridCol w="128016">
                  <a:extLst>
                    <a:ext uri="{9D8B030D-6E8A-4147-A177-3AD203B41FA5}">
                      <a16:colId xmlns:a16="http://schemas.microsoft.com/office/drawing/2014/main" val="2964388543"/>
                    </a:ext>
                  </a:extLst>
                </a:gridCol>
                <a:gridCol w="71120">
                  <a:extLst>
                    <a:ext uri="{9D8B030D-6E8A-4147-A177-3AD203B41FA5}">
                      <a16:colId xmlns:a16="http://schemas.microsoft.com/office/drawing/2014/main" val="554547852"/>
                    </a:ext>
                  </a:extLst>
                </a:gridCol>
                <a:gridCol w="71120">
                  <a:extLst>
                    <a:ext uri="{9D8B030D-6E8A-4147-A177-3AD203B41FA5}">
                      <a16:colId xmlns:a16="http://schemas.microsoft.com/office/drawing/2014/main" val="3811433517"/>
                    </a:ext>
                  </a:extLst>
                </a:gridCol>
                <a:gridCol w="71120">
                  <a:extLst>
                    <a:ext uri="{9D8B030D-6E8A-4147-A177-3AD203B41FA5}">
                      <a16:colId xmlns:a16="http://schemas.microsoft.com/office/drawing/2014/main" val="3070298534"/>
                    </a:ext>
                  </a:extLst>
                </a:gridCol>
                <a:gridCol w="71120">
                  <a:extLst>
                    <a:ext uri="{9D8B030D-6E8A-4147-A177-3AD203B41FA5}">
                      <a16:colId xmlns:a16="http://schemas.microsoft.com/office/drawing/2014/main" val="1535660431"/>
                    </a:ext>
                  </a:extLst>
                </a:gridCol>
                <a:gridCol w="71120">
                  <a:extLst>
                    <a:ext uri="{9D8B030D-6E8A-4147-A177-3AD203B41FA5}">
                      <a16:colId xmlns:a16="http://schemas.microsoft.com/office/drawing/2014/main" val="114832299"/>
                    </a:ext>
                  </a:extLst>
                </a:gridCol>
                <a:gridCol w="71120">
                  <a:extLst>
                    <a:ext uri="{9D8B030D-6E8A-4147-A177-3AD203B41FA5}">
                      <a16:colId xmlns:a16="http://schemas.microsoft.com/office/drawing/2014/main" val="1758927593"/>
                    </a:ext>
                  </a:extLst>
                </a:gridCol>
              </a:tblGrid>
              <a:tr h="6593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6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7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4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4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4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4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4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3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705488"/>
                  </a:ext>
                </a:extLst>
              </a:tr>
              <a:tr h="28319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dirty="0">
                          <a:effectLst/>
                        </a:rPr>
                        <a:t>EA 37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dirty="0">
                          <a:effectLst/>
                        </a:rPr>
                        <a:t>EA 38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dirty="0">
                          <a:effectLst/>
                        </a:rPr>
                        <a:t>EA 39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dirty="0">
                          <a:effectLst/>
                        </a:rPr>
                        <a:t>EA 40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dirty="0">
                          <a:effectLst/>
                        </a:rPr>
                        <a:t>EA 41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dirty="0">
                          <a:effectLst/>
                        </a:rPr>
                        <a:t>EA 42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9706"/>
                  </a:ext>
                </a:extLst>
              </a:tr>
              <a:tr h="22046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 dirty="0">
                        <a:effectLst/>
                      </a:endParaRPr>
                    </a:p>
                    <a:p>
                      <a:pPr algn="ctr" rtl="0" fontAlgn="ctr"/>
                      <a:endParaRPr lang="en-US" sz="400" b="1" dirty="0">
                        <a:effectLst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00" b="1" dirty="0">
                          <a:effectLst/>
                        </a:rPr>
                        <a:t>CTL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00" b="1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300" b="1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  <a:endParaRPr lang="en-US" sz="3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3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3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00" b="1" dirty="0">
                          <a:solidFill>
                            <a:srgbClr val="FF0000"/>
                          </a:solidFill>
                          <a:effectLst/>
                        </a:rPr>
                        <a:t>1 µM</a:t>
                      </a:r>
                    </a:p>
                    <a:p>
                      <a:pPr algn="ctr" rtl="0" fontAlgn="ctr"/>
                      <a:r>
                        <a:rPr lang="en-US" sz="3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00" b="1" dirty="0">
                          <a:solidFill>
                            <a:srgbClr val="FF0000"/>
                          </a:solidFill>
                          <a:effectLst/>
                        </a:rPr>
                        <a:t>5 µM</a:t>
                      </a:r>
                    </a:p>
                    <a:p>
                      <a:pPr algn="ctr" rtl="0" fontAlgn="ctr"/>
                      <a:r>
                        <a:rPr lang="en-US" sz="3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4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4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4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4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4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4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669103"/>
                  </a:ext>
                </a:extLst>
              </a:tr>
            </a:tbl>
          </a:graphicData>
        </a:graphic>
      </p:graphicFrame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57" b="6913"/>
          <a:stretch/>
        </p:blipFill>
        <p:spPr>
          <a:xfrm>
            <a:off x="4362018" y="1875314"/>
            <a:ext cx="2486458" cy="36146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47" name="Rectangle 46"/>
          <p:cNvSpPr/>
          <p:nvPr/>
        </p:nvSpPr>
        <p:spPr>
          <a:xfrm>
            <a:off x="4661855" y="1974072"/>
            <a:ext cx="752361" cy="226135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4656167" y="2576376"/>
            <a:ext cx="752361" cy="226135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-60357" y="3435989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α-Tubulin</a:t>
            </a:r>
          </a:p>
          <a:p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(52 </a:t>
            </a:r>
            <a:r>
              <a:rPr lang="en-US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49"/>
          <a:stretch/>
        </p:blipFill>
        <p:spPr>
          <a:xfrm>
            <a:off x="2516958" y="1743473"/>
            <a:ext cx="1699028" cy="117433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graphicFrame>
        <p:nvGraphicFramePr>
          <p:cNvPr id="51" name="Tab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84308"/>
              </p:ext>
            </p:extLst>
          </p:nvPr>
        </p:nvGraphicFramePr>
        <p:xfrm>
          <a:off x="2774017" y="1080395"/>
          <a:ext cx="1346273" cy="578503"/>
        </p:xfrm>
        <a:graphic>
          <a:graphicData uri="http://schemas.openxmlformats.org/drawingml/2006/table">
            <a:tbl>
              <a:tblPr/>
              <a:tblGrid>
                <a:gridCol w="139265">
                  <a:extLst>
                    <a:ext uri="{9D8B030D-6E8A-4147-A177-3AD203B41FA5}">
                      <a16:colId xmlns:a16="http://schemas.microsoft.com/office/drawing/2014/main" val="1852657266"/>
                    </a:ext>
                  </a:extLst>
                </a:gridCol>
                <a:gridCol w="91440">
                  <a:extLst>
                    <a:ext uri="{9D8B030D-6E8A-4147-A177-3AD203B41FA5}">
                      <a16:colId xmlns:a16="http://schemas.microsoft.com/office/drawing/2014/main" val="606696773"/>
                    </a:ext>
                  </a:extLst>
                </a:gridCol>
                <a:gridCol w="91440">
                  <a:extLst>
                    <a:ext uri="{9D8B030D-6E8A-4147-A177-3AD203B41FA5}">
                      <a16:colId xmlns:a16="http://schemas.microsoft.com/office/drawing/2014/main" val="2450601301"/>
                    </a:ext>
                  </a:extLst>
                </a:gridCol>
                <a:gridCol w="91440">
                  <a:extLst>
                    <a:ext uri="{9D8B030D-6E8A-4147-A177-3AD203B41FA5}">
                      <a16:colId xmlns:a16="http://schemas.microsoft.com/office/drawing/2014/main" val="2782169007"/>
                    </a:ext>
                  </a:extLst>
                </a:gridCol>
                <a:gridCol w="91440">
                  <a:extLst>
                    <a:ext uri="{9D8B030D-6E8A-4147-A177-3AD203B41FA5}">
                      <a16:colId xmlns:a16="http://schemas.microsoft.com/office/drawing/2014/main" val="168295282"/>
                    </a:ext>
                  </a:extLst>
                </a:gridCol>
                <a:gridCol w="91440">
                  <a:extLst>
                    <a:ext uri="{9D8B030D-6E8A-4147-A177-3AD203B41FA5}">
                      <a16:colId xmlns:a16="http://schemas.microsoft.com/office/drawing/2014/main" val="1496626678"/>
                    </a:ext>
                  </a:extLst>
                </a:gridCol>
                <a:gridCol w="91440">
                  <a:extLst>
                    <a:ext uri="{9D8B030D-6E8A-4147-A177-3AD203B41FA5}">
                      <a16:colId xmlns:a16="http://schemas.microsoft.com/office/drawing/2014/main" val="2964388543"/>
                    </a:ext>
                  </a:extLst>
                </a:gridCol>
                <a:gridCol w="109728">
                  <a:extLst>
                    <a:ext uri="{9D8B030D-6E8A-4147-A177-3AD203B41FA5}">
                      <a16:colId xmlns:a16="http://schemas.microsoft.com/office/drawing/2014/main" val="554547852"/>
                    </a:ext>
                  </a:extLst>
                </a:gridCol>
                <a:gridCol w="109728">
                  <a:extLst>
                    <a:ext uri="{9D8B030D-6E8A-4147-A177-3AD203B41FA5}">
                      <a16:colId xmlns:a16="http://schemas.microsoft.com/office/drawing/2014/main" val="3811433517"/>
                    </a:ext>
                  </a:extLst>
                </a:gridCol>
                <a:gridCol w="109728">
                  <a:extLst>
                    <a:ext uri="{9D8B030D-6E8A-4147-A177-3AD203B41FA5}">
                      <a16:colId xmlns:a16="http://schemas.microsoft.com/office/drawing/2014/main" val="3070298534"/>
                    </a:ext>
                  </a:extLst>
                </a:gridCol>
                <a:gridCol w="109728">
                  <a:extLst>
                    <a:ext uri="{9D8B030D-6E8A-4147-A177-3AD203B41FA5}">
                      <a16:colId xmlns:a16="http://schemas.microsoft.com/office/drawing/2014/main" val="1535660431"/>
                    </a:ext>
                  </a:extLst>
                </a:gridCol>
                <a:gridCol w="109728">
                  <a:extLst>
                    <a:ext uri="{9D8B030D-6E8A-4147-A177-3AD203B41FA5}">
                      <a16:colId xmlns:a16="http://schemas.microsoft.com/office/drawing/2014/main" val="114832299"/>
                    </a:ext>
                  </a:extLst>
                </a:gridCol>
                <a:gridCol w="109728">
                  <a:extLst>
                    <a:ext uri="{9D8B030D-6E8A-4147-A177-3AD203B41FA5}">
                      <a16:colId xmlns:a16="http://schemas.microsoft.com/office/drawing/2014/main" val="1758927593"/>
                    </a:ext>
                  </a:extLst>
                </a:gridCol>
              </a:tblGrid>
              <a:tr h="8197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6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7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8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9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10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11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00" b="1" dirty="0">
                          <a:effectLst/>
                        </a:rPr>
                        <a:t>13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705488"/>
                  </a:ext>
                </a:extLst>
              </a:tr>
              <a:tr h="2224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en-US" sz="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0643" marR="20643" marT="0" marB="0" anchor="b">
                    <a:lnL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en-US" sz="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0643" marR="20643" marT="0" marB="0" anchor="b">
                    <a:lnL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en-US" sz="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0643" marR="20643" marT="0" marB="0" anchor="b">
                    <a:lnL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en-US" sz="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0643" marR="20643" marT="0" marB="0" anchor="b">
                    <a:lnL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en-US" sz="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0643" marR="20643" marT="0" marB="0" anchor="b">
                    <a:lnL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en-US" sz="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0643" marR="20643" marT="0" marB="0" anchor="b">
                    <a:lnL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400" dirty="0">
                          <a:effectLst/>
                        </a:rPr>
                        <a:t>EA 31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400" dirty="0">
                          <a:effectLst/>
                        </a:rPr>
                        <a:t>EA 32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400" dirty="0">
                          <a:effectLst/>
                        </a:rPr>
                        <a:t>EA 33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400" dirty="0">
                          <a:effectLst/>
                        </a:rPr>
                        <a:t>EA 34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400" dirty="0">
                          <a:effectLst/>
                        </a:rPr>
                        <a:t>EA 35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400" dirty="0">
                          <a:effectLst/>
                        </a:rPr>
                        <a:t>EA 36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9706"/>
                  </a:ext>
                </a:extLst>
              </a:tr>
              <a:tr h="27409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 dirty="0">
                        <a:effectLst/>
                      </a:endParaRPr>
                    </a:p>
                    <a:p>
                      <a:pPr algn="ctr" rtl="0" fontAlgn="ctr"/>
                      <a:endParaRPr lang="en-US" sz="400" b="1" dirty="0">
                        <a:effectLst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4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4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4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4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4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4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" b="1" dirty="0">
                          <a:effectLst/>
                        </a:rPr>
                        <a:t>CTL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2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2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2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" b="1" dirty="0">
                          <a:solidFill>
                            <a:srgbClr val="FF0000"/>
                          </a:solidFill>
                          <a:effectLst/>
                        </a:rPr>
                        <a:t>1 µM</a:t>
                      </a:r>
                    </a:p>
                    <a:p>
                      <a:pPr algn="ctr" rtl="0" fontAlgn="ctr"/>
                      <a:r>
                        <a:rPr lang="en-US" sz="2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" b="1" dirty="0">
                          <a:solidFill>
                            <a:srgbClr val="FF0000"/>
                          </a:solidFill>
                          <a:effectLst/>
                        </a:rPr>
                        <a:t>5 µM</a:t>
                      </a:r>
                    </a:p>
                    <a:p>
                      <a:pPr algn="ctr" rtl="0" fontAlgn="ctr"/>
                      <a:r>
                        <a:rPr lang="en-US" sz="2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669103"/>
                  </a:ext>
                </a:extLst>
              </a:tr>
            </a:tbl>
          </a:graphicData>
        </a:graphic>
      </p:graphicFrame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60" b="13471"/>
          <a:stretch/>
        </p:blipFill>
        <p:spPr>
          <a:xfrm>
            <a:off x="560580" y="1763235"/>
            <a:ext cx="1904414" cy="111830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87" b="11597"/>
          <a:stretch/>
        </p:blipFill>
        <p:spPr>
          <a:xfrm>
            <a:off x="547804" y="3002387"/>
            <a:ext cx="1917190" cy="119917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60" b="5978"/>
          <a:stretch/>
        </p:blipFill>
        <p:spPr>
          <a:xfrm>
            <a:off x="2516958" y="3015070"/>
            <a:ext cx="1699028" cy="118649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906546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304801"/>
            <a:ext cx="15524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Uncropped images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0151" y="2150928"/>
            <a:ext cx="6815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BCL-w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(18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4415" y="5813320"/>
            <a:ext cx="7697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α-Tubulin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(52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8006" y="609601"/>
            <a:ext cx="12374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S7 A&amp;B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72874" y="3366290"/>
            <a:ext cx="68159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BAK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(25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1" t="77163"/>
          <a:stretch/>
        </p:blipFill>
        <p:spPr>
          <a:xfrm>
            <a:off x="844820" y="5426487"/>
            <a:ext cx="2891419" cy="93637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" t="53747" r="-166" b="19090"/>
          <a:stretch/>
        </p:blipFill>
        <p:spPr>
          <a:xfrm>
            <a:off x="844820" y="2977559"/>
            <a:ext cx="2881836" cy="111374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44" b="28559"/>
          <a:stretch/>
        </p:blipFill>
        <p:spPr>
          <a:xfrm>
            <a:off x="846991" y="1735006"/>
            <a:ext cx="2889249" cy="115215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7" t="57493" r="-568" b="14407"/>
          <a:stretch/>
        </p:blipFill>
        <p:spPr>
          <a:xfrm>
            <a:off x="3802917" y="1735007"/>
            <a:ext cx="2928913" cy="115215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4" t="74353" r="1"/>
          <a:stretch/>
        </p:blipFill>
        <p:spPr>
          <a:xfrm>
            <a:off x="3824187" y="5426487"/>
            <a:ext cx="2907643" cy="93637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20027"/>
          <a:stretch/>
        </p:blipFill>
        <p:spPr>
          <a:xfrm>
            <a:off x="3830878" y="2977559"/>
            <a:ext cx="2900952" cy="112236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graphicFrame>
        <p:nvGraphicFramePr>
          <p:cNvPr id="38" name="Table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8458388"/>
              </p:ext>
            </p:extLst>
          </p:nvPr>
        </p:nvGraphicFramePr>
        <p:xfrm>
          <a:off x="821136" y="968517"/>
          <a:ext cx="2812940" cy="744190"/>
        </p:xfrm>
        <a:graphic>
          <a:graphicData uri="http://schemas.openxmlformats.org/drawingml/2006/table">
            <a:tbl>
              <a:tblPr/>
              <a:tblGrid>
                <a:gridCol w="181042">
                  <a:extLst>
                    <a:ext uri="{9D8B030D-6E8A-4147-A177-3AD203B41FA5}">
                      <a16:colId xmlns:a16="http://schemas.microsoft.com/office/drawing/2014/main" val="4017611445"/>
                    </a:ext>
                  </a:extLst>
                </a:gridCol>
                <a:gridCol w="178894">
                  <a:extLst>
                    <a:ext uri="{9D8B030D-6E8A-4147-A177-3AD203B41FA5}">
                      <a16:colId xmlns:a16="http://schemas.microsoft.com/office/drawing/2014/main" val="2901846887"/>
                    </a:ext>
                  </a:extLst>
                </a:gridCol>
                <a:gridCol w="183190">
                  <a:extLst>
                    <a:ext uri="{9D8B030D-6E8A-4147-A177-3AD203B41FA5}">
                      <a16:colId xmlns:a16="http://schemas.microsoft.com/office/drawing/2014/main" val="1531593738"/>
                    </a:ext>
                  </a:extLst>
                </a:gridCol>
                <a:gridCol w="237619">
                  <a:extLst>
                    <a:ext uri="{9D8B030D-6E8A-4147-A177-3AD203B41FA5}">
                      <a16:colId xmlns:a16="http://schemas.microsoft.com/office/drawing/2014/main" val="2762879117"/>
                    </a:ext>
                  </a:extLst>
                </a:gridCol>
                <a:gridCol w="227161">
                  <a:extLst>
                    <a:ext uri="{9D8B030D-6E8A-4147-A177-3AD203B41FA5}">
                      <a16:colId xmlns:a16="http://schemas.microsoft.com/office/drawing/2014/main" val="1185721839"/>
                    </a:ext>
                  </a:extLst>
                </a:gridCol>
                <a:gridCol w="139470">
                  <a:extLst>
                    <a:ext uri="{9D8B030D-6E8A-4147-A177-3AD203B41FA5}">
                      <a16:colId xmlns:a16="http://schemas.microsoft.com/office/drawing/2014/main" val="800111385"/>
                    </a:ext>
                  </a:extLst>
                </a:gridCol>
                <a:gridCol w="185975">
                  <a:extLst>
                    <a:ext uri="{9D8B030D-6E8A-4147-A177-3AD203B41FA5}">
                      <a16:colId xmlns:a16="http://schemas.microsoft.com/office/drawing/2014/main" val="1334503297"/>
                    </a:ext>
                  </a:extLst>
                </a:gridCol>
                <a:gridCol w="179637">
                  <a:extLst>
                    <a:ext uri="{9D8B030D-6E8A-4147-A177-3AD203B41FA5}">
                      <a16:colId xmlns:a16="http://schemas.microsoft.com/office/drawing/2014/main" val="3123306252"/>
                    </a:ext>
                  </a:extLst>
                </a:gridCol>
                <a:gridCol w="203117">
                  <a:extLst>
                    <a:ext uri="{9D8B030D-6E8A-4147-A177-3AD203B41FA5}">
                      <a16:colId xmlns:a16="http://schemas.microsoft.com/office/drawing/2014/main" val="464090841"/>
                    </a:ext>
                  </a:extLst>
                </a:gridCol>
                <a:gridCol w="203117">
                  <a:extLst>
                    <a:ext uri="{9D8B030D-6E8A-4147-A177-3AD203B41FA5}">
                      <a16:colId xmlns:a16="http://schemas.microsoft.com/office/drawing/2014/main" val="3162358688"/>
                    </a:ext>
                  </a:extLst>
                </a:gridCol>
                <a:gridCol w="203117">
                  <a:extLst>
                    <a:ext uri="{9D8B030D-6E8A-4147-A177-3AD203B41FA5}">
                      <a16:colId xmlns:a16="http://schemas.microsoft.com/office/drawing/2014/main" val="3896108471"/>
                    </a:ext>
                  </a:extLst>
                </a:gridCol>
                <a:gridCol w="203117">
                  <a:extLst>
                    <a:ext uri="{9D8B030D-6E8A-4147-A177-3AD203B41FA5}">
                      <a16:colId xmlns:a16="http://schemas.microsoft.com/office/drawing/2014/main" val="1773961963"/>
                    </a:ext>
                  </a:extLst>
                </a:gridCol>
                <a:gridCol w="162495">
                  <a:extLst>
                    <a:ext uri="{9D8B030D-6E8A-4147-A177-3AD203B41FA5}">
                      <a16:colId xmlns:a16="http://schemas.microsoft.com/office/drawing/2014/main" val="801284915"/>
                    </a:ext>
                  </a:extLst>
                </a:gridCol>
                <a:gridCol w="209775">
                  <a:extLst>
                    <a:ext uri="{9D8B030D-6E8A-4147-A177-3AD203B41FA5}">
                      <a16:colId xmlns:a16="http://schemas.microsoft.com/office/drawing/2014/main" val="2137659426"/>
                    </a:ext>
                  </a:extLst>
                </a:gridCol>
                <a:gridCol w="115214">
                  <a:extLst>
                    <a:ext uri="{9D8B030D-6E8A-4147-A177-3AD203B41FA5}">
                      <a16:colId xmlns:a16="http://schemas.microsoft.com/office/drawing/2014/main" val="2340412044"/>
                    </a:ext>
                  </a:extLst>
                </a:gridCol>
              </a:tblGrid>
              <a:tr h="14956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C0C9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0C9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2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3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0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8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4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8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8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5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0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0CE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6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C0CE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0CE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7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8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4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CD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9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CD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0CD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10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C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D2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11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00D2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D2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12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13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4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14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C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15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9443380"/>
                  </a:ext>
                </a:extLst>
              </a:tr>
              <a:tr h="27202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167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168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EA 581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EA 582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EA 587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EA 588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179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180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HUV 109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HUV 112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EA 593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EA 596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9605205"/>
                  </a:ext>
                </a:extLst>
              </a:tr>
              <a:tr h="322596"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DOX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DOX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DOX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DOX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DOX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DOX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5860197"/>
                  </a:ext>
                </a:extLst>
              </a:tr>
            </a:tbl>
          </a:graphicData>
        </a:graphic>
      </p:graphicFrame>
      <p:graphicFrame>
        <p:nvGraphicFramePr>
          <p:cNvPr id="79" name="Table 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00368"/>
              </p:ext>
            </p:extLst>
          </p:nvPr>
        </p:nvGraphicFramePr>
        <p:xfrm>
          <a:off x="3918890" y="911981"/>
          <a:ext cx="2812940" cy="744190"/>
        </p:xfrm>
        <a:graphic>
          <a:graphicData uri="http://schemas.openxmlformats.org/drawingml/2006/table">
            <a:tbl>
              <a:tblPr/>
              <a:tblGrid>
                <a:gridCol w="181042">
                  <a:extLst>
                    <a:ext uri="{9D8B030D-6E8A-4147-A177-3AD203B41FA5}">
                      <a16:colId xmlns:a16="http://schemas.microsoft.com/office/drawing/2014/main" val="4017611445"/>
                    </a:ext>
                  </a:extLst>
                </a:gridCol>
                <a:gridCol w="178894">
                  <a:extLst>
                    <a:ext uri="{9D8B030D-6E8A-4147-A177-3AD203B41FA5}">
                      <a16:colId xmlns:a16="http://schemas.microsoft.com/office/drawing/2014/main" val="2901846887"/>
                    </a:ext>
                  </a:extLst>
                </a:gridCol>
                <a:gridCol w="183190">
                  <a:extLst>
                    <a:ext uri="{9D8B030D-6E8A-4147-A177-3AD203B41FA5}">
                      <a16:colId xmlns:a16="http://schemas.microsoft.com/office/drawing/2014/main" val="1531593738"/>
                    </a:ext>
                  </a:extLst>
                </a:gridCol>
                <a:gridCol w="237619">
                  <a:extLst>
                    <a:ext uri="{9D8B030D-6E8A-4147-A177-3AD203B41FA5}">
                      <a16:colId xmlns:a16="http://schemas.microsoft.com/office/drawing/2014/main" val="2762879117"/>
                    </a:ext>
                  </a:extLst>
                </a:gridCol>
                <a:gridCol w="227161">
                  <a:extLst>
                    <a:ext uri="{9D8B030D-6E8A-4147-A177-3AD203B41FA5}">
                      <a16:colId xmlns:a16="http://schemas.microsoft.com/office/drawing/2014/main" val="1185721839"/>
                    </a:ext>
                  </a:extLst>
                </a:gridCol>
                <a:gridCol w="139470">
                  <a:extLst>
                    <a:ext uri="{9D8B030D-6E8A-4147-A177-3AD203B41FA5}">
                      <a16:colId xmlns:a16="http://schemas.microsoft.com/office/drawing/2014/main" val="800111385"/>
                    </a:ext>
                  </a:extLst>
                </a:gridCol>
                <a:gridCol w="185975">
                  <a:extLst>
                    <a:ext uri="{9D8B030D-6E8A-4147-A177-3AD203B41FA5}">
                      <a16:colId xmlns:a16="http://schemas.microsoft.com/office/drawing/2014/main" val="1334503297"/>
                    </a:ext>
                  </a:extLst>
                </a:gridCol>
                <a:gridCol w="179637">
                  <a:extLst>
                    <a:ext uri="{9D8B030D-6E8A-4147-A177-3AD203B41FA5}">
                      <a16:colId xmlns:a16="http://schemas.microsoft.com/office/drawing/2014/main" val="3123306252"/>
                    </a:ext>
                  </a:extLst>
                </a:gridCol>
                <a:gridCol w="203117">
                  <a:extLst>
                    <a:ext uri="{9D8B030D-6E8A-4147-A177-3AD203B41FA5}">
                      <a16:colId xmlns:a16="http://schemas.microsoft.com/office/drawing/2014/main" val="464090841"/>
                    </a:ext>
                  </a:extLst>
                </a:gridCol>
                <a:gridCol w="203117">
                  <a:extLst>
                    <a:ext uri="{9D8B030D-6E8A-4147-A177-3AD203B41FA5}">
                      <a16:colId xmlns:a16="http://schemas.microsoft.com/office/drawing/2014/main" val="3162358688"/>
                    </a:ext>
                  </a:extLst>
                </a:gridCol>
                <a:gridCol w="203117">
                  <a:extLst>
                    <a:ext uri="{9D8B030D-6E8A-4147-A177-3AD203B41FA5}">
                      <a16:colId xmlns:a16="http://schemas.microsoft.com/office/drawing/2014/main" val="3896108471"/>
                    </a:ext>
                  </a:extLst>
                </a:gridCol>
                <a:gridCol w="203117">
                  <a:extLst>
                    <a:ext uri="{9D8B030D-6E8A-4147-A177-3AD203B41FA5}">
                      <a16:colId xmlns:a16="http://schemas.microsoft.com/office/drawing/2014/main" val="1773961963"/>
                    </a:ext>
                  </a:extLst>
                </a:gridCol>
                <a:gridCol w="162495">
                  <a:extLst>
                    <a:ext uri="{9D8B030D-6E8A-4147-A177-3AD203B41FA5}">
                      <a16:colId xmlns:a16="http://schemas.microsoft.com/office/drawing/2014/main" val="801284915"/>
                    </a:ext>
                  </a:extLst>
                </a:gridCol>
                <a:gridCol w="209775">
                  <a:extLst>
                    <a:ext uri="{9D8B030D-6E8A-4147-A177-3AD203B41FA5}">
                      <a16:colId xmlns:a16="http://schemas.microsoft.com/office/drawing/2014/main" val="2137659426"/>
                    </a:ext>
                  </a:extLst>
                </a:gridCol>
                <a:gridCol w="115214">
                  <a:extLst>
                    <a:ext uri="{9D8B030D-6E8A-4147-A177-3AD203B41FA5}">
                      <a16:colId xmlns:a16="http://schemas.microsoft.com/office/drawing/2014/main" val="2340412044"/>
                    </a:ext>
                  </a:extLst>
                </a:gridCol>
              </a:tblGrid>
              <a:tr h="14956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C0C9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0C9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2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3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0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8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4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8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8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5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0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0CE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6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C0CE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0CE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7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8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4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CD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9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CD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0CD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10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C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D2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11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00D2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D2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12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13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4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14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C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15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9443380"/>
                  </a:ext>
                </a:extLst>
              </a:tr>
              <a:tr h="27202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HUV 159</a:t>
                      </a:r>
                    </a:p>
                  </a:txBody>
                  <a:tcPr marL="17635" marR="17635" marT="0" marB="0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HUV 160</a:t>
                      </a:r>
                    </a:p>
                  </a:txBody>
                  <a:tcPr marL="17635" marR="17635" marT="0" marB="0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EA 569</a:t>
                      </a:r>
                    </a:p>
                  </a:txBody>
                  <a:tcPr marL="17635" marR="17635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EA 570</a:t>
                      </a:r>
                    </a:p>
                  </a:txBody>
                  <a:tcPr marL="17635" marR="17635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EA 575</a:t>
                      </a:r>
                    </a:p>
                  </a:txBody>
                  <a:tcPr marL="17635" marR="17635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EA 576</a:t>
                      </a:r>
                    </a:p>
                  </a:txBody>
                  <a:tcPr marL="17635" marR="17635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HUV 163</a:t>
                      </a:r>
                    </a:p>
                  </a:txBody>
                  <a:tcPr marL="17635" marR="17635" marT="0" marB="0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HUV 164</a:t>
                      </a:r>
                    </a:p>
                  </a:txBody>
                  <a:tcPr marL="17635" marR="17635" marT="0" marB="0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HUV 115</a:t>
                      </a:r>
                    </a:p>
                  </a:txBody>
                  <a:tcPr marL="17635" marR="17635" marT="0" marB="0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HUV 118</a:t>
                      </a:r>
                    </a:p>
                  </a:txBody>
                  <a:tcPr marL="17635" marR="17635" marT="0" marB="0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EA 389</a:t>
                      </a:r>
                    </a:p>
                  </a:txBody>
                  <a:tcPr marL="17635" marR="17635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EA 392</a:t>
                      </a:r>
                    </a:p>
                  </a:txBody>
                  <a:tcPr marL="17635" marR="17635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9605205"/>
                  </a:ext>
                </a:extLst>
              </a:tr>
              <a:tr h="322596"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DOX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DOX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DOX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DOX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DOX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</a:rPr>
                        <a:t>DOX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5860197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4057581" y="3043967"/>
            <a:ext cx="417399" cy="22890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1421125" y="3043967"/>
            <a:ext cx="451259" cy="228906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4081885" y="5861414"/>
            <a:ext cx="486927" cy="22890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/>
          <p:cNvSpPr/>
          <p:nvPr/>
        </p:nvSpPr>
        <p:spPr>
          <a:xfrm>
            <a:off x="1969610" y="5902979"/>
            <a:ext cx="460860" cy="228906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4107951" y="2083625"/>
            <a:ext cx="511603" cy="22890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894090" y="2111332"/>
            <a:ext cx="422455" cy="228906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>
            <a:off x="1480920" y="5889543"/>
            <a:ext cx="391464" cy="228906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196072" y="4513500"/>
            <a:ext cx="6815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BAX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(20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80"/>
          <a:stretch/>
        </p:blipFill>
        <p:spPr>
          <a:xfrm>
            <a:off x="848886" y="4173942"/>
            <a:ext cx="2887354" cy="112839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" t="64986" b="5977"/>
          <a:stretch/>
        </p:blipFill>
        <p:spPr>
          <a:xfrm>
            <a:off x="3811382" y="4173942"/>
            <a:ext cx="2911981" cy="112839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45" name="Rectangle 44"/>
          <p:cNvSpPr/>
          <p:nvPr/>
        </p:nvSpPr>
        <p:spPr>
          <a:xfrm>
            <a:off x="4031142" y="4507435"/>
            <a:ext cx="511603" cy="22890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1353663" y="4503390"/>
            <a:ext cx="422455" cy="228906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415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6170" y="2048742"/>
            <a:ext cx="76655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Cyclin D1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(38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8245" y="2750637"/>
            <a:ext cx="7697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α-Tubulin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(52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0600" y="304801"/>
            <a:ext cx="15524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Uncropped images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8006" y="609601"/>
            <a:ext cx="9553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S1C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392066" y="3533572"/>
          <a:ext cx="2227489" cy="740450"/>
        </p:xfrm>
        <a:graphic>
          <a:graphicData uri="http://schemas.openxmlformats.org/drawingml/2006/table">
            <a:tbl>
              <a:tblPr/>
              <a:tblGrid>
                <a:gridCol w="91951">
                  <a:extLst>
                    <a:ext uri="{9D8B030D-6E8A-4147-A177-3AD203B41FA5}">
                      <a16:colId xmlns:a16="http://schemas.microsoft.com/office/drawing/2014/main" val="1852657266"/>
                    </a:ext>
                  </a:extLst>
                </a:gridCol>
                <a:gridCol w="162053">
                  <a:extLst>
                    <a:ext uri="{9D8B030D-6E8A-4147-A177-3AD203B41FA5}">
                      <a16:colId xmlns:a16="http://schemas.microsoft.com/office/drawing/2014/main" val="606696773"/>
                    </a:ext>
                  </a:extLst>
                </a:gridCol>
                <a:gridCol w="162053">
                  <a:extLst>
                    <a:ext uri="{9D8B030D-6E8A-4147-A177-3AD203B41FA5}">
                      <a16:colId xmlns:a16="http://schemas.microsoft.com/office/drawing/2014/main" val="2450601301"/>
                    </a:ext>
                  </a:extLst>
                </a:gridCol>
                <a:gridCol w="162053">
                  <a:extLst>
                    <a:ext uri="{9D8B030D-6E8A-4147-A177-3AD203B41FA5}">
                      <a16:colId xmlns:a16="http://schemas.microsoft.com/office/drawing/2014/main" val="2782169007"/>
                    </a:ext>
                  </a:extLst>
                </a:gridCol>
                <a:gridCol w="162053">
                  <a:extLst>
                    <a:ext uri="{9D8B030D-6E8A-4147-A177-3AD203B41FA5}">
                      <a16:colId xmlns:a16="http://schemas.microsoft.com/office/drawing/2014/main" val="168295282"/>
                    </a:ext>
                  </a:extLst>
                </a:gridCol>
                <a:gridCol w="162053">
                  <a:extLst>
                    <a:ext uri="{9D8B030D-6E8A-4147-A177-3AD203B41FA5}">
                      <a16:colId xmlns:a16="http://schemas.microsoft.com/office/drawing/2014/main" val="1496626678"/>
                    </a:ext>
                  </a:extLst>
                </a:gridCol>
                <a:gridCol w="162053">
                  <a:extLst>
                    <a:ext uri="{9D8B030D-6E8A-4147-A177-3AD203B41FA5}">
                      <a16:colId xmlns:a16="http://schemas.microsoft.com/office/drawing/2014/main" val="905954915"/>
                    </a:ext>
                  </a:extLst>
                </a:gridCol>
                <a:gridCol w="91951">
                  <a:extLst>
                    <a:ext uri="{9D8B030D-6E8A-4147-A177-3AD203B41FA5}">
                      <a16:colId xmlns:a16="http://schemas.microsoft.com/office/drawing/2014/main" val="2964388543"/>
                    </a:ext>
                  </a:extLst>
                </a:gridCol>
                <a:gridCol w="162053">
                  <a:extLst>
                    <a:ext uri="{9D8B030D-6E8A-4147-A177-3AD203B41FA5}">
                      <a16:colId xmlns:a16="http://schemas.microsoft.com/office/drawing/2014/main" val="554547852"/>
                    </a:ext>
                  </a:extLst>
                </a:gridCol>
                <a:gridCol w="162053">
                  <a:extLst>
                    <a:ext uri="{9D8B030D-6E8A-4147-A177-3AD203B41FA5}">
                      <a16:colId xmlns:a16="http://schemas.microsoft.com/office/drawing/2014/main" val="3811433517"/>
                    </a:ext>
                  </a:extLst>
                </a:gridCol>
                <a:gridCol w="162053">
                  <a:extLst>
                    <a:ext uri="{9D8B030D-6E8A-4147-A177-3AD203B41FA5}">
                      <a16:colId xmlns:a16="http://schemas.microsoft.com/office/drawing/2014/main" val="3070298534"/>
                    </a:ext>
                  </a:extLst>
                </a:gridCol>
                <a:gridCol w="162053">
                  <a:extLst>
                    <a:ext uri="{9D8B030D-6E8A-4147-A177-3AD203B41FA5}">
                      <a16:colId xmlns:a16="http://schemas.microsoft.com/office/drawing/2014/main" val="1535660431"/>
                    </a:ext>
                  </a:extLst>
                </a:gridCol>
                <a:gridCol w="162053">
                  <a:extLst>
                    <a:ext uri="{9D8B030D-6E8A-4147-A177-3AD203B41FA5}">
                      <a16:colId xmlns:a16="http://schemas.microsoft.com/office/drawing/2014/main" val="114832299"/>
                    </a:ext>
                  </a:extLst>
                </a:gridCol>
                <a:gridCol w="162053">
                  <a:extLst>
                    <a:ext uri="{9D8B030D-6E8A-4147-A177-3AD203B41FA5}">
                      <a16:colId xmlns:a16="http://schemas.microsoft.com/office/drawing/2014/main" val="1758927593"/>
                    </a:ext>
                  </a:extLst>
                </a:gridCol>
                <a:gridCol w="98951">
                  <a:extLst>
                    <a:ext uri="{9D8B030D-6E8A-4147-A177-3AD203B41FA5}">
                      <a16:colId xmlns:a16="http://schemas.microsoft.com/office/drawing/2014/main" val="3688343580"/>
                    </a:ext>
                  </a:extLst>
                </a:gridCol>
              </a:tblGrid>
              <a:tr h="1049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6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7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8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9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10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11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00" b="1" dirty="0">
                          <a:effectLst/>
                        </a:rPr>
                        <a:t>13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00" b="1" dirty="0">
                          <a:effectLst/>
                        </a:rPr>
                        <a:t>14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00" b="1" dirty="0">
                          <a:effectLst/>
                        </a:rPr>
                        <a:t>15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705488"/>
                  </a:ext>
                </a:extLst>
              </a:tr>
              <a:tr h="2847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383</a:t>
                      </a:r>
                    </a:p>
                  </a:txBody>
                  <a:tcPr marL="17066" marR="17066" marT="11377" marB="11377" anchor="b">
                    <a:lnL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384</a:t>
                      </a:r>
                    </a:p>
                  </a:txBody>
                  <a:tcPr marL="17066" marR="17066" marT="11377" marB="11377" anchor="b">
                    <a:lnL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385</a:t>
                      </a:r>
                    </a:p>
                  </a:txBody>
                  <a:tcPr marL="17066" marR="17066" marT="11377" marB="11377" anchor="b">
                    <a:lnL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386</a:t>
                      </a:r>
                    </a:p>
                  </a:txBody>
                  <a:tcPr marL="17066" marR="17066" marT="11377" marB="11377" anchor="b">
                    <a:lnL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387</a:t>
                      </a:r>
                    </a:p>
                  </a:txBody>
                  <a:tcPr marL="17066" marR="17066" marT="11377" marB="11377" anchor="b">
                    <a:lnL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388</a:t>
                      </a:r>
                    </a:p>
                  </a:txBody>
                  <a:tcPr marL="17066" marR="17066" marT="11377" marB="11377" anchor="b">
                    <a:lnL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389</a:t>
                      </a:r>
                    </a:p>
                  </a:txBody>
                  <a:tcPr marL="17066" marR="17066" marT="11377" marB="11377" anchor="b">
                    <a:lnL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390</a:t>
                      </a:r>
                    </a:p>
                  </a:txBody>
                  <a:tcPr marL="17066" marR="17066" marT="11377" marB="11377" anchor="b">
                    <a:lnL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391</a:t>
                      </a:r>
                    </a:p>
                  </a:txBody>
                  <a:tcPr marL="17066" marR="17066" marT="11377" marB="11377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392</a:t>
                      </a:r>
                    </a:p>
                  </a:txBody>
                  <a:tcPr marL="17066" marR="17066" marT="11377" marB="11377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393</a:t>
                      </a:r>
                    </a:p>
                  </a:txBody>
                  <a:tcPr marL="17066" marR="17066" marT="11377" marB="11377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394</a:t>
                      </a:r>
                    </a:p>
                  </a:txBody>
                  <a:tcPr marL="17066" marR="17066" marT="11377" marB="11377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9706"/>
                  </a:ext>
                </a:extLst>
              </a:tr>
              <a:tr h="3508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 dirty="0">
                        <a:effectLst/>
                      </a:endParaRPr>
                    </a:p>
                    <a:p>
                      <a:pPr algn="ctr" rtl="0" fontAlgn="ctr"/>
                      <a:endParaRPr lang="en-US" sz="400" b="1" dirty="0">
                        <a:effectLst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CTL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1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CTL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1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669103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316725" y="1212788"/>
          <a:ext cx="2142821" cy="595215"/>
        </p:xfrm>
        <a:graphic>
          <a:graphicData uri="http://schemas.openxmlformats.org/drawingml/2006/table">
            <a:tbl>
              <a:tblPr/>
              <a:tblGrid>
                <a:gridCol w="221663">
                  <a:extLst>
                    <a:ext uri="{9D8B030D-6E8A-4147-A177-3AD203B41FA5}">
                      <a16:colId xmlns:a16="http://schemas.microsoft.com/office/drawing/2014/main" val="1852657266"/>
                    </a:ext>
                  </a:extLst>
                </a:gridCol>
                <a:gridCol w="145542">
                  <a:extLst>
                    <a:ext uri="{9D8B030D-6E8A-4147-A177-3AD203B41FA5}">
                      <a16:colId xmlns:a16="http://schemas.microsoft.com/office/drawing/2014/main" val="606696773"/>
                    </a:ext>
                  </a:extLst>
                </a:gridCol>
                <a:gridCol w="145542">
                  <a:extLst>
                    <a:ext uri="{9D8B030D-6E8A-4147-A177-3AD203B41FA5}">
                      <a16:colId xmlns:a16="http://schemas.microsoft.com/office/drawing/2014/main" val="2450601301"/>
                    </a:ext>
                  </a:extLst>
                </a:gridCol>
                <a:gridCol w="145542">
                  <a:extLst>
                    <a:ext uri="{9D8B030D-6E8A-4147-A177-3AD203B41FA5}">
                      <a16:colId xmlns:a16="http://schemas.microsoft.com/office/drawing/2014/main" val="2782169007"/>
                    </a:ext>
                  </a:extLst>
                </a:gridCol>
                <a:gridCol w="145542">
                  <a:extLst>
                    <a:ext uri="{9D8B030D-6E8A-4147-A177-3AD203B41FA5}">
                      <a16:colId xmlns:a16="http://schemas.microsoft.com/office/drawing/2014/main" val="168295282"/>
                    </a:ext>
                  </a:extLst>
                </a:gridCol>
                <a:gridCol w="145542">
                  <a:extLst>
                    <a:ext uri="{9D8B030D-6E8A-4147-A177-3AD203B41FA5}">
                      <a16:colId xmlns:a16="http://schemas.microsoft.com/office/drawing/2014/main" val="1496626678"/>
                    </a:ext>
                  </a:extLst>
                </a:gridCol>
                <a:gridCol w="145542">
                  <a:extLst>
                    <a:ext uri="{9D8B030D-6E8A-4147-A177-3AD203B41FA5}">
                      <a16:colId xmlns:a16="http://schemas.microsoft.com/office/drawing/2014/main" val="2964388543"/>
                    </a:ext>
                  </a:extLst>
                </a:gridCol>
                <a:gridCol w="174651">
                  <a:extLst>
                    <a:ext uri="{9D8B030D-6E8A-4147-A177-3AD203B41FA5}">
                      <a16:colId xmlns:a16="http://schemas.microsoft.com/office/drawing/2014/main" val="554547852"/>
                    </a:ext>
                  </a:extLst>
                </a:gridCol>
                <a:gridCol w="174651">
                  <a:extLst>
                    <a:ext uri="{9D8B030D-6E8A-4147-A177-3AD203B41FA5}">
                      <a16:colId xmlns:a16="http://schemas.microsoft.com/office/drawing/2014/main" val="3811433517"/>
                    </a:ext>
                  </a:extLst>
                </a:gridCol>
                <a:gridCol w="174651">
                  <a:extLst>
                    <a:ext uri="{9D8B030D-6E8A-4147-A177-3AD203B41FA5}">
                      <a16:colId xmlns:a16="http://schemas.microsoft.com/office/drawing/2014/main" val="3070298534"/>
                    </a:ext>
                  </a:extLst>
                </a:gridCol>
                <a:gridCol w="174651">
                  <a:extLst>
                    <a:ext uri="{9D8B030D-6E8A-4147-A177-3AD203B41FA5}">
                      <a16:colId xmlns:a16="http://schemas.microsoft.com/office/drawing/2014/main" val="1535660431"/>
                    </a:ext>
                  </a:extLst>
                </a:gridCol>
                <a:gridCol w="174651">
                  <a:extLst>
                    <a:ext uri="{9D8B030D-6E8A-4147-A177-3AD203B41FA5}">
                      <a16:colId xmlns:a16="http://schemas.microsoft.com/office/drawing/2014/main" val="114832299"/>
                    </a:ext>
                  </a:extLst>
                </a:gridCol>
                <a:gridCol w="174651">
                  <a:extLst>
                    <a:ext uri="{9D8B030D-6E8A-4147-A177-3AD203B41FA5}">
                      <a16:colId xmlns:a16="http://schemas.microsoft.com/office/drawing/2014/main" val="1758927593"/>
                    </a:ext>
                  </a:extLst>
                </a:gridCol>
              </a:tblGrid>
              <a:tr h="8996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dirty="0">
                          <a:effectLst/>
                        </a:rPr>
                        <a:t>1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dirty="0">
                          <a:effectLst/>
                        </a:rPr>
                        <a:t>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dirty="0">
                          <a:effectLst/>
                        </a:rPr>
                        <a:t>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>
                          <a:effectLst/>
                        </a:rPr>
                        <a:t>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dirty="0">
                          <a:effectLst/>
                        </a:rPr>
                        <a:t>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dirty="0">
                          <a:effectLst/>
                        </a:rPr>
                        <a:t>6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>
                          <a:effectLst/>
                        </a:rPr>
                        <a:t>7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>
                          <a:effectLst/>
                        </a:rPr>
                        <a:t>8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dirty="0">
                          <a:effectLst/>
                        </a:rPr>
                        <a:t>9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dirty="0">
                          <a:effectLst/>
                        </a:rPr>
                        <a:t>10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dirty="0">
                          <a:effectLst/>
                        </a:rPr>
                        <a:t>11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dirty="0">
                          <a:effectLst/>
                        </a:rPr>
                        <a:t>12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13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705488"/>
                  </a:ext>
                </a:extLst>
              </a:tr>
              <a:tr h="21885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en-US" sz="9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0643" marR="20643" marT="0" marB="0" anchor="b">
                    <a:lnL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en-US" sz="9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0643" marR="20643" marT="0" marB="0" anchor="b">
                    <a:lnL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en-US" sz="9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0643" marR="20643" marT="0" marB="0" anchor="b">
                    <a:lnL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en-US" sz="9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0643" marR="20643" marT="0" marB="0" anchor="b">
                    <a:lnL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en-US" sz="9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0643" marR="20643" marT="0" marB="0" anchor="b">
                    <a:lnL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en-US" sz="9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0643" marR="20643" marT="0" marB="0" anchor="b">
                    <a:lnL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dirty="0">
                          <a:effectLst/>
                        </a:rPr>
                        <a:t>EA 31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dirty="0">
                          <a:effectLst/>
                        </a:rPr>
                        <a:t>EA 32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dirty="0">
                          <a:effectLst/>
                        </a:rPr>
                        <a:t>EA 33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dirty="0">
                          <a:effectLst/>
                        </a:rPr>
                        <a:t>EA 34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dirty="0">
                          <a:effectLst/>
                        </a:rPr>
                        <a:t>EA 35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dirty="0">
                          <a:effectLst/>
                        </a:rPr>
                        <a:t>EA 36</a:t>
                      </a:r>
                    </a:p>
                  </a:txBody>
                  <a:tcPr marL="17925" marR="17925" marT="0" marB="0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9706"/>
                  </a:ext>
                </a:extLst>
              </a:tr>
              <a:tr h="26967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700" b="1" dirty="0">
                        <a:effectLst/>
                      </a:endParaRPr>
                    </a:p>
                    <a:p>
                      <a:pPr algn="ctr" rtl="0" fontAlgn="ctr"/>
                      <a:endParaRPr lang="en-US" sz="700" b="1" dirty="0">
                        <a:effectLst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7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7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7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7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7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7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500" b="1" dirty="0">
                          <a:effectLst/>
                        </a:rPr>
                        <a:t>CTL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5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5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5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5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5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5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500" b="1" dirty="0">
                          <a:solidFill>
                            <a:srgbClr val="FF0000"/>
                          </a:solidFill>
                          <a:effectLst/>
                        </a:rPr>
                        <a:t>1 µM</a:t>
                      </a:r>
                    </a:p>
                    <a:p>
                      <a:pPr algn="ctr" rtl="0" fontAlgn="ctr"/>
                      <a:r>
                        <a:rPr lang="en-US" sz="5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500" b="1" dirty="0">
                          <a:solidFill>
                            <a:srgbClr val="FF0000"/>
                          </a:solidFill>
                          <a:effectLst/>
                        </a:rPr>
                        <a:t>5 µM</a:t>
                      </a:r>
                    </a:p>
                    <a:p>
                      <a:pPr algn="ctr" rtl="0" fontAlgn="ctr"/>
                      <a:r>
                        <a:rPr lang="en-US" sz="5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669103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4197100" y="1212788"/>
          <a:ext cx="2118337" cy="578503"/>
        </p:xfrm>
        <a:graphic>
          <a:graphicData uri="http://schemas.openxmlformats.org/drawingml/2006/table">
            <a:tbl>
              <a:tblPr/>
              <a:tblGrid>
                <a:gridCol w="162949">
                  <a:extLst>
                    <a:ext uri="{9D8B030D-6E8A-4147-A177-3AD203B41FA5}">
                      <a16:colId xmlns:a16="http://schemas.microsoft.com/office/drawing/2014/main" val="1852657266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606696773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2450601301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2782169007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168295282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1496626678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2964388543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554547852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3811433517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3070298534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1535660431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114832299"/>
                    </a:ext>
                  </a:extLst>
                </a:gridCol>
                <a:gridCol w="162949">
                  <a:extLst>
                    <a:ext uri="{9D8B030D-6E8A-4147-A177-3AD203B41FA5}">
                      <a16:colId xmlns:a16="http://schemas.microsoft.com/office/drawing/2014/main" val="1758927593"/>
                    </a:ext>
                  </a:extLst>
                </a:gridCol>
              </a:tblGrid>
              <a:tr h="8197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6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7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8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9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10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11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00" b="1" dirty="0">
                          <a:effectLst/>
                        </a:rPr>
                        <a:t>13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705488"/>
                  </a:ext>
                </a:extLst>
              </a:tr>
              <a:tr h="2224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353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354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355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356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357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358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359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360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361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362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363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364</a:t>
                      </a:r>
                    </a:p>
                  </a:txBody>
                  <a:tcPr marL="16957" marR="16957" marT="11304" marB="11304" anchor="b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9706"/>
                  </a:ext>
                </a:extLst>
              </a:tr>
              <a:tr h="27409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 dirty="0">
                        <a:effectLst/>
                      </a:endParaRPr>
                    </a:p>
                    <a:p>
                      <a:pPr algn="ctr" rtl="0" fontAlgn="ctr"/>
                      <a:endParaRPr lang="en-US" sz="400" b="1" dirty="0">
                        <a:effectLst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CTL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1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CTL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1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669103"/>
                  </a:ext>
                </a:extLst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33" b="22837"/>
          <a:stretch/>
        </p:blipFill>
        <p:spPr>
          <a:xfrm>
            <a:off x="1122962" y="2000636"/>
            <a:ext cx="2336583" cy="38016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138245" y="4840835"/>
            <a:ext cx="76655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Cyclin D1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(38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8923" y="6310002"/>
            <a:ext cx="7697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α-Tubulin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(52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16" b="15344"/>
          <a:stretch/>
        </p:blipFill>
        <p:spPr>
          <a:xfrm>
            <a:off x="4081885" y="1923218"/>
            <a:ext cx="2542785" cy="46086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03" b="26584"/>
          <a:stretch/>
        </p:blipFill>
        <p:spPr>
          <a:xfrm>
            <a:off x="3980840" y="2572537"/>
            <a:ext cx="2550855" cy="48798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93" b="8787"/>
          <a:stretch/>
        </p:blipFill>
        <p:spPr>
          <a:xfrm>
            <a:off x="2363417" y="4453130"/>
            <a:ext cx="2409758" cy="119421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16" b="16281"/>
          <a:stretch/>
        </p:blipFill>
        <p:spPr>
          <a:xfrm>
            <a:off x="2360194" y="6108182"/>
            <a:ext cx="2462155" cy="47881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91" b="9660"/>
          <a:stretch/>
        </p:blipFill>
        <p:spPr>
          <a:xfrm>
            <a:off x="1176516" y="2684906"/>
            <a:ext cx="2408334" cy="46525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21" name="Rectangle 20"/>
          <p:cNvSpPr/>
          <p:nvPr/>
        </p:nvSpPr>
        <p:spPr>
          <a:xfrm>
            <a:off x="2468876" y="2144499"/>
            <a:ext cx="614480" cy="236304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2468876" y="2803626"/>
            <a:ext cx="614480" cy="193769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331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304801"/>
            <a:ext cx="15524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Uncropped images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9713" y="4765457"/>
            <a:ext cx="6815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p21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(21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35055" y="8703412"/>
            <a:ext cx="7697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α-Tubulin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(52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8006" y="609601"/>
            <a:ext cx="9745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S1D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-48035" y="7860434"/>
            <a:ext cx="76655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Cyclin D1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(38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5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9030985"/>
              </p:ext>
            </p:extLst>
          </p:nvPr>
        </p:nvGraphicFramePr>
        <p:xfrm>
          <a:off x="782126" y="4073569"/>
          <a:ext cx="1891230" cy="548640"/>
        </p:xfrm>
        <a:graphic>
          <a:graphicData uri="http://schemas.openxmlformats.org/drawingml/2006/table">
            <a:tbl>
              <a:tblPr/>
              <a:tblGrid>
                <a:gridCol w="189123">
                  <a:extLst>
                    <a:ext uri="{9D8B030D-6E8A-4147-A177-3AD203B41FA5}">
                      <a16:colId xmlns:a16="http://schemas.microsoft.com/office/drawing/2014/main" val="1852657266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606696773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2450601301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2782169007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168295282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1496626678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2964388543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554547852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3811433517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3070298534"/>
                    </a:ext>
                  </a:extLst>
                </a:gridCol>
              </a:tblGrid>
              <a:tr h="5747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1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6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7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8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9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10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705488"/>
                  </a:ext>
                </a:extLst>
              </a:tr>
              <a:tr h="13345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133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134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HUV 135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136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137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138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139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140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9706"/>
                  </a:ext>
                </a:extLst>
              </a:tr>
              <a:tr h="172417"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669103"/>
                  </a:ext>
                </a:extLst>
              </a:tr>
            </a:tbl>
          </a:graphicData>
        </a:graphic>
      </p:graphicFrame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8874030"/>
              </p:ext>
            </p:extLst>
          </p:nvPr>
        </p:nvGraphicFramePr>
        <p:xfrm>
          <a:off x="5012317" y="4043036"/>
          <a:ext cx="1695864" cy="548640"/>
        </p:xfrm>
        <a:graphic>
          <a:graphicData uri="http://schemas.openxmlformats.org/drawingml/2006/table">
            <a:tbl>
              <a:tblPr/>
              <a:tblGrid>
                <a:gridCol w="91440">
                  <a:extLst>
                    <a:ext uri="{9D8B030D-6E8A-4147-A177-3AD203B41FA5}">
                      <a16:colId xmlns:a16="http://schemas.microsoft.com/office/drawing/2014/main" val="1852657266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606696773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2450601301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2782169007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168295282"/>
                    </a:ext>
                  </a:extLst>
                </a:gridCol>
                <a:gridCol w="91440">
                  <a:extLst>
                    <a:ext uri="{9D8B030D-6E8A-4147-A177-3AD203B41FA5}">
                      <a16:colId xmlns:a16="http://schemas.microsoft.com/office/drawing/2014/main" val="1496626678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2964388543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554547852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3811433517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3070298534"/>
                    </a:ext>
                  </a:extLst>
                </a:gridCol>
              </a:tblGrid>
              <a:tr h="5747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1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6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7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8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9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10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705488"/>
                  </a:ext>
                </a:extLst>
              </a:tr>
              <a:tr h="13345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73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74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75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76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79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80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81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82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9706"/>
                  </a:ext>
                </a:extLst>
              </a:tr>
              <a:tr h="172417"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669103"/>
                  </a:ext>
                </a:extLst>
              </a:tr>
            </a:tbl>
          </a:graphicData>
        </a:graphic>
      </p:graphicFrame>
      <p:graphicFrame>
        <p:nvGraphicFramePr>
          <p:cNvPr id="47" name="Tab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485606"/>
              </p:ext>
            </p:extLst>
          </p:nvPr>
        </p:nvGraphicFramePr>
        <p:xfrm>
          <a:off x="3135674" y="4046266"/>
          <a:ext cx="1645920" cy="579120"/>
        </p:xfrm>
        <a:graphic>
          <a:graphicData uri="http://schemas.openxmlformats.org/drawingml/2006/table">
            <a:tbl>
              <a:tblPr/>
              <a:tblGrid>
                <a:gridCol w="91440">
                  <a:extLst>
                    <a:ext uri="{9D8B030D-6E8A-4147-A177-3AD203B41FA5}">
                      <a16:colId xmlns:a16="http://schemas.microsoft.com/office/drawing/2014/main" val="1852657266"/>
                    </a:ext>
                  </a:extLst>
                </a:gridCol>
                <a:gridCol w="155448">
                  <a:extLst>
                    <a:ext uri="{9D8B030D-6E8A-4147-A177-3AD203B41FA5}">
                      <a16:colId xmlns:a16="http://schemas.microsoft.com/office/drawing/2014/main" val="606696773"/>
                    </a:ext>
                  </a:extLst>
                </a:gridCol>
                <a:gridCol w="192024">
                  <a:extLst>
                    <a:ext uri="{9D8B030D-6E8A-4147-A177-3AD203B41FA5}">
                      <a16:colId xmlns:a16="http://schemas.microsoft.com/office/drawing/2014/main" val="2450601301"/>
                    </a:ext>
                  </a:extLst>
                </a:gridCol>
                <a:gridCol w="192024">
                  <a:extLst>
                    <a:ext uri="{9D8B030D-6E8A-4147-A177-3AD203B41FA5}">
                      <a16:colId xmlns:a16="http://schemas.microsoft.com/office/drawing/2014/main" val="2782169007"/>
                    </a:ext>
                  </a:extLst>
                </a:gridCol>
                <a:gridCol w="192024">
                  <a:extLst>
                    <a:ext uri="{9D8B030D-6E8A-4147-A177-3AD203B41FA5}">
                      <a16:colId xmlns:a16="http://schemas.microsoft.com/office/drawing/2014/main" val="168295282"/>
                    </a:ext>
                  </a:extLst>
                </a:gridCol>
                <a:gridCol w="91440">
                  <a:extLst>
                    <a:ext uri="{9D8B030D-6E8A-4147-A177-3AD203B41FA5}">
                      <a16:colId xmlns:a16="http://schemas.microsoft.com/office/drawing/2014/main" val="1496626678"/>
                    </a:ext>
                  </a:extLst>
                </a:gridCol>
                <a:gridCol w="155448">
                  <a:extLst>
                    <a:ext uri="{9D8B030D-6E8A-4147-A177-3AD203B41FA5}">
                      <a16:colId xmlns:a16="http://schemas.microsoft.com/office/drawing/2014/main" val="2964388543"/>
                    </a:ext>
                  </a:extLst>
                </a:gridCol>
                <a:gridCol w="192024">
                  <a:extLst>
                    <a:ext uri="{9D8B030D-6E8A-4147-A177-3AD203B41FA5}">
                      <a16:colId xmlns:a16="http://schemas.microsoft.com/office/drawing/2014/main" val="554547852"/>
                    </a:ext>
                  </a:extLst>
                </a:gridCol>
                <a:gridCol w="192024">
                  <a:extLst>
                    <a:ext uri="{9D8B030D-6E8A-4147-A177-3AD203B41FA5}">
                      <a16:colId xmlns:a16="http://schemas.microsoft.com/office/drawing/2014/main" val="3811433517"/>
                    </a:ext>
                  </a:extLst>
                </a:gridCol>
                <a:gridCol w="192024">
                  <a:extLst>
                    <a:ext uri="{9D8B030D-6E8A-4147-A177-3AD203B41FA5}">
                      <a16:colId xmlns:a16="http://schemas.microsoft.com/office/drawing/2014/main" val="3070298534"/>
                    </a:ext>
                  </a:extLst>
                </a:gridCol>
              </a:tblGrid>
              <a:tr h="677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1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6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7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8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9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10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705488"/>
                  </a:ext>
                </a:extLst>
              </a:tr>
              <a:tr h="15798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187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188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189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190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191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192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193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194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9706"/>
                  </a:ext>
                </a:extLst>
              </a:tr>
              <a:tr h="20997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dirty="0">
                        <a:effectLst/>
                      </a:endParaRPr>
                    </a:p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669103"/>
                  </a:ext>
                </a:extLst>
              </a:tr>
            </a:tbl>
          </a:graphicData>
        </a:graphic>
      </p:graphicFrame>
      <p:graphicFrame>
        <p:nvGraphicFramePr>
          <p:cNvPr id="48" name="Table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994314"/>
              </p:ext>
            </p:extLst>
          </p:nvPr>
        </p:nvGraphicFramePr>
        <p:xfrm>
          <a:off x="4762291" y="6807708"/>
          <a:ext cx="1759236" cy="581609"/>
        </p:xfrm>
        <a:graphic>
          <a:graphicData uri="http://schemas.openxmlformats.org/drawingml/2006/table">
            <a:tbl>
              <a:tblPr/>
              <a:tblGrid>
                <a:gridCol w="87962">
                  <a:extLst>
                    <a:ext uri="{9D8B030D-6E8A-4147-A177-3AD203B41FA5}">
                      <a16:colId xmlns:a16="http://schemas.microsoft.com/office/drawing/2014/main" val="1852657266"/>
                    </a:ext>
                  </a:extLst>
                </a:gridCol>
                <a:gridCol w="149535">
                  <a:extLst>
                    <a:ext uri="{9D8B030D-6E8A-4147-A177-3AD203B41FA5}">
                      <a16:colId xmlns:a16="http://schemas.microsoft.com/office/drawing/2014/main" val="606696773"/>
                    </a:ext>
                  </a:extLst>
                </a:gridCol>
                <a:gridCol w="149535">
                  <a:extLst>
                    <a:ext uri="{9D8B030D-6E8A-4147-A177-3AD203B41FA5}">
                      <a16:colId xmlns:a16="http://schemas.microsoft.com/office/drawing/2014/main" val="2450601301"/>
                    </a:ext>
                  </a:extLst>
                </a:gridCol>
                <a:gridCol w="149535">
                  <a:extLst>
                    <a:ext uri="{9D8B030D-6E8A-4147-A177-3AD203B41FA5}">
                      <a16:colId xmlns:a16="http://schemas.microsoft.com/office/drawing/2014/main" val="2782169007"/>
                    </a:ext>
                  </a:extLst>
                </a:gridCol>
                <a:gridCol w="149535">
                  <a:extLst>
                    <a:ext uri="{9D8B030D-6E8A-4147-A177-3AD203B41FA5}">
                      <a16:colId xmlns:a16="http://schemas.microsoft.com/office/drawing/2014/main" val="168295282"/>
                    </a:ext>
                  </a:extLst>
                </a:gridCol>
                <a:gridCol w="87962">
                  <a:extLst>
                    <a:ext uri="{9D8B030D-6E8A-4147-A177-3AD203B41FA5}">
                      <a16:colId xmlns:a16="http://schemas.microsoft.com/office/drawing/2014/main" val="1496626678"/>
                    </a:ext>
                  </a:extLst>
                </a:gridCol>
                <a:gridCol w="149535">
                  <a:extLst>
                    <a:ext uri="{9D8B030D-6E8A-4147-A177-3AD203B41FA5}">
                      <a16:colId xmlns:a16="http://schemas.microsoft.com/office/drawing/2014/main" val="2964388543"/>
                    </a:ext>
                  </a:extLst>
                </a:gridCol>
                <a:gridCol w="149535">
                  <a:extLst>
                    <a:ext uri="{9D8B030D-6E8A-4147-A177-3AD203B41FA5}">
                      <a16:colId xmlns:a16="http://schemas.microsoft.com/office/drawing/2014/main" val="554547852"/>
                    </a:ext>
                  </a:extLst>
                </a:gridCol>
                <a:gridCol w="149535">
                  <a:extLst>
                    <a:ext uri="{9D8B030D-6E8A-4147-A177-3AD203B41FA5}">
                      <a16:colId xmlns:a16="http://schemas.microsoft.com/office/drawing/2014/main" val="3811433517"/>
                    </a:ext>
                  </a:extLst>
                </a:gridCol>
                <a:gridCol w="149535">
                  <a:extLst>
                    <a:ext uri="{9D8B030D-6E8A-4147-A177-3AD203B41FA5}">
                      <a16:colId xmlns:a16="http://schemas.microsoft.com/office/drawing/2014/main" val="3070298534"/>
                    </a:ext>
                  </a:extLst>
                </a:gridCol>
                <a:gridCol w="149535">
                  <a:extLst>
                    <a:ext uri="{9D8B030D-6E8A-4147-A177-3AD203B41FA5}">
                      <a16:colId xmlns:a16="http://schemas.microsoft.com/office/drawing/2014/main" val="1535660431"/>
                    </a:ext>
                  </a:extLst>
                </a:gridCol>
                <a:gridCol w="149535">
                  <a:extLst>
                    <a:ext uri="{9D8B030D-6E8A-4147-A177-3AD203B41FA5}">
                      <a16:colId xmlns:a16="http://schemas.microsoft.com/office/drawing/2014/main" val="114832299"/>
                    </a:ext>
                  </a:extLst>
                </a:gridCol>
                <a:gridCol w="87962">
                  <a:extLst>
                    <a:ext uri="{9D8B030D-6E8A-4147-A177-3AD203B41FA5}">
                      <a16:colId xmlns:a16="http://schemas.microsoft.com/office/drawing/2014/main" val="1758927593"/>
                    </a:ext>
                  </a:extLst>
                </a:gridCol>
              </a:tblGrid>
              <a:tr h="9115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6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7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8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>
                          <a:effectLst/>
                        </a:rPr>
                        <a:t>9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10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11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12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00" b="1" dirty="0">
                          <a:effectLst/>
                        </a:rPr>
                        <a:t>13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705488"/>
                  </a:ext>
                </a:extLst>
              </a:tr>
              <a:tr h="24736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400" b="1" dirty="0">
                          <a:effectLst/>
                          <a:latin typeface="Calibri" panose="020F0502020204030204" pitchFamily="34" charset="0"/>
                        </a:rPr>
                        <a:t>HUV 248</a:t>
                      </a:r>
                    </a:p>
                  </a:txBody>
                  <a:tcPr marL="21836" marR="21836" marT="14557" marB="14557" anchor="ctr">
                    <a:lnL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400" b="1" dirty="0">
                          <a:effectLst/>
                          <a:latin typeface="Calibri" panose="020F0502020204030204" pitchFamily="34" charset="0"/>
                        </a:rPr>
                        <a:t>HUV 249</a:t>
                      </a:r>
                    </a:p>
                  </a:txBody>
                  <a:tcPr marL="21836" marR="21836" marT="14557" marB="14557" anchor="ctr">
                    <a:lnL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400" b="1" dirty="0">
                          <a:effectLst/>
                          <a:latin typeface="Calibri" panose="020F0502020204030204" pitchFamily="34" charset="0"/>
                        </a:rPr>
                        <a:t>HUV 250</a:t>
                      </a:r>
                    </a:p>
                  </a:txBody>
                  <a:tcPr marL="21836" marR="21836" marT="14557" marB="14557" anchor="ctr">
                    <a:lnL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400" b="1" dirty="0">
                          <a:effectLst/>
                          <a:latin typeface="Calibri" panose="020F0502020204030204" pitchFamily="34" charset="0"/>
                        </a:rPr>
                        <a:t>HUV 251</a:t>
                      </a:r>
                    </a:p>
                  </a:txBody>
                  <a:tcPr marL="21836" marR="21836" marT="14557" marB="14557" anchor="ctr">
                    <a:lnL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4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400" b="1" dirty="0">
                          <a:effectLst/>
                          <a:latin typeface="Calibri" panose="020F0502020204030204" pitchFamily="34" charset="0"/>
                        </a:rPr>
                        <a:t>HUV 252</a:t>
                      </a:r>
                    </a:p>
                  </a:txBody>
                  <a:tcPr marL="21836" marR="21836" marT="14557" marB="14557" anchor="ctr">
                    <a:lnL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400" b="1" dirty="0">
                          <a:effectLst/>
                          <a:latin typeface="Calibri" panose="020F0502020204030204" pitchFamily="34" charset="0"/>
                        </a:rPr>
                        <a:t>HUV 253</a:t>
                      </a:r>
                    </a:p>
                  </a:txBody>
                  <a:tcPr marL="21836" marR="21836" marT="14557" marB="14557" anchor="ctr">
                    <a:lnL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400" b="1" dirty="0">
                          <a:effectLst/>
                          <a:latin typeface="Calibri" panose="020F0502020204030204" pitchFamily="34" charset="0"/>
                        </a:rPr>
                        <a:t>HUB 256</a:t>
                      </a:r>
                    </a:p>
                  </a:txBody>
                  <a:tcPr marL="21836" marR="21836" marT="14557" marB="14557" anchor="ctr">
                    <a:lnL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400" b="1" dirty="0">
                          <a:effectLst/>
                          <a:latin typeface="Calibri" panose="020F0502020204030204" pitchFamily="34" charset="0"/>
                        </a:rPr>
                        <a:t>HUV 257</a:t>
                      </a:r>
                    </a:p>
                  </a:txBody>
                  <a:tcPr marL="21836" marR="21836" marT="14557" marB="14557" anchor="ctr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4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HUV 254</a:t>
                      </a:r>
                    </a:p>
                  </a:txBody>
                  <a:tcPr marL="21836" marR="21836" marT="14557" marB="14557" anchor="ctr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HUV 255</a:t>
                      </a:r>
                    </a:p>
                    <a:p>
                      <a:pPr algn="ctr" rtl="0" fontAlgn="b"/>
                      <a:endParaRPr lang="en-US" sz="4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" b="1" dirty="0">
                          <a:effectLst/>
                        </a:rPr>
                        <a:t>L</a:t>
                      </a:r>
                    </a:p>
                    <a:p>
                      <a:pPr algn="ctr" rtl="0" fontAlgn="b"/>
                      <a:endParaRPr lang="en-US" sz="4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9706"/>
                  </a:ext>
                </a:extLst>
              </a:tr>
              <a:tr h="24308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 dirty="0">
                        <a:effectLst/>
                      </a:endParaRPr>
                    </a:p>
                    <a:p>
                      <a:pPr algn="ctr" rtl="0" fontAlgn="ctr"/>
                      <a:endParaRPr lang="en-US" sz="400" b="1" dirty="0">
                        <a:effectLst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CTL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4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effectLst/>
                        </a:rPr>
                        <a:t>CTL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4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4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669103"/>
                  </a:ext>
                </a:extLst>
              </a:tr>
            </a:tbl>
          </a:graphicData>
        </a:graphic>
      </p:graphicFrame>
      <p:graphicFrame>
        <p:nvGraphicFramePr>
          <p:cNvPr id="49" name="Table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63336"/>
              </p:ext>
            </p:extLst>
          </p:nvPr>
        </p:nvGraphicFramePr>
        <p:xfrm>
          <a:off x="717757" y="6862292"/>
          <a:ext cx="1639696" cy="472440"/>
        </p:xfrm>
        <a:graphic>
          <a:graphicData uri="http://schemas.openxmlformats.org/drawingml/2006/table">
            <a:tbl>
              <a:tblPr/>
              <a:tblGrid>
                <a:gridCol w="88412">
                  <a:extLst>
                    <a:ext uri="{9D8B030D-6E8A-4147-A177-3AD203B41FA5}">
                      <a16:colId xmlns:a16="http://schemas.microsoft.com/office/drawing/2014/main" val="1852657266"/>
                    </a:ext>
                  </a:extLst>
                </a:gridCol>
                <a:gridCol w="182859">
                  <a:extLst>
                    <a:ext uri="{9D8B030D-6E8A-4147-A177-3AD203B41FA5}">
                      <a16:colId xmlns:a16="http://schemas.microsoft.com/office/drawing/2014/main" val="606696773"/>
                    </a:ext>
                  </a:extLst>
                </a:gridCol>
                <a:gridCol w="182859">
                  <a:extLst>
                    <a:ext uri="{9D8B030D-6E8A-4147-A177-3AD203B41FA5}">
                      <a16:colId xmlns:a16="http://schemas.microsoft.com/office/drawing/2014/main" val="2450601301"/>
                    </a:ext>
                  </a:extLst>
                </a:gridCol>
                <a:gridCol w="182859">
                  <a:extLst>
                    <a:ext uri="{9D8B030D-6E8A-4147-A177-3AD203B41FA5}">
                      <a16:colId xmlns:a16="http://schemas.microsoft.com/office/drawing/2014/main" val="2782169007"/>
                    </a:ext>
                  </a:extLst>
                </a:gridCol>
                <a:gridCol w="182859">
                  <a:extLst>
                    <a:ext uri="{9D8B030D-6E8A-4147-A177-3AD203B41FA5}">
                      <a16:colId xmlns:a16="http://schemas.microsoft.com/office/drawing/2014/main" val="168295282"/>
                    </a:ext>
                  </a:extLst>
                </a:gridCol>
                <a:gridCol w="88412">
                  <a:extLst>
                    <a:ext uri="{9D8B030D-6E8A-4147-A177-3AD203B41FA5}">
                      <a16:colId xmlns:a16="http://schemas.microsoft.com/office/drawing/2014/main" val="1496626678"/>
                    </a:ext>
                  </a:extLst>
                </a:gridCol>
                <a:gridCol w="182859">
                  <a:extLst>
                    <a:ext uri="{9D8B030D-6E8A-4147-A177-3AD203B41FA5}">
                      <a16:colId xmlns:a16="http://schemas.microsoft.com/office/drawing/2014/main" val="2964388543"/>
                    </a:ext>
                  </a:extLst>
                </a:gridCol>
                <a:gridCol w="182859">
                  <a:extLst>
                    <a:ext uri="{9D8B030D-6E8A-4147-A177-3AD203B41FA5}">
                      <a16:colId xmlns:a16="http://schemas.microsoft.com/office/drawing/2014/main" val="554547852"/>
                    </a:ext>
                  </a:extLst>
                </a:gridCol>
                <a:gridCol w="182859">
                  <a:extLst>
                    <a:ext uri="{9D8B030D-6E8A-4147-A177-3AD203B41FA5}">
                      <a16:colId xmlns:a16="http://schemas.microsoft.com/office/drawing/2014/main" val="3811433517"/>
                    </a:ext>
                  </a:extLst>
                </a:gridCol>
                <a:gridCol w="182859">
                  <a:extLst>
                    <a:ext uri="{9D8B030D-6E8A-4147-A177-3AD203B41FA5}">
                      <a16:colId xmlns:a16="http://schemas.microsoft.com/office/drawing/2014/main" val="3070298534"/>
                    </a:ext>
                  </a:extLst>
                </a:gridCol>
              </a:tblGrid>
              <a:tr h="5747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1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6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7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8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9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10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705488"/>
                  </a:ext>
                </a:extLst>
              </a:tr>
              <a:tr h="13345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500" b="1" dirty="0">
                          <a:effectLst/>
                        </a:rPr>
                        <a:t>HUV 73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500" b="1" dirty="0">
                          <a:effectLst/>
                        </a:rPr>
                        <a:t>HUV 74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500" b="1" dirty="0">
                          <a:effectLst/>
                        </a:rPr>
                        <a:t>HUV 75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500" b="1" dirty="0">
                          <a:effectLst/>
                        </a:rPr>
                        <a:t>HUV 76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500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500" b="1" dirty="0">
                          <a:effectLst/>
                        </a:rPr>
                        <a:t>HUV 79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500" b="1" dirty="0">
                          <a:effectLst/>
                        </a:rPr>
                        <a:t>HUV 80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500" b="1" dirty="0">
                          <a:effectLst/>
                        </a:rPr>
                        <a:t>HUV 81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500" b="1" dirty="0">
                          <a:effectLst/>
                        </a:rPr>
                        <a:t>HUV 82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9706"/>
                  </a:ext>
                </a:extLst>
              </a:tr>
              <a:tr h="172417"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500" b="1" dirty="0">
                          <a:effectLst/>
                        </a:rPr>
                        <a:t>CTL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5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5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5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5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5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5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5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b="1" dirty="0">
                          <a:effectLst/>
                        </a:rPr>
                        <a:t>CTL</a:t>
                      </a:r>
                    </a:p>
                    <a:p>
                      <a:pPr algn="ctr" rtl="0" fontAlgn="ctr"/>
                      <a:endParaRPr lang="en-US" sz="5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5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5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5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5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5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5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669103"/>
                  </a:ext>
                </a:extLst>
              </a:tr>
            </a:tbl>
          </a:graphicData>
        </a:graphic>
      </p:graphicFrame>
      <p:graphicFrame>
        <p:nvGraphicFramePr>
          <p:cNvPr id="50" name="Table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444672"/>
              </p:ext>
            </p:extLst>
          </p:nvPr>
        </p:nvGraphicFramePr>
        <p:xfrm>
          <a:off x="2813643" y="6808952"/>
          <a:ext cx="1645920" cy="579120"/>
        </p:xfrm>
        <a:graphic>
          <a:graphicData uri="http://schemas.openxmlformats.org/drawingml/2006/table">
            <a:tbl>
              <a:tblPr/>
              <a:tblGrid>
                <a:gridCol w="91440">
                  <a:extLst>
                    <a:ext uri="{9D8B030D-6E8A-4147-A177-3AD203B41FA5}">
                      <a16:colId xmlns:a16="http://schemas.microsoft.com/office/drawing/2014/main" val="1852657266"/>
                    </a:ext>
                  </a:extLst>
                </a:gridCol>
                <a:gridCol w="155448">
                  <a:extLst>
                    <a:ext uri="{9D8B030D-6E8A-4147-A177-3AD203B41FA5}">
                      <a16:colId xmlns:a16="http://schemas.microsoft.com/office/drawing/2014/main" val="606696773"/>
                    </a:ext>
                  </a:extLst>
                </a:gridCol>
                <a:gridCol w="192024">
                  <a:extLst>
                    <a:ext uri="{9D8B030D-6E8A-4147-A177-3AD203B41FA5}">
                      <a16:colId xmlns:a16="http://schemas.microsoft.com/office/drawing/2014/main" val="2450601301"/>
                    </a:ext>
                  </a:extLst>
                </a:gridCol>
                <a:gridCol w="192024">
                  <a:extLst>
                    <a:ext uri="{9D8B030D-6E8A-4147-A177-3AD203B41FA5}">
                      <a16:colId xmlns:a16="http://schemas.microsoft.com/office/drawing/2014/main" val="2782169007"/>
                    </a:ext>
                  </a:extLst>
                </a:gridCol>
                <a:gridCol w="192024">
                  <a:extLst>
                    <a:ext uri="{9D8B030D-6E8A-4147-A177-3AD203B41FA5}">
                      <a16:colId xmlns:a16="http://schemas.microsoft.com/office/drawing/2014/main" val="168295282"/>
                    </a:ext>
                  </a:extLst>
                </a:gridCol>
                <a:gridCol w="91440">
                  <a:extLst>
                    <a:ext uri="{9D8B030D-6E8A-4147-A177-3AD203B41FA5}">
                      <a16:colId xmlns:a16="http://schemas.microsoft.com/office/drawing/2014/main" val="1496626678"/>
                    </a:ext>
                  </a:extLst>
                </a:gridCol>
                <a:gridCol w="155448">
                  <a:extLst>
                    <a:ext uri="{9D8B030D-6E8A-4147-A177-3AD203B41FA5}">
                      <a16:colId xmlns:a16="http://schemas.microsoft.com/office/drawing/2014/main" val="2964388543"/>
                    </a:ext>
                  </a:extLst>
                </a:gridCol>
                <a:gridCol w="192024">
                  <a:extLst>
                    <a:ext uri="{9D8B030D-6E8A-4147-A177-3AD203B41FA5}">
                      <a16:colId xmlns:a16="http://schemas.microsoft.com/office/drawing/2014/main" val="554547852"/>
                    </a:ext>
                  </a:extLst>
                </a:gridCol>
                <a:gridCol w="192024">
                  <a:extLst>
                    <a:ext uri="{9D8B030D-6E8A-4147-A177-3AD203B41FA5}">
                      <a16:colId xmlns:a16="http://schemas.microsoft.com/office/drawing/2014/main" val="3811433517"/>
                    </a:ext>
                  </a:extLst>
                </a:gridCol>
                <a:gridCol w="192024">
                  <a:extLst>
                    <a:ext uri="{9D8B030D-6E8A-4147-A177-3AD203B41FA5}">
                      <a16:colId xmlns:a16="http://schemas.microsoft.com/office/drawing/2014/main" val="3070298534"/>
                    </a:ext>
                  </a:extLst>
                </a:gridCol>
              </a:tblGrid>
              <a:tr h="677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1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6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7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8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9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10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705488"/>
                  </a:ext>
                </a:extLst>
              </a:tr>
              <a:tr h="15798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187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188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189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190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191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192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193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194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9706"/>
                  </a:ext>
                </a:extLst>
              </a:tr>
              <a:tr h="20997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dirty="0">
                        <a:effectLst/>
                      </a:endParaRPr>
                    </a:p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669103"/>
                  </a:ext>
                </a:extLst>
              </a:tr>
            </a:tbl>
          </a:graphicData>
        </a:graphic>
      </p:graphicFrame>
      <p:sp>
        <p:nvSpPr>
          <p:cNvPr id="51" name="TextBox 50"/>
          <p:cNvSpPr txBox="1"/>
          <p:nvPr/>
        </p:nvSpPr>
        <p:spPr>
          <a:xfrm>
            <a:off x="63125" y="5629289"/>
            <a:ext cx="7697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α-Tubulin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(52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3" t="63297"/>
          <a:stretch/>
        </p:blipFill>
        <p:spPr>
          <a:xfrm>
            <a:off x="2834608" y="4669163"/>
            <a:ext cx="2013579" cy="90605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54" r="13213" b="1374"/>
          <a:stretch/>
        </p:blipFill>
        <p:spPr>
          <a:xfrm>
            <a:off x="2814520" y="5639214"/>
            <a:ext cx="1985197" cy="34341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76" b="38874"/>
          <a:stretch/>
        </p:blipFill>
        <p:spPr>
          <a:xfrm>
            <a:off x="702245" y="7862379"/>
            <a:ext cx="1694095" cy="32727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47" b="36880"/>
          <a:stretch/>
        </p:blipFill>
        <p:spPr>
          <a:xfrm>
            <a:off x="5012317" y="4671527"/>
            <a:ext cx="1695864" cy="79303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30" b="33262"/>
          <a:stretch/>
        </p:blipFill>
        <p:spPr>
          <a:xfrm>
            <a:off x="4947945" y="5689813"/>
            <a:ext cx="1824608" cy="29281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30" b="33794"/>
          <a:stretch/>
        </p:blipFill>
        <p:spPr>
          <a:xfrm>
            <a:off x="704014" y="8717003"/>
            <a:ext cx="1694095" cy="23237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97" r="3779"/>
          <a:stretch/>
        </p:blipFill>
        <p:spPr>
          <a:xfrm>
            <a:off x="4734770" y="7526543"/>
            <a:ext cx="2070352" cy="99894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1" t="87988" r="18535" b="3652"/>
          <a:stretch/>
        </p:blipFill>
        <p:spPr>
          <a:xfrm>
            <a:off x="4816201" y="8680302"/>
            <a:ext cx="1651415" cy="30577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43" b="29393"/>
          <a:stretch/>
        </p:blipFill>
        <p:spPr>
          <a:xfrm>
            <a:off x="776429" y="4696466"/>
            <a:ext cx="1942066" cy="76810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040" b="9501"/>
          <a:stretch/>
        </p:blipFill>
        <p:spPr>
          <a:xfrm>
            <a:off x="782126" y="5710302"/>
            <a:ext cx="1936369" cy="25183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66" name="Rectangle 65"/>
          <p:cNvSpPr/>
          <p:nvPr/>
        </p:nvSpPr>
        <p:spPr>
          <a:xfrm>
            <a:off x="3121760" y="4835369"/>
            <a:ext cx="729695" cy="234797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3044950" y="5686932"/>
            <a:ext cx="806505" cy="234797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90" r="12651" b="13470"/>
          <a:stretch/>
        </p:blipFill>
        <p:spPr>
          <a:xfrm>
            <a:off x="2491555" y="7832157"/>
            <a:ext cx="2089595" cy="36668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71" name="Rectangle 70"/>
          <p:cNvSpPr/>
          <p:nvPr/>
        </p:nvSpPr>
        <p:spPr>
          <a:xfrm>
            <a:off x="3697836" y="7946019"/>
            <a:ext cx="806505" cy="234797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131468" y="1898177"/>
            <a:ext cx="6815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p53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(53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4988" y="2434333"/>
            <a:ext cx="7697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α-Tubulin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(52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54" r="13213" b="1374"/>
          <a:stretch/>
        </p:blipFill>
        <p:spPr>
          <a:xfrm>
            <a:off x="2826383" y="2444258"/>
            <a:ext cx="1985197" cy="34341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09" r="11478" b="198"/>
          <a:stretch/>
        </p:blipFill>
        <p:spPr>
          <a:xfrm>
            <a:off x="2834490" y="1902555"/>
            <a:ext cx="1977090" cy="34159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80" b="38760"/>
          <a:stretch/>
        </p:blipFill>
        <p:spPr>
          <a:xfrm>
            <a:off x="786691" y="1886991"/>
            <a:ext cx="1943667" cy="45058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040" b="9501"/>
          <a:stretch/>
        </p:blipFill>
        <p:spPr>
          <a:xfrm>
            <a:off x="793989" y="2515346"/>
            <a:ext cx="1936369" cy="25183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61" name="Rectangle 60"/>
          <p:cNvSpPr/>
          <p:nvPr/>
        </p:nvSpPr>
        <p:spPr>
          <a:xfrm>
            <a:off x="1002463" y="2053139"/>
            <a:ext cx="806505" cy="234797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940776" y="2503723"/>
            <a:ext cx="806505" cy="234797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3" name="Table 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710075"/>
              </p:ext>
            </p:extLst>
          </p:nvPr>
        </p:nvGraphicFramePr>
        <p:xfrm>
          <a:off x="813065" y="1261268"/>
          <a:ext cx="1891230" cy="548640"/>
        </p:xfrm>
        <a:graphic>
          <a:graphicData uri="http://schemas.openxmlformats.org/drawingml/2006/table">
            <a:tbl>
              <a:tblPr/>
              <a:tblGrid>
                <a:gridCol w="189123">
                  <a:extLst>
                    <a:ext uri="{9D8B030D-6E8A-4147-A177-3AD203B41FA5}">
                      <a16:colId xmlns:a16="http://schemas.microsoft.com/office/drawing/2014/main" val="1852657266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606696773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2450601301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2782169007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168295282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1496626678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2964388543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554547852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3811433517"/>
                    </a:ext>
                  </a:extLst>
                </a:gridCol>
                <a:gridCol w="189123">
                  <a:extLst>
                    <a:ext uri="{9D8B030D-6E8A-4147-A177-3AD203B41FA5}">
                      <a16:colId xmlns:a16="http://schemas.microsoft.com/office/drawing/2014/main" val="3070298534"/>
                    </a:ext>
                  </a:extLst>
                </a:gridCol>
              </a:tblGrid>
              <a:tr h="5747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1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6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7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8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9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10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705488"/>
                  </a:ext>
                </a:extLst>
              </a:tr>
              <a:tr h="13345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133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134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HUV 135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136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137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138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139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HUV 140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9706"/>
                  </a:ext>
                </a:extLst>
              </a:tr>
              <a:tr h="172417"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669103"/>
                  </a:ext>
                </a:extLst>
              </a:tr>
            </a:tbl>
          </a:graphicData>
        </a:graphic>
      </p:graphicFrame>
      <p:graphicFrame>
        <p:nvGraphicFramePr>
          <p:cNvPr id="64" name="Table 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451816"/>
              </p:ext>
            </p:extLst>
          </p:nvPr>
        </p:nvGraphicFramePr>
        <p:xfrm>
          <a:off x="3166613" y="1233965"/>
          <a:ext cx="1645920" cy="579120"/>
        </p:xfrm>
        <a:graphic>
          <a:graphicData uri="http://schemas.openxmlformats.org/drawingml/2006/table">
            <a:tbl>
              <a:tblPr/>
              <a:tblGrid>
                <a:gridCol w="91440">
                  <a:extLst>
                    <a:ext uri="{9D8B030D-6E8A-4147-A177-3AD203B41FA5}">
                      <a16:colId xmlns:a16="http://schemas.microsoft.com/office/drawing/2014/main" val="1852657266"/>
                    </a:ext>
                  </a:extLst>
                </a:gridCol>
                <a:gridCol w="155448">
                  <a:extLst>
                    <a:ext uri="{9D8B030D-6E8A-4147-A177-3AD203B41FA5}">
                      <a16:colId xmlns:a16="http://schemas.microsoft.com/office/drawing/2014/main" val="606696773"/>
                    </a:ext>
                  </a:extLst>
                </a:gridCol>
                <a:gridCol w="192024">
                  <a:extLst>
                    <a:ext uri="{9D8B030D-6E8A-4147-A177-3AD203B41FA5}">
                      <a16:colId xmlns:a16="http://schemas.microsoft.com/office/drawing/2014/main" val="2450601301"/>
                    </a:ext>
                  </a:extLst>
                </a:gridCol>
                <a:gridCol w="192024">
                  <a:extLst>
                    <a:ext uri="{9D8B030D-6E8A-4147-A177-3AD203B41FA5}">
                      <a16:colId xmlns:a16="http://schemas.microsoft.com/office/drawing/2014/main" val="2782169007"/>
                    </a:ext>
                  </a:extLst>
                </a:gridCol>
                <a:gridCol w="192024">
                  <a:extLst>
                    <a:ext uri="{9D8B030D-6E8A-4147-A177-3AD203B41FA5}">
                      <a16:colId xmlns:a16="http://schemas.microsoft.com/office/drawing/2014/main" val="168295282"/>
                    </a:ext>
                  </a:extLst>
                </a:gridCol>
                <a:gridCol w="91440">
                  <a:extLst>
                    <a:ext uri="{9D8B030D-6E8A-4147-A177-3AD203B41FA5}">
                      <a16:colId xmlns:a16="http://schemas.microsoft.com/office/drawing/2014/main" val="1496626678"/>
                    </a:ext>
                  </a:extLst>
                </a:gridCol>
                <a:gridCol w="155448">
                  <a:extLst>
                    <a:ext uri="{9D8B030D-6E8A-4147-A177-3AD203B41FA5}">
                      <a16:colId xmlns:a16="http://schemas.microsoft.com/office/drawing/2014/main" val="2964388543"/>
                    </a:ext>
                  </a:extLst>
                </a:gridCol>
                <a:gridCol w="192024">
                  <a:extLst>
                    <a:ext uri="{9D8B030D-6E8A-4147-A177-3AD203B41FA5}">
                      <a16:colId xmlns:a16="http://schemas.microsoft.com/office/drawing/2014/main" val="554547852"/>
                    </a:ext>
                  </a:extLst>
                </a:gridCol>
                <a:gridCol w="192024">
                  <a:extLst>
                    <a:ext uri="{9D8B030D-6E8A-4147-A177-3AD203B41FA5}">
                      <a16:colId xmlns:a16="http://schemas.microsoft.com/office/drawing/2014/main" val="3811433517"/>
                    </a:ext>
                  </a:extLst>
                </a:gridCol>
                <a:gridCol w="192024">
                  <a:extLst>
                    <a:ext uri="{9D8B030D-6E8A-4147-A177-3AD203B41FA5}">
                      <a16:colId xmlns:a16="http://schemas.microsoft.com/office/drawing/2014/main" val="3070298534"/>
                    </a:ext>
                  </a:extLst>
                </a:gridCol>
              </a:tblGrid>
              <a:tr h="677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1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3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C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6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7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8D0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8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E8D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9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6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10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705488"/>
                  </a:ext>
                </a:extLst>
              </a:tr>
              <a:tr h="15798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187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D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188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D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189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190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8DE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C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191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2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192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8E7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193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4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194</a:t>
                      </a:r>
                    </a:p>
                  </a:txBody>
                  <a:tcPr marL="0" marR="0" marT="15240" marB="15240" anchor="ctr">
                    <a:lnL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68E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19706"/>
                  </a:ext>
                </a:extLst>
              </a:tr>
              <a:tr h="20997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dirty="0">
                        <a:effectLst/>
                      </a:endParaRPr>
                    </a:p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E6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8E8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28E9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3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effectLst/>
                        </a:rPr>
                        <a:t>CTL</a:t>
                      </a:r>
                    </a:p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48F5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0.1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0.2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0.5 µM</a:t>
                      </a:r>
                    </a:p>
                    <a:p>
                      <a:pPr algn="ctr" rtl="0" fontAlgn="ctr"/>
                      <a:r>
                        <a:rPr lang="en-US" sz="600" b="1" dirty="0">
                          <a:solidFill>
                            <a:srgbClr val="FF0000"/>
                          </a:solidFill>
                          <a:effectLst/>
                        </a:rPr>
                        <a:t>DOX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669103"/>
                  </a:ext>
                </a:extLst>
              </a:tr>
            </a:tbl>
          </a:graphicData>
        </a:graphic>
      </p:graphicFrame>
      <p:cxnSp>
        <p:nvCxnSpPr>
          <p:cNvPr id="65" name="Straight Connector 64"/>
          <p:cNvCxnSpPr/>
          <p:nvPr/>
        </p:nvCxnSpPr>
        <p:spPr>
          <a:xfrm>
            <a:off x="0" y="3151015"/>
            <a:ext cx="6890948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1033655" y="3249557"/>
            <a:ext cx="9489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S1E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033655" y="6299688"/>
            <a:ext cx="9425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S1F</a:t>
            </a:r>
          </a:p>
        </p:txBody>
      </p:sp>
      <p:cxnSp>
        <p:nvCxnSpPr>
          <p:cNvPr id="77" name="Straight Connector 76"/>
          <p:cNvCxnSpPr/>
          <p:nvPr/>
        </p:nvCxnSpPr>
        <p:spPr>
          <a:xfrm>
            <a:off x="-32948" y="6294824"/>
            <a:ext cx="6890948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339" r="9221" b="2969"/>
          <a:stretch/>
        </p:blipFill>
        <p:spPr>
          <a:xfrm>
            <a:off x="2580919" y="8670028"/>
            <a:ext cx="2111367" cy="31540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72" name="Rectangle 71"/>
          <p:cNvSpPr/>
          <p:nvPr/>
        </p:nvSpPr>
        <p:spPr>
          <a:xfrm>
            <a:off x="3697836" y="8755785"/>
            <a:ext cx="761728" cy="229647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705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304801"/>
            <a:ext cx="15524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Uncropped images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10206" y="2141308"/>
            <a:ext cx="8861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Cleaved caspase-3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(17,19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08006" y="609601"/>
            <a:ext cx="9697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S6A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6922" y="3833678"/>
            <a:ext cx="8902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Total caspase-3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(35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38" name="Table 37"/>
          <p:cNvGraphicFramePr>
            <a:graphicFrameLocks noGrp="1"/>
          </p:cNvGraphicFramePr>
          <p:nvPr/>
        </p:nvGraphicFramePr>
        <p:xfrm>
          <a:off x="858600" y="959024"/>
          <a:ext cx="2800830" cy="752829"/>
        </p:xfrm>
        <a:graphic>
          <a:graphicData uri="http://schemas.openxmlformats.org/drawingml/2006/table">
            <a:tbl>
              <a:tblPr/>
              <a:tblGrid>
                <a:gridCol w="144443">
                  <a:extLst>
                    <a:ext uri="{9D8B030D-6E8A-4147-A177-3AD203B41FA5}">
                      <a16:colId xmlns:a16="http://schemas.microsoft.com/office/drawing/2014/main" val="4017611445"/>
                    </a:ext>
                  </a:extLst>
                </a:gridCol>
                <a:gridCol w="202288">
                  <a:extLst>
                    <a:ext uri="{9D8B030D-6E8A-4147-A177-3AD203B41FA5}">
                      <a16:colId xmlns:a16="http://schemas.microsoft.com/office/drawing/2014/main" val="2901846887"/>
                    </a:ext>
                  </a:extLst>
                </a:gridCol>
                <a:gridCol w="176469">
                  <a:extLst>
                    <a:ext uri="{9D8B030D-6E8A-4147-A177-3AD203B41FA5}">
                      <a16:colId xmlns:a16="http://schemas.microsoft.com/office/drawing/2014/main" val="1531593738"/>
                    </a:ext>
                  </a:extLst>
                </a:gridCol>
                <a:gridCol w="228901">
                  <a:extLst>
                    <a:ext uri="{9D8B030D-6E8A-4147-A177-3AD203B41FA5}">
                      <a16:colId xmlns:a16="http://schemas.microsoft.com/office/drawing/2014/main" val="2762879117"/>
                    </a:ext>
                  </a:extLst>
                </a:gridCol>
                <a:gridCol w="169258">
                  <a:extLst>
                    <a:ext uri="{9D8B030D-6E8A-4147-A177-3AD203B41FA5}">
                      <a16:colId xmlns:a16="http://schemas.microsoft.com/office/drawing/2014/main" val="1185721839"/>
                    </a:ext>
                  </a:extLst>
                </a:gridCol>
                <a:gridCol w="184980">
                  <a:extLst>
                    <a:ext uri="{9D8B030D-6E8A-4147-A177-3AD203B41FA5}">
                      <a16:colId xmlns:a16="http://schemas.microsoft.com/office/drawing/2014/main" val="800111385"/>
                    </a:ext>
                  </a:extLst>
                </a:gridCol>
                <a:gridCol w="178094">
                  <a:extLst>
                    <a:ext uri="{9D8B030D-6E8A-4147-A177-3AD203B41FA5}">
                      <a16:colId xmlns:a16="http://schemas.microsoft.com/office/drawing/2014/main" val="1334503297"/>
                    </a:ext>
                  </a:extLst>
                </a:gridCol>
                <a:gridCol w="173046">
                  <a:extLst>
                    <a:ext uri="{9D8B030D-6E8A-4147-A177-3AD203B41FA5}">
                      <a16:colId xmlns:a16="http://schemas.microsoft.com/office/drawing/2014/main" val="3123306252"/>
                    </a:ext>
                  </a:extLst>
                </a:gridCol>
                <a:gridCol w="195665">
                  <a:extLst>
                    <a:ext uri="{9D8B030D-6E8A-4147-A177-3AD203B41FA5}">
                      <a16:colId xmlns:a16="http://schemas.microsoft.com/office/drawing/2014/main" val="464090841"/>
                    </a:ext>
                  </a:extLst>
                </a:gridCol>
                <a:gridCol w="156118">
                  <a:extLst>
                    <a:ext uri="{9D8B030D-6E8A-4147-A177-3AD203B41FA5}">
                      <a16:colId xmlns:a16="http://schemas.microsoft.com/office/drawing/2014/main" val="3162358688"/>
                    </a:ext>
                  </a:extLst>
                </a:gridCol>
                <a:gridCol w="235212">
                  <a:extLst>
                    <a:ext uri="{9D8B030D-6E8A-4147-A177-3AD203B41FA5}">
                      <a16:colId xmlns:a16="http://schemas.microsoft.com/office/drawing/2014/main" val="3896108471"/>
                    </a:ext>
                  </a:extLst>
                </a:gridCol>
                <a:gridCol w="195665">
                  <a:extLst>
                    <a:ext uri="{9D8B030D-6E8A-4147-A177-3AD203B41FA5}">
                      <a16:colId xmlns:a16="http://schemas.microsoft.com/office/drawing/2014/main" val="1773961963"/>
                    </a:ext>
                  </a:extLst>
                </a:gridCol>
                <a:gridCol w="156533">
                  <a:extLst>
                    <a:ext uri="{9D8B030D-6E8A-4147-A177-3AD203B41FA5}">
                      <a16:colId xmlns:a16="http://schemas.microsoft.com/office/drawing/2014/main" val="801284915"/>
                    </a:ext>
                  </a:extLst>
                </a:gridCol>
                <a:gridCol w="202079">
                  <a:extLst>
                    <a:ext uri="{9D8B030D-6E8A-4147-A177-3AD203B41FA5}">
                      <a16:colId xmlns:a16="http://schemas.microsoft.com/office/drawing/2014/main" val="2137659426"/>
                    </a:ext>
                  </a:extLst>
                </a:gridCol>
                <a:gridCol w="202079">
                  <a:extLst>
                    <a:ext uri="{9D8B030D-6E8A-4147-A177-3AD203B41FA5}">
                      <a16:colId xmlns:a16="http://schemas.microsoft.com/office/drawing/2014/main" val="3877760550"/>
                    </a:ext>
                  </a:extLst>
                </a:gridCol>
              </a:tblGrid>
              <a:tr h="15130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1</a:t>
                      </a:r>
                    </a:p>
                  </a:txBody>
                  <a:tcPr marL="14897" marR="148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2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3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0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8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4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8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5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0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0CE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6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C0CE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7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8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4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CD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9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CD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10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C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D2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11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00D2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12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13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4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14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C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15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C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9443380"/>
                  </a:ext>
                </a:extLst>
              </a:tr>
              <a:tr h="27518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14897" marR="148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569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EA 570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EA 572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EA 573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EA 575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576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EA 578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577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587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EA 588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590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589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9605205"/>
                  </a:ext>
                </a:extLst>
              </a:tr>
              <a:tr h="326341"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14897" marR="148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5860197"/>
                  </a:ext>
                </a:extLst>
              </a:tr>
            </a:tbl>
          </a:graphicData>
        </a:graphic>
      </p:graphicFrame>
      <p:graphicFrame>
        <p:nvGraphicFramePr>
          <p:cNvPr id="35" name="Table 34"/>
          <p:cNvGraphicFramePr>
            <a:graphicFrameLocks noGrp="1"/>
          </p:cNvGraphicFramePr>
          <p:nvPr/>
        </p:nvGraphicFramePr>
        <p:xfrm>
          <a:off x="3955178" y="968517"/>
          <a:ext cx="2697726" cy="744190"/>
        </p:xfrm>
        <a:graphic>
          <a:graphicData uri="http://schemas.openxmlformats.org/drawingml/2006/table">
            <a:tbl>
              <a:tblPr/>
              <a:tblGrid>
                <a:gridCol w="149944">
                  <a:extLst>
                    <a:ext uri="{9D8B030D-6E8A-4147-A177-3AD203B41FA5}">
                      <a16:colId xmlns:a16="http://schemas.microsoft.com/office/drawing/2014/main" val="4017611445"/>
                    </a:ext>
                  </a:extLst>
                </a:gridCol>
                <a:gridCol w="209992">
                  <a:extLst>
                    <a:ext uri="{9D8B030D-6E8A-4147-A177-3AD203B41FA5}">
                      <a16:colId xmlns:a16="http://schemas.microsoft.com/office/drawing/2014/main" val="2901846887"/>
                    </a:ext>
                  </a:extLst>
                </a:gridCol>
                <a:gridCol w="183190">
                  <a:extLst>
                    <a:ext uri="{9D8B030D-6E8A-4147-A177-3AD203B41FA5}">
                      <a16:colId xmlns:a16="http://schemas.microsoft.com/office/drawing/2014/main" val="1531593738"/>
                    </a:ext>
                  </a:extLst>
                </a:gridCol>
                <a:gridCol w="237619">
                  <a:extLst>
                    <a:ext uri="{9D8B030D-6E8A-4147-A177-3AD203B41FA5}">
                      <a16:colId xmlns:a16="http://schemas.microsoft.com/office/drawing/2014/main" val="2762879117"/>
                    </a:ext>
                  </a:extLst>
                </a:gridCol>
                <a:gridCol w="175704">
                  <a:extLst>
                    <a:ext uri="{9D8B030D-6E8A-4147-A177-3AD203B41FA5}">
                      <a16:colId xmlns:a16="http://schemas.microsoft.com/office/drawing/2014/main" val="1185721839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800111385"/>
                    </a:ext>
                  </a:extLst>
                </a:gridCol>
                <a:gridCol w="184877">
                  <a:extLst>
                    <a:ext uri="{9D8B030D-6E8A-4147-A177-3AD203B41FA5}">
                      <a16:colId xmlns:a16="http://schemas.microsoft.com/office/drawing/2014/main" val="1334503297"/>
                    </a:ext>
                  </a:extLst>
                </a:gridCol>
                <a:gridCol w="179637">
                  <a:extLst>
                    <a:ext uri="{9D8B030D-6E8A-4147-A177-3AD203B41FA5}">
                      <a16:colId xmlns:a16="http://schemas.microsoft.com/office/drawing/2014/main" val="3123306252"/>
                    </a:ext>
                  </a:extLst>
                </a:gridCol>
                <a:gridCol w="203117">
                  <a:extLst>
                    <a:ext uri="{9D8B030D-6E8A-4147-A177-3AD203B41FA5}">
                      <a16:colId xmlns:a16="http://schemas.microsoft.com/office/drawing/2014/main" val="464090841"/>
                    </a:ext>
                  </a:extLst>
                </a:gridCol>
                <a:gridCol w="162064">
                  <a:extLst>
                    <a:ext uri="{9D8B030D-6E8A-4147-A177-3AD203B41FA5}">
                      <a16:colId xmlns:a16="http://schemas.microsoft.com/office/drawing/2014/main" val="3162358688"/>
                    </a:ext>
                  </a:extLst>
                </a:gridCol>
                <a:gridCol w="244170">
                  <a:extLst>
                    <a:ext uri="{9D8B030D-6E8A-4147-A177-3AD203B41FA5}">
                      <a16:colId xmlns:a16="http://schemas.microsoft.com/office/drawing/2014/main" val="3896108471"/>
                    </a:ext>
                  </a:extLst>
                </a:gridCol>
                <a:gridCol w="203117">
                  <a:extLst>
                    <a:ext uri="{9D8B030D-6E8A-4147-A177-3AD203B41FA5}">
                      <a16:colId xmlns:a16="http://schemas.microsoft.com/office/drawing/2014/main" val="1773961963"/>
                    </a:ext>
                  </a:extLst>
                </a:gridCol>
                <a:gridCol w="162495">
                  <a:extLst>
                    <a:ext uri="{9D8B030D-6E8A-4147-A177-3AD203B41FA5}">
                      <a16:colId xmlns:a16="http://schemas.microsoft.com/office/drawing/2014/main" val="801284915"/>
                    </a:ext>
                  </a:extLst>
                </a:gridCol>
                <a:gridCol w="209775">
                  <a:extLst>
                    <a:ext uri="{9D8B030D-6E8A-4147-A177-3AD203B41FA5}">
                      <a16:colId xmlns:a16="http://schemas.microsoft.com/office/drawing/2014/main" val="2137659426"/>
                    </a:ext>
                  </a:extLst>
                </a:gridCol>
              </a:tblGrid>
              <a:tr h="14956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1</a:t>
                      </a:r>
                    </a:p>
                  </a:txBody>
                  <a:tcPr marL="14897" marR="148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2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3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0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8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4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8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5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0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0CE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6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C0CE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7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8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4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CD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9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CD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10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C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D2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11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00D2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12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13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4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14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C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9443380"/>
                  </a:ext>
                </a:extLst>
              </a:tr>
              <a:tr h="27202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14897" marR="148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581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582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585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583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584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586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587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588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590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591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589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592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9605205"/>
                  </a:ext>
                </a:extLst>
              </a:tr>
              <a:tr h="322596"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14897" marR="148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Fisetin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Fisetin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Fisetin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5860197"/>
                  </a:ext>
                </a:extLst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74" b="12534"/>
          <a:stretch/>
        </p:blipFill>
        <p:spPr>
          <a:xfrm>
            <a:off x="3861452" y="1822842"/>
            <a:ext cx="2870378" cy="155747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46" b="12534"/>
          <a:stretch/>
        </p:blipFill>
        <p:spPr>
          <a:xfrm>
            <a:off x="3813050" y="3483853"/>
            <a:ext cx="2883188" cy="143999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45" name="TextBox 44"/>
          <p:cNvSpPr txBox="1"/>
          <p:nvPr/>
        </p:nvSpPr>
        <p:spPr>
          <a:xfrm>
            <a:off x="25095" y="5378505"/>
            <a:ext cx="7697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α-Tubulin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(52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13" b="13471"/>
          <a:stretch/>
        </p:blipFill>
        <p:spPr>
          <a:xfrm>
            <a:off x="789851" y="1822842"/>
            <a:ext cx="2869579" cy="96012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80" b="18154"/>
          <a:stretch/>
        </p:blipFill>
        <p:spPr>
          <a:xfrm>
            <a:off x="789851" y="5378505"/>
            <a:ext cx="2869579" cy="38405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96" b="22837"/>
          <a:stretch/>
        </p:blipFill>
        <p:spPr>
          <a:xfrm>
            <a:off x="789851" y="3794582"/>
            <a:ext cx="2869579" cy="38405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50" name="Rectangle 49"/>
          <p:cNvSpPr/>
          <p:nvPr/>
        </p:nvSpPr>
        <p:spPr>
          <a:xfrm>
            <a:off x="1008006" y="2273010"/>
            <a:ext cx="868607" cy="338180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1062187" y="3956339"/>
            <a:ext cx="868607" cy="269896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990600" y="5551132"/>
            <a:ext cx="868607" cy="269896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68" b="20028"/>
          <a:stretch/>
        </p:blipFill>
        <p:spPr>
          <a:xfrm>
            <a:off x="3763648" y="5364604"/>
            <a:ext cx="2981992" cy="39795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01287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974" y="1948251"/>
            <a:ext cx="6850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Cleaved PARP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(89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7" b="20026"/>
          <a:stretch/>
        </p:blipFill>
        <p:spPr>
          <a:xfrm>
            <a:off x="833272" y="1959934"/>
            <a:ext cx="2960477" cy="72969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60" b="20027"/>
          <a:stretch/>
        </p:blipFill>
        <p:spPr>
          <a:xfrm>
            <a:off x="811778" y="2908376"/>
            <a:ext cx="2960477" cy="53767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-27450" y="3050314"/>
            <a:ext cx="8902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Total PARP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(116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69" b="19955"/>
          <a:stretch/>
        </p:blipFill>
        <p:spPr>
          <a:xfrm>
            <a:off x="3868383" y="2031649"/>
            <a:ext cx="2784521" cy="60809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23" b="23774"/>
          <a:stretch/>
        </p:blipFill>
        <p:spPr>
          <a:xfrm>
            <a:off x="3868383" y="2920585"/>
            <a:ext cx="2901852" cy="52546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990600" y="304801"/>
            <a:ext cx="15524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Uncropped images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8006" y="609601"/>
            <a:ext cx="961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S6B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812428"/>
              </p:ext>
            </p:extLst>
          </p:nvPr>
        </p:nvGraphicFramePr>
        <p:xfrm>
          <a:off x="821136" y="968517"/>
          <a:ext cx="2697726" cy="744190"/>
        </p:xfrm>
        <a:graphic>
          <a:graphicData uri="http://schemas.openxmlformats.org/drawingml/2006/table">
            <a:tbl>
              <a:tblPr/>
              <a:tblGrid>
                <a:gridCol w="149944">
                  <a:extLst>
                    <a:ext uri="{9D8B030D-6E8A-4147-A177-3AD203B41FA5}">
                      <a16:colId xmlns:a16="http://schemas.microsoft.com/office/drawing/2014/main" val="4017611445"/>
                    </a:ext>
                  </a:extLst>
                </a:gridCol>
                <a:gridCol w="209992">
                  <a:extLst>
                    <a:ext uri="{9D8B030D-6E8A-4147-A177-3AD203B41FA5}">
                      <a16:colId xmlns:a16="http://schemas.microsoft.com/office/drawing/2014/main" val="2901846887"/>
                    </a:ext>
                  </a:extLst>
                </a:gridCol>
                <a:gridCol w="183190">
                  <a:extLst>
                    <a:ext uri="{9D8B030D-6E8A-4147-A177-3AD203B41FA5}">
                      <a16:colId xmlns:a16="http://schemas.microsoft.com/office/drawing/2014/main" val="1531593738"/>
                    </a:ext>
                  </a:extLst>
                </a:gridCol>
                <a:gridCol w="237619">
                  <a:extLst>
                    <a:ext uri="{9D8B030D-6E8A-4147-A177-3AD203B41FA5}">
                      <a16:colId xmlns:a16="http://schemas.microsoft.com/office/drawing/2014/main" val="2762879117"/>
                    </a:ext>
                  </a:extLst>
                </a:gridCol>
                <a:gridCol w="175704">
                  <a:extLst>
                    <a:ext uri="{9D8B030D-6E8A-4147-A177-3AD203B41FA5}">
                      <a16:colId xmlns:a16="http://schemas.microsoft.com/office/drawing/2014/main" val="1185721839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800111385"/>
                    </a:ext>
                  </a:extLst>
                </a:gridCol>
                <a:gridCol w="184877">
                  <a:extLst>
                    <a:ext uri="{9D8B030D-6E8A-4147-A177-3AD203B41FA5}">
                      <a16:colId xmlns:a16="http://schemas.microsoft.com/office/drawing/2014/main" val="1334503297"/>
                    </a:ext>
                  </a:extLst>
                </a:gridCol>
                <a:gridCol w="179637">
                  <a:extLst>
                    <a:ext uri="{9D8B030D-6E8A-4147-A177-3AD203B41FA5}">
                      <a16:colId xmlns:a16="http://schemas.microsoft.com/office/drawing/2014/main" val="3123306252"/>
                    </a:ext>
                  </a:extLst>
                </a:gridCol>
                <a:gridCol w="203117">
                  <a:extLst>
                    <a:ext uri="{9D8B030D-6E8A-4147-A177-3AD203B41FA5}">
                      <a16:colId xmlns:a16="http://schemas.microsoft.com/office/drawing/2014/main" val="464090841"/>
                    </a:ext>
                  </a:extLst>
                </a:gridCol>
                <a:gridCol w="162064">
                  <a:extLst>
                    <a:ext uri="{9D8B030D-6E8A-4147-A177-3AD203B41FA5}">
                      <a16:colId xmlns:a16="http://schemas.microsoft.com/office/drawing/2014/main" val="3162358688"/>
                    </a:ext>
                  </a:extLst>
                </a:gridCol>
                <a:gridCol w="244170">
                  <a:extLst>
                    <a:ext uri="{9D8B030D-6E8A-4147-A177-3AD203B41FA5}">
                      <a16:colId xmlns:a16="http://schemas.microsoft.com/office/drawing/2014/main" val="3896108471"/>
                    </a:ext>
                  </a:extLst>
                </a:gridCol>
                <a:gridCol w="203117">
                  <a:extLst>
                    <a:ext uri="{9D8B030D-6E8A-4147-A177-3AD203B41FA5}">
                      <a16:colId xmlns:a16="http://schemas.microsoft.com/office/drawing/2014/main" val="1773961963"/>
                    </a:ext>
                  </a:extLst>
                </a:gridCol>
                <a:gridCol w="162495">
                  <a:extLst>
                    <a:ext uri="{9D8B030D-6E8A-4147-A177-3AD203B41FA5}">
                      <a16:colId xmlns:a16="http://schemas.microsoft.com/office/drawing/2014/main" val="801284915"/>
                    </a:ext>
                  </a:extLst>
                </a:gridCol>
                <a:gridCol w="209775">
                  <a:extLst>
                    <a:ext uri="{9D8B030D-6E8A-4147-A177-3AD203B41FA5}">
                      <a16:colId xmlns:a16="http://schemas.microsoft.com/office/drawing/2014/main" val="2137659426"/>
                    </a:ext>
                  </a:extLst>
                </a:gridCol>
              </a:tblGrid>
              <a:tr h="14956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1</a:t>
                      </a:r>
                    </a:p>
                  </a:txBody>
                  <a:tcPr marL="14897" marR="148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2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3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0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8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4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8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5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0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0CE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6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C0CE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7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8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4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CD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9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CD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10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C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D2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11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00D2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12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13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4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14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C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9443380"/>
                  </a:ext>
                </a:extLst>
              </a:tr>
              <a:tr h="27202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14897" marR="148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569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EA 570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EA 572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EA 573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EA 575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576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EA 578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577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587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EA 588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590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589</a:t>
                      </a:r>
                    </a:p>
                  </a:txBody>
                  <a:tcPr marL="16004" marR="16004" marT="10669" marB="10669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9605205"/>
                  </a:ext>
                </a:extLst>
              </a:tr>
              <a:tr h="322596"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14897" marR="148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5860197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888846"/>
              </p:ext>
            </p:extLst>
          </p:nvPr>
        </p:nvGraphicFramePr>
        <p:xfrm>
          <a:off x="3955178" y="968517"/>
          <a:ext cx="2697726" cy="744190"/>
        </p:xfrm>
        <a:graphic>
          <a:graphicData uri="http://schemas.openxmlformats.org/drawingml/2006/table">
            <a:tbl>
              <a:tblPr/>
              <a:tblGrid>
                <a:gridCol w="149944">
                  <a:extLst>
                    <a:ext uri="{9D8B030D-6E8A-4147-A177-3AD203B41FA5}">
                      <a16:colId xmlns:a16="http://schemas.microsoft.com/office/drawing/2014/main" val="4017611445"/>
                    </a:ext>
                  </a:extLst>
                </a:gridCol>
                <a:gridCol w="209992">
                  <a:extLst>
                    <a:ext uri="{9D8B030D-6E8A-4147-A177-3AD203B41FA5}">
                      <a16:colId xmlns:a16="http://schemas.microsoft.com/office/drawing/2014/main" val="2901846887"/>
                    </a:ext>
                  </a:extLst>
                </a:gridCol>
                <a:gridCol w="183190">
                  <a:extLst>
                    <a:ext uri="{9D8B030D-6E8A-4147-A177-3AD203B41FA5}">
                      <a16:colId xmlns:a16="http://schemas.microsoft.com/office/drawing/2014/main" val="1531593738"/>
                    </a:ext>
                  </a:extLst>
                </a:gridCol>
                <a:gridCol w="237619">
                  <a:extLst>
                    <a:ext uri="{9D8B030D-6E8A-4147-A177-3AD203B41FA5}">
                      <a16:colId xmlns:a16="http://schemas.microsoft.com/office/drawing/2014/main" val="2762879117"/>
                    </a:ext>
                  </a:extLst>
                </a:gridCol>
                <a:gridCol w="175704">
                  <a:extLst>
                    <a:ext uri="{9D8B030D-6E8A-4147-A177-3AD203B41FA5}">
                      <a16:colId xmlns:a16="http://schemas.microsoft.com/office/drawing/2014/main" val="1185721839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800111385"/>
                    </a:ext>
                  </a:extLst>
                </a:gridCol>
                <a:gridCol w="184877">
                  <a:extLst>
                    <a:ext uri="{9D8B030D-6E8A-4147-A177-3AD203B41FA5}">
                      <a16:colId xmlns:a16="http://schemas.microsoft.com/office/drawing/2014/main" val="1334503297"/>
                    </a:ext>
                  </a:extLst>
                </a:gridCol>
                <a:gridCol w="179637">
                  <a:extLst>
                    <a:ext uri="{9D8B030D-6E8A-4147-A177-3AD203B41FA5}">
                      <a16:colId xmlns:a16="http://schemas.microsoft.com/office/drawing/2014/main" val="3123306252"/>
                    </a:ext>
                  </a:extLst>
                </a:gridCol>
                <a:gridCol w="203117">
                  <a:extLst>
                    <a:ext uri="{9D8B030D-6E8A-4147-A177-3AD203B41FA5}">
                      <a16:colId xmlns:a16="http://schemas.microsoft.com/office/drawing/2014/main" val="464090841"/>
                    </a:ext>
                  </a:extLst>
                </a:gridCol>
                <a:gridCol w="162064">
                  <a:extLst>
                    <a:ext uri="{9D8B030D-6E8A-4147-A177-3AD203B41FA5}">
                      <a16:colId xmlns:a16="http://schemas.microsoft.com/office/drawing/2014/main" val="3162358688"/>
                    </a:ext>
                  </a:extLst>
                </a:gridCol>
                <a:gridCol w="244170">
                  <a:extLst>
                    <a:ext uri="{9D8B030D-6E8A-4147-A177-3AD203B41FA5}">
                      <a16:colId xmlns:a16="http://schemas.microsoft.com/office/drawing/2014/main" val="3896108471"/>
                    </a:ext>
                  </a:extLst>
                </a:gridCol>
                <a:gridCol w="203117">
                  <a:extLst>
                    <a:ext uri="{9D8B030D-6E8A-4147-A177-3AD203B41FA5}">
                      <a16:colId xmlns:a16="http://schemas.microsoft.com/office/drawing/2014/main" val="1773961963"/>
                    </a:ext>
                  </a:extLst>
                </a:gridCol>
                <a:gridCol w="162495">
                  <a:extLst>
                    <a:ext uri="{9D8B030D-6E8A-4147-A177-3AD203B41FA5}">
                      <a16:colId xmlns:a16="http://schemas.microsoft.com/office/drawing/2014/main" val="801284915"/>
                    </a:ext>
                  </a:extLst>
                </a:gridCol>
                <a:gridCol w="209775">
                  <a:extLst>
                    <a:ext uri="{9D8B030D-6E8A-4147-A177-3AD203B41FA5}">
                      <a16:colId xmlns:a16="http://schemas.microsoft.com/office/drawing/2014/main" val="2137659426"/>
                    </a:ext>
                  </a:extLst>
                </a:gridCol>
              </a:tblGrid>
              <a:tr h="14956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1</a:t>
                      </a:r>
                    </a:p>
                  </a:txBody>
                  <a:tcPr marL="14897" marR="148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2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3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0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8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4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80CA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5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0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0CE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6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C0CE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7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CF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 dirty="0">
                          <a:effectLst/>
                        </a:rPr>
                        <a:t>8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40D0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CD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9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CD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10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C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D2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11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00D2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12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A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13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40D1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b="1">
                          <a:effectLst/>
                        </a:rPr>
                        <a:t>14</a:t>
                      </a:r>
                    </a:p>
                  </a:txBody>
                  <a:tcPr marL="14897" marR="14897" marT="0" marB="0" anchor="ctr">
                    <a:lnL w="7620" cap="flat" cmpd="sng" algn="ctr">
                      <a:solidFill>
                        <a:srgbClr val="C0D42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9443380"/>
                  </a:ext>
                </a:extLst>
              </a:tr>
              <a:tr h="27202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14897" marR="148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581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582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585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583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584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586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600" dirty="0">
                          <a:effectLst/>
                        </a:rPr>
                        <a:t>L</a:t>
                      </a: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587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588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590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591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589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592</a:t>
                      </a:r>
                    </a:p>
                  </a:txBody>
                  <a:tcPr marL="17468" marR="17468" marT="11646" marB="11646" anchor="b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9605205"/>
                  </a:ext>
                </a:extLst>
              </a:tr>
              <a:tr h="322596"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14897" marR="148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Fisetin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600" b="1" dirty="0">
                        <a:effectLst/>
                      </a:endParaRPr>
                    </a:p>
                  </a:txBody>
                  <a:tcPr marL="14897" marR="1489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Fisetin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Fisetin</a:t>
                      </a:r>
                    </a:p>
                  </a:txBody>
                  <a:tcPr marL="18517" marR="18517" marT="0" marB="0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5860197"/>
                  </a:ext>
                </a:extLst>
              </a:tr>
            </a:tbl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68" b="20028"/>
          <a:stretch/>
        </p:blipFill>
        <p:spPr>
          <a:xfrm>
            <a:off x="3868383" y="3736396"/>
            <a:ext cx="2901852" cy="39795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16" b="14407"/>
          <a:stretch/>
        </p:blipFill>
        <p:spPr>
          <a:xfrm>
            <a:off x="790263" y="3664793"/>
            <a:ext cx="2981992" cy="49926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-1475" y="3727661"/>
            <a:ext cx="7697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α-Tubulin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(52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598798" y="2267700"/>
            <a:ext cx="868607" cy="269896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675608" y="3158455"/>
            <a:ext cx="868607" cy="269896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675608" y="3732305"/>
            <a:ext cx="868607" cy="269896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931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9" t="44380" b="16281"/>
          <a:stretch/>
        </p:blipFill>
        <p:spPr>
          <a:xfrm>
            <a:off x="932675" y="2037270"/>
            <a:ext cx="2522451" cy="161301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990600" y="304801"/>
            <a:ext cx="15524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Uncropped images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10206" y="2141308"/>
            <a:ext cx="8861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Cleaved caspase-3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(17,19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08006" y="609601"/>
            <a:ext cx="9553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S6C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6922" y="3951964"/>
            <a:ext cx="8902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Total caspase-3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(35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5095" y="5554202"/>
            <a:ext cx="7697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α-Tubulin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(52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960283" y="1252017"/>
          <a:ext cx="2430310" cy="587087"/>
        </p:xfrm>
        <a:graphic>
          <a:graphicData uri="http://schemas.openxmlformats.org/drawingml/2006/table">
            <a:tbl>
              <a:tblPr/>
              <a:tblGrid>
                <a:gridCol w="173665">
                  <a:extLst>
                    <a:ext uri="{9D8B030D-6E8A-4147-A177-3AD203B41FA5}">
                      <a16:colId xmlns:a16="http://schemas.microsoft.com/office/drawing/2014/main" val="2840895888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2445124810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2767701365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3152635847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3723487671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2164662505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3286242006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3637320716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2379935052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514973245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1269408134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4042475507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3289669197"/>
                    </a:ext>
                  </a:extLst>
                </a:gridCol>
                <a:gridCol w="172665">
                  <a:extLst>
                    <a:ext uri="{9D8B030D-6E8A-4147-A177-3AD203B41FA5}">
                      <a16:colId xmlns:a16="http://schemas.microsoft.com/office/drawing/2014/main" val="1464336945"/>
                    </a:ext>
                  </a:extLst>
                </a:gridCol>
              </a:tblGrid>
              <a:tr h="9269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3226" marR="1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9814677"/>
                  </a:ext>
                </a:extLst>
              </a:tr>
              <a:tr h="185396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0">
                          <a:effectLst/>
                          <a:latin typeface="Calibri" panose="020F0502020204030204" pitchFamily="34" charset="0"/>
                        </a:rPr>
                        <a:t>ladder</a:t>
                      </a:r>
                    </a:p>
                  </a:txBody>
                  <a:tcPr marL="13226" marR="1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159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160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161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162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163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164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165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166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0" dirty="0">
                          <a:effectLst/>
                          <a:latin typeface="Calibri" panose="020F0502020204030204" pitchFamily="34" charset="0"/>
                        </a:rPr>
                        <a:t>ladder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167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168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169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170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4193542"/>
                  </a:ext>
                </a:extLst>
              </a:tr>
              <a:tr h="308993">
                <a:tc>
                  <a:txBody>
                    <a:bodyPr/>
                    <a:lstStyle/>
                    <a:p>
                      <a:pPr algn="ctr" rtl="0" fontAlgn="b"/>
                      <a:endParaRPr lang="en-US" sz="6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26" marR="1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9245024"/>
                  </a:ext>
                </a:extLst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3736240" y="1227720"/>
          <a:ext cx="2688350" cy="579120"/>
        </p:xfrm>
        <a:graphic>
          <a:graphicData uri="http://schemas.openxmlformats.org/drawingml/2006/table">
            <a:tbl>
              <a:tblPr/>
              <a:tblGrid>
                <a:gridCol w="192025">
                  <a:extLst>
                    <a:ext uri="{9D8B030D-6E8A-4147-A177-3AD203B41FA5}">
                      <a16:colId xmlns:a16="http://schemas.microsoft.com/office/drawing/2014/main" val="2840895888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2445124810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2767701365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3152635847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3723487671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2164662505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3286242006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3637320716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2379935052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514973245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1269408134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4042475507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3289669197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1464336945"/>
                    </a:ext>
                  </a:extLst>
                </a:gridCol>
              </a:tblGrid>
              <a:tr h="96387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3226" marR="1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9814677"/>
                  </a:ext>
                </a:extLst>
              </a:tr>
              <a:tr h="19277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0">
                          <a:effectLst/>
                          <a:latin typeface="Calibri" panose="020F0502020204030204" pitchFamily="34" charset="0"/>
                        </a:rPr>
                        <a:t>ladder</a:t>
                      </a:r>
                    </a:p>
                  </a:txBody>
                  <a:tcPr marL="13226" marR="1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171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172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173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174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175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176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177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178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0" dirty="0">
                          <a:effectLst/>
                          <a:latin typeface="Calibri" panose="020F0502020204030204" pitchFamily="34" charset="0"/>
                        </a:rPr>
                        <a:t>ladder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179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180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181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182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4193542"/>
                  </a:ext>
                </a:extLst>
              </a:tr>
              <a:tr h="289959">
                <a:tc>
                  <a:txBody>
                    <a:bodyPr/>
                    <a:lstStyle/>
                    <a:p>
                      <a:pPr algn="ctr" rtl="0" fontAlgn="b"/>
                      <a:endParaRPr lang="en-US" sz="6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26" marR="1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9245024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14" r="3305" b="23774"/>
          <a:stretch/>
        </p:blipFill>
        <p:spPr>
          <a:xfrm>
            <a:off x="929618" y="3727090"/>
            <a:ext cx="2614597" cy="168982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1" t="45317" b="44380"/>
          <a:stretch/>
        </p:blipFill>
        <p:spPr>
          <a:xfrm>
            <a:off x="934547" y="5543163"/>
            <a:ext cx="2494453" cy="42245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77"/>
          <a:stretch/>
        </p:blipFill>
        <p:spPr>
          <a:xfrm>
            <a:off x="3664821" y="1949422"/>
            <a:ext cx="2981992" cy="165938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60" b="-162"/>
          <a:stretch/>
        </p:blipFill>
        <p:spPr>
          <a:xfrm>
            <a:off x="3736240" y="3713967"/>
            <a:ext cx="2981992" cy="154932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64" b="11397"/>
          <a:stretch/>
        </p:blipFill>
        <p:spPr>
          <a:xfrm>
            <a:off x="3666949" y="5519879"/>
            <a:ext cx="2981992" cy="46902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28" name="Rectangle 27"/>
          <p:cNvSpPr/>
          <p:nvPr/>
        </p:nvSpPr>
        <p:spPr>
          <a:xfrm>
            <a:off x="974919" y="3837511"/>
            <a:ext cx="966736" cy="22890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952042" y="2779112"/>
            <a:ext cx="966736" cy="22890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952196" y="5639938"/>
            <a:ext cx="966736" cy="22890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868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304801"/>
            <a:ext cx="15524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Uncropped images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08006" y="609601"/>
            <a:ext cx="9745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S6D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5095" y="4107058"/>
            <a:ext cx="7697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α-Tubulin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(52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960283" y="1252017"/>
          <a:ext cx="2430310" cy="587087"/>
        </p:xfrm>
        <a:graphic>
          <a:graphicData uri="http://schemas.openxmlformats.org/drawingml/2006/table">
            <a:tbl>
              <a:tblPr/>
              <a:tblGrid>
                <a:gridCol w="173665">
                  <a:extLst>
                    <a:ext uri="{9D8B030D-6E8A-4147-A177-3AD203B41FA5}">
                      <a16:colId xmlns:a16="http://schemas.microsoft.com/office/drawing/2014/main" val="2840895888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2445124810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2767701365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3152635847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3723487671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2164662505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3286242006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3637320716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2379935052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514973245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1269408134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4042475507"/>
                    </a:ext>
                  </a:extLst>
                </a:gridCol>
                <a:gridCol w="173665">
                  <a:extLst>
                    <a:ext uri="{9D8B030D-6E8A-4147-A177-3AD203B41FA5}">
                      <a16:colId xmlns:a16="http://schemas.microsoft.com/office/drawing/2014/main" val="3289669197"/>
                    </a:ext>
                  </a:extLst>
                </a:gridCol>
                <a:gridCol w="172665">
                  <a:extLst>
                    <a:ext uri="{9D8B030D-6E8A-4147-A177-3AD203B41FA5}">
                      <a16:colId xmlns:a16="http://schemas.microsoft.com/office/drawing/2014/main" val="1464336945"/>
                    </a:ext>
                  </a:extLst>
                </a:gridCol>
              </a:tblGrid>
              <a:tr h="9269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3226" marR="1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9814677"/>
                  </a:ext>
                </a:extLst>
              </a:tr>
              <a:tr h="185396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0">
                          <a:effectLst/>
                          <a:latin typeface="Calibri" panose="020F0502020204030204" pitchFamily="34" charset="0"/>
                        </a:rPr>
                        <a:t>ladder</a:t>
                      </a:r>
                    </a:p>
                  </a:txBody>
                  <a:tcPr marL="13226" marR="1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159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160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161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162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163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164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165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166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0" dirty="0">
                          <a:effectLst/>
                          <a:latin typeface="Calibri" panose="020F0502020204030204" pitchFamily="34" charset="0"/>
                        </a:rPr>
                        <a:t>ladder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167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168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169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170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4193542"/>
                  </a:ext>
                </a:extLst>
              </a:tr>
              <a:tr h="308993">
                <a:tc>
                  <a:txBody>
                    <a:bodyPr/>
                    <a:lstStyle/>
                    <a:p>
                      <a:pPr algn="ctr" rtl="0" fontAlgn="b"/>
                      <a:endParaRPr lang="en-US" sz="6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26" marR="1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9245024"/>
                  </a:ext>
                </a:extLst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3736240" y="1227720"/>
          <a:ext cx="2688350" cy="579120"/>
        </p:xfrm>
        <a:graphic>
          <a:graphicData uri="http://schemas.openxmlformats.org/drawingml/2006/table">
            <a:tbl>
              <a:tblPr/>
              <a:tblGrid>
                <a:gridCol w="192025">
                  <a:extLst>
                    <a:ext uri="{9D8B030D-6E8A-4147-A177-3AD203B41FA5}">
                      <a16:colId xmlns:a16="http://schemas.microsoft.com/office/drawing/2014/main" val="2840895888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2445124810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2767701365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3152635847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3723487671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2164662505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3286242006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3637320716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2379935052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514973245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1269408134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4042475507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3289669197"/>
                    </a:ext>
                  </a:extLst>
                </a:gridCol>
                <a:gridCol w="192025">
                  <a:extLst>
                    <a:ext uri="{9D8B030D-6E8A-4147-A177-3AD203B41FA5}">
                      <a16:colId xmlns:a16="http://schemas.microsoft.com/office/drawing/2014/main" val="1464336945"/>
                    </a:ext>
                  </a:extLst>
                </a:gridCol>
              </a:tblGrid>
              <a:tr h="96387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3226" marR="1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9814677"/>
                  </a:ext>
                </a:extLst>
              </a:tr>
              <a:tr h="19277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0">
                          <a:effectLst/>
                          <a:latin typeface="Calibri" panose="020F0502020204030204" pitchFamily="34" charset="0"/>
                        </a:rPr>
                        <a:t>ladder</a:t>
                      </a:r>
                    </a:p>
                  </a:txBody>
                  <a:tcPr marL="13226" marR="1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171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172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173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174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175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176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177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178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0" dirty="0">
                          <a:effectLst/>
                          <a:latin typeface="Calibri" panose="020F0502020204030204" pitchFamily="34" charset="0"/>
                        </a:rPr>
                        <a:t>ladder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179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180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181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182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4193542"/>
                  </a:ext>
                </a:extLst>
              </a:tr>
              <a:tr h="289959">
                <a:tc>
                  <a:txBody>
                    <a:bodyPr/>
                    <a:lstStyle/>
                    <a:p>
                      <a:pPr algn="ctr" rtl="0" fontAlgn="b"/>
                      <a:endParaRPr lang="en-US" sz="6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26" marR="1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9245024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1" t="45317" b="44380"/>
          <a:stretch/>
        </p:blipFill>
        <p:spPr>
          <a:xfrm>
            <a:off x="934547" y="4096019"/>
            <a:ext cx="2494453" cy="42245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64" b="11397"/>
          <a:stretch/>
        </p:blipFill>
        <p:spPr>
          <a:xfrm>
            <a:off x="3666949" y="4072735"/>
            <a:ext cx="2981992" cy="46902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2" name="Rectangle 31"/>
          <p:cNvSpPr/>
          <p:nvPr/>
        </p:nvSpPr>
        <p:spPr>
          <a:xfrm>
            <a:off x="3812733" y="4151246"/>
            <a:ext cx="966736" cy="22890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5390" y="2012028"/>
            <a:ext cx="6850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Cleaved PARP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(89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0" y="3292156"/>
            <a:ext cx="8902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Total PARP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(116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" t="80910" b="6165"/>
          <a:stretch/>
        </p:blipFill>
        <p:spPr>
          <a:xfrm>
            <a:off x="3666949" y="1998865"/>
            <a:ext cx="2834451" cy="52998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40" b="22837"/>
          <a:stretch/>
        </p:blipFill>
        <p:spPr>
          <a:xfrm>
            <a:off x="3666948" y="2972271"/>
            <a:ext cx="2911261" cy="58791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023"/>
          <a:stretch/>
        </p:blipFill>
        <p:spPr>
          <a:xfrm>
            <a:off x="866635" y="2114080"/>
            <a:ext cx="2634142" cy="29037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80" r="827" b="16968"/>
          <a:stretch/>
        </p:blipFill>
        <p:spPr>
          <a:xfrm>
            <a:off x="988986" y="3022345"/>
            <a:ext cx="2600652" cy="48192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28" name="Rectangle 27"/>
          <p:cNvSpPr/>
          <p:nvPr/>
        </p:nvSpPr>
        <p:spPr>
          <a:xfrm>
            <a:off x="3813050" y="2267700"/>
            <a:ext cx="966736" cy="22890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3813050" y="3263306"/>
            <a:ext cx="966736" cy="22890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648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074" y="6492250"/>
            <a:ext cx="2775510" cy="5360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90600" y="304801"/>
            <a:ext cx="15524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Uncropped images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3382" y="2237299"/>
            <a:ext cx="6815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BCL-2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(26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9300" y="5246962"/>
            <a:ext cx="7697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α-Tubulin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(52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8006" y="609601"/>
            <a:ext cx="9697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S7A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69300" y="3996608"/>
            <a:ext cx="6815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BCL-XL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(30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55673"/>
              </p:ext>
            </p:extLst>
          </p:nvPr>
        </p:nvGraphicFramePr>
        <p:xfrm>
          <a:off x="1071127" y="923525"/>
          <a:ext cx="2555280" cy="670854"/>
        </p:xfrm>
        <a:graphic>
          <a:graphicData uri="http://schemas.openxmlformats.org/drawingml/2006/table">
            <a:tbl>
              <a:tblPr/>
              <a:tblGrid>
                <a:gridCol w="255528">
                  <a:extLst>
                    <a:ext uri="{9D8B030D-6E8A-4147-A177-3AD203B41FA5}">
                      <a16:colId xmlns:a16="http://schemas.microsoft.com/office/drawing/2014/main" val="2736496929"/>
                    </a:ext>
                  </a:extLst>
                </a:gridCol>
                <a:gridCol w="255528">
                  <a:extLst>
                    <a:ext uri="{9D8B030D-6E8A-4147-A177-3AD203B41FA5}">
                      <a16:colId xmlns:a16="http://schemas.microsoft.com/office/drawing/2014/main" val="790039880"/>
                    </a:ext>
                  </a:extLst>
                </a:gridCol>
                <a:gridCol w="255528">
                  <a:extLst>
                    <a:ext uri="{9D8B030D-6E8A-4147-A177-3AD203B41FA5}">
                      <a16:colId xmlns:a16="http://schemas.microsoft.com/office/drawing/2014/main" val="293139762"/>
                    </a:ext>
                  </a:extLst>
                </a:gridCol>
                <a:gridCol w="255528">
                  <a:extLst>
                    <a:ext uri="{9D8B030D-6E8A-4147-A177-3AD203B41FA5}">
                      <a16:colId xmlns:a16="http://schemas.microsoft.com/office/drawing/2014/main" val="1098291790"/>
                    </a:ext>
                  </a:extLst>
                </a:gridCol>
                <a:gridCol w="255528">
                  <a:extLst>
                    <a:ext uri="{9D8B030D-6E8A-4147-A177-3AD203B41FA5}">
                      <a16:colId xmlns:a16="http://schemas.microsoft.com/office/drawing/2014/main" val="1856708151"/>
                    </a:ext>
                  </a:extLst>
                </a:gridCol>
                <a:gridCol w="255528">
                  <a:extLst>
                    <a:ext uri="{9D8B030D-6E8A-4147-A177-3AD203B41FA5}">
                      <a16:colId xmlns:a16="http://schemas.microsoft.com/office/drawing/2014/main" val="423602161"/>
                    </a:ext>
                  </a:extLst>
                </a:gridCol>
                <a:gridCol w="255528">
                  <a:extLst>
                    <a:ext uri="{9D8B030D-6E8A-4147-A177-3AD203B41FA5}">
                      <a16:colId xmlns:a16="http://schemas.microsoft.com/office/drawing/2014/main" val="3050626561"/>
                    </a:ext>
                  </a:extLst>
                </a:gridCol>
                <a:gridCol w="255528">
                  <a:extLst>
                    <a:ext uri="{9D8B030D-6E8A-4147-A177-3AD203B41FA5}">
                      <a16:colId xmlns:a16="http://schemas.microsoft.com/office/drawing/2014/main" val="2327325032"/>
                    </a:ext>
                  </a:extLst>
                </a:gridCol>
                <a:gridCol w="255528">
                  <a:extLst>
                    <a:ext uri="{9D8B030D-6E8A-4147-A177-3AD203B41FA5}">
                      <a16:colId xmlns:a16="http://schemas.microsoft.com/office/drawing/2014/main" val="1513896827"/>
                    </a:ext>
                  </a:extLst>
                </a:gridCol>
                <a:gridCol w="255528">
                  <a:extLst>
                    <a:ext uri="{9D8B030D-6E8A-4147-A177-3AD203B41FA5}">
                      <a16:colId xmlns:a16="http://schemas.microsoft.com/office/drawing/2014/main" val="2390133130"/>
                    </a:ext>
                  </a:extLst>
                </a:gridCol>
              </a:tblGrid>
              <a:tr h="13745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517" marR="1851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517" marR="18517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18517" marR="18517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517" marR="18517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517" marR="18517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18517" marR="18517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18517" marR="18517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18517" marR="18517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18517" marR="18517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18517" marR="18517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093913"/>
                  </a:ext>
                </a:extLst>
              </a:tr>
              <a:tr h="1605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0">
                          <a:effectLst/>
                          <a:latin typeface="Calibri" panose="020F0502020204030204" pitchFamily="34" charset="0"/>
                        </a:rPr>
                        <a:t>ladder</a:t>
                      </a:r>
                    </a:p>
                  </a:txBody>
                  <a:tcPr marL="18517" marR="1851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EA 569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EA 570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EA 572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EA 573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EA 575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EA 576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EA 578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EA 577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0">
                          <a:effectLst/>
                          <a:latin typeface="Calibri" panose="020F0502020204030204" pitchFamily="34" charset="0"/>
                        </a:rPr>
                        <a:t>ladder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0578867"/>
                  </a:ext>
                </a:extLst>
              </a:tr>
              <a:tr h="274908">
                <a:tc>
                  <a:txBody>
                    <a:bodyPr/>
                    <a:lstStyle/>
                    <a:p>
                      <a:pPr algn="ctr" rtl="0" fontAlgn="b"/>
                      <a:endParaRPr lang="en-US" sz="7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517" marR="1851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7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1990109"/>
                  </a:ext>
                </a:extLst>
              </a:tr>
            </a:tbl>
          </a:graphicData>
        </a:graphic>
      </p:graphicFrame>
      <p:graphicFrame>
        <p:nvGraphicFramePr>
          <p:cNvPr id="88" name="Table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33920"/>
              </p:ext>
            </p:extLst>
          </p:nvPr>
        </p:nvGraphicFramePr>
        <p:xfrm>
          <a:off x="3880391" y="923525"/>
          <a:ext cx="2555280" cy="670854"/>
        </p:xfrm>
        <a:graphic>
          <a:graphicData uri="http://schemas.openxmlformats.org/drawingml/2006/table">
            <a:tbl>
              <a:tblPr/>
              <a:tblGrid>
                <a:gridCol w="255528">
                  <a:extLst>
                    <a:ext uri="{9D8B030D-6E8A-4147-A177-3AD203B41FA5}">
                      <a16:colId xmlns:a16="http://schemas.microsoft.com/office/drawing/2014/main" val="2736496929"/>
                    </a:ext>
                  </a:extLst>
                </a:gridCol>
                <a:gridCol w="255528">
                  <a:extLst>
                    <a:ext uri="{9D8B030D-6E8A-4147-A177-3AD203B41FA5}">
                      <a16:colId xmlns:a16="http://schemas.microsoft.com/office/drawing/2014/main" val="790039880"/>
                    </a:ext>
                  </a:extLst>
                </a:gridCol>
                <a:gridCol w="255528">
                  <a:extLst>
                    <a:ext uri="{9D8B030D-6E8A-4147-A177-3AD203B41FA5}">
                      <a16:colId xmlns:a16="http://schemas.microsoft.com/office/drawing/2014/main" val="293139762"/>
                    </a:ext>
                  </a:extLst>
                </a:gridCol>
                <a:gridCol w="255528">
                  <a:extLst>
                    <a:ext uri="{9D8B030D-6E8A-4147-A177-3AD203B41FA5}">
                      <a16:colId xmlns:a16="http://schemas.microsoft.com/office/drawing/2014/main" val="1098291790"/>
                    </a:ext>
                  </a:extLst>
                </a:gridCol>
                <a:gridCol w="255528">
                  <a:extLst>
                    <a:ext uri="{9D8B030D-6E8A-4147-A177-3AD203B41FA5}">
                      <a16:colId xmlns:a16="http://schemas.microsoft.com/office/drawing/2014/main" val="1856708151"/>
                    </a:ext>
                  </a:extLst>
                </a:gridCol>
                <a:gridCol w="255528">
                  <a:extLst>
                    <a:ext uri="{9D8B030D-6E8A-4147-A177-3AD203B41FA5}">
                      <a16:colId xmlns:a16="http://schemas.microsoft.com/office/drawing/2014/main" val="423602161"/>
                    </a:ext>
                  </a:extLst>
                </a:gridCol>
                <a:gridCol w="255528">
                  <a:extLst>
                    <a:ext uri="{9D8B030D-6E8A-4147-A177-3AD203B41FA5}">
                      <a16:colId xmlns:a16="http://schemas.microsoft.com/office/drawing/2014/main" val="3050626561"/>
                    </a:ext>
                  </a:extLst>
                </a:gridCol>
                <a:gridCol w="255528">
                  <a:extLst>
                    <a:ext uri="{9D8B030D-6E8A-4147-A177-3AD203B41FA5}">
                      <a16:colId xmlns:a16="http://schemas.microsoft.com/office/drawing/2014/main" val="2327325032"/>
                    </a:ext>
                  </a:extLst>
                </a:gridCol>
                <a:gridCol w="255528">
                  <a:extLst>
                    <a:ext uri="{9D8B030D-6E8A-4147-A177-3AD203B41FA5}">
                      <a16:colId xmlns:a16="http://schemas.microsoft.com/office/drawing/2014/main" val="1513896827"/>
                    </a:ext>
                  </a:extLst>
                </a:gridCol>
                <a:gridCol w="255528">
                  <a:extLst>
                    <a:ext uri="{9D8B030D-6E8A-4147-A177-3AD203B41FA5}">
                      <a16:colId xmlns:a16="http://schemas.microsoft.com/office/drawing/2014/main" val="2390133130"/>
                    </a:ext>
                  </a:extLst>
                </a:gridCol>
              </a:tblGrid>
              <a:tr h="13745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8517" marR="18517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517" marR="18517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18517" marR="18517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8517" marR="18517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517" marR="18517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18517" marR="18517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18517" marR="18517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18517" marR="18517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18517" marR="18517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18517" marR="18517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093913"/>
                  </a:ext>
                </a:extLst>
              </a:tr>
              <a:tr h="1605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0">
                          <a:effectLst/>
                          <a:latin typeface="Calibri" panose="020F0502020204030204" pitchFamily="34" charset="0"/>
                        </a:rPr>
                        <a:t>ladder</a:t>
                      </a:r>
                    </a:p>
                  </a:txBody>
                  <a:tcPr marL="18517" marR="1851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587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588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590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589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581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582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584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EA 585</a:t>
                      </a:r>
                    </a:p>
                  </a:txBody>
                  <a:tcPr marL="22860" marR="22860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0">
                          <a:effectLst/>
                          <a:latin typeface="Calibri" panose="020F0502020204030204" pitchFamily="34" charset="0"/>
                        </a:rPr>
                        <a:t>ladder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0578867"/>
                  </a:ext>
                </a:extLst>
              </a:tr>
              <a:tr h="274908">
                <a:tc>
                  <a:txBody>
                    <a:bodyPr/>
                    <a:lstStyle/>
                    <a:p>
                      <a:pPr algn="ctr" rtl="0" fontAlgn="b"/>
                      <a:endParaRPr lang="en-US" sz="7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517" marR="1851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7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7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1990109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23" b="43444"/>
          <a:stretch/>
        </p:blipFill>
        <p:spPr>
          <a:xfrm>
            <a:off x="976980" y="4965932"/>
            <a:ext cx="2652646" cy="7681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87" b="26584"/>
          <a:stretch/>
        </p:blipFill>
        <p:spPr>
          <a:xfrm>
            <a:off x="959456" y="3304635"/>
            <a:ext cx="2666951" cy="149779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07" b="36887"/>
          <a:stretch/>
        </p:blipFill>
        <p:spPr>
          <a:xfrm>
            <a:off x="3850766" y="4970018"/>
            <a:ext cx="2584905" cy="76401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63" b="23271"/>
          <a:stretch/>
        </p:blipFill>
        <p:spPr>
          <a:xfrm>
            <a:off x="3794929" y="1669254"/>
            <a:ext cx="2640742" cy="15362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63" b="13471"/>
          <a:stretch/>
        </p:blipFill>
        <p:spPr>
          <a:xfrm>
            <a:off x="947003" y="1669254"/>
            <a:ext cx="2679404" cy="15362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02" b="24132"/>
          <a:stretch/>
        </p:blipFill>
        <p:spPr>
          <a:xfrm>
            <a:off x="3794929" y="3307075"/>
            <a:ext cx="2640742" cy="15362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65" name="Rectangle 64"/>
          <p:cNvSpPr/>
          <p:nvPr/>
        </p:nvSpPr>
        <p:spPr>
          <a:xfrm>
            <a:off x="1344383" y="3552477"/>
            <a:ext cx="548417" cy="252106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1344382" y="5481926"/>
            <a:ext cx="548417" cy="252106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1218421" y="2000475"/>
            <a:ext cx="559164" cy="252106"/>
          </a:xfrm>
          <a:prstGeom prst="rect">
            <a:avLst/>
          </a:pr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898" y="6508050"/>
            <a:ext cx="2775510" cy="53605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69298" y="8502982"/>
            <a:ext cx="7697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α-Tubulin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(52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1385" y="7352074"/>
            <a:ext cx="6815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BCL-2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(26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074" name="Picture 2" descr="https://lh4.googleusercontent.com/J8Pyxrc3ZypD5VtluDW97jqPGncLQ8SfFA7MP84hN2gsAYImB-NvLi7G_VxO-28V_ur78JSKw4yM-hfqEotrDcMbJyw5YEWbnz9ddtfm6pfMz0XxJyr8cq4j1Xy3cje1hPUiq_SpPUdJXczcCw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06" b="40567"/>
          <a:stretch/>
        </p:blipFill>
        <p:spPr bwMode="auto">
          <a:xfrm>
            <a:off x="976980" y="8407646"/>
            <a:ext cx="2738723" cy="69016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lh4.googleusercontent.com/J_UVcg9iYfdU3RFKWRft12O3nC7Pm1ctB9MEN1a6OQiRU-c1r-j8MEcGSpfYXyBz-dcF2q-6Fqk3oHRM9M-A0WW4mnl2Gb6RFIRGtpqUsq-UkIInEghCbcqcAAwG5yliYc4PQJxltcg0qP6Enw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38" b="28539"/>
          <a:stretch/>
        </p:blipFill>
        <p:spPr bwMode="auto">
          <a:xfrm>
            <a:off x="1069891" y="7005702"/>
            <a:ext cx="2731428" cy="132287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Straight Connector 17"/>
          <p:cNvCxnSpPr/>
          <p:nvPr/>
        </p:nvCxnSpPr>
        <p:spPr>
          <a:xfrm>
            <a:off x="-32948" y="6069795"/>
            <a:ext cx="6890948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9" name="Picture 7" descr="https://lh4.googleusercontent.com/n0lCte8PEoNb0mU223alEarBv4cGjPY6V2tmEi5nGlJVpvJeSoPyNW7bVUfz70Q9coEeC7HGfbIvTO8zLp0LHvwu7acWoECVAOUUBe1mTasHAXapqALJm1UEgSRnA42lxMYIPXXd0vuXXqUMnQ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8" b="27250"/>
          <a:stretch/>
        </p:blipFill>
        <p:spPr bwMode="auto">
          <a:xfrm>
            <a:off x="3942977" y="6975714"/>
            <a:ext cx="2712044" cy="1382848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lh5.googleusercontent.com/MwU-zBCDsa78NeH-tcuT8ORaAKsA-n1J3QTahXvlLO8JmCdNkqnpJPthXGlb0bRpHlvxoQM10nHzI0-l6T1eJSPWP2djOI3Arro9IgsbA1xx8eYqppsGdQd79VIUtbcuAx4VCtqwjhWNvz5Zcw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52" b="33407"/>
          <a:stretch/>
        </p:blipFill>
        <p:spPr bwMode="auto">
          <a:xfrm>
            <a:off x="3942976" y="8407646"/>
            <a:ext cx="2795081" cy="693358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343324" y="6117353"/>
            <a:ext cx="62905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u="sng" dirty="0"/>
              <a:t>Supplementary figure showing BCL-2 protein expression for EA.hy926 cells and HUVECs on the same blot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344382" y="6506683"/>
            <a:ext cx="184731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600"/>
          </a:p>
        </p:txBody>
      </p:sp>
    </p:spTree>
    <p:extLst>
      <p:ext uri="{BB962C8B-B14F-4D97-AF65-F5344CB8AC3E}">
        <p14:creationId xmlns:p14="http://schemas.microsoft.com/office/powerpoint/2010/main" val="2969264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950034"/>
              </p:ext>
            </p:extLst>
          </p:nvPr>
        </p:nvGraphicFramePr>
        <p:xfrm>
          <a:off x="779676" y="1227720"/>
          <a:ext cx="2798564" cy="579120"/>
        </p:xfrm>
        <a:graphic>
          <a:graphicData uri="http://schemas.openxmlformats.org/drawingml/2006/table">
            <a:tbl>
              <a:tblPr/>
              <a:tblGrid>
                <a:gridCol w="186571">
                  <a:extLst>
                    <a:ext uri="{9D8B030D-6E8A-4147-A177-3AD203B41FA5}">
                      <a16:colId xmlns:a16="http://schemas.microsoft.com/office/drawing/2014/main" val="2840895888"/>
                    </a:ext>
                  </a:extLst>
                </a:gridCol>
                <a:gridCol w="186571">
                  <a:extLst>
                    <a:ext uri="{9D8B030D-6E8A-4147-A177-3AD203B41FA5}">
                      <a16:colId xmlns:a16="http://schemas.microsoft.com/office/drawing/2014/main" val="2445124810"/>
                    </a:ext>
                  </a:extLst>
                </a:gridCol>
                <a:gridCol w="186571">
                  <a:extLst>
                    <a:ext uri="{9D8B030D-6E8A-4147-A177-3AD203B41FA5}">
                      <a16:colId xmlns:a16="http://schemas.microsoft.com/office/drawing/2014/main" val="2767701365"/>
                    </a:ext>
                  </a:extLst>
                </a:gridCol>
                <a:gridCol w="186571">
                  <a:extLst>
                    <a:ext uri="{9D8B030D-6E8A-4147-A177-3AD203B41FA5}">
                      <a16:colId xmlns:a16="http://schemas.microsoft.com/office/drawing/2014/main" val="3152635847"/>
                    </a:ext>
                  </a:extLst>
                </a:gridCol>
                <a:gridCol w="186571">
                  <a:extLst>
                    <a:ext uri="{9D8B030D-6E8A-4147-A177-3AD203B41FA5}">
                      <a16:colId xmlns:a16="http://schemas.microsoft.com/office/drawing/2014/main" val="3723487671"/>
                    </a:ext>
                  </a:extLst>
                </a:gridCol>
                <a:gridCol w="186571">
                  <a:extLst>
                    <a:ext uri="{9D8B030D-6E8A-4147-A177-3AD203B41FA5}">
                      <a16:colId xmlns:a16="http://schemas.microsoft.com/office/drawing/2014/main" val="2164662505"/>
                    </a:ext>
                  </a:extLst>
                </a:gridCol>
                <a:gridCol w="186571">
                  <a:extLst>
                    <a:ext uri="{9D8B030D-6E8A-4147-A177-3AD203B41FA5}">
                      <a16:colId xmlns:a16="http://schemas.microsoft.com/office/drawing/2014/main" val="3286242006"/>
                    </a:ext>
                  </a:extLst>
                </a:gridCol>
                <a:gridCol w="186571">
                  <a:extLst>
                    <a:ext uri="{9D8B030D-6E8A-4147-A177-3AD203B41FA5}">
                      <a16:colId xmlns:a16="http://schemas.microsoft.com/office/drawing/2014/main" val="3637320716"/>
                    </a:ext>
                  </a:extLst>
                </a:gridCol>
                <a:gridCol w="186571">
                  <a:extLst>
                    <a:ext uri="{9D8B030D-6E8A-4147-A177-3AD203B41FA5}">
                      <a16:colId xmlns:a16="http://schemas.microsoft.com/office/drawing/2014/main" val="2379935052"/>
                    </a:ext>
                  </a:extLst>
                </a:gridCol>
                <a:gridCol w="186571">
                  <a:extLst>
                    <a:ext uri="{9D8B030D-6E8A-4147-A177-3AD203B41FA5}">
                      <a16:colId xmlns:a16="http://schemas.microsoft.com/office/drawing/2014/main" val="514973245"/>
                    </a:ext>
                  </a:extLst>
                </a:gridCol>
                <a:gridCol w="186571">
                  <a:extLst>
                    <a:ext uri="{9D8B030D-6E8A-4147-A177-3AD203B41FA5}">
                      <a16:colId xmlns:a16="http://schemas.microsoft.com/office/drawing/2014/main" val="1269408134"/>
                    </a:ext>
                  </a:extLst>
                </a:gridCol>
                <a:gridCol w="186571">
                  <a:extLst>
                    <a:ext uri="{9D8B030D-6E8A-4147-A177-3AD203B41FA5}">
                      <a16:colId xmlns:a16="http://schemas.microsoft.com/office/drawing/2014/main" val="4042475507"/>
                    </a:ext>
                  </a:extLst>
                </a:gridCol>
                <a:gridCol w="186571">
                  <a:extLst>
                    <a:ext uri="{9D8B030D-6E8A-4147-A177-3AD203B41FA5}">
                      <a16:colId xmlns:a16="http://schemas.microsoft.com/office/drawing/2014/main" val="3289669197"/>
                    </a:ext>
                  </a:extLst>
                </a:gridCol>
                <a:gridCol w="185496">
                  <a:extLst>
                    <a:ext uri="{9D8B030D-6E8A-4147-A177-3AD203B41FA5}">
                      <a16:colId xmlns:a16="http://schemas.microsoft.com/office/drawing/2014/main" val="1464336945"/>
                    </a:ext>
                  </a:extLst>
                </a:gridCol>
                <a:gridCol w="187645">
                  <a:extLst>
                    <a:ext uri="{9D8B030D-6E8A-4147-A177-3AD203B41FA5}">
                      <a16:colId xmlns:a16="http://schemas.microsoft.com/office/drawing/2014/main" val="4186155381"/>
                    </a:ext>
                  </a:extLst>
                </a:gridCol>
              </a:tblGrid>
              <a:tr h="8755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3226" marR="1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9814677"/>
                  </a:ext>
                </a:extLst>
              </a:tr>
              <a:tr h="17510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0">
                          <a:effectLst/>
                          <a:latin typeface="Calibri" panose="020F0502020204030204" pitchFamily="34" charset="0"/>
                        </a:rPr>
                        <a:t>ladder</a:t>
                      </a:r>
                    </a:p>
                  </a:txBody>
                  <a:tcPr marL="13226" marR="1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159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160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161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162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163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164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165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166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0" dirty="0">
                          <a:effectLst/>
                          <a:latin typeface="Calibri" panose="020F0502020204030204" pitchFamily="34" charset="0"/>
                        </a:rPr>
                        <a:t>ladder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167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168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169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170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0" dirty="0">
                          <a:effectLst/>
                          <a:latin typeface="Calibri" panose="020F0502020204030204" pitchFamily="34" charset="0"/>
                        </a:rPr>
                        <a:t>ladder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4193542"/>
                  </a:ext>
                </a:extLst>
              </a:tr>
              <a:tr h="291840">
                <a:tc>
                  <a:txBody>
                    <a:bodyPr/>
                    <a:lstStyle/>
                    <a:p>
                      <a:pPr algn="ctr" rtl="0" fontAlgn="b"/>
                      <a:endParaRPr lang="en-US" sz="6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26" marR="1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9245024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544646"/>
              </p:ext>
            </p:extLst>
          </p:nvPr>
        </p:nvGraphicFramePr>
        <p:xfrm>
          <a:off x="3736240" y="1227720"/>
          <a:ext cx="2839155" cy="579120"/>
        </p:xfrm>
        <a:graphic>
          <a:graphicData uri="http://schemas.openxmlformats.org/drawingml/2006/table">
            <a:tbl>
              <a:tblPr/>
              <a:tblGrid>
                <a:gridCol w="189277">
                  <a:extLst>
                    <a:ext uri="{9D8B030D-6E8A-4147-A177-3AD203B41FA5}">
                      <a16:colId xmlns:a16="http://schemas.microsoft.com/office/drawing/2014/main" val="2840895888"/>
                    </a:ext>
                  </a:extLst>
                </a:gridCol>
                <a:gridCol w="189277">
                  <a:extLst>
                    <a:ext uri="{9D8B030D-6E8A-4147-A177-3AD203B41FA5}">
                      <a16:colId xmlns:a16="http://schemas.microsoft.com/office/drawing/2014/main" val="2445124810"/>
                    </a:ext>
                  </a:extLst>
                </a:gridCol>
                <a:gridCol w="189277">
                  <a:extLst>
                    <a:ext uri="{9D8B030D-6E8A-4147-A177-3AD203B41FA5}">
                      <a16:colId xmlns:a16="http://schemas.microsoft.com/office/drawing/2014/main" val="2767701365"/>
                    </a:ext>
                  </a:extLst>
                </a:gridCol>
                <a:gridCol w="189277">
                  <a:extLst>
                    <a:ext uri="{9D8B030D-6E8A-4147-A177-3AD203B41FA5}">
                      <a16:colId xmlns:a16="http://schemas.microsoft.com/office/drawing/2014/main" val="3152635847"/>
                    </a:ext>
                  </a:extLst>
                </a:gridCol>
                <a:gridCol w="189277">
                  <a:extLst>
                    <a:ext uri="{9D8B030D-6E8A-4147-A177-3AD203B41FA5}">
                      <a16:colId xmlns:a16="http://schemas.microsoft.com/office/drawing/2014/main" val="3723487671"/>
                    </a:ext>
                  </a:extLst>
                </a:gridCol>
                <a:gridCol w="189277">
                  <a:extLst>
                    <a:ext uri="{9D8B030D-6E8A-4147-A177-3AD203B41FA5}">
                      <a16:colId xmlns:a16="http://schemas.microsoft.com/office/drawing/2014/main" val="2164662505"/>
                    </a:ext>
                  </a:extLst>
                </a:gridCol>
                <a:gridCol w="189277">
                  <a:extLst>
                    <a:ext uri="{9D8B030D-6E8A-4147-A177-3AD203B41FA5}">
                      <a16:colId xmlns:a16="http://schemas.microsoft.com/office/drawing/2014/main" val="3286242006"/>
                    </a:ext>
                  </a:extLst>
                </a:gridCol>
                <a:gridCol w="189277">
                  <a:extLst>
                    <a:ext uri="{9D8B030D-6E8A-4147-A177-3AD203B41FA5}">
                      <a16:colId xmlns:a16="http://schemas.microsoft.com/office/drawing/2014/main" val="3637320716"/>
                    </a:ext>
                  </a:extLst>
                </a:gridCol>
                <a:gridCol w="189277">
                  <a:extLst>
                    <a:ext uri="{9D8B030D-6E8A-4147-A177-3AD203B41FA5}">
                      <a16:colId xmlns:a16="http://schemas.microsoft.com/office/drawing/2014/main" val="2379935052"/>
                    </a:ext>
                  </a:extLst>
                </a:gridCol>
                <a:gridCol w="189277">
                  <a:extLst>
                    <a:ext uri="{9D8B030D-6E8A-4147-A177-3AD203B41FA5}">
                      <a16:colId xmlns:a16="http://schemas.microsoft.com/office/drawing/2014/main" val="514973245"/>
                    </a:ext>
                  </a:extLst>
                </a:gridCol>
                <a:gridCol w="189277">
                  <a:extLst>
                    <a:ext uri="{9D8B030D-6E8A-4147-A177-3AD203B41FA5}">
                      <a16:colId xmlns:a16="http://schemas.microsoft.com/office/drawing/2014/main" val="1269408134"/>
                    </a:ext>
                  </a:extLst>
                </a:gridCol>
                <a:gridCol w="189277">
                  <a:extLst>
                    <a:ext uri="{9D8B030D-6E8A-4147-A177-3AD203B41FA5}">
                      <a16:colId xmlns:a16="http://schemas.microsoft.com/office/drawing/2014/main" val="4042475507"/>
                    </a:ext>
                  </a:extLst>
                </a:gridCol>
                <a:gridCol w="189277">
                  <a:extLst>
                    <a:ext uri="{9D8B030D-6E8A-4147-A177-3AD203B41FA5}">
                      <a16:colId xmlns:a16="http://schemas.microsoft.com/office/drawing/2014/main" val="3289669197"/>
                    </a:ext>
                  </a:extLst>
                </a:gridCol>
                <a:gridCol w="189277">
                  <a:extLst>
                    <a:ext uri="{9D8B030D-6E8A-4147-A177-3AD203B41FA5}">
                      <a16:colId xmlns:a16="http://schemas.microsoft.com/office/drawing/2014/main" val="1464336945"/>
                    </a:ext>
                  </a:extLst>
                </a:gridCol>
                <a:gridCol w="189277">
                  <a:extLst>
                    <a:ext uri="{9D8B030D-6E8A-4147-A177-3AD203B41FA5}">
                      <a16:colId xmlns:a16="http://schemas.microsoft.com/office/drawing/2014/main" val="587665202"/>
                    </a:ext>
                  </a:extLst>
                </a:gridCol>
              </a:tblGrid>
              <a:tr h="96387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3226" marR="1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9814677"/>
                  </a:ext>
                </a:extLst>
              </a:tr>
              <a:tr h="19277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0">
                          <a:effectLst/>
                          <a:latin typeface="Calibri" panose="020F0502020204030204" pitchFamily="34" charset="0"/>
                        </a:rPr>
                        <a:t>ladder</a:t>
                      </a:r>
                    </a:p>
                  </a:txBody>
                  <a:tcPr marL="13226" marR="1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171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172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173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174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175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176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177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178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0" dirty="0">
                          <a:effectLst/>
                          <a:latin typeface="Calibri" panose="020F0502020204030204" pitchFamily="34" charset="0"/>
                        </a:rPr>
                        <a:t>ladder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179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180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181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1" dirty="0">
                          <a:effectLst/>
                          <a:latin typeface="Calibri" panose="020F0502020204030204" pitchFamily="34" charset="0"/>
                        </a:rPr>
                        <a:t>HUV 182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600" b="0" dirty="0">
                          <a:effectLst/>
                          <a:latin typeface="Calibri" panose="020F0502020204030204" pitchFamily="34" charset="0"/>
                        </a:rPr>
                        <a:t>ladder</a:t>
                      </a:r>
                    </a:p>
                  </a:txBody>
                  <a:tcPr marL="14244" marR="14244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4193542"/>
                  </a:ext>
                </a:extLst>
              </a:tr>
              <a:tr h="289959">
                <a:tc>
                  <a:txBody>
                    <a:bodyPr/>
                    <a:lstStyle/>
                    <a:p>
                      <a:pPr algn="ctr" rtl="0" fontAlgn="b"/>
                      <a:endParaRPr lang="en-US" sz="6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26" marR="1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CTL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DOX+</a:t>
                      </a:r>
                    </a:p>
                    <a:p>
                      <a:pPr algn="ctr" rtl="0" fontAlgn="b"/>
                      <a:r>
                        <a:rPr lang="en-US" sz="500" b="1" dirty="0">
                          <a:effectLst/>
                          <a:latin typeface="Calibri" panose="020F0502020204030204" pitchFamily="34" charset="0"/>
                        </a:rPr>
                        <a:t>ABT-263</a:t>
                      </a:r>
                    </a:p>
                  </a:txBody>
                  <a:tcPr marL="18517" marR="18517" marT="0" marB="0" anchor="ctr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13226" marR="13226" marT="0" marB="0" anchor="b">
                    <a:lnL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9245024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50" b="47190"/>
          <a:stretch/>
        </p:blipFill>
        <p:spPr>
          <a:xfrm>
            <a:off x="739678" y="4915547"/>
            <a:ext cx="2842055" cy="72969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7826" y="2553122"/>
            <a:ext cx="6815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BCL-2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(26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47" y="5055018"/>
            <a:ext cx="7697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α-Tubulin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(52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47" y="3961155"/>
            <a:ext cx="6815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BCL-XL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(30 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10" b="29393"/>
          <a:stretch/>
        </p:blipFill>
        <p:spPr>
          <a:xfrm>
            <a:off x="3698556" y="4915548"/>
            <a:ext cx="2898804" cy="72969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5" b="43442"/>
          <a:stretch/>
        </p:blipFill>
        <p:spPr>
          <a:xfrm>
            <a:off x="3698556" y="3503076"/>
            <a:ext cx="2898804" cy="134417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4077" r="-61" b="27521"/>
          <a:stretch/>
        </p:blipFill>
        <p:spPr>
          <a:xfrm>
            <a:off x="736186" y="3503076"/>
            <a:ext cx="2842054" cy="134417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" t="34077" b="31267"/>
          <a:stretch/>
        </p:blipFill>
        <p:spPr>
          <a:xfrm>
            <a:off x="3646980" y="1973621"/>
            <a:ext cx="2928408" cy="145939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83" b="9724"/>
          <a:stretch/>
        </p:blipFill>
        <p:spPr>
          <a:xfrm>
            <a:off x="736185" y="1973621"/>
            <a:ext cx="2842055" cy="145939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990600" y="304801"/>
            <a:ext cx="15524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Uncropped images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08006" y="609601"/>
            <a:ext cx="961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Figure S7B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545685" y="3767020"/>
            <a:ext cx="467471" cy="22890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545685" y="5380030"/>
            <a:ext cx="467471" cy="22890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545685" y="2324217"/>
            <a:ext cx="467471" cy="22890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0258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8847</TotalTime>
  <Words>1918</Words>
  <Application>Microsoft Office PowerPoint</Application>
  <PresentationFormat>On-screen Show (4:3)</PresentationFormat>
  <Paragraphs>1298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Marianne Grant</dc:creator>
  <cp:lastModifiedBy>MDPI</cp:lastModifiedBy>
  <cp:revision>138</cp:revision>
  <cp:lastPrinted>2022-05-11T17:05:09Z</cp:lastPrinted>
  <dcterms:created xsi:type="dcterms:W3CDTF">2018-11-27T20:50:39Z</dcterms:created>
  <dcterms:modified xsi:type="dcterms:W3CDTF">2022-06-22T04:18:06Z</dcterms:modified>
</cp:coreProperties>
</file>