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07" r:id="rId2"/>
    <p:sldId id="306" r:id="rId3"/>
    <p:sldId id="30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6327"/>
  </p:normalViewPr>
  <p:slideViewPr>
    <p:cSldViewPr snapToGrid="0" snapToObjects="1">
      <p:cViewPr>
        <p:scale>
          <a:sx n="120" d="100"/>
          <a:sy n="120" d="100"/>
        </p:scale>
        <p:origin x="14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A23EE-6D95-4643-86BC-363AE2B1C216}" type="datetimeFigureOut">
              <a:rPr lang="en-US" smtClean="0"/>
              <a:t>3/1/22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75D41-36FA-8E46-9A74-688B78620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4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TYLCV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0D1595-4437-AD43-B59E-517D6C5A66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SiGMV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0D1595-4437-AD43-B59E-517D6C5A66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68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CuLCrV</a:t>
            </a:r>
            <a:r>
              <a:rPr lang="en-US" dirty="0"/>
              <a:t> (Supplementary Fig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0D1595-4437-AD43-B59E-517D6C5A6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5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F76C-BC38-3B4C-BFF8-9BA252F4C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6128B8-952D-414B-8B78-9BDDF766A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A5B64-4B3D-BA43-B6F5-2E170DD1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7FEF6-3B7F-514B-885B-C6DB833C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4D202-63BB-CD40-817B-9E9F31964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9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49DD2-0C48-B64A-8A61-D247E96D8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CA078D-7BEC-1445-905A-497B1660C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0AAC3-A074-CF43-8053-429E278A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58063-700A-D143-9999-1359B61D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481EF-3099-3E41-8031-333DAEBC3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20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0DCE64-684D-604E-A6FE-0E9A642D2C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F93685-8074-A54C-895F-EDDB35BFD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EB8E1-B37C-1D49-AFF6-DF66F76F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5665A-7578-2548-A679-86729BD8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1DBE2-A139-6149-BAC6-A5071038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1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1DD73-1FDC-F440-A37C-9556B302A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DC18E-2417-DD45-A51D-5D9477CF0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B197A-7400-124E-AB1D-C1563D51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2D6D2-3C1B-9641-B87E-388D867DC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846FB-E834-C249-B09D-0FF12148F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6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9CD8B-398F-A345-BBA8-4D3DDA883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1DC9A-624D-7045-8A94-0DB9BD174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EF26D-C577-1043-8EAF-66618A4BF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98112-37A6-6F42-A3CD-CCDE5757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FDEE-A0E7-1240-B516-BFB49010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2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F4763-2ED6-3E49-9DFB-CD1C616D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7DEA4-A331-0443-9439-17F4CBF4CC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7ADAA7-F58F-404F-969C-8621A5916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7385A-837F-9447-B527-518835FC9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C0AE4-655E-C244-BDFC-521FA285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9BF16D-FF14-5244-8FBD-19336EB1F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0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5774B-30DD-4347-AB83-99C709B2D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D13FC-7DF3-5146-A4B4-FAF6E1498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303D2-7295-A44B-938D-BE06069CB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4B0CF-992E-5344-99C7-F67D978159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CB8240-13A2-3A46-8E1B-66D51D176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6C3471-8173-654C-A677-C829D9DA2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FD7AA9-DAAB-6544-A50C-D8D1AC31B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CCA5-D783-D546-856B-188C31AF3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1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A536B-381A-DE4A-B54B-ED579445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CA374-B7F3-0847-92EB-FCE46765E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4FB08-860C-CB46-889C-6B8B00DB4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FC2B4-8FCC-5F4D-859E-058AC883E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3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80DE7C-9CDA-7641-BBAC-44FB5889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5F113-C709-4F41-A1FB-9DE0E2929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AF561-550E-064F-8BFE-2A2CE13A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83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E9CB-5A5E-C844-8CAC-12E9EB9CB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C6BB5-6AD1-1B45-A987-0670037A4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492452-7256-704D-ABDC-60DB716FA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D67BB-76F3-C84A-8606-E1C3D645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DCA1FF-FA9D-B542-BBC0-1B9737E57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B586C4-99DD-0245-A4A2-5ED6DDFC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7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4291F-DCC3-E84B-84FD-FE2634F48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6B42B4-82D7-8C44-A8CD-B60FA125D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29226-9B3F-FA40-8BB6-BCF51B7C6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14EF5-2126-124F-9BFA-A531C033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BF5CE-3C5F-1A4D-9D00-07F22230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8EFE5-434D-0E41-97BE-53B525B27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2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FE94FD-2405-C64D-9344-C6A90F71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74425-D762-F840-9D42-78A93D87E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42DFD-5A57-AD43-8577-1BA565E787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82575-9E50-8242-859F-EB73AD3DAFED}" type="datetimeFigureOut">
              <a:rPr lang="en-US" smtClean="0"/>
              <a:t>3/1/22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D46C5-D55E-384C-8EBD-4FA15D136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07630-8904-A84A-90AC-9532E9A39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020D7-DD9D-FA40-9B69-9BCBAAFE7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6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6E4BED3A-8AEF-0E40-8872-C39569F14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947" y="130197"/>
            <a:ext cx="6296771" cy="3148385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F271FC5-F2AA-3C43-BCA0-2902724980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760" b="3400"/>
          <a:stretch/>
        </p:blipFill>
        <p:spPr>
          <a:xfrm>
            <a:off x="1851875" y="3578677"/>
            <a:ext cx="3531873" cy="2548804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244F9097-1410-8D43-9C61-4A1C5321D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991" y="3278582"/>
            <a:ext cx="2881727" cy="28817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27FD8B-AC31-A14C-B9E7-E53ACE3E166F}"/>
              </a:ext>
            </a:extLst>
          </p:cNvPr>
          <p:cNvSpPr txBox="1"/>
          <p:nvPr/>
        </p:nvSpPr>
        <p:spPr>
          <a:xfrm>
            <a:off x="2296678" y="379392"/>
            <a:ext cx="496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AA4362-1580-2847-8753-7B72FD45EFDE}"/>
              </a:ext>
            </a:extLst>
          </p:cNvPr>
          <p:cNvSpPr txBox="1"/>
          <p:nvPr/>
        </p:nvSpPr>
        <p:spPr>
          <a:xfrm>
            <a:off x="1848678" y="3445206"/>
            <a:ext cx="56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12548B-EA52-634D-AC0E-EC1D8308B48B}"/>
              </a:ext>
            </a:extLst>
          </p:cNvPr>
          <p:cNvSpPr txBox="1"/>
          <p:nvPr/>
        </p:nvSpPr>
        <p:spPr>
          <a:xfrm>
            <a:off x="5383748" y="3434554"/>
            <a:ext cx="510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CEF03E-5306-6344-A606-5C6386E6D314}"/>
              </a:ext>
            </a:extLst>
          </p:cNvPr>
          <p:cNvSpPr txBox="1"/>
          <p:nvPr/>
        </p:nvSpPr>
        <p:spPr>
          <a:xfrm>
            <a:off x="184324" y="6164367"/>
            <a:ext cx="105900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Figure S1:TYLCV weighted gene co-expression network analysis. (a) Dendrogram clustering showing six modules of co-expressed genes. 781 genes are represented in this network, with 339 genes belonging to </a:t>
            </a:r>
            <a:r>
              <a:rPr lang="en-US" sz="1200" dirty="0" err="1"/>
              <a:t>MEturquoise</a:t>
            </a:r>
            <a:r>
              <a:rPr lang="en-US" sz="1200" dirty="0"/>
              <a:t>. (b) Heatmap showing the correlation of module eigengenes in relation to viruliferous MEAM1 (B) and MED (Q) whiteflies. (c) Top 30 genes from </a:t>
            </a:r>
            <a:r>
              <a:rPr lang="en-US" sz="1200" dirty="0" err="1"/>
              <a:t>MEturquoise</a:t>
            </a:r>
            <a:r>
              <a:rPr lang="en-US" sz="1200" dirty="0"/>
              <a:t> with connectivity lines in blue to the top 5% of connected genes.</a:t>
            </a:r>
            <a:r>
              <a:rPr lang="en-US" sz="1200" dirty="0">
                <a:effectLst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692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C4C1F7F-D41D-944B-9EFF-F23568DBF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496" y="37633"/>
            <a:ext cx="6537894" cy="3268946"/>
          </a:xfrm>
          <a:prstGeom prst="rect">
            <a:avLst/>
          </a:prstGeom>
        </p:spPr>
      </p:pic>
      <p:pic>
        <p:nvPicPr>
          <p:cNvPr id="5" name="Picture 4" descr="Chart, table&#10;&#10;Description automatically generated">
            <a:extLst>
              <a:ext uri="{FF2B5EF4-FFF2-40B4-BE49-F238E27FC236}">
                <a16:creationId xmlns:a16="http://schemas.microsoft.com/office/drawing/2014/main" id="{F121ACCE-F129-7C49-969B-EC3E1885EF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58" b="4032"/>
          <a:stretch/>
        </p:blipFill>
        <p:spPr>
          <a:xfrm>
            <a:off x="1867414" y="3426166"/>
            <a:ext cx="3583864" cy="2595493"/>
          </a:xfrm>
          <a:prstGeom prst="rect">
            <a:avLst/>
          </a:prstGeom>
        </p:spPr>
      </p:pic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09569AE0-1517-8E41-8ADC-2DD0E1873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7754" y="3239462"/>
            <a:ext cx="2959948" cy="29640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9F3ADF-D486-434F-BD8C-4ED2080D91A4}"/>
              </a:ext>
            </a:extLst>
          </p:cNvPr>
          <p:cNvSpPr txBox="1"/>
          <p:nvPr/>
        </p:nvSpPr>
        <p:spPr>
          <a:xfrm>
            <a:off x="2367977" y="572019"/>
            <a:ext cx="55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E00B63-7537-9347-8104-672A7AB0DAE8}"/>
              </a:ext>
            </a:extLst>
          </p:cNvPr>
          <p:cNvSpPr txBox="1"/>
          <p:nvPr/>
        </p:nvSpPr>
        <p:spPr>
          <a:xfrm>
            <a:off x="1649896" y="3577165"/>
            <a:ext cx="597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03826F-027F-D341-B3AC-BD34480EFAF0}"/>
              </a:ext>
            </a:extLst>
          </p:cNvPr>
          <p:cNvSpPr txBox="1"/>
          <p:nvPr/>
        </p:nvSpPr>
        <p:spPr>
          <a:xfrm>
            <a:off x="5553543" y="3577165"/>
            <a:ext cx="54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943EF5-7769-E14F-8AC4-25D7FBB38F9C}"/>
              </a:ext>
            </a:extLst>
          </p:cNvPr>
          <p:cNvSpPr txBox="1"/>
          <p:nvPr/>
        </p:nvSpPr>
        <p:spPr>
          <a:xfrm>
            <a:off x="212571" y="6215458"/>
            <a:ext cx="103561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Figure S2: </a:t>
            </a:r>
            <a:r>
              <a:rPr lang="en-US" sz="1200" dirty="0" err="1"/>
              <a:t>SiGMV</a:t>
            </a:r>
            <a:r>
              <a:rPr lang="en-US" sz="1200" dirty="0"/>
              <a:t> weighted gene co-expression network analysis. (a) Dendrogram clustering showing six modules of co-expressed genes. 781 genes are represented in this network, with 380 genes belonging to </a:t>
            </a:r>
            <a:r>
              <a:rPr lang="en-US" sz="1200" dirty="0" err="1"/>
              <a:t>MEturquoise</a:t>
            </a:r>
            <a:r>
              <a:rPr lang="en-US" sz="1200" dirty="0"/>
              <a:t>. (b) Heatmap showing the correlation of module eigengenes in relation to viruliferous MEAM1 (B) and MED (Q) whiteflies. (c) Top 30 genes from </a:t>
            </a:r>
            <a:r>
              <a:rPr lang="en-US" sz="1200" dirty="0" err="1"/>
              <a:t>MEturquoise</a:t>
            </a:r>
            <a:r>
              <a:rPr lang="en-US" sz="1200" dirty="0"/>
              <a:t> with connectivity lines in blue to the top 5% of connected genes.</a:t>
            </a:r>
          </a:p>
        </p:txBody>
      </p:sp>
    </p:spTree>
    <p:extLst>
      <p:ext uri="{BB962C8B-B14F-4D97-AF65-F5344CB8AC3E}">
        <p14:creationId xmlns:p14="http://schemas.microsoft.com/office/powerpoint/2010/main" val="11335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5481EC2-E1FE-5546-ABA6-ECB9F0864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78" y="151693"/>
            <a:ext cx="6387484" cy="3193741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95B38B84-8674-4246-902D-3161725123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12" b="22914"/>
          <a:stretch/>
        </p:blipFill>
        <p:spPr>
          <a:xfrm>
            <a:off x="1725153" y="3508015"/>
            <a:ext cx="3985898" cy="2320093"/>
          </a:xfrm>
          <a:prstGeom prst="rect">
            <a:avLst/>
          </a:prstGeom>
        </p:spPr>
      </p:pic>
      <p:pic>
        <p:nvPicPr>
          <p:cNvPr id="9" name="Picture 8" descr="A picture containing accessory&#10;&#10;Description automatically generated">
            <a:extLst>
              <a:ext uri="{FF2B5EF4-FFF2-40B4-BE49-F238E27FC236}">
                <a16:creationId xmlns:a16="http://schemas.microsoft.com/office/drawing/2014/main" id="{C8EC4AC4-C6C7-8547-A99E-1789B3C59C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6027" y="3271049"/>
            <a:ext cx="2811651" cy="27695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BD832F-2154-DF4A-8190-6C1D61B8D16E}"/>
              </a:ext>
            </a:extLst>
          </p:cNvPr>
          <p:cNvSpPr txBox="1"/>
          <p:nvPr/>
        </p:nvSpPr>
        <p:spPr>
          <a:xfrm>
            <a:off x="2123361" y="322299"/>
            <a:ext cx="560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CDD4B2-173D-2E44-A561-E3AE3DD49078}"/>
              </a:ext>
            </a:extLst>
          </p:cNvPr>
          <p:cNvSpPr txBox="1"/>
          <p:nvPr/>
        </p:nvSpPr>
        <p:spPr>
          <a:xfrm>
            <a:off x="1510746" y="3501971"/>
            <a:ext cx="496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AD492E-4FC5-A74A-BBF9-5AE64AE524B3}"/>
              </a:ext>
            </a:extLst>
          </p:cNvPr>
          <p:cNvSpPr txBox="1"/>
          <p:nvPr/>
        </p:nvSpPr>
        <p:spPr>
          <a:xfrm>
            <a:off x="5956027" y="3345434"/>
            <a:ext cx="489954" cy="325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(c)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D8F34A-A49B-A141-8FA6-EDA25E56056D}"/>
              </a:ext>
            </a:extLst>
          </p:cNvPr>
          <p:cNvSpPr txBox="1"/>
          <p:nvPr/>
        </p:nvSpPr>
        <p:spPr>
          <a:xfrm>
            <a:off x="271021" y="6059976"/>
            <a:ext cx="98846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Figure S3: </a:t>
            </a:r>
            <a:r>
              <a:rPr lang="en-US" sz="1200" dirty="0" err="1"/>
              <a:t>CuLCrV</a:t>
            </a:r>
            <a:r>
              <a:rPr lang="en-US" sz="1200" dirty="0"/>
              <a:t> weighted gene co-expression network analysis. (a) Dendrogram clustering showing five modules of co-expressed genes. 784 genes are represented in this network, with 309 genes belonging to </a:t>
            </a:r>
            <a:r>
              <a:rPr lang="en-US" sz="1200" dirty="0" err="1"/>
              <a:t>MEturquoise</a:t>
            </a:r>
            <a:r>
              <a:rPr lang="en-US" sz="1200" dirty="0"/>
              <a:t>. (b) Heatmap showing the correlation of module eigengenes in relation to viruliferous MEAM1 (B) and MED (Q) whiteflies. (c) Top 30 genes from </a:t>
            </a:r>
            <a:r>
              <a:rPr lang="en-US" sz="1200" dirty="0" err="1"/>
              <a:t>MEturquoise</a:t>
            </a:r>
            <a:r>
              <a:rPr lang="en-US" sz="1200" dirty="0"/>
              <a:t> with connectivity lines in blue to the top 5% of connected genes.</a:t>
            </a:r>
          </a:p>
        </p:txBody>
      </p:sp>
    </p:spTree>
    <p:extLst>
      <p:ext uri="{BB962C8B-B14F-4D97-AF65-F5344CB8AC3E}">
        <p14:creationId xmlns:p14="http://schemas.microsoft.com/office/powerpoint/2010/main" val="3850853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290</Words>
  <Application>Microsoft Macintosh PowerPoint</Application>
  <PresentationFormat>Widescreen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Habibu Mugerwa</dc:creator>
  <cp:lastModifiedBy>Habibu Mugerwa</cp:lastModifiedBy>
  <cp:revision>7</cp:revision>
  <dcterms:created xsi:type="dcterms:W3CDTF">2022-03-01T15:30:22Z</dcterms:created>
  <dcterms:modified xsi:type="dcterms:W3CDTF">2022-03-01T16:50:50Z</dcterms:modified>
</cp:coreProperties>
</file>