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96" r:id="rId1"/>
  </p:sldMasterIdLst>
  <p:sldIdLst>
    <p:sldId id="256" r:id="rId2"/>
  </p:sldIdLst>
  <p:sldSz cx="6858000" cy="144002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3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29" autoAdjust="0"/>
    <p:restoredTop sz="94660"/>
  </p:normalViewPr>
  <p:slideViewPr>
    <p:cSldViewPr snapToGrid="0">
      <p:cViewPr>
        <p:scale>
          <a:sx n="115" d="100"/>
          <a:sy n="115" d="100"/>
        </p:scale>
        <p:origin x="822" y="-60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356703"/>
            <a:ext cx="5829300" cy="501340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7563446"/>
            <a:ext cx="5143500" cy="3476717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456965-82BD-441A-8FD9-2698F6A02F14}" type="datetimeFigureOut">
              <a:rPr lang="zh-CN" altLang="en-US" smtClean="0"/>
              <a:t>2022/8/2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F1AFD3-F0E0-45A2-96B4-CBB6B178B6E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316452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456965-82BD-441A-8FD9-2698F6A02F14}" type="datetimeFigureOut">
              <a:rPr lang="zh-CN" altLang="en-US" smtClean="0"/>
              <a:t>2022/8/2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F1AFD3-F0E0-45A2-96B4-CBB6B178B6E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126992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766678"/>
            <a:ext cx="1478756" cy="12203515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766678"/>
            <a:ext cx="4350544" cy="12203515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456965-82BD-441A-8FD9-2698F6A02F14}" type="datetimeFigureOut">
              <a:rPr lang="zh-CN" altLang="en-US" smtClean="0"/>
              <a:t>2022/8/2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F1AFD3-F0E0-45A2-96B4-CBB6B178B6E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832274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456965-82BD-441A-8FD9-2698F6A02F14}" type="datetimeFigureOut">
              <a:rPr lang="zh-CN" altLang="en-US" smtClean="0"/>
              <a:t>2022/8/2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F1AFD3-F0E0-45A2-96B4-CBB6B178B6E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229094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3590057"/>
            <a:ext cx="5915025" cy="5990088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9636813"/>
            <a:ext cx="5915025" cy="3150046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456965-82BD-441A-8FD9-2698F6A02F14}" type="datetimeFigureOut">
              <a:rPr lang="zh-CN" altLang="en-US" smtClean="0"/>
              <a:t>2022/8/2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F1AFD3-F0E0-45A2-96B4-CBB6B178B6E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303796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3833390"/>
            <a:ext cx="2914650" cy="9136803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3833390"/>
            <a:ext cx="2914650" cy="9136803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456965-82BD-441A-8FD9-2698F6A02F14}" type="datetimeFigureOut">
              <a:rPr lang="zh-CN" altLang="en-US" smtClean="0"/>
              <a:t>2022/8/2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F1AFD3-F0E0-45A2-96B4-CBB6B178B6E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743913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766681"/>
            <a:ext cx="5915025" cy="2783376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3530053"/>
            <a:ext cx="2901255" cy="173002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5260078"/>
            <a:ext cx="2901255" cy="7736782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3530053"/>
            <a:ext cx="2915543" cy="173002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5260078"/>
            <a:ext cx="2915543" cy="7736782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456965-82BD-441A-8FD9-2698F6A02F14}" type="datetimeFigureOut">
              <a:rPr lang="zh-CN" altLang="en-US" smtClean="0"/>
              <a:t>2022/8/2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F1AFD3-F0E0-45A2-96B4-CBB6B178B6E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906959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456965-82BD-441A-8FD9-2698F6A02F14}" type="datetimeFigureOut">
              <a:rPr lang="zh-CN" altLang="en-US" smtClean="0"/>
              <a:t>2022/8/2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F1AFD3-F0E0-45A2-96B4-CBB6B178B6E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063734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456965-82BD-441A-8FD9-2698F6A02F14}" type="datetimeFigureOut">
              <a:rPr lang="zh-CN" altLang="en-US" smtClean="0"/>
              <a:t>2022/8/2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F1AFD3-F0E0-45A2-96B4-CBB6B178B6E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03971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960014"/>
            <a:ext cx="2211884" cy="33600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2073367"/>
            <a:ext cx="3471863" cy="1023348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4320064"/>
            <a:ext cx="2211884" cy="8003453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456965-82BD-441A-8FD9-2698F6A02F14}" type="datetimeFigureOut">
              <a:rPr lang="zh-CN" altLang="en-US" smtClean="0"/>
              <a:t>2022/8/2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F1AFD3-F0E0-45A2-96B4-CBB6B178B6E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57436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960014"/>
            <a:ext cx="2211884" cy="33600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2073367"/>
            <a:ext cx="3471863" cy="10233485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4320064"/>
            <a:ext cx="2211884" cy="8003453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456965-82BD-441A-8FD9-2698F6A02F14}" type="datetimeFigureOut">
              <a:rPr lang="zh-CN" altLang="en-US" smtClean="0"/>
              <a:t>2022/8/2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F1AFD3-F0E0-45A2-96B4-CBB6B178B6E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932050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766681"/>
            <a:ext cx="5915025" cy="27833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3833390"/>
            <a:ext cx="5915025" cy="91368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13346867"/>
            <a:ext cx="1543050" cy="76667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456965-82BD-441A-8FD9-2698F6A02F14}" type="datetimeFigureOut">
              <a:rPr lang="zh-CN" altLang="en-US" smtClean="0"/>
              <a:t>2022/8/2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13346867"/>
            <a:ext cx="2314575" cy="76667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13346867"/>
            <a:ext cx="1543050" cy="76667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F1AFD3-F0E0-45A2-96B4-CBB6B178B6E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899212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g"/><Relationship Id="rId13" Type="http://schemas.openxmlformats.org/officeDocument/2006/relationships/image" Target="../media/image12.jpg"/><Relationship Id="rId18" Type="http://schemas.openxmlformats.org/officeDocument/2006/relationships/image" Target="../media/image17.jpg"/><Relationship Id="rId26" Type="http://schemas.openxmlformats.org/officeDocument/2006/relationships/image" Target="../media/image25.jpg"/><Relationship Id="rId3" Type="http://schemas.openxmlformats.org/officeDocument/2006/relationships/image" Target="../media/image2.jpg"/><Relationship Id="rId21" Type="http://schemas.openxmlformats.org/officeDocument/2006/relationships/image" Target="../media/image20.jpg"/><Relationship Id="rId7" Type="http://schemas.openxmlformats.org/officeDocument/2006/relationships/image" Target="../media/image6.jpg"/><Relationship Id="rId12" Type="http://schemas.openxmlformats.org/officeDocument/2006/relationships/image" Target="../media/image11.jpg"/><Relationship Id="rId17" Type="http://schemas.openxmlformats.org/officeDocument/2006/relationships/image" Target="../media/image16.jpg"/><Relationship Id="rId25" Type="http://schemas.openxmlformats.org/officeDocument/2006/relationships/image" Target="../media/image24.jpg"/><Relationship Id="rId2" Type="http://schemas.openxmlformats.org/officeDocument/2006/relationships/image" Target="../media/image1.jpg"/><Relationship Id="rId16" Type="http://schemas.openxmlformats.org/officeDocument/2006/relationships/image" Target="../media/image15.jpg"/><Relationship Id="rId20" Type="http://schemas.openxmlformats.org/officeDocument/2006/relationships/image" Target="../media/image19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g"/><Relationship Id="rId11" Type="http://schemas.openxmlformats.org/officeDocument/2006/relationships/image" Target="../media/image10.jpg"/><Relationship Id="rId24" Type="http://schemas.openxmlformats.org/officeDocument/2006/relationships/image" Target="../media/image23.jpg"/><Relationship Id="rId5" Type="http://schemas.openxmlformats.org/officeDocument/2006/relationships/image" Target="../media/image4.jpg"/><Relationship Id="rId15" Type="http://schemas.openxmlformats.org/officeDocument/2006/relationships/image" Target="../media/image14.jpg"/><Relationship Id="rId23" Type="http://schemas.openxmlformats.org/officeDocument/2006/relationships/image" Target="../media/image22.jpg"/><Relationship Id="rId28" Type="http://schemas.openxmlformats.org/officeDocument/2006/relationships/image" Target="../media/image27.png"/><Relationship Id="rId10" Type="http://schemas.openxmlformats.org/officeDocument/2006/relationships/image" Target="../media/image9.jpg"/><Relationship Id="rId19" Type="http://schemas.openxmlformats.org/officeDocument/2006/relationships/image" Target="../media/image18.jpg"/><Relationship Id="rId4" Type="http://schemas.openxmlformats.org/officeDocument/2006/relationships/image" Target="../media/image3.jpg"/><Relationship Id="rId9" Type="http://schemas.openxmlformats.org/officeDocument/2006/relationships/image" Target="../media/image8.png"/><Relationship Id="rId14" Type="http://schemas.openxmlformats.org/officeDocument/2006/relationships/image" Target="../media/image13.jpg"/><Relationship Id="rId22" Type="http://schemas.openxmlformats.org/officeDocument/2006/relationships/image" Target="../media/image21.jpg"/><Relationship Id="rId27" Type="http://schemas.openxmlformats.org/officeDocument/2006/relationships/image" Target="../media/image26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9" name="直接连接符 118">
            <a:extLst>
              <a:ext uri="{FF2B5EF4-FFF2-40B4-BE49-F238E27FC236}">
                <a16:creationId xmlns:a16="http://schemas.microsoft.com/office/drawing/2014/main" id="{20CED060-E50C-64B8-BC24-8C4BF8B41E52}"/>
              </a:ext>
            </a:extLst>
          </p:cNvPr>
          <p:cNvCxnSpPr>
            <a:cxnSpLocks/>
          </p:cNvCxnSpPr>
          <p:nvPr/>
        </p:nvCxnSpPr>
        <p:spPr>
          <a:xfrm>
            <a:off x="2048338" y="2331216"/>
            <a:ext cx="90473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120" name="组合 119">
            <a:extLst>
              <a:ext uri="{FF2B5EF4-FFF2-40B4-BE49-F238E27FC236}">
                <a16:creationId xmlns:a16="http://schemas.microsoft.com/office/drawing/2014/main" id="{EB38CD9C-7144-AD59-9D17-2576FB2097F1}"/>
              </a:ext>
            </a:extLst>
          </p:cNvPr>
          <p:cNvGrpSpPr/>
          <p:nvPr/>
        </p:nvGrpSpPr>
        <p:grpSpPr>
          <a:xfrm>
            <a:off x="140676" y="80010"/>
            <a:ext cx="6783614" cy="2402646"/>
            <a:chOff x="-58099" y="100447"/>
            <a:chExt cx="6783614" cy="2402646"/>
          </a:xfrm>
        </p:grpSpPr>
        <p:grpSp>
          <p:nvGrpSpPr>
            <p:cNvPr id="121" name="Group 46">
              <a:extLst>
                <a:ext uri="{FF2B5EF4-FFF2-40B4-BE49-F238E27FC236}">
                  <a16:creationId xmlns:a16="http://schemas.microsoft.com/office/drawing/2014/main" id="{DC068762-31C8-6A2B-1410-8D92E31328C3}"/>
                </a:ext>
              </a:extLst>
            </p:cNvPr>
            <p:cNvGrpSpPr/>
            <p:nvPr/>
          </p:nvGrpSpPr>
          <p:grpSpPr>
            <a:xfrm>
              <a:off x="-58099" y="100447"/>
              <a:ext cx="6783614" cy="2402646"/>
              <a:chOff x="6677054" y="527277"/>
              <a:chExt cx="6783614" cy="2402646"/>
            </a:xfrm>
          </p:grpSpPr>
          <p:cxnSp>
            <p:nvCxnSpPr>
              <p:cNvPr id="125" name="Straight Connector 41">
                <a:extLst>
                  <a:ext uri="{FF2B5EF4-FFF2-40B4-BE49-F238E27FC236}">
                    <a16:creationId xmlns:a16="http://schemas.microsoft.com/office/drawing/2014/main" id="{CFB2B792-BD6B-C7CB-C17D-8FF30C488E6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582064" y="840313"/>
                <a:ext cx="1038011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grpSp>
            <p:nvGrpSpPr>
              <p:cNvPr id="126" name="Group 8">
                <a:extLst>
                  <a:ext uri="{FF2B5EF4-FFF2-40B4-BE49-F238E27FC236}">
                    <a16:creationId xmlns:a16="http://schemas.microsoft.com/office/drawing/2014/main" id="{EED9ABD5-B7A3-8D4D-DF40-32457C149FB1}"/>
                  </a:ext>
                </a:extLst>
              </p:cNvPr>
              <p:cNvGrpSpPr/>
              <p:nvPr/>
            </p:nvGrpSpPr>
            <p:grpSpPr>
              <a:xfrm>
                <a:off x="6677054" y="527277"/>
                <a:ext cx="6783614" cy="2402646"/>
                <a:chOff x="2637534" y="384539"/>
                <a:chExt cx="6783614" cy="2402646"/>
              </a:xfrm>
            </p:grpSpPr>
            <p:pic>
              <p:nvPicPr>
                <p:cNvPr id="127" name="图片 16" descr="模糊的照片&#10;&#10;描述已自动生成">
                  <a:extLst>
                    <a:ext uri="{FF2B5EF4-FFF2-40B4-BE49-F238E27FC236}">
                      <a16:creationId xmlns:a16="http://schemas.microsoft.com/office/drawing/2014/main" id="{A3B35CE9-49DA-46E7-C907-D83839A5150B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3278569" y="1021699"/>
                  <a:ext cx="2473300" cy="594501"/>
                </a:xfrm>
                <a:prstGeom prst="rect">
                  <a:avLst/>
                </a:prstGeom>
              </p:spPr>
            </p:pic>
            <p:pic>
              <p:nvPicPr>
                <p:cNvPr id="128" name="图片 17" descr="模糊的照片&#10;&#10;描述已自动生成">
                  <a:extLst>
                    <a:ext uri="{FF2B5EF4-FFF2-40B4-BE49-F238E27FC236}">
                      <a16:creationId xmlns:a16="http://schemas.microsoft.com/office/drawing/2014/main" id="{E930CCBC-508A-E6D4-B95B-1CEC565F3C42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3278567" y="1652209"/>
                  <a:ext cx="2473301" cy="550372"/>
                </a:xfrm>
                <a:prstGeom prst="rect">
                  <a:avLst/>
                </a:prstGeom>
              </p:spPr>
            </p:pic>
            <p:pic>
              <p:nvPicPr>
                <p:cNvPr id="129" name="图片 18" descr="张着嘴&#10;&#10;低可信度描述已自动生成">
                  <a:extLst>
                    <a:ext uri="{FF2B5EF4-FFF2-40B4-BE49-F238E27FC236}">
                      <a16:creationId xmlns:a16="http://schemas.microsoft.com/office/drawing/2014/main" id="{056B13EA-AE32-42A2-2C5B-AD54EDB8B730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3278567" y="2236812"/>
                  <a:ext cx="2462967" cy="550373"/>
                </a:xfrm>
                <a:prstGeom prst="rect">
                  <a:avLst/>
                </a:prstGeom>
              </p:spPr>
            </p:pic>
            <p:sp>
              <p:nvSpPr>
                <p:cNvPr id="130" name="TextBox 34">
                  <a:extLst>
                    <a:ext uri="{FF2B5EF4-FFF2-40B4-BE49-F238E27FC236}">
                      <a16:creationId xmlns:a16="http://schemas.microsoft.com/office/drawing/2014/main" id="{4F85C075-DC88-A5C4-4ACC-5F0BA117911D}"/>
                    </a:ext>
                  </a:extLst>
                </p:cNvPr>
                <p:cNvSpPr txBox="1"/>
                <p:nvPr/>
              </p:nvSpPr>
              <p:spPr>
                <a:xfrm>
                  <a:off x="2637535" y="1309336"/>
                  <a:ext cx="961901" cy="3231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zh-CN" sz="15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55kDa</a:t>
                  </a:r>
                  <a:endParaRPr lang="zh-CN" altLang="en-US" sz="150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31" name="TextBox 35">
                  <a:extLst>
                    <a:ext uri="{FF2B5EF4-FFF2-40B4-BE49-F238E27FC236}">
                      <a16:creationId xmlns:a16="http://schemas.microsoft.com/office/drawing/2014/main" id="{5275E648-4F55-9AB8-B742-623907F9A7A6}"/>
                    </a:ext>
                  </a:extLst>
                </p:cNvPr>
                <p:cNvSpPr txBox="1"/>
                <p:nvPr/>
              </p:nvSpPr>
              <p:spPr>
                <a:xfrm>
                  <a:off x="2637534" y="1914391"/>
                  <a:ext cx="961901" cy="3231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zh-CN" sz="15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55kDa</a:t>
                  </a:r>
                  <a:endParaRPr lang="zh-CN" altLang="en-US" sz="150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32" name="TextBox 36">
                  <a:extLst>
                    <a:ext uri="{FF2B5EF4-FFF2-40B4-BE49-F238E27FC236}">
                      <a16:creationId xmlns:a16="http://schemas.microsoft.com/office/drawing/2014/main" id="{7AC7BB5A-5B77-D045-530C-0E018BE2BD9D}"/>
                    </a:ext>
                  </a:extLst>
                </p:cNvPr>
                <p:cNvSpPr txBox="1"/>
                <p:nvPr/>
              </p:nvSpPr>
              <p:spPr>
                <a:xfrm>
                  <a:off x="2637535" y="2464020"/>
                  <a:ext cx="961901" cy="3231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zh-CN" sz="15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43kDa</a:t>
                  </a:r>
                  <a:endParaRPr lang="zh-CN" altLang="en-US" sz="150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33" name="TextBox 37">
                  <a:extLst>
                    <a:ext uri="{FF2B5EF4-FFF2-40B4-BE49-F238E27FC236}">
                      <a16:creationId xmlns:a16="http://schemas.microsoft.com/office/drawing/2014/main" id="{18407558-B6E7-179D-DFE9-5C40A5B3D55F}"/>
                    </a:ext>
                  </a:extLst>
                </p:cNvPr>
                <p:cNvSpPr txBox="1"/>
                <p:nvPr/>
              </p:nvSpPr>
              <p:spPr>
                <a:xfrm>
                  <a:off x="3158693" y="708623"/>
                  <a:ext cx="841681" cy="3231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zh-CN" sz="15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Ladder</a:t>
                  </a:r>
                  <a:endParaRPr lang="zh-CN" altLang="en-US" sz="150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34" name="TextBox 38">
                  <a:extLst>
                    <a:ext uri="{FF2B5EF4-FFF2-40B4-BE49-F238E27FC236}">
                      <a16:creationId xmlns:a16="http://schemas.microsoft.com/office/drawing/2014/main" id="{99EA291D-B3D4-6A92-68CF-CAF82B6B0488}"/>
                    </a:ext>
                  </a:extLst>
                </p:cNvPr>
                <p:cNvSpPr txBox="1"/>
                <p:nvPr/>
              </p:nvSpPr>
              <p:spPr>
                <a:xfrm>
                  <a:off x="3780147" y="703414"/>
                  <a:ext cx="841681" cy="3231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zh-CN" sz="1500" dirty="0" err="1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Kreb’s</a:t>
                  </a:r>
                  <a:endParaRPr lang="zh-CN" altLang="en-US" sz="150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35" name="TextBox 39">
                  <a:extLst>
                    <a:ext uri="{FF2B5EF4-FFF2-40B4-BE49-F238E27FC236}">
                      <a16:creationId xmlns:a16="http://schemas.microsoft.com/office/drawing/2014/main" id="{90E52ED9-C607-A428-BF06-3C457C936195}"/>
                    </a:ext>
                  </a:extLst>
                </p:cNvPr>
                <p:cNvSpPr txBox="1"/>
                <p:nvPr/>
              </p:nvSpPr>
              <p:spPr>
                <a:xfrm>
                  <a:off x="4447892" y="703193"/>
                  <a:ext cx="841681" cy="3231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zh-CN" sz="1500" dirty="0" err="1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Kreb’s</a:t>
                  </a:r>
                  <a:endParaRPr lang="zh-CN" altLang="en-US" sz="150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36" name="TextBox 40">
                  <a:extLst>
                    <a:ext uri="{FF2B5EF4-FFF2-40B4-BE49-F238E27FC236}">
                      <a16:creationId xmlns:a16="http://schemas.microsoft.com/office/drawing/2014/main" id="{782631DF-34CD-0B23-D810-FB612A60CB08}"/>
                    </a:ext>
                  </a:extLst>
                </p:cNvPr>
                <p:cNvSpPr txBox="1"/>
                <p:nvPr/>
              </p:nvSpPr>
              <p:spPr>
                <a:xfrm>
                  <a:off x="5164336" y="710539"/>
                  <a:ext cx="523924" cy="3231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zh-CN" sz="15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PKI</a:t>
                  </a:r>
                  <a:endParaRPr lang="zh-CN" altLang="en-US" sz="150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37" name="TextBox 42">
                  <a:extLst>
                    <a:ext uri="{FF2B5EF4-FFF2-40B4-BE49-F238E27FC236}">
                      <a16:creationId xmlns:a16="http://schemas.microsoft.com/office/drawing/2014/main" id="{C8597080-8F05-295E-261C-16BBFE90703F}"/>
                    </a:ext>
                  </a:extLst>
                </p:cNvPr>
                <p:cNvSpPr txBox="1"/>
                <p:nvPr/>
              </p:nvSpPr>
              <p:spPr>
                <a:xfrm>
                  <a:off x="4737336" y="384539"/>
                  <a:ext cx="927067" cy="3231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zh-CN" sz="15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CGRP</a:t>
                  </a:r>
                  <a:endParaRPr lang="zh-CN" altLang="en-US" sz="150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38" name="TextBox 43">
                  <a:extLst>
                    <a:ext uri="{FF2B5EF4-FFF2-40B4-BE49-F238E27FC236}">
                      <a16:creationId xmlns:a16="http://schemas.microsoft.com/office/drawing/2014/main" id="{62285434-582E-4F0A-7AAD-310AF07F095D}"/>
                    </a:ext>
                  </a:extLst>
                </p:cNvPr>
                <p:cNvSpPr txBox="1"/>
                <p:nvPr/>
              </p:nvSpPr>
              <p:spPr>
                <a:xfrm>
                  <a:off x="8210811" y="1166925"/>
                  <a:ext cx="1090943" cy="3231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zh-CN" sz="15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IB: </a:t>
                  </a:r>
                  <a:r>
                    <a:rPr lang="en-US" altLang="zh-CN" sz="1500" dirty="0" err="1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pSFKs</a:t>
                  </a:r>
                  <a:endParaRPr lang="zh-CN" altLang="en-US" sz="150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39" name="TextBox 44">
                  <a:extLst>
                    <a:ext uri="{FF2B5EF4-FFF2-40B4-BE49-F238E27FC236}">
                      <a16:creationId xmlns:a16="http://schemas.microsoft.com/office/drawing/2014/main" id="{D72349A4-F1CA-DBB2-F7E5-2BA5CB897D83}"/>
                    </a:ext>
                  </a:extLst>
                </p:cNvPr>
                <p:cNvSpPr txBox="1"/>
                <p:nvPr/>
              </p:nvSpPr>
              <p:spPr>
                <a:xfrm>
                  <a:off x="8210811" y="1685662"/>
                  <a:ext cx="1002952" cy="3231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zh-CN" sz="15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IB: SFKs</a:t>
                  </a:r>
                  <a:endParaRPr lang="zh-CN" altLang="en-US" sz="150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40" name="TextBox 45">
                  <a:extLst>
                    <a:ext uri="{FF2B5EF4-FFF2-40B4-BE49-F238E27FC236}">
                      <a16:creationId xmlns:a16="http://schemas.microsoft.com/office/drawing/2014/main" id="{F4051A96-D35B-B9C5-9FEB-765235B7DCF9}"/>
                    </a:ext>
                  </a:extLst>
                </p:cNvPr>
                <p:cNvSpPr txBox="1"/>
                <p:nvPr/>
              </p:nvSpPr>
              <p:spPr>
                <a:xfrm>
                  <a:off x="8204501" y="2269902"/>
                  <a:ext cx="1216647" cy="36281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zh-CN" sz="15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IB: β-actin</a:t>
                  </a:r>
                  <a:endParaRPr lang="zh-CN" altLang="en-US" sz="150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p:grpSp>
        </p:grpSp>
        <p:pic>
          <p:nvPicPr>
            <p:cNvPr id="122" name="图片 121" descr="男子的脸部特写黑白照&#10;&#10;低可信度描述已自动生成">
              <a:extLst>
                <a:ext uri="{FF2B5EF4-FFF2-40B4-BE49-F238E27FC236}">
                  <a16:creationId xmlns:a16="http://schemas.microsoft.com/office/drawing/2014/main" id="{7D16C5C0-78F6-B71D-A54D-74FE4B60471D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051182" y="739777"/>
              <a:ext cx="2473300" cy="592883"/>
            </a:xfrm>
            <a:prstGeom prst="rect">
              <a:avLst/>
            </a:prstGeom>
          </p:spPr>
        </p:pic>
        <p:pic>
          <p:nvPicPr>
            <p:cNvPr id="123" name="图片 122" descr="图片包含 游戏机&#10;&#10;描述已自动生成">
              <a:extLst>
                <a:ext uri="{FF2B5EF4-FFF2-40B4-BE49-F238E27FC236}">
                  <a16:creationId xmlns:a16="http://schemas.microsoft.com/office/drawing/2014/main" id="{D1896DF5-745B-FCC4-85FD-92F8FF0DF652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050098" y="1373423"/>
              <a:ext cx="2469277" cy="543600"/>
            </a:xfrm>
            <a:prstGeom prst="rect">
              <a:avLst/>
            </a:prstGeom>
          </p:spPr>
        </p:pic>
        <p:pic>
          <p:nvPicPr>
            <p:cNvPr id="124" name="图片 123" descr="图片包含 游戏机&#10;&#10;描述已自动生成">
              <a:extLst>
                <a:ext uri="{FF2B5EF4-FFF2-40B4-BE49-F238E27FC236}">
                  <a16:creationId xmlns:a16="http://schemas.microsoft.com/office/drawing/2014/main" id="{C13E9143-5B5E-3BB5-353B-3879799F2150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039591" y="1954845"/>
              <a:ext cx="2489944" cy="543369"/>
            </a:xfrm>
            <a:prstGeom prst="rect">
              <a:avLst/>
            </a:prstGeom>
          </p:spPr>
        </p:pic>
      </p:grpSp>
      <p:sp>
        <p:nvSpPr>
          <p:cNvPr id="141" name="TextBox 37">
            <a:extLst>
              <a:ext uri="{FF2B5EF4-FFF2-40B4-BE49-F238E27FC236}">
                <a16:creationId xmlns:a16="http://schemas.microsoft.com/office/drawing/2014/main" id="{A6D50B05-E951-F85D-4A29-25F333906100}"/>
              </a:ext>
            </a:extLst>
          </p:cNvPr>
          <p:cNvSpPr txBox="1"/>
          <p:nvPr/>
        </p:nvSpPr>
        <p:spPr>
          <a:xfrm>
            <a:off x="3146549" y="407248"/>
            <a:ext cx="84168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Ladder</a:t>
            </a:r>
            <a:endParaRPr lang="zh-CN" altLang="en-US" sz="15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2" name="TextBox 38">
            <a:extLst>
              <a:ext uri="{FF2B5EF4-FFF2-40B4-BE49-F238E27FC236}">
                <a16:creationId xmlns:a16="http://schemas.microsoft.com/office/drawing/2014/main" id="{1ED9FA2C-A0DE-A6A2-DC88-E717085E9AD9}"/>
              </a:ext>
            </a:extLst>
          </p:cNvPr>
          <p:cNvSpPr txBox="1"/>
          <p:nvPr/>
        </p:nvSpPr>
        <p:spPr>
          <a:xfrm>
            <a:off x="3804832" y="403132"/>
            <a:ext cx="84168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5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Kreb’s</a:t>
            </a:r>
            <a:endParaRPr lang="zh-CN" altLang="en-US" sz="15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3" name="TextBox 39">
            <a:extLst>
              <a:ext uri="{FF2B5EF4-FFF2-40B4-BE49-F238E27FC236}">
                <a16:creationId xmlns:a16="http://schemas.microsoft.com/office/drawing/2014/main" id="{A9047EB7-2436-4482-7A77-28C2310FE75D}"/>
              </a:ext>
            </a:extLst>
          </p:cNvPr>
          <p:cNvSpPr txBox="1"/>
          <p:nvPr/>
        </p:nvSpPr>
        <p:spPr>
          <a:xfrm>
            <a:off x="4502307" y="404658"/>
            <a:ext cx="84168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5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Kreb’s</a:t>
            </a:r>
            <a:endParaRPr lang="zh-CN" altLang="en-US" sz="15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4" name="TextBox 40">
            <a:extLst>
              <a:ext uri="{FF2B5EF4-FFF2-40B4-BE49-F238E27FC236}">
                <a16:creationId xmlns:a16="http://schemas.microsoft.com/office/drawing/2014/main" id="{8D68B2B2-DDB0-D1B9-D360-7883F0EEAE14}"/>
              </a:ext>
            </a:extLst>
          </p:cNvPr>
          <p:cNvSpPr txBox="1"/>
          <p:nvPr/>
        </p:nvSpPr>
        <p:spPr>
          <a:xfrm>
            <a:off x="5140428" y="411761"/>
            <a:ext cx="523924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PKI</a:t>
            </a:r>
            <a:endParaRPr lang="zh-CN" altLang="en-US" sz="15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5" name="TextBox 42">
            <a:extLst>
              <a:ext uri="{FF2B5EF4-FFF2-40B4-BE49-F238E27FC236}">
                <a16:creationId xmlns:a16="http://schemas.microsoft.com/office/drawing/2014/main" id="{B08D84F6-8144-403A-8E59-2E6F5FEE53F2}"/>
              </a:ext>
            </a:extLst>
          </p:cNvPr>
          <p:cNvSpPr txBox="1"/>
          <p:nvPr/>
        </p:nvSpPr>
        <p:spPr>
          <a:xfrm>
            <a:off x="4707622" y="75215"/>
            <a:ext cx="927067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CGRP</a:t>
            </a:r>
            <a:endParaRPr lang="zh-CN" altLang="en-US" sz="15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46" name="直接连接符 145">
            <a:extLst>
              <a:ext uri="{FF2B5EF4-FFF2-40B4-BE49-F238E27FC236}">
                <a16:creationId xmlns:a16="http://schemas.microsoft.com/office/drawing/2014/main" id="{182C1A61-6EEE-E1E4-20E4-7046DEC3D8A1}"/>
              </a:ext>
            </a:extLst>
          </p:cNvPr>
          <p:cNvCxnSpPr/>
          <p:nvPr/>
        </p:nvCxnSpPr>
        <p:spPr>
          <a:xfrm>
            <a:off x="4547413" y="393046"/>
            <a:ext cx="1020235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147" name="组合 146">
            <a:extLst>
              <a:ext uri="{FF2B5EF4-FFF2-40B4-BE49-F238E27FC236}">
                <a16:creationId xmlns:a16="http://schemas.microsoft.com/office/drawing/2014/main" id="{C58C910A-9057-443E-45B0-CF926ACFF1C4}"/>
              </a:ext>
            </a:extLst>
          </p:cNvPr>
          <p:cNvGrpSpPr/>
          <p:nvPr/>
        </p:nvGrpSpPr>
        <p:grpSpPr>
          <a:xfrm>
            <a:off x="667073" y="2460076"/>
            <a:ext cx="5082223" cy="2088375"/>
            <a:chOff x="536448" y="2460076"/>
            <a:chExt cx="5082223" cy="2088375"/>
          </a:xfrm>
        </p:grpSpPr>
        <p:pic>
          <p:nvPicPr>
            <p:cNvPr id="148" name="图片 147" descr="男子的脸部特写黑白照&#10;&#10;低可信度描述已自动生成">
              <a:extLst>
                <a:ext uri="{FF2B5EF4-FFF2-40B4-BE49-F238E27FC236}">
                  <a16:creationId xmlns:a16="http://schemas.microsoft.com/office/drawing/2014/main" id="{8120E482-0359-53BE-B7D3-46D067F0E201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41032" y="3010362"/>
              <a:ext cx="2483515" cy="458124"/>
            </a:xfrm>
            <a:prstGeom prst="rect">
              <a:avLst/>
            </a:prstGeom>
          </p:spPr>
        </p:pic>
        <p:pic>
          <p:nvPicPr>
            <p:cNvPr id="149" name="图片 148" descr="图片包含 游戏机, 刀&#10;&#10;描述已自动生成">
              <a:extLst>
                <a:ext uri="{FF2B5EF4-FFF2-40B4-BE49-F238E27FC236}">
                  <a16:creationId xmlns:a16="http://schemas.microsoft.com/office/drawing/2014/main" id="{5517E331-CDE5-1856-93F5-2866C098EBC9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30817" y="4072494"/>
              <a:ext cx="2483516" cy="475957"/>
            </a:xfrm>
            <a:prstGeom prst="rect">
              <a:avLst/>
            </a:prstGeom>
          </p:spPr>
        </p:pic>
        <p:pic>
          <p:nvPicPr>
            <p:cNvPr id="150" name="图片 149" descr="男子的脸部特写黑白照&#10;&#10;中度可信度描述已自动生成">
              <a:extLst>
                <a:ext uri="{FF2B5EF4-FFF2-40B4-BE49-F238E27FC236}">
                  <a16:creationId xmlns:a16="http://schemas.microsoft.com/office/drawing/2014/main" id="{A127EC28-E4FE-C348-71C0-3A02FABB99A4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34908" y="3499770"/>
              <a:ext cx="2483515" cy="540165"/>
            </a:xfrm>
            <a:prstGeom prst="rect">
              <a:avLst/>
            </a:prstGeom>
          </p:spPr>
        </p:pic>
        <p:pic>
          <p:nvPicPr>
            <p:cNvPr id="151" name="图片 150" descr="模糊的照片&#10;&#10;描述已自动生成">
              <a:extLst>
                <a:ext uri="{FF2B5EF4-FFF2-40B4-BE49-F238E27FC236}">
                  <a16:creationId xmlns:a16="http://schemas.microsoft.com/office/drawing/2014/main" id="{A66F797A-47F4-5B45-2880-FFB9882E72B6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124547" y="3008910"/>
              <a:ext cx="2463086" cy="448254"/>
            </a:xfrm>
            <a:prstGeom prst="rect">
              <a:avLst/>
            </a:prstGeom>
          </p:spPr>
        </p:pic>
        <p:pic>
          <p:nvPicPr>
            <p:cNvPr id="152" name="图片 151" descr="卡通人物&#10;&#10;中度可信度描述已自动生成">
              <a:extLst>
                <a:ext uri="{FF2B5EF4-FFF2-40B4-BE49-F238E27FC236}">
                  <a16:creationId xmlns:a16="http://schemas.microsoft.com/office/drawing/2014/main" id="{28A19DF5-885F-1DBB-C9C7-B1560FA08E3C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114333" y="3504843"/>
              <a:ext cx="2461887" cy="532086"/>
            </a:xfrm>
            <a:prstGeom prst="rect">
              <a:avLst/>
            </a:prstGeom>
          </p:spPr>
        </p:pic>
        <p:pic>
          <p:nvPicPr>
            <p:cNvPr id="153" name="图片 152" descr="张着嘴&#10;&#10;中度可信度描述已自动生成">
              <a:extLst>
                <a:ext uri="{FF2B5EF4-FFF2-40B4-BE49-F238E27FC236}">
                  <a16:creationId xmlns:a16="http://schemas.microsoft.com/office/drawing/2014/main" id="{9B447167-F71E-9A76-96AF-00FCA0A69C15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109944" y="4065207"/>
              <a:ext cx="2457022" cy="483244"/>
            </a:xfrm>
            <a:prstGeom prst="rect">
              <a:avLst/>
            </a:prstGeom>
          </p:spPr>
        </p:pic>
        <p:sp>
          <p:nvSpPr>
            <p:cNvPr id="154" name="TextBox 37">
              <a:extLst>
                <a:ext uri="{FF2B5EF4-FFF2-40B4-BE49-F238E27FC236}">
                  <a16:creationId xmlns:a16="http://schemas.microsoft.com/office/drawing/2014/main" id="{77E6D797-805D-B913-578F-A5CE8BF02043}"/>
                </a:ext>
              </a:extLst>
            </p:cNvPr>
            <p:cNvSpPr txBox="1"/>
            <p:nvPr/>
          </p:nvSpPr>
          <p:spPr>
            <a:xfrm>
              <a:off x="536448" y="2723124"/>
              <a:ext cx="841681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5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Ladder</a:t>
              </a:r>
              <a:endParaRPr lang="zh-CN" altLang="en-US" sz="15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55" name="TextBox 38">
              <a:extLst>
                <a:ext uri="{FF2B5EF4-FFF2-40B4-BE49-F238E27FC236}">
                  <a16:creationId xmlns:a16="http://schemas.microsoft.com/office/drawing/2014/main" id="{2337F1C8-CB0E-8464-6441-BED23ADA0CB5}"/>
                </a:ext>
              </a:extLst>
            </p:cNvPr>
            <p:cNvSpPr txBox="1"/>
            <p:nvPr/>
          </p:nvSpPr>
          <p:spPr>
            <a:xfrm>
              <a:off x="1172050" y="2718060"/>
              <a:ext cx="841681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5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Kreb’s</a:t>
              </a:r>
              <a:endParaRPr lang="zh-CN" altLang="en-US" sz="15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56" name="TextBox 39">
              <a:extLst>
                <a:ext uri="{FF2B5EF4-FFF2-40B4-BE49-F238E27FC236}">
                  <a16:creationId xmlns:a16="http://schemas.microsoft.com/office/drawing/2014/main" id="{1F099CD2-3D61-EBB4-93C3-E073DFB43E2F}"/>
                </a:ext>
              </a:extLst>
            </p:cNvPr>
            <p:cNvSpPr txBox="1"/>
            <p:nvPr/>
          </p:nvSpPr>
          <p:spPr>
            <a:xfrm>
              <a:off x="1839642" y="2717893"/>
              <a:ext cx="841681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5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Kreb’s</a:t>
              </a:r>
              <a:endParaRPr lang="zh-CN" altLang="en-US" sz="15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57" name="TextBox 40">
              <a:extLst>
                <a:ext uri="{FF2B5EF4-FFF2-40B4-BE49-F238E27FC236}">
                  <a16:creationId xmlns:a16="http://schemas.microsoft.com/office/drawing/2014/main" id="{69BDE16D-E16A-0CC6-E0B5-D0B4404479D0}"/>
                </a:ext>
              </a:extLst>
            </p:cNvPr>
            <p:cNvSpPr txBox="1"/>
            <p:nvPr/>
          </p:nvSpPr>
          <p:spPr>
            <a:xfrm>
              <a:off x="2544749" y="2725435"/>
              <a:ext cx="523924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5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PKI</a:t>
              </a:r>
              <a:endParaRPr lang="zh-CN" altLang="en-US" sz="15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58" name="TextBox 42">
              <a:extLst>
                <a:ext uri="{FF2B5EF4-FFF2-40B4-BE49-F238E27FC236}">
                  <a16:creationId xmlns:a16="http://schemas.microsoft.com/office/drawing/2014/main" id="{B9A4ED6A-A0A9-F916-1AF9-A4745266B4EC}"/>
                </a:ext>
              </a:extLst>
            </p:cNvPr>
            <p:cNvSpPr txBox="1"/>
            <p:nvPr/>
          </p:nvSpPr>
          <p:spPr>
            <a:xfrm>
              <a:off x="2082465" y="2480102"/>
              <a:ext cx="927067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5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CGRP</a:t>
              </a:r>
              <a:endParaRPr lang="zh-CN" altLang="en-US" sz="15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59" name="TextBox 37">
              <a:extLst>
                <a:ext uri="{FF2B5EF4-FFF2-40B4-BE49-F238E27FC236}">
                  <a16:creationId xmlns:a16="http://schemas.microsoft.com/office/drawing/2014/main" id="{FB2B7028-CD8D-BC9A-FFF4-D76F6500D2A3}"/>
                </a:ext>
              </a:extLst>
            </p:cNvPr>
            <p:cNvSpPr txBox="1"/>
            <p:nvPr/>
          </p:nvSpPr>
          <p:spPr>
            <a:xfrm>
              <a:off x="3086446" y="2723124"/>
              <a:ext cx="841681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5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Ladder</a:t>
              </a:r>
              <a:endParaRPr lang="zh-CN" altLang="en-US" sz="15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60" name="TextBox 38">
              <a:extLst>
                <a:ext uri="{FF2B5EF4-FFF2-40B4-BE49-F238E27FC236}">
                  <a16:creationId xmlns:a16="http://schemas.microsoft.com/office/drawing/2014/main" id="{0AEE8250-A187-98D8-BF3E-E209AA1587EE}"/>
                </a:ext>
              </a:extLst>
            </p:cNvPr>
            <p:cNvSpPr txBox="1"/>
            <p:nvPr/>
          </p:nvSpPr>
          <p:spPr>
            <a:xfrm>
              <a:off x="3707185" y="2717892"/>
              <a:ext cx="841681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5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Kreb’s</a:t>
              </a:r>
              <a:endParaRPr lang="zh-CN" altLang="en-US" sz="15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61" name="TextBox 39">
              <a:extLst>
                <a:ext uri="{FF2B5EF4-FFF2-40B4-BE49-F238E27FC236}">
                  <a16:creationId xmlns:a16="http://schemas.microsoft.com/office/drawing/2014/main" id="{3E2CEFE0-86A6-C606-5087-CB58EECD14A1}"/>
                </a:ext>
              </a:extLst>
            </p:cNvPr>
            <p:cNvSpPr txBox="1"/>
            <p:nvPr/>
          </p:nvSpPr>
          <p:spPr>
            <a:xfrm>
              <a:off x="4389640" y="2717893"/>
              <a:ext cx="841681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5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Kreb’s</a:t>
              </a:r>
              <a:endParaRPr lang="zh-CN" altLang="en-US" sz="15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62" name="TextBox 40">
              <a:extLst>
                <a:ext uri="{FF2B5EF4-FFF2-40B4-BE49-F238E27FC236}">
                  <a16:creationId xmlns:a16="http://schemas.microsoft.com/office/drawing/2014/main" id="{D10C8D10-EE6A-F333-9178-AD310EC1A80C}"/>
                </a:ext>
              </a:extLst>
            </p:cNvPr>
            <p:cNvSpPr txBox="1"/>
            <p:nvPr/>
          </p:nvSpPr>
          <p:spPr>
            <a:xfrm>
              <a:off x="5094747" y="2725435"/>
              <a:ext cx="523924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5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PKI</a:t>
              </a:r>
              <a:endParaRPr lang="zh-CN" altLang="en-US" sz="15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63" name="TextBox 42">
              <a:extLst>
                <a:ext uri="{FF2B5EF4-FFF2-40B4-BE49-F238E27FC236}">
                  <a16:creationId xmlns:a16="http://schemas.microsoft.com/office/drawing/2014/main" id="{8AFC9F7A-CA85-53E9-5021-15C597B26BC7}"/>
                </a:ext>
              </a:extLst>
            </p:cNvPr>
            <p:cNvSpPr txBox="1"/>
            <p:nvPr/>
          </p:nvSpPr>
          <p:spPr>
            <a:xfrm>
              <a:off x="4620372" y="2460076"/>
              <a:ext cx="927067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5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CGRP</a:t>
              </a:r>
              <a:endParaRPr lang="zh-CN" altLang="en-US" sz="15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cxnSp>
        <p:nvCxnSpPr>
          <p:cNvPr id="164" name="直接连接符 163">
            <a:extLst>
              <a:ext uri="{FF2B5EF4-FFF2-40B4-BE49-F238E27FC236}">
                <a16:creationId xmlns:a16="http://schemas.microsoft.com/office/drawing/2014/main" id="{22164BCC-388C-A448-248F-50D0A5E590E6}"/>
              </a:ext>
            </a:extLst>
          </p:cNvPr>
          <p:cNvCxnSpPr/>
          <p:nvPr/>
        </p:nvCxnSpPr>
        <p:spPr>
          <a:xfrm>
            <a:off x="2035911" y="2758415"/>
            <a:ext cx="1020235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5" name="直接连接符 164">
            <a:extLst>
              <a:ext uri="{FF2B5EF4-FFF2-40B4-BE49-F238E27FC236}">
                <a16:creationId xmlns:a16="http://schemas.microsoft.com/office/drawing/2014/main" id="{66135123-F9D7-DB6A-E2B2-4C2F0C1E85F9}"/>
              </a:ext>
            </a:extLst>
          </p:cNvPr>
          <p:cNvCxnSpPr/>
          <p:nvPr/>
        </p:nvCxnSpPr>
        <p:spPr>
          <a:xfrm>
            <a:off x="4571722" y="2752208"/>
            <a:ext cx="1020235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66" name="TextBox 34">
            <a:extLst>
              <a:ext uri="{FF2B5EF4-FFF2-40B4-BE49-F238E27FC236}">
                <a16:creationId xmlns:a16="http://schemas.microsoft.com/office/drawing/2014/main" id="{7AA3EE3C-792D-C0B6-6937-0B7486EAF940}"/>
              </a:ext>
            </a:extLst>
          </p:cNvPr>
          <p:cNvSpPr txBox="1"/>
          <p:nvPr/>
        </p:nvSpPr>
        <p:spPr>
          <a:xfrm>
            <a:off x="124203" y="3151548"/>
            <a:ext cx="96190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55kDa</a:t>
            </a:r>
            <a:endParaRPr lang="zh-CN" altLang="en-US" sz="15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7" name="TextBox 35">
            <a:extLst>
              <a:ext uri="{FF2B5EF4-FFF2-40B4-BE49-F238E27FC236}">
                <a16:creationId xmlns:a16="http://schemas.microsoft.com/office/drawing/2014/main" id="{60694EB1-C845-3771-3DF5-6E33619265DD}"/>
              </a:ext>
            </a:extLst>
          </p:cNvPr>
          <p:cNvSpPr txBox="1"/>
          <p:nvPr/>
        </p:nvSpPr>
        <p:spPr>
          <a:xfrm>
            <a:off x="124202" y="3756603"/>
            <a:ext cx="96190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55kDa</a:t>
            </a:r>
            <a:endParaRPr lang="zh-CN" altLang="en-US" sz="15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8" name="TextBox 36">
            <a:extLst>
              <a:ext uri="{FF2B5EF4-FFF2-40B4-BE49-F238E27FC236}">
                <a16:creationId xmlns:a16="http://schemas.microsoft.com/office/drawing/2014/main" id="{C26950D1-D31F-6FB8-86F0-D076BE435AC4}"/>
              </a:ext>
            </a:extLst>
          </p:cNvPr>
          <p:cNvSpPr txBox="1"/>
          <p:nvPr/>
        </p:nvSpPr>
        <p:spPr>
          <a:xfrm>
            <a:off x="124203" y="4306232"/>
            <a:ext cx="96190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43kDa</a:t>
            </a:r>
            <a:endParaRPr lang="zh-CN" altLang="en-US" sz="15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9" name="TextBox 43">
            <a:extLst>
              <a:ext uri="{FF2B5EF4-FFF2-40B4-BE49-F238E27FC236}">
                <a16:creationId xmlns:a16="http://schemas.microsoft.com/office/drawing/2014/main" id="{B121F870-5227-06C3-5EF2-B992754209F2}"/>
              </a:ext>
            </a:extLst>
          </p:cNvPr>
          <p:cNvSpPr txBox="1"/>
          <p:nvPr/>
        </p:nvSpPr>
        <p:spPr>
          <a:xfrm>
            <a:off x="5720263" y="3028225"/>
            <a:ext cx="1090943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IB: </a:t>
            </a:r>
            <a:r>
              <a:rPr lang="en-US" altLang="zh-CN" sz="15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pSFKs</a:t>
            </a:r>
            <a:endParaRPr lang="zh-CN" altLang="en-US" sz="15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0" name="TextBox 44">
            <a:extLst>
              <a:ext uri="{FF2B5EF4-FFF2-40B4-BE49-F238E27FC236}">
                <a16:creationId xmlns:a16="http://schemas.microsoft.com/office/drawing/2014/main" id="{4D3CA2B5-0EA6-B886-7604-E3A9D02D3762}"/>
              </a:ext>
            </a:extLst>
          </p:cNvPr>
          <p:cNvSpPr txBox="1"/>
          <p:nvPr/>
        </p:nvSpPr>
        <p:spPr>
          <a:xfrm>
            <a:off x="5720263" y="3546962"/>
            <a:ext cx="1002952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IB: SFKs</a:t>
            </a:r>
            <a:endParaRPr lang="zh-CN" altLang="en-US" sz="15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1" name="TextBox 45">
            <a:extLst>
              <a:ext uri="{FF2B5EF4-FFF2-40B4-BE49-F238E27FC236}">
                <a16:creationId xmlns:a16="http://schemas.microsoft.com/office/drawing/2014/main" id="{493CB32F-0009-0EF5-E0FE-23BF7699C2E6}"/>
              </a:ext>
            </a:extLst>
          </p:cNvPr>
          <p:cNvSpPr txBox="1"/>
          <p:nvPr/>
        </p:nvSpPr>
        <p:spPr>
          <a:xfrm>
            <a:off x="5713953" y="4131202"/>
            <a:ext cx="1216647" cy="3628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IB: β-actin</a:t>
            </a:r>
            <a:endParaRPr lang="zh-CN" altLang="en-US" sz="15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172" name="组合 171">
            <a:extLst>
              <a:ext uri="{FF2B5EF4-FFF2-40B4-BE49-F238E27FC236}">
                <a16:creationId xmlns:a16="http://schemas.microsoft.com/office/drawing/2014/main" id="{95598A2F-70E4-E736-2646-38EFD32F15AF}"/>
              </a:ext>
            </a:extLst>
          </p:cNvPr>
          <p:cNvGrpSpPr/>
          <p:nvPr/>
        </p:nvGrpSpPr>
        <p:grpSpPr>
          <a:xfrm>
            <a:off x="140339" y="4524160"/>
            <a:ext cx="6808316" cy="2361416"/>
            <a:chOff x="6626169" y="3448689"/>
            <a:chExt cx="6808316" cy="2361416"/>
          </a:xfrm>
        </p:grpSpPr>
        <p:cxnSp>
          <p:nvCxnSpPr>
            <p:cNvPr id="173" name="直接连接符 172">
              <a:extLst>
                <a:ext uri="{FF2B5EF4-FFF2-40B4-BE49-F238E27FC236}">
                  <a16:creationId xmlns:a16="http://schemas.microsoft.com/office/drawing/2014/main" id="{C48E7FFC-EA35-D9F5-9FCC-708A6B8EEECF}"/>
                </a:ext>
              </a:extLst>
            </p:cNvPr>
            <p:cNvCxnSpPr/>
            <p:nvPr/>
          </p:nvCxnSpPr>
          <p:spPr>
            <a:xfrm>
              <a:off x="8573441" y="3754320"/>
              <a:ext cx="1020235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grpSp>
          <p:nvGrpSpPr>
            <p:cNvPr id="174" name="组合 173">
              <a:extLst>
                <a:ext uri="{FF2B5EF4-FFF2-40B4-BE49-F238E27FC236}">
                  <a16:creationId xmlns:a16="http://schemas.microsoft.com/office/drawing/2014/main" id="{8B7C1283-2AFC-C7A1-FD05-A781E3A5867B}"/>
                </a:ext>
              </a:extLst>
            </p:cNvPr>
            <p:cNvGrpSpPr/>
            <p:nvPr/>
          </p:nvGrpSpPr>
          <p:grpSpPr>
            <a:xfrm>
              <a:off x="6626169" y="3448689"/>
              <a:ext cx="6808316" cy="2361416"/>
              <a:chOff x="122546" y="4613291"/>
              <a:chExt cx="6808316" cy="2361416"/>
            </a:xfrm>
          </p:grpSpPr>
          <p:sp>
            <p:nvSpPr>
              <p:cNvPr id="175" name="TextBox 42">
                <a:extLst>
                  <a:ext uri="{FF2B5EF4-FFF2-40B4-BE49-F238E27FC236}">
                    <a16:creationId xmlns:a16="http://schemas.microsoft.com/office/drawing/2014/main" id="{03EFF5DA-A537-2ECF-5BFF-BFECF2FCD6AB}"/>
                  </a:ext>
                </a:extLst>
              </p:cNvPr>
              <p:cNvSpPr txBox="1"/>
              <p:nvPr/>
            </p:nvSpPr>
            <p:spPr>
              <a:xfrm>
                <a:off x="2174263" y="4620522"/>
                <a:ext cx="927067" cy="3231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5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CGRP</a:t>
                </a:r>
                <a:endParaRPr lang="zh-CN" altLang="en-US" sz="15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pic>
            <p:nvPicPr>
              <p:cNvPr id="176" name="图片 175" descr="图片包含 游戏机, 刀&#10;&#10;描述已自动生成">
                <a:extLst>
                  <a:ext uri="{FF2B5EF4-FFF2-40B4-BE49-F238E27FC236}">
                    <a16:creationId xmlns:a16="http://schemas.microsoft.com/office/drawing/2014/main" id="{59E9D107-A54C-921F-0A82-DB936AA173D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4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761704" y="6395971"/>
                <a:ext cx="2466709" cy="578736"/>
              </a:xfrm>
              <a:prstGeom prst="rect">
                <a:avLst/>
              </a:prstGeom>
            </p:spPr>
          </p:pic>
          <p:pic>
            <p:nvPicPr>
              <p:cNvPr id="177" name="图片 176" descr="男子的脸部特写黑白照&#10;&#10;中度可信度描述已自动生成">
                <a:extLst>
                  <a:ext uri="{FF2B5EF4-FFF2-40B4-BE49-F238E27FC236}">
                    <a16:creationId xmlns:a16="http://schemas.microsoft.com/office/drawing/2014/main" id="{04C9AF1F-009A-80E3-4D61-60BF25FDB3F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5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766642" y="5176077"/>
                <a:ext cx="2461771" cy="578736"/>
              </a:xfrm>
              <a:prstGeom prst="rect">
                <a:avLst/>
              </a:prstGeom>
            </p:spPr>
          </p:pic>
          <p:pic>
            <p:nvPicPr>
              <p:cNvPr id="178" name="图片 177" descr="男子的脸部特写黑白照&#10;&#10;中度可信度描述已自动生成">
                <a:extLst>
                  <a:ext uri="{FF2B5EF4-FFF2-40B4-BE49-F238E27FC236}">
                    <a16:creationId xmlns:a16="http://schemas.microsoft.com/office/drawing/2014/main" id="{560AFE16-C656-5841-8BA8-9B12DB102E0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6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761704" y="5786024"/>
                <a:ext cx="2466709" cy="578736"/>
              </a:xfrm>
              <a:prstGeom prst="rect">
                <a:avLst/>
              </a:prstGeom>
            </p:spPr>
          </p:pic>
          <p:pic>
            <p:nvPicPr>
              <p:cNvPr id="179" name="图片 178" descr="男子的脸部特写黑白照&#10;&#10;中度可信度描述已自动生成">
                <a:extLst>
                  <a:ext uri="{FF2B5EF4-FFF2-40B4-BE49-F238E27FC236}">
                    <a16:creationId xmlns:a16="http://schemas.microsoft.com/office/drawing/2014/main" id="{44BD2742-8076-DC16-C0D9-137B72ACEA6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7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228413" y="5176076"/>
                <a:ext cx="2466709" cy="577285"/>
              </a:xfrm>
              <a:prstGeom prst="rect">
                <a:avLst/>
              </a:prstGeom>
            </p:spPr>
          </p:pic>
          <p:pic>
            <p:nvPicPr>
              <p:cNvPr id="180" name="图片 179" descr="男子的脸部特写黑白照&#10;&#10;中度可信度描述已自动生成">
                <a:extLst>
                  <a:ext uri="{FF2B5EF4-FFF2-40B4-BE49-F238E27FC236}">
                    <a16:creationId xmlns:a16="http://schemas.microsoft.com/office/drawing/2014/main" id="{30CE8944-3D5B-2F8D-E28E-8789E4A99E8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8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217333" y="5787896"/>
                <a:ext cx="2483584" cy="576436"/>
              </a:xfrm>
              <a:prstGeom prst="rect">
                <a:avLst/>
              </a:prstGeom>
            </p:spPr>
          </p:pic>
          <p:pic>
            <p:nvPicPr>
              <p:cNvPr id="181" name="图片 180" descr="图片包含 游戏机&#10;&#10;描述已自动生成">
                <a:extLst>
                  <a:ext uri="{FF2B5EF4-FFF2-40B4-BE49-F238E27FC236}">
                    <a16:creationId xmlns:a16="http://schemas.microsoft.com/office/drawing/2014/main" id="{0ED09F94-649B-E47B-530C-64885301C9C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9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228413" y="6397422"/>
                <a:ext cx="2481385" cy="577285"/>
              </a:xfrm>
              <a:prstGeom prst="rect">
                <a:avLst/>
              </a:prstGeom>
            </p:spPr>
          </p:pic>
          <p:sp>
            <p:nvSpPr>
              <p:cNvPr id="182" name="TextBox 34">
                <a:extLst>
                  <a:ext uri="{FF2B5EF4-FFF2-40B4-BE49-F238E27FC236}">
                    <a16:creationId xmlns:a16="http://schemas.microsoft.com/office/drawing/2014/main" id="{FAA79A4C-75B0-2B3A-0852-1C47815F678D}"/>
                  </a:ext>
                </a:extLst>
              </p:cNvPr>
              <p:cNvSpPr txBox="1"/>
              <p:nvPr/>
            </p:nvSpPr>
            <p:spPr>
              <a:xfrm>
                <a:off x="122547" y="5462133"/>
                <a:ext cx="961901" cy="3231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5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55kDa</a:t>
                </a:r>
                <a:endParaRPr lang="zh-CN" altLang="en-US" sz="15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83" name="TextBox 35">
                <a:extLst>
                  <a:ext uri="{FF2B5EF4-FFF2-40B4-BE49-F238E27FC236}">
                    <a16:creationId xmlns:a16="http://schemas.microsoft.com/office/drawing/2014/main" id="{705A39C5-4A83-C79F-CFFA-CCB01EC74F94}"/>
                  </a:ext>
                </a:extLst>
              </p:cNvPr>
              <p:cNvSpPr txBox="1"/>
              <p:nvPr/>
            </p:nvSpPr>
            <p:spPr>
              <a:xfrm>
                <a:off x="122546" y="6067188"/>
                <a:ext cx="961901" cy="3231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5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55kDa</a:t>
                </a:r>
                <a:endParaRPr lang="zh-CN" altLang="en-US" sz="15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84" name="TextBox 36">
                <a:extLst>
                  <a:ext uri="{FF2B5EF4-FFF2-40B4-BE49-F238E27FC236}">
                    <a16:creationId xmlns:a16="http://schemas.microsoft.com/office/drawing/2014/main" id="{CF9445AF-28AA-FB8F-C3D6-D53A0567F8D4}"/>
                  </a:ext>
                </a:extLst>
              </p:cNvPr>
              <p:cNvSpPr txBox="1"/>
              <p:nvPr/>
            </p:nvSpPr>
            <p:spPr>
              <a:xfrm>
                <a:off x="122547" y="6616817"/>
                <a:ext cx="961901" cy="3231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5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43kDa</a:t>
                </a:r>
                <a:endParaRPr lang="zh-CN" altLang="en-US" sz="15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85" name="TextBox 37">
                <a:extLst>
                  <a:ext uri="{FF2B5EF4-FFF2-40B4-BE49-F238E27FC236}">
                    <a16:creationId xmlns:a16="http://schemas.microsoft.com/office/drawing/2014/main" id="{E0AA0D6D-5F53-18EC-B76A-1C67E2F24E14}"/>
                  </a:ext>
                </a:extLst>
              </p:cNvPr>
              <p:cNvSpPr txBox="1"/>
              <p:nvPr/>
            </p:nvSpPr>
            <p:spPr>
              <a:xfrm>
                <a:off x="667335" y="4876339"/>
                <a:ext cx="841681" cy="3231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5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Ladder</a:t>
                </a:r>
                <a:endParaRPr lang="zh-CN" altLang="en-US" sz="15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86" name="TextBox 38">
                <a:extLst>
                  <a:ext uri="{FF2B5EF4-FFF2-40B4-BE49-F238E27FC236}">
                    <a16:creationId xmlns:a16="http://schemas.microsoft.com/office/drawing/2014/main" id="{88C63E0F-D8B3-3CB1-724A-448576833FB0}"/>
                  </a:ext>
                </a:extLst>
              </p:cNvPr>
              <p:cNvSpPr txBox="1"/>
              <p:nvPr/>
            </p:nvSpPr>
            <p:spPr>
              <a:xfrm>
                <a:off x="1288788" y="4884489"/>
                <a:ext cx="841681" cy="3231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5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Kreb’s</a:t>
                </a:r>
                <a:endParaRPr lang="zh-CN" altLang="en-US" sz="15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87" name="TextBox 39">
                <a:extLst>
                  <a:ext uri="{FF2B5EF4-FFF2-40B4-BE49-F238E27FC236}">
                    <a16:creationId xmlns:a16="http://schemas.microsoft.com/office/drawing/2014/main" id="{74C0E1A1-7386-63BD-A39A-4D8A37D18222}"/>
                  </a:ext>
                </a:extLst>
              </p:cNvPr>
              <p:cNvSpPr txBox="1"/>
              <p:nvPr/>
            </p:nvSpPr>
            <p:spPr>
              <a:xfrm>
                <a:off x="1970529" y="4871108"/>
                <a:ext cx="841681" cy="3231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5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Kreb’s</a:t>
                </a:r>
                <a:endParaRPr lang="zh-CN" altLang="en-US" sz="15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88" name="TextBox 40">
                <a:extLst>
                  <a:ext uri="{FF2B5EF4-FFF2-40B4-BE49-F238E27FC236}">
                    <a16:creationId xmlns:a16="http://schemas.microsoft.com/office/drawing/2014/main" id="{A5C3908B-7D21-85FA-63F1-4EA968A10686}"/>
                  </a:ext>
                </a:extLst>
              </p:cNvPr>
              <p:cNvSpPr txBox="1"/>
              <p:nvPr/>
            </p:nvSpPr>
            <p:spPr>
              <a:xfrm>
                <a:off x="2589123" y="4884488"/>
                <a:ext cx="523924" cy="3231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5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PKI</a:t>
                </a:r>
                <a:endParaRPr lang="zh-CN" altLang="en-US" sz="15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89" name="TextBox 37">
                <a:extLst>
                  <a:ext uri="{FF2B5EF4-FFF2-40B4-BE49-F238E27FC236}">
                    <a16:creationId xmlns:a16="http://schemas.microsoft.com/office/drawing/2014/main" id="{5720DAE9-4831-493D-646E-05B91D0FF4A1}"/>
                  </a:ext>
                </a:extLst>
              </p:cNvPr>
              <p:cNvSpPr txBox="1"/>
              <p:nvPr/>
            </p:nvSpPr>
            <p:spPr>
              <a:xfrm>
                <a:off x="3217333" y="4876339"/>
                <a:ext cx="841681" cy="3231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5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Ladder</a:t>
                </a:r>
                <a:endParaRPr lang="zh-CN" altLang="en-US" sz="15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90" name="TextBox 38">
                <a:extLst>
                  <a:ext uri="{FF2B5EF4-FFF2-40B4-BE49-F238E27FC236}">
                    <a16:creationId xmlns:a16="http://schemas.microsoft.com/office/drawing/2014/main" id="{A6AF3FFB-000F-21D3-B713-E84692B0F90D}"/>
                  </a:ext>
                </a:extLst>
              </p:cNvPr>
              <p:cNvSpPr txBox="1"/>
              <p:nvPr/>
            </p:nvSpPr>
            <p:spPr>
              <a:xfrm>
                <a:off x="3838346" y="4871107"/>
                <a:ext cx="841681" cy="3231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5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Kreb’s</a:t>
                </a:r>
                <a:endParaRPr lang="zh-CN" altLang="en-US" sz="15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91" name="TextBox 39">
                <a:extLst>
                  <a:ext uri="{FF2B5EF4-FFF2-40B4-BE49-F238E27FC236}">
                    <a16:creationId xmlns:a16="http://schemas.microsoft.com/office/drawing/2014/main" id="{7894D8DE-508B-E159-A241-4FA40CF9D390}"/>
                  </a:ext>
                </a:extLst>
              </p:cNvPr>
              <p:cNvSpPr txBox="1"/>
              <p:nvPr/>
            </p:nvSpPr>
            <p:spPr>
              <a:xfrm>
                <a:off x="4520527" y="4871108"/>
                <a:ext cx="841681" cy="3231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5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Kreb’s</a:t>
                </a:r>
                <a:endParaRPr lang="zh-CN" altLang="en-US" sz="15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92" name="TextBox 40">
                <a:extLst>
                  <a:ext uri="{FF2B5EF4-FFF2-40B4-BE49-F238E27FC236}">
                    <a16:creationId xmlns:a16="http://schemas.microsoft.com/office/drawing/2014/main" id="{9735C0A6-1E4D-4AA8-F1AF-4A869A8A7224}"/>
                  </a:ext>
                </a:extLst>
              </p:cNvPr>
              <p:cNvSpPr txBox="1"/>
              <p:nvPr/>
            </p:nvSpPr>
            <p:spPr>
              <a:xfrm>
                <a:off x="5207579" y="4891702"/>
                <a:ext cx="523924" cy="3231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5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PKI</a:t>
                </a:r>
                <a:endParaRPr lang="zh-CN" altLang="en-US" sz="15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93" name="TextBox 42">
                <a:extLst>
                  <a:ext uri="{FF2B5EF4-FFF2-40B4-BE49-F238E27FC236}">
                    <a16:creationId xmlns:a16="http://schemas.microsoft.com/office/drawing/2014/main" id="{A282BA10-6FE7-2D27-76F3-F903283CEF04}"/>
                  </a:ext>
                </a:extLst>
              </p:cNvPr>
              <p:cNvSpPr txBox="1"/>
              <p:nvPr/>
            </p:nvSpPr>
            <p:spPr>
              <a:xfrm>
                <a:off x="4751259" y="4613291"/>
                <a:ext cx="927067" cy="3231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5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CGRP</a:t>
                </a:r>
                <a:endParaRPr lang="zh-CN" altLang="en-US" sz="15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cxnSp>
            <p:nvCxnSpPr>
              <p:cNvPr id="194" name="直接连接符 193">
                <a:extLst>
                  <a:ext uri="{FF2B5EF4-FFF2-40B4-BE49-F238E27FC236}">
                    <a16:creationId xmlns:a16="http://schemas.microsoft.com/office/drawing/2014/main" id="{279C5632-A0FC-B868-1C17-8FA97E533ADD}"/>
                  </a:ext>
                </a:extLst>
              </p:cNvPr>
              <p:cNvCxnSpPr/>
              <p:nvPr/>
            </p:nvCxnSpPr>
            <p:spPr>
              <a:xfrm>
                <a:off x="4596661" y="4902096"/>
                <a:ext cx="1020235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195" name="TextBox 43">
                <a:extLst>
                  <a:ext uri="{FF2B5EF4-FFF2-40B4-BE49-F238E27FC236}">
                    <a16:creationId xmlns:a16="http://schemas.microsoft.com/office/drawing/2014/main" id="{BE0C1A93-6E87-0A10-44C3-3A1331E6BFEF}"/>
                  </a:ext>
                </a:extLst>
              </p:cNvPr>
              <p:cNvSpPr txBox="1"/>
              <p:nvPr/>
            </p:nvSpPr>
            <p:spPr>
              <a:xfrm>
                <a:off x="5720525" y="5258088"/>
                <a:ext cx="1090943" cy="3231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5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IB: </a:t>
                </a:r>
                <a:r>
                  <a:rPr lang="en-US" altLang="zh-CN" sz="15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pSFKs</a:t>
                </a:r>
                <a:endParaRPr lang="zh-CN" altLang="en-US" sz="15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96" name="TextBox 44">
                <a:extLst>
                  <a:ext uri="{FF2B5EF4-FFF2-40B4-BE49-F238E27FC236}">
                    <a16:creationId xmlns:a16="http://schemas.microsoft.com/office/drawing/2014/main" id="{EC085555-6F82-98BE-5525-CB1E13161C05}"/>
                  </a:ext>
                </a:extLst>
              </p:cNvPr>
              <p:cNvSpPr txBox="1"/>
              <p:nvPr/>
            </p:nvSpPr>
            <p:spPr>
              <a:xfrm>
                <a:off x="5720525" y="5776825"/>
                <a:ext cx="1002952" cy="3231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5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IB: SFKs</a:t>
                </a:r>
                <a:endParaRPr lang="zh-CN" altLang="en-US" sz="15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97" name="TextBox 45">
                <a:extLst>
                  <a:ext uri="{FF2B5EF4-FFF2-40B4-BE49-F238E27FC236}">
                    <a16:creationId xmlns:a16="http://schemas.microsoft.com/office/drawing/2014/main" id="{2D4C7D5F-9925-932F-FE32-941D35869827}"/>
                  </a:ext>
                </a:extLst>
              </p:cNvPr>
              <p:cNvSpPr txBox="1"/>
              <p:nvPr/>
            </p:nvSpPr>
            <p:spPr>
              <a:xfrm>
                <a:off x="5714215" y="6361065"/>
                <a:ext cx="1216647" cy="36281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5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IB: β-actin</a:t>
                </a:r>
                <a:endParaRPr lang="zh-CN" altLang="en-US" sz="15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</p:grpSp>
      <p:grpSp>
        <p:nvGrpSpPr>
          <p:cNvPr id="198" name="组合 197">
            <a:extLst>
              <a:ext uri="{FF2B5EF4-FFF2-40B4-BE49-F238E27FC236}">
                <a16:creationId xmlns:a16="http://schemas.microsoft.com/office/drawing/2014/main" id="{D8F37C0A-F734-149D-7C8C-EEBDC274ECEE}"/>
              </a:ext>
            </a:extLst>
          </p:cNvPr>
          <p:cNvGrpSpPr/>
          <p:nvPr/>
        </p:nvGrpSpPr>
        <p:grpSpPr>
          <a:xfrm>
            <a:off x="120775" y="6872513"/>
            <a:ext cx="6809825" cy="2483920"/>
            <a:chOff x="120775" y="6872513"/>
            <a:chExt cx="6809825" cy="2483920"/>
          </a:xfrm>
        </p:grpSpPr>
        <p:grpSp>
          <p:nvGrpSpPr>
            <p:cNvPr id="199" name="组合 198">
              <a:extLst>
                <a:ext uri="{FF2B5EF4-FFF2-40B4-BE49-F238E27FC236}">
                  <a16:creationId xmlns:a16="http://schemas.microsoft.com/office/drawing/2014/main" id="{D180CB1B-B1B0-6D35-2E9E-16BA9C43154B}"/>
                </a:ext>
              </a:extLst>
            </p:cNvPr>
            <p:cNvGrpSpPr/>
            <p:nvPr/>
          </p:nvGrpSpPr>
          <p:grpSpPr>
            <a:xfrm>
              <a:off x="786537" y="7475039"/>
              <a:ext cx="4922718" cy="1881394"/>
              <a:chOff x="786537" y="7475039"/>
              <a:chExt cx="4922718" cy="1881394"/>
            </a:xfrm>
          </p:grpSpPr>
          <p:pic>
            <p:nvPicPr>
              <p:cNvPr id="218" name="图片 217" descr="模糊的黑白照&#10;&#10;描述已自动生成">
                <a:extLst>
                  <a:ext uri="{FF2B5EF4-FFF2-40B4-BE49-F238E27FC236}">
                    <a16:creationId xmlns:a16="http://schemas.microsoft.com/office/drawing/2014/main" id="{C7BFDB04-E611-0627-F8E0-F3BD0D08667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0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804936" y="7475039"/>
                <a:ext cx="2439740" cy="598790"/>
              </a:xfrm>
              <a:prstGeom prst="rect">
                <a:avLst/>
              </a:prstGeom>
            </p:spPr>
          </p:pic>
          <p:pic>
            <p:nvPicPr>
              <p:cNvPr id="219" name="图片 218" descr="模糊的照片&#10;&#10;描述已自动生成">
                <a:extLst>
                  <a:ext uri="{FF2B5EF4-FFF2-40B4-BE49-F238E27FC236}">
                    <a16:creationId xmlns:a16="http://schemas.microsoft.com/office/drawing/2014/main" id="{FC3E5A99-B0F3-BCE1-5252-38C3EF38CDC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1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804936" y="8106919"/>
                <a:ext cx="2430190" cy="608216"/>
              </a:xfrm>
              <a:prstGeom prst="rect">
                <a:avLst/>
              </a:prstGeom>
            </p:spPr>
          </p:pic>
          <p:pic>
            <p:nvPicPr>
              <p:cNvPr id="220" name="图片 219" descr="模糊的照片&#10;&#10;描述已自动生成">
                <a:extLst>
                  <a:ext uri="{FF2B5EF4-FFF2-40B4-BE49-F238E27FC236}">
                    <a16:creationId xmlns:a16="http://schemas.microsoft.com/office/drawing/2014/main" id="{6E633906-99A4-2DC8-87F9-7DE8064277D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2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786537" y="8748217"/>
                <a:ext cx="2452627" cy="608216"/>
              </a:xfrm>
              <a:prstGeom prst="rect">
                <a:avLst/>
              </a:prstGeom>
            </p:spPr>
          </p:pic>
          <p:pic>
            <p:nvPicPr>
              <p:cNvPr id="221" name="图片 220" descr="男子的脸部特写黑白照&#10;&#10;低可信度描述已自动生成">
                <a:extLst>
                  <a:ext uri="{FF2B5EF4-FFF2-40B4-BE49-F238E27FC236}">
                    <a16:creationId xmlns:a16="http://schemas.microsoft.com/office/drawing/2014/main" id="{75FA2C6C-05B0-4029-DDD5-AE896B44E4B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3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242546" y="7475039"/>
                <a:ext cx="2466709" cy="598790"/>
              </a:xfrm>
              <a:prstGeom prst="rect">
                <a:avLst/>
              </a:prstGeom>
            </p:spPr>
          </p:pic>
          <p:pic>
            <p:nvPicPr>
              <p:cNvPr id="222" name="图片 221" descr="卡通人物&#10;&#10;中度可信度描述已自动生成">
                <a:extLst>
                  <a:ext uri="{FF2B5EF4-FFF2-40B4-BE49-F238E27FC236}">
                    <a16:creationId xmlns:a16="http://schemas.microsoft.com/office/drawing/2014/main" id="{84402D12-1F4A-EFA1-1BF8-3400190A46E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4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233939" y="8104023"/>
                <a:ext cx="2472905" cy="611112"/>
              </a:xfrm>
              <a:prstGeom prst="rect">
                <a:avLst/>
              </a:prstGeom>
            </p:spPr>
          </p:pic>
          <p:pic>
            <p:nvPicPr>
              <p:cNvPr id="223" name="图片 222" descr="卡通人物&#10;&#10;中度可信度描述已自动生成">
                <a:extLst>
                  <a:ext uri="{FF2B5EF4-FFF2-40B4-BE49-F238E27FC236}">
                    <a16:creationId xmlns:a16="http://schemas.microsoft.com/office/drawing/2014/main" id="{15BF1629-36BE-1F74-2633-0FF8236390A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5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240753" y="8748217"/>
                <a:ext cx="2466091" cy="598983"/>
              </a:xfrm>
              <a:prstGeom prst="rect">
                <a:avLst/>
              </a:prstGeom>
            </p:spPr>
          </p:pic>
        </p:grpSp>
        <p:sp>
          <p:nvSpPr>
            <p:cNvPr id="200" name="TextBox 34">
              <a:extLst>
                <a:ext uri="{FF2B5EF4-FFF2-40B4-BE49-F238E27FC236}">
                  <a16:creationId xmlns:a16="http://schemas.microsoft.com/office/drawing/2014/main" id="{0F3180ED-DB24-8D60-044C-C8E3BA7591E6}"/>
                </a:ext>
              </a:extLst>
            </p:cNvPr>
            <p:cNvSpPr txBox="1"/>
            <p:nvPr/>
          </p:nvSpPr>
          <p:spPr>
            <a:xfrm>
              <a:off x="121542" y="7743334"/>
              <a:ext cx="961901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5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55kDa</a:t>
              </a:r>
              <a:endParaRPr lang="zh-CN" altLang="en-US" sz="15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01" name="TextBox 35">
              <a:extLst>
                <a:ext uri="{FF2B5EF4-FFF2-40B4-BE49-F238E27FC236}">
                  <a16:creationId xmlns:a16="http://schemas.microsoft.com/office/drawing/2014/main" id="{D3620806-25A3-DF7C-9EA5-85C26E32893B}"/>
                </a:ext>
              </a:extLst>
            </p:cNvPr>
            <p:cNvSpPr txBox="1"/>
            <p:nvPr/>
          </p:nvSpPr>
          <p:spPr>
            <a:xfrm>
              <a:off x="120775" y="8398656"/>
              <a:ext cx="961901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5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55kDa</a:t>
              </a:r>
              <a:endParaRPr lang="zh-CN" altLang="en-US" sz="15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02" name="TextBox 36">
              <a:extLst>
                <a:ext uri="{FF2B5EF4-FFF2-40B4-BE49-F238E27FC236}">
                  <a16:creationId xmlns:a16="http://schemas.microsoft.com/office/drawing/2014/main" id="{47C2765C-A27C-0840-F23B-74D91EC4B02C}"/>
                </a:ext>
              </a:extLst>
            </p:cNvPr>
            <p:cNvSpPr txBox="1"/>
            <p:nvPr/>
          </p:nvSpPr>
          <p:spPr>
            <a:xfrm>
              <a:off x="121541" y="9008423"/>
              <a:ext cx="961901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5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43kDa</a:t>
              </a:r>
              <a:endParaRPr lang="zh-CN" altLang="en-US" sz="15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03" name="TextBox 42">
              <a:extLst>
                <a:ext uri="{FF2B5EF4-FFF2-40B4-BE49-F238E27FC236}">
                  <a16:creationId xmlns:a16="http://schemas.microsoft.com/office/drawing/2014/main" id="{5A812824-A0AC-F1E2-58C5-00ABD36439F6}"/>
                </a:ext>
              </a:extLst>
            </p:cNvPr>
            <p:cNvSpPr txBox="1"/>
            <p:nvPr/>
          </p:nvSpPr>
          <p:spPr>
            <a:xfrm>
              <a:off x="2215698" y="6907703"/>
              <a:ext cx="927067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5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CGRP</a:t>
              </a:r>
              <a:endParaRPr lang="zh-CN" altLang="en-US" sz="15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04" name="TextBox 37">
              <a:extLst>
                <a:ext uri="{FF2B5EF4-FFF2-40B4-BE49-F238E27FC236}">
                  <a16:creationId xmlns:a16="http://schemas.microsoft.com/office/drawing/2014/main" id="{18CFF783-33D4-CBF0-12E9-9893D1FE2B92}"/>
                </a:ext>
              </a:extLst>
            </p:cNvPr>
            <p:cNvSpPr txBox="1"/>
            <p:nvPr/>
          </p:nvSpPr>
          <p:spPr>
            <a:xfrm>
              <a:off x="721833" y="7176583"/>
              <a:ext cx="841681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5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Ladder</a:t>
              </a:r>
              <a:endParaRPr lang="zh-CN" altLang="en-US" sz="15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05" name="TextBox 38">
              <a:extLst>
                <a:ext uri="{FF2B5EF4-FFF2-40B4-BE49-F238E27FC236}">
                  <a16:creationId xmlns:a16="http://schemas.microsoft.com/office/drawing/2014/main" id="{A5E468E2-91B4-2D05-A11D-E32D3944BAEA}"/>
                </a:ext>
              </a:extLst>
            </p:cNvPr>
            <p:cNvSpPr txBox="1"/>
            <p:nvPr/>
          </p:nvSpPr>
          <p:spPr>
            <a:xfrm>
              <a:off x="1343286" y="7184733"/>
              <a:ext cx="841681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5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Kreb’s</a:t>
              </a:r>
              <a:endParaRPr lang="zh-CN" altLang="en-US" sz="15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06" name="TextBox 39">
              <a:extLst>
                <a:ext uri="{FF2B5EF4-FFF2-40B4-BE49-F238E27FC236}">
                  <a16:creationId xmlns:a16="http://schemas.microsoft.com/office/drawing/2014/main" id="{375D62F4-4CC7-C1A9-99DA-EC0C5825FE0C}"/>
                </a:ext>
              </a:extLst>
            </p:cNvPr>
            <p:cNvSpPr txBox="1"/>
            <p:nvPr/>
          </p:nvSpPr>
          <p:spPr>
            <a:xfrm>
              <a:off x="1986658" y="7184731"/>
              <a:ext cx="841681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5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Kreb’s</a:t>
              </a:r>
              <a:endParaRPr lang="zh-CN" altLang="en-US" sz="15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07" name="TextBox 40">
              <a:extLst>
                <a:ext uri="{FF2B5EF4-FFF2-40B4-BE49-F238E27FC236}">
                  <a16:creationId xmlns:a16="http://schemas.microsoft.com/office/drawing/2014/main" id="{44243BD3-9C76-C83E-36C0-1D33879B93F9}"/>
                </a:ext>
              </a:extLst>
            </p:cNvPr>
            <p:cNvSpPr txBox="1"/>
            <p:nvPr/>
          </p:nvSpPr>
          <p:spPr>
            <a:xfrm>
              <a:off x="2643621" y="7184732"/>
              <a:ext cx="523924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5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PKI</a:t>
              </a:r>
              <a:endParaRPr lang="zh-CN" altLang="en-US" sz="15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08" name="TextBox 37">
              <a:extLst>
                <a:ext uri="{FF2B5EF4-FFF2-40B4-BE49-F238E27FC236}">
                  <a16:creationId xmlns:a16="http://schemas.microsoft.com/office/drawing/2014/main" id="{DB15F800-79CA-AB13-41D0-A14CF0EBA786}"/>
                </a:ext>
              </a:extLst>
            </p:cNvPr>
            <p:cNvSpPr txBox="1"/>
            <p:nvPr/>
          </p:nvSpPr>
          <p:spPr>
            <a:xfrm>
              <a:off x="3107846" y="7177878"/>
              <a:ext cx="841681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5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Ladder</a:t>
              </a:r>
              <a:endParaRPr lang="zh-CN" altLang="en-US" sz="15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09" name="TextBox 38">
              <a:extLst>
                <a:ext uri="{FF2B5EF4-FFF2-40B4-BE49-F238E27FC236}">
                  <a16:creationId xmlns:a16="http://schemas.microsoft.com/office/drawing/2014/main" id="{D8DFDDFB-D464-8E82-DE9F-038880B9AFF6}"/>
                </a:ext>
              </a:extLst>
            </p:cNvPr>
            <p:cNvSpPr txBox="1"/>
            <p:nvPr/>
          </p:nvSpPr>
          <p:spPr>
            <a:xfrm>
              <a:off x="3690105" y="7171507"/>
              <a:ext cx="841681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5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Kreb’s</a:t>
              </a:r>
              <a:endParaRPr lang="zh-CN" altLang="en-US" sz="15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10" name="TextBox 39">
              <a:extLst>
                <a:ext uri="{FF2B5EF4-FFF2-40B4-BE49-F238E27FC236}">
                  <a16:creationId xmlns:a16="http://schemas.microsoft.com/office/drawing/2014/main" id="{A5A7DD86-9939-1239-F599-5FAD9A265E91}"/>
                </a:ext>
              </a:extLst>
            </p:cNvPr>
            <p:cNvSpPr txBox="1"/>
            <p:nvPr/>
          </p:nvSpPr>
          <p:spPr>
            <a:xfrm>
              <a:off x="4260894" y="7171352"/>
              <a:ext cx="841681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5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Kreb’s</a:t>
              </a:r>
              <a:endParaRPr lang="zh-CN" altLang="en-US" sz="15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11" name="TextBox 40">
              <a:extLst>
                <a:ext uri="{FF2B5EF4-FFF2-40B4-BE49-F238E27FC236}">
                  <a16:creationId xmlns:a16="http://schemas.microsoft.com/office/drawing/2014/main" id="{A826B7BE-D4B5-78DC-5A2A-73853FF9C435}"/>
                </a:ext>
              </a:extLst>
            </p:cNvPr>
            <p:cNvSpPr txBox="1"/>
            <p:nvPr/>
          </p:nvSpPr>
          <p:spPr>
            <a:xfrm>
              <a:off x="5175628" y="7178894"/>
              <a:ext cx="523924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5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PKI</a:t>
              </a:r>
              <a:endParaRPr lang="zh-CN" altLang="en-US" sz="15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12" name="TextBox 42">
              <a:extLst>
                <a:ext uri="{FF2B5EF4-FFF2-40B4-BE49-F238E27FC236}">
                  <a16:creationId xmlns:a16="http://schemas.microsoft.com/office/drawing/2014/main" id="{B5867F3D-88DE-E452-426C-F4992985F0AD}"/>
                </a:ext>
              </a:extLst>
            </p:cNvPr>
            <p:cNvSpPr txBox="1"/>
            <p:nvPr/>
          </p:nvSpPr>
          <p:spPr>
            <a:xfrm>
              <a:off x="4624226" y="6872513"/>
              <a:ext cx="927067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5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CGRP</a:t>
              </a:r>
              <a:endParaRPr lang="zh-CN" altLang="en-US" sz="15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13" name="TextBox 43">
              <a:extLst>
                <a:ext uri="{FF2B5EF4-FFF2-40B4-BE49-F238E27FC236}">
                  <a16:creationId xmlns:a16="http://schemas.microsoft.com/office/drawing/2014/main" id="{0E1ACEFB-5EA6-C912-6301-3704101578C2}"/>
                </a:ext>
              </a:extLst>
            </p:cNvPr>
            <p:cNvSpPr txBox="1"/>
            <p:nvPr/>
          </p:nvSpPr>
          <p:spPr>
            <a:xfrm>
              <a:off x="5725301" y="7556361"/>
              <a:ext cx="1090943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5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IB: </a:t>
              </a:r>
              <a:r>
                <a:rPr lang="en-US" altLang="zh-CN" sz="15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pSFKs</a:t>
              </a:r>
              <a:endParaRPr lang="zh-CN" altLang="en-US" sz="15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14" name="TextBox 44">
              <a:extLst>
                <a:ext uri="{FF2B5EF4-FFF2-40B4-BE49-F238E27FC236}">
                  <a16:creationId xmlns:a16="http://schemas.microsoft.com/office/drawing/2014/main" id="{9700EF90-7545-343F-3588-A47D34927337}"/>
                </a:ext>
              </a:extLst>
            </p:cNvPr>
            <p:cNvSpPr txBox="1"/>
            <p:nvPr/>
          </p:nvSpPr>
          <p:spPr>
            <a:xfrm>
              <a:off x="5725301" y="8185819"/>
              <a:ext cx="1002952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5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IB: SFKs</a:t>
              </a:r>
              <a:endParaRPr lang="zh-CN" altLang="en-US" sz="15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15" name="TextBox 45">
              <a:extLst>
                <a:ext uri="{FF2B5EF4-FFF2-40B4-BE49-F238E27FC236}">
                  <a16:creationId xmlns:a16="http://schemas.microsoft.com/office/drawing/2014/main" id="{0ADD7439-B9E0-688A-4208-B4DBEE11F89D}"/>
                </a:ext>
              </a:extLst>
            </p:cNvPr>
            <p:cNvSpPr txBox="1"/>
            <p:nvPr/>
          </p:nvSpPr>
          <p:spPr>
            <a:xfrm>
              <a:off x="5713953" y="8798616"/>
              <a:ext cx="1216647" cy="36281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5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IB: β-actin</a:t>
              </a:r>
              <a:endParaRPr lang="zh-CN" altLang="en-US" sz="15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216" name="直接连接符 215">
              <a:extLst>
                <a:ext uri="{FF2B5EF4-FFF2-40B4-BE49-F238E27FC236}">
                  <a16:creationId xmlns:a16="http://schemas.microsoft.com/office/drawing/2014/main" id="{38876199-C001-B0B0-6B8B-F4AFA73DCB1A}"/>
                </a:ext>
              </a:extLst>
            </p:cNvPr>
            <p:cNvCxnSpPr/>
            <p:nvPr/>
          </p:nvCxnSpPr>
          <p:spPr>
            <a:xfrm>
              <a:off x="2045653" y="7198265"/>
              <a:ext cx="1020235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17" name="直接连接符 216">
              <a:extLst>
                <a:ext uri="{FF2B5EF4-FFF2-40B4-BE49-F238E27FC236}">
                  <a16:creationId xmlns:a16="http://schemas.microsoft.com/office/drawing/2014/main" id="{3B366DC5-92DB-4785-CA1E-173B70B21E13}"/>
                </a:ext>
              </a:extLst>
            </p:cNvPr>
            <p:cNvCxnSpPr>
              <a:cxnSpLocks/>
            </p:cNvCxnSpPr>
            <p:nvPr/>
          </p:nvCxnSpPr>
          <p:spPr>
            <a:xfrm>
              <a:off x="4335544" y="7171352"/>
              <a:ext cx="1246893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pic>
        <p:nvPicPr>
          <p:cNvPr id="224" name="图片 223" descr="男子的脸部特写黑白照&#10;&#10;低可信度描述已自动生成">
            <a:extLst>
              <a:ext uri="{FF2B5EF4-FFF2-40B4-BE49-F238E27FC236}">
                <a16:creationId xmlns:a16="http://schemas.microsoft.com/office/drawing/2014/main" id="{C8710757-2313-B09B-8BB4-619E9C961988}"/>
              </a:ext>
            </a:extLst>
          </p:cNvPr>
          <p:cNvPicPr>
            <a:picLocks noChangeAspect="1"/>
          </p:cNvPicPr>
          <p:nvPr/>
        </p:nvPicPr>
        <p:blipFill>
          <a:blip r:embed="rId2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6378" y="9962309"/>
            <a:ext cx="2430693" cy="614902"/>
          </a:xfrm>
          <a:prstGeom prst="rect">
            <a:avLst/>
          </a:prstGeom>
        </p:spPr>
      </p:pic>
      <p:pic>
        <p:nvPicPr>
          <p:cNvPr id="225" name="图片 224" descr="人的脸&#10;&#10;低可信度描述已自动生成">
            <a:extLst>
              <a:ext uri="{FF2B5EF4-FFF2-40B4-BE49-F238E27FC236}">
                <a16:creationId xmlns:a16="http://schemas.microsoft.com/office/drawing/2014/main" id="{1DC15C4D-9993-17E1-2F9F-226B5FF96105}"/>
              </a:ext>
            </a:extLst>
          </p:cNvPr>
          <p:cNvPicPr>
            <a:picLocks noChangeAspect="1"/>
          </p:cNvPicPr>
          <p:nvPr/>
        </p:nvPicPr>
        <p:blipFill>
          <a:blip r:embed="rId27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6377" y="10620110"/>
            <a:ext cx="2430693" cy="614902"/>
          </a:xfrm>
          <a:prstGeom prst="rect">
            <a:avLst/>
          </a:prstGeom>
        </p:spPr>
      </p:pic>
      <p:pic>
        <p:nvPicPr>
          <p:cNvPr id="226" name="图片 225" descr="图片包含 游戏机, 刀&#10;&#10;描述已自动生成">
            <a:extLst>
              <a:ext uri="{FF2B5EF4-FFF2-40B4-BE49-F238E27FC236}">
                <a16:creationId xmlns:a16="http://schemas.microsoft.com/office/drawing/2014/main" id="{FF1C7990-286D-EF55-2D60-2AAD49E0C7C7}"/>
              </a:ext>
            </a:extLst>
          </p:cNvPr>
          <p:cNvPicPr>
            <a:picLocks noChangeAspect="1"/>
          </p:cNvPicPr>
          <p:nvPr/>
        </p:nvPicPr>
        <p:blipFill>
          <a:blip r:embed="rId28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6378" y="11277156"/>
            <a:ext cx="2426380" cy="624904"/>
          </a:xfrm>
          <a:prstGeom prst="rect">
            <a:avLst/>
          </a:prstGeom>
        </p:spPr>
      </p:pic>
      <p:sp>
        <p:nvSpPr>
          <p:cNvPr id="227" name="TextBox 34">
            <a:extLst>
              <a:ext uri="{FF2B5EF4-FFF2-40B4-BE49-F238E27FC236}">
                <a16:creationId xmlns:a16="http://schemas.microsoft.com/office/drawing/2014/main" id="{B3ED6F6B-B337-8D7F-8D69-F45AD75ACF8E}"/>
              </a:ext>
            </a:extLst>
          </p:cNvPr>
          <p:cNvSpPr txBox="1"/>
          <p:nvPr/>
        </p:nvSpPr>
        <p:spPr>
          <a:xfrm>
            <a:off x="140339" y="10194502"/>
            <a:ext cx="96190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55kDa</a:t>
            </a:r>
            <a:endParaRPr lang="zh-CN" altLang="en-US" sz="15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8" name="TextBox 35">
            <a:extLst>
              <a:ext uri="{FF2B5EF4-FFF2-40B4-BE49-F238E27FC236}">
                <a16:creationId xmlns:a16="http://schemas.microsoft.com/office/drawing/2014/main" id="{13AE3DE8-591D-BC1F-7290-F0519B92F90B}"/>
              </a:ext>
            </a:extLst>
          </p:cNvPr>
          <p:cNvSpPr txBox="1"/>
          <p:nvPr/>
        </p:nvSpPr>
        <p:spPr>
          <a:xfrm>
            <a:off x="139316" y="10864601"/>
            <a:ext cx="96190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55kDa</a:t>
            </a:r>
            <a:endParaRPr lang="zh-CN" altLang="en-US" sz="15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9" name="TextBox 36">
            <a:extLst>
              <a:ext uri="{FF2B5EF4-FFF2-40B4-BE49-F238E27FC236}">
                <a16:creationId xmlns:a16="http://schemas.microsoft.com/office/drawing/2014/main" id="{BD6435AA-83BF-0749-919B-A03031536950}"/>
              </a:ext>
            </a:extLst>
          </p:cNvPr>
          <p:cNvSpPr txBox="1"/>
          <p:nvPr/>
        </p:nvSpPr>
        <p:spPr>
          <a:xfrm>
            <a:off x="120775" y="11534700"/>
            <a:ext cx="96190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43kDa</a:t>
            </a:r>
            <a:endParaRPr lang="zh-CN" altLang="en-US" sz="15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0" name="TextBox 42">
            <a:extLst>
              <a:ext uri="{FF2B5EF4-FFF2-40B4-BE49-F238E27FC236}">
                <a16:creationId xmlns:a16="http://schemas.microsoft.com/office/drawing/2014/main" id="{A159CDE0-C833-61FD-628D-6184EA0ACE1E}"/>
              </a:ext>
            </a:extLst>
          </p:cNvPr>
          <p:cNvSpPr txBox="1"/>
          <p:nvPr/>
        </p:nvSpPr>
        <p:spPr>
          <a:xfrm>
            <a:off x="2449845" y="9652751"/>
            <a:ext cx="927067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CGRP</a:t>
            </a:r>
            <a:endParaRPr lang="zh-CN" altLang="en-US" sz="15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1" name="TextBox 37">
            <a:extLst>
              <a:ext uri="{FF2B5EF4-FFF2-40B4-BE49-F238E27FC236}">
                <a16:creationId xmlns:a16="http://schemas.microsoft.com/office/drawing/2014/main" id="{BBB7A5B1-825E-7F86-9F6B-730781877BA3}"/>
              </a:ext>
            </a:extLst>
          </p:cNvPr>
          <p:cNvSpPr txBox="1"/>
          <p:nvPr/>
        </p:nvSpPr>
        <p:spPr>
          <a:xfrm>
            <a:off x="775231" y="9641743"/>
            <a:ext cx="84168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Ladder</a:t>
            </a:r>
            <a:endParaRPr lang="zh-CN" altLang="en-US" sz="15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2" name="TextBox 38">
            <a:extLst>
              <a:ext uri="{FF2B5EF4-FFF2-40B4-BE49-F238E27FC236}">
                <a16:creationId xmlns:a16="http://schemas.microsoft.com/office/drawing/2014/main" id="{D909246A-188D-A0CE-9FE9-A4858A190EFA}"/>
              </a:ext>
            </a:extLst>
          </p:cNvPr>
          <p:cNvSpPr txBox="1"/>
          <p:nvPr/>
        </p:nvSpPr>
        <p:spPr>
          <a:xfrm>
            <a:off x="1575310" y="9639793"/>
            <a:ext cx="84168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5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Kreb’s</a:t>
            </a:r>
            <a:endParaRPr lang="zh-CN" altLang="en-US" sz="15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3" name="TextBox 43">
            <a:extLst>
              <a:ext uri="{FF2B5EF4-FFF2-40B4-BE49-F238E27FC236}">
                <a16:creationId xmlns:a16="http://schemas.microsoft.com/office/drawing/2014/main" id="{B094B603-877D-A77E-8B90-492C213F7807}"/>
              </a:ext>
            </a:extLst>
          </p:cNvPr>
          <p:cNvSpPr txBox="1"/>
          <p:nvPr/>
        </p:nvSpPr>
        <p:spPr>
          <a:xfrm>
            <a:off x="3228418" y="10111039"/>
            <a:ext cx="1090943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IB: </a:t>
            </a:r>
            <a:r>
              <a:rPr lang="en-US" altLang="zh-CN" sz="15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pSFKs</a:t>
            </a:r>
            <a:endParaRPr lang="zh-CN" altLang="en-US" sz="15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4" name="TextBox 44">
            <a:extLst>
              <a:ext uri="{FF2B5EF4-FFF2-40B4-BE49-F238E27FC236}">
                <a16:creationId xmlns:a16="http://schemas.microsoft.com/office/drawing/2014/main" id="{E2CF6892-95D5-7C28-6C19-B5E8E4798EF2}"/>
              </a:ext>
            </a:extLst>
          </p:cNvPr>
          <p:cNvSpPr txBox="1"/>
          <p:nvPr/>
        </p:nvSpPr>
        <p:spPr>
          <a:xfrm>
            <a:off x="3228418" y="10740497"/>
            <a:ext cx="1002952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IB: SFKs</a:t>
            </a:r>
            <a:endParaRPr lang="zh-CN" altLang="en-US" sz="15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5" name="TextBox 45">
            <a:extLst>
              <a:ext uri="{FF2B5EF4-FFF2-40B4-BE49-F238E27FC236}">
                <a16:creationId xmlns:a16="http://schemas.microsoft.com/office/drawing/2014/main" id="{346A5B19-18BF-016A-33DD-9F2FEF1B3D7F}"/>
              </a:ext>
            </a:extLst>
          </p:cNvPr>
          <p:cNvSpPr txBox="1"/>
          <p:nvPr/>
        </p:nvSpPr>
        <p:spPr>
          <a:xfrm>
            <a:off x="3217070" y="11353294"/>
            <a:ext cx="1216647" cy="3628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IB: β-actin</a:t>
            </a:r>
            <a:endParaRPr lang="zh-CN" altLang="en-US" sz="15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7" name="文本框 236">
            <a:extLst>
              <a:ext uri="{FF2B5EF4-FFF2-40B4-BE49-F238E27FC236}">
                <a16:creationId xmlns:a16="http://schemas.microsoft.com/office/drawing/2014/main" id="{7A21B402-A23C-A7F3-B10F-795E9107092E}"/>
              </a:ext>
            </a:extLst>
          </p:cNvPr>
          <p:cNvSpPr txBox="1"/>
          <p:nvPr/>
        </p:nvSpPr>
        <p:spPr>
          <a:xfrm>
            <a:off x="140903" y="12115409"/>
            <a:ext cx="6577638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GB" sz="1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Supplementary </a:t>
            </a:r>
            <a:r>
              <a:rPr lang="en-GB" sz="1500" b="1">
                <a:latin typeface="Times New Roman" panose="02020603050405020304" pitchFamily="18" charset="0"/>
                <a:cs typeface="Times New Roman" panose="02020603050405020304" pitchFamily="18" charset="0"/>
              </a:rPr>
              <a:t>Figure S3</a:t>
            </a:r>
            <a:r>
              <a:rPr lang="en-GB" sz="1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GB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Original western blot images for the representative images presented in Figure 6. The western blot bands of phosphorylated SFKs at Y416, SFKs, and </a:t>
            </a:r>
            <a:r>
              <a:rPr lang="el-GR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β-</a:t>
            </a:r>
            <a:r>
              <a:rPr lang="en-GB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actin subjected to the treatment with </a:t>
            </a:r>
            <a:r>
              <a:rPr lang="en-GB" sz="15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Kreb’s</a:t>
            </a:r>
            <a:r>
              <a:rPr lang="en-GB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en-GB" sz="15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GB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9), 3 µM CGRP (</a:t>
            </a:r>
            <a:r>
              <a:rPr lang="en-GB" sz="15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GB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9), or 30 µM PKI (14-22) Amide (</a:t>
            </a:r>
            <a:r>
              <a:rPr lang="en-GB" sz="15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GB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8) in the presence of 3 µM CGRP. Abbreviations: PKI (14-22) Amide (PKI), phosphorylated SFKs at Y416 (</a:t>
            </a:r>
            <a:r>
              <a:rPr lang="en-GB" sz="15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pSFKs</a:t>
            </a:r>
            <a:r>
              <a:rPr lang="en-GB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主题​​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​​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576</TotalTime>
  <Words>192</Words>
  <Application>Microsoft Office PowerPoint</Application>
  <PresentationFormat>自定义</PresentationFormat>
  <Paragraphs>74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Office Theme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Lydia Nie</dc:creator>
  <cp:lastModifiedBy>Lydia Nie</cp:lastModifiedBy>
  <cp:revision>42</cp:revision>
  <dcterms:created xsi:type="dcterms:W3CDTF">2021-01-27T06:54:00Z</dcterms:created>
  <dcterms:modified xsi:type="dcterms:W3CDTF">2022-08-02T07:22:09Z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2052-11.1.0.10314</vt:lpwstr>
  </property>
</Properties>
</file>