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80" r:id="rId1"/>
  </p:sldMasterIdLst>
  <p:sldIdLst>
    <p:sldId id="256" r:id="rId2"/>
  </p:sldIdLst>
  <p:sldSz cx="6858000" cy="79200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59" d="100"/>
          <a:sy n="59" d="100"/>
        </p:scale>
        <p:origin x="203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296173"/>
            <a:ext cx="5829300" cy="275734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159854"/>
            <a:ext cx="5143500" cy="1912175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6965-82BD-441A-8FD9-2698F6A02F14}" type="datetimeFigureOut">
              <a:rPr lang="zh-CN" altLang="en-US" smtClean="0"/>
              <a:t>2022/8/2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1AFD3-F0E0-45A2-96B4-CBB6B178B6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83133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6965-82BD-441A-8FD9-2698F6A02F14}" type="datetimeFigureOut">
              <a:rPr lang="zh-CN" altLang="en-US" smtClean="0"/>
              <a:t>2022/8/2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1AFD3-F0E0-45A2-96B4-CBB6B178B6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8872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21669"/>
            <a:ext cx="1478756" cy="6711866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21669"/>
            <a:ext cx="4350544" cy="6711866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6965-82BD-441A-8FD9-2698F6A02F14}" type="datetimeFigureOut">
              <a:rPr lang="zh-CN" altLang="en-US" smtClean="0"/>
              <a:t>2022/8/2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1AFD3-F0E0-45A2-96B4-CBB6B178B6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1127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6965-82BD-441A-8FD9-2698F6A02F14}" type="datetimeFigureOut">
              <a:rPr lang="zh-CN" altLang="en-US" smtClean="0"/>
              <a:t>2022/8/2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1AFD3-F0E0-45A2-96B4-CBB6B178B6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2727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974512"/>
            <a:ext cx="5915025" cy="3294515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5300194"/>
            <a:ext cx="5915025" cy="1732508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6965-82BD-441A-8FD9-2698F6A02F14}" type="datetimeFigureOut">
              <a:rPr lang="zh-CN" altLang="en-US" smtClean="0"/>
              <a:t>2022/8/2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1AFD3-F0E0-45A2-96B4-CBB6B178B6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1756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108344"/>
            <a:ext cx="2914650" cy="502519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108344"/>
            <a:ext cx="2914650" cy="502519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6965-82BD-441A-8FD9-2698F6A02F14}" type="datetimeFigureOut">
              <a:rPr lang="zh-CN" altLang="en-US" smtClean="0"/>
              <a:t>2022/8/2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1AFD3-F0E0-45A2-96B4-CBB6B178B6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5504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21671"/>
            <a:ext cx="5915025" cy="153084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941510"/>
            <a:ext cx="2901255" cy="95150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893014"/>
            <a:ext cx="2901255" cy="42551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941510"/>
            <a:ext cx="2915543" cy="95150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893014"/>
            <a:ext cx="2915543" cy="42551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6965-82BD-441A-8FD9-2698F6A02F14}" type="datetimeFigureOut">
              <a:rPr lang="zh-CN" altLang="en-US" smtClean="0"/>
              <a:t>2022/8/2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1AFD3-F0E0-45A2-96B4-CBB6B178B6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5538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6965-82BD-441A-8FD9-2698F6A02F14}" type="datetimeFigureOut">
              <a:rPr lang="zh-CN" altLang="en-US" smtClean="0"/>
              <a:t>2022/8/2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1AFD3-F0E0-45A2-96B4-CBB6B178B6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0387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6965-82BD-441A-8FD9-2698F6A02F14}" type="datetimeFigureOut">
              <a:rPr lang="zh-CN" altLang="en-US" smtClean="0"/>
              <a:t>2022/8/2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1AFD3-F0E0-45A2-96B4-CBB6B178B6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0410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8002"/>
            <a:ext cx="2211884" cy="1848009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140341"/>
            <a:ext cx="3471863" cy="562836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376011"/>
            <a:ext cx="2211884" cy="4401855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6965-82BD-441A-8FD9-2698F6A02F14}" type="datetimeFigureOut">
              <a:rPr lang="zh-CN" altLang="en-US" smtClean="0"/>
              <a:t>2022/8/2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1AFD3-F0E0-45A2-96B4-CBB6B178B6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7080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8002"/>
            <a:ext cx="2211884" cy="1848009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140341"/>
            <a:ext cx="3471863" cy="5628360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376011"/>
            <a:ext cx="2211884" cy="4401855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6965-82BD-441A-8FD9-2698F6A02F14}" type="datetimeFigureOut">
              <a:rPr lang="zh-CN" altLang="en-US" smtClean="0"/>
              <a:t>2022/8/2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1AFD3-F0E0-45A2-96B4-CBB6B178B6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3059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21671"/>
            <a:ext cx="5915025" cy="15308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108344"/>
            <a:ext cx="5915025" cy="50251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7340703"/>
            <a:ext cx="1543050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456965-82BD-441A-8FD9-2698F6A02F14}" type="datetimeFigureOut">
              <a:rPr lang="zh-CN" altLang="en-US" smtClean="0"/>
              <a:t>2022/8/2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7340703"/>
            <a:ext cx="2314575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7340703"/>
            <a:ext cx="1543050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F1AFD3-F0E0-45A2-96B4-CBB6B178B6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4184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6.emf"/><Relationship Id="rId18" Type="http://schemas.openxmlformats.org/officeDocument/2006/relationships/oleObject" Target="../embeddings/oleObject9.bin"/><Relationship Id="rId3" Type="http://schemas.openxmlformats.org/officeDocument/2006/relationships/image" Target="../media/image1.emf"/><Relationship Id="rId7" Type="http://schemas.openxmlformats.org/officeDocument/2006/relationships/image" Target="../media/image3.emf"/><Relationship Id="rId12" Type="http://schemas.openxmlformats.org/officeDocument/2006/relationships/oleObject" Target="../embeddings/oleObject6.bin"/><Relationship Id="rId17" Type="http://schemas.openxmlformats.org/officeDocument/2006/relationships/image" Target="../media/image8.emf"/><Relationship Id="rId2" Type="http://schemas.openxmlformats.org/officeDocument/2006/relationships/oleObject" Target="../embeddings/oleObject1.bin"/><Relationship Id="rId16" Type="http://schemas.openxmlformats.org/officeDocument/2006/relationships/oleObject" Target="../embeddings/oleObject8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5.emf"/><Relationship Id="rId5" Type="http://schemas.openxmlformats.org/officeDocument/2006/relationships/image" Target="../media/image2.emf"/><Relationship Id="rId15" Type="http://schemas.openxmlformats.org/officeDocument/2006/relationships/image" Target="../media/image7.emf"/><Relationship Id="rId10" Type="http://schemas.openxmlformats.org/officeDocument/2006/relationships/oleObject" Target="../embeddings/oleObject5.bin"/><Relationship Id="rId19" Type="http://schemas.openxmlformats.org/officeDocument/2006/relationships/image" Target="../media/image9.e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4.emf"/><Relationship Id="rId14" Type="http://schemas.openxmlformats.org/officeDocument/2006/relationships/oleObject" Target="../embeddings/oleObject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" name="对象 30">
            <a:extLst>
              <a:ext uri="{FF2B5EF4-FFF2-40B4-BE49-F238E27FC236}">
                <a16:creationId xmlns:a16="http://schemas.microsoft.com/office/drawing/2014/main" id="{DA9ED160-8AA3-6BA3-8B2A-AF800BF34C1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1626267"/>
              </p:ext>
            </p:extLst>
          </p:nvPr>
        </p:nvGraphicFramePr>
        <p:xfrm>
          <a:off x="4430789" y="-43094"/>
          <a:ext cx="2608288" cy="18643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7" r:id="rId2" imgW="4024877" imgH="2876910" progId="Prism7.Document">
                  <p:embed/>
                </p:oleObj>
              </mc:Choice>
              <mc:Fallback>
                <p:oleObj name="Prism 7" r:id="rId2" imgW="4024877" imgH="2876910" progId="Prism7.Document">
                  <p:embed/>
                  <p:pic>
                    <p:nvPicPr>
                      <p:cNvPr id="21" name="对象 20">
                        <a:extLst>
                          <a:ext uri="{FF2B5EF4-FFF2-40B4-BE49-F238E27FC236}">
                            <a16:creationId xmlns:a16="http://schemas.microsoft.com/office/drawing/2014/main" id="{F4BC5CD1-0EB6-7B1B-F62F-1359E689E6E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430789" y="-43094"/>
                        <a:ext cx="2608288" cy="18643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对象 31">
            <a:extLst>
              <a:ext uri="{FF2B5EF4-FFF2-40B4-BE49-F238E27FC236}">
                <a16:creationId xmlns:a16="http://schemas.microsoft.com/office/drawing/2014/main" id="{14659882-D869-7D01-81F2-9084F339A7E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0343158"/>
              </p:ext>
            </p:extLst>
          </p:nvPr>
        </p:nvGraphicFramePr>
        <p:xfrm>
          <a:off x="4422485" y="1704602"/>
          <a:ext cx="2718176" cy="195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7" r:id="rId4" imgW="4024877" imgH="2895278" progId="Prism7.Document">
                  <p:embed/>
                </p:oleObj>
              </mc:Choice>
              <mc:Fallback>
                <p:oleObj name="Prism 7" r:id="rId4" imgW="4024877" imgH="2895278" progId="Prism7.Document">
                  <p:embed/>
                  <p:pic>
                    <p:nvPicPr>
                      <p:cNvPr id="22" name="对象 21">
                        <a:extLst>
                          <a:ext uri="{FF2B5EF4-FFF2-40B4-BE49-F238E27FC236}">
                            <a16:creationId xmlns:a16="http://schemas.microsoft.com/office/drawing/2014/main" id="{FBEC8554-C8D1-64BE-913C-79B4C2EE274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422485" y="1704602"/>
                        <a:ext cx="2718176" cy="195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对象 32">
            <a:extLst>
              <a:ext uri="{FF2B5EF4-FFF2-40B4-BE49-F238E27FC236}">
                <a16:creationId xmlns:a16="http://schemas.microsoft.com/office/drawing/2014/main" id="{E39C1781-4898-874D-F596-13BBDF10CF7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9665752"/>
              </p:ext>
            </p:extLst>
          </p:nvPr>
        </p:nvGraphicFramePr>
        <p:xfrm>
          <a:off x="2177066" y="1709560"/>
          <a:ext cx="2624663" cy="195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7" r:id="rId6" imgW="3855613" imgH="2872589" progId="Prism7.Document">
                  <p:embed/>
                </p:oleObj>
              </mc:Choice>
              <mc:Fallback>
                <p:oleObj name="Prism 7" r:id="rId6" imgW="3855613" imgH="2872589" progId="Prism7.Document">
                  <p:embed/>
                  <p:pic>
                    <p:nvPicPr>
                      <p:cNvPr id="23" name="对象 22">
                        <a:extLst>
                          <a:ext uri="{FF2B5EF4-FFF2-40B4-BE49-F238E27FC236}">
                            <a16:creationId xmlns:a16="http://schemas.microsoft.com/office/drawing/2014/main" id="{F695A45A-F665-31D5-9727-AB2777044CB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177066" y="1709560"/>
                        <a:ext cx="2624663" cy="195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对象 33">
            <a:extLst>
              <a:ext uri="{FF2B5EF4-FFF2-40B4-BE49-F238E27FC236}">
                <a16:creationId xmlns:a16="http://schemas.microsoft.com/office/drawing/2014/main" id="{B3051BA4-E8FD-45DF-CF4C-9866726FC5F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54780"/>
              </p:ext>
            </p:extLst>
          </p:nvPr>
        </p:nvGraphicFramePr>
        <p:xfrm>
          <a:off x="-45000" y="3602744"/>
          <a:ext cx="2653498" cy="19893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7" r:id="rId8" imgW="3855613" imgH="2890596" progId="Prism7.Document">
                  <p:embed/>
                </p:oleObj>
              </mc:Choice>
              <mc:Fallback>
                <p:oleObj name="Prism 7" r:id="rId8" imgW="3855613" imgH="2890596" progId="Prism7.Document">
                  <p:embed/>
                  <p:pic>
                    <p:nvPicPr>
                      <p:cNvPr id="24" name="对象 23">
                        <a:extLst>
                          <a:ext uri="{FF2B5EF4-FFF2-40B4-BE49-F238E27FC236}">
                            <a16:creationId xmlns:a16="http://schemas.microsoft.com/office/drawing/2014/main" id="{D1C0EC7F-AF4D-DA3C-6F19-558B9CE0BE6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-45000" y="3602744"/>
                        <a:ext cx="2653498" cy="19893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对象 34">
            <a:extLst>
              <a:ext uri="{FF2B5EF4-FFF2-40B4-BE49-F238E27FC236}">
                <a16:creationId xmlns:a16="http://schemas.microsoft.com/office/drawing/2014/main" id="{AE4D0BF9-855B-305C-CE1F-882DDB9E649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211118"/>
              </p:ext>
            </p:extLst>
          </p:nvPr>
        </p:nvGraphicFramePr>
        <p:xfrm>
          <a:off x="4577254" y="3592895"/>
          <a:ext cx="2505612" cy="19558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7" r:id="rId10" imgW="3855613" imgH="3009807" progId="Prism7.Document">
                  <p:embed/>
                </p:oleObj>
              </mc:Choice>
              <mc:Fallback>
                <p:oleObj name="Prism 7" r:id="rId10" imgW="3855613" imgH="3009807" progId="Prism7.Document">
                  <p:embed/>
                  <p:pic>
                    <p:nvPicPr>
                      <p:cNvPr id="25" name="对象 24">
                        <a:extLst>
                          <a:ext uri="{FF2B5EF4-FFF2-40B4-BE49-F238E27FC236}">
                            <a16:creationId xmlns:a16="http://schemas.microsoft.com/office/drawing/2014/main" id="{E9AB07C9-FC67-AFDC-1791-8555DB82553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577254" y="3592895"/>
                        <a:ext cx="2505612" cy="19558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对象 35">
            <a:extLst>
              <a:ext uri="{FF2B5EF4-FFF2-40B4-BE49-F238E27FC236}">
                <a16:creationId xmlns:a16="http://schemas.microsoft.com/office/drawing/2014/main" id="{43E4EAB7-881E-0EC8-698A-6C8E6B30BD3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7588141"/>
              </p:ext>
            </p:extLst>
          </p:nvPr>
        </p:nvGraphicFramePr>
        <p:xfrm>
          <a:off x="2105649" y="-43094"/>
          <a:ext cx="2599681" cy="18643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7" r:id="rId12" imgW="4024877" imgH="2886274" progId="Prism7.Document">
                  <p:embed/>
                </p:oleObj>
              </mc:Choice>
              <mc:Fallback>
                <p:oleObj name="Prism 7" r:id="rId12" imgW="4024877" imgH="2886274" progId="Prism7.Document">
                  <p:embed/>
                  <p:pic>
                    <p:nvPicPr>
                      <p:cNvPr id="26" name="对象 25">
                        <a:extLst>
                          <a:ext uri="{FF2B5EF4-FFF2-40B4-BE49-F238E27FC236}">
                            <a16:creationId xmlns:a16="http://schemas.microsoft.com/office/drawing/2014/main" id="{8C1934E1-C71D-6D9A-BE29-5487DE72C85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2105649" y="-43094"/>
                        <a:ext cx="2599681" cy="18643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对象 36">
            <a:extLst>
              <a:ext uri="{FF2B5EF4-FFF2-40B4-BE49-F238E27FC236}">
                <a16:creationId xmlns:a16="http://schemas.microsoft.com/office/drawing/2014/main" id="{A4DA257A-FADA-0A9C-1337-353F0543D33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7174655"/>
              </p:ext>
            </p:extLst>
          </p:nvPr>
        </p:nvGraphicFramePr>
        <p:xfrm>
          <a:off x="-45000" y="-18552"/>
          <a:ext cx="2472213" cy="18465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7" r:id="rId14" imgW="3882983" imgH="2899960" progId="Prism7.Document">
                  <p:embed/>
                </p:oleObj>
              </mc:Choice>
              <mc:Fallback>
                <p:oleObj name="Prism 7" r:id="rId14" imgW="3882983" imgH="2899960" progId="Prism7.Document">
                  <p:embed/>
                  <p:pic>
                    <p:nvPicPr>
                      <p:cNvPr id="27" name="对象 26">
                        <a:extLst>
                          <a:ext uri="{FF2B5EF4-FFF2-40B4-BE49-F238E27FC236}">
                            <a16:creationId xmlns:a16="http://schemas.microsoft.com/office/drawing/2014/main" id="{6C1E69B1-3B1B-A020-4502-762B2CE42CF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-45000" y="-18552"/>
                        <a:ext cx="2472213" cy="18465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对象 37">
            <a:extLst>
              <a:ext uri="{FF2B5EF4-FFF2-40B4-BE49-F238E27FC236}">
                <a16:creationId xmlns:a16="http://schemas.microsoft.com/office/drawing/2014/main" id="{047947B8-2DE0-058C-CABA-9D022AE9301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0057819"/>
              </p:ext>
            </p:extLst>
          </p:nvPr>
        </p:nvGraphicFramePr>
        <p:xfrm>
          <a:off x="-23301" y="1818780"/>
          <a:ext cx="2499890" cy="18465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7" r:id="rId16" imgW="3850931" imgH="2844857" progId="Prism7.Document">
                  <p:embed/>
                </p:oleObj>
              </mc:Choice>
              <mc:Fallback>
                <p:oleObj name="Prism 7" r:id="rId16" imgW="3850931" imgH="2844857" progId="Prism7.Document">
                  <p:embed/>
                  <p:pic>
                    <p:nvPicPr>
                      <p:cNvPr id="28" name="对象 27">
                        <a:extLst>
                          <a:ext uri="{FF2B5EF4-FFF2-40B4-BE49-F238E27FC236}">
                            <a16:creationId xmlns:a16="http://schemas.microsoft.com/office/drawing/2014/main" id="{8122A41F-261D-971E-A195-A99FAA05C4E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-23301" y="1818780"/>
                        <a:ext cx="2499890" cy="18465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对象 38">
            <a:extLst>
              <a:ext uri="{FF2B5EF4-FFF2-40B4-BE49-F238E27FC236}">
                <a16:creationId xmlns:a16="http://schemas.microsoft.com/office/drawing/2014/main" id="{64F0B1A2-79C3-41CE-B3F1-11B37AF1E70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1041232"/>
              </p:ext>
            </p:extLst>
          </p:nvPr>
        </p:nvGraphicFramePr>
        <p:xfrm>
          <a:off x="2311066" y="3646095"/>
          <a:ext cx="2530772" cy="19026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7" r:id="rId18" imgW="3997506" imgH="3005125" progId="Prism7.Document">
                  <p:embed/>
                </p:oleObj>
              </mc:Choice>
              <mc:Fallback>
                <p:oleObj name="Prism 7" r:id="rId18" imgW="3997506" imgH="3005125" progId="Prism7.Document">
                  <p:embed/>
                  <p:pic>
                    <p:nvPicPr>
                      <p:cNvPr id="29" name="对象 28">
                        <a:extLst>
                          <a:ext uri="{FF2B5EF4-FFF2-40B4-BE49-F238E27FC236}">
                            <a16:creationId xmlns:a16="http://schemas.microsoft.com/office/drawing/2014/main" id="{36803F41-B87D-22F6-7B08-2C5E837200A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2311066" y="3646095"/>
                        <a:ext cx="2530772" cy="19026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文本框 39">
            <a:extLst>
              <a:ext uri="{FF2B5EF4-FFF2-40B4-BE49-F238E27FC236}">
                <a16:creationId xmlns:a16="http://schemas.microsoft.com/office/drawing/2014/main" id="{8F081DE4-B2CA-7847-ECB0-BAC2C66C5A52}"/>
              </a:ext>
            </a:extLst>
          </p:cNvPr>
          <p:cNvSpPr txBox="1"/>
          <p:nvPr/>
        </p:nvSpPr>
        <p:spPr>
          <a:xfrm>
            <a:off x="414182" y="5548695"/>
            <a:ext cx="6150429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S1. </a:t>
            </a:r>
            <a:r>
              <a:rPr lang="en-GB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CGRP did not alter the release of CCL5, CXCL10, GM-CSF, IFN-</a:t>
            </a:r>
            <a:r>
              <a:rPr lang="el-GR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α, </a:t>
            </a:r>
            <a:r>
              <a:rPr lang="en-GB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IFN-</a:t>
            </a:r>
            <a:r>
              <a:rPr lang="el-GR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β, </a:t>
            </a:r>
            <a:r>
              <a:rPr lang="en-GB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IFN-</a:t>
            </a:r>
            <a:r>
              <a:rPr lang="el-GR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γ, </a:t>
            </a:r>
            <a:r>
              <a:rPr lang="en-GB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IL-6, IL-12, and TNF</a:t>
            </a:r>
            <a:r>
              <a:rPr lang="el-GR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 </a:t>
            </a:r>
            <a:r>
              <a:rPr lang="en-GB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mouse TG. Effects of </a:t>
            </a:r>
            <a:r>
              <a:rPr lang="en-GB" sz="1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Kreb’s</a:t>
            </a:r>
            <a:r>
              <a:rPr lang="en-GB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3 µM CGRP, or 1.5 </a:t>
            </a:r>
            <a:r>
              <a:rPr lang="el-GR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GB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 </a:t>
            </a:r>
            <a:r>
              <a:rPr lang="en-GB" sz="1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saracatinib</a:t>
            </a:r>
            <a:r>
              <a:rPr lang="en-GB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the presence of 3 </a:t>
            </a:r>
            <a:r>
              <a:rPr lang="el-GR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GB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 CGRP (</a:t>
            </a:r>
            <a:r>
              <a:rPr lang="en-GB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8 per group) on the release of CCL5, CXCL10, GM-CSF, IFN-</a:t>
            </a:r>
            <a:r>
              <a:rPr lang="el-GR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α, </a:t>
            </a:r>
            <a:r>
              <a:rPr lang="en-GB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IFN-</a:t>
            </a:r>
            <a:r>
              <a:rPr lang="el-GR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β, </a:t>
            </a:r>
            <a:r>
              <a:rPr lang="en-GB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IFN-</a:t>
            </a:r>
            <a:r>
              <a:rPr lang="el-GR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γ, </a:t>
            </a:r>
            <a:r>
              <a:rPr lang="en-GB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IL-6, IL-12, and TNF</a:t>
            </a:r>
            <a:r>
              <a:rPr lang="el-GR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 (</a:t>
            </a:r>
            <a:r>
              <a:rPr lang="en-GB" sz="1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pg</a:t>
            </a:r>
            <a:r>
              <a:rPr lang="en-GB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/mL). Abbreviations: </a:t>
            </a:r>
            <a:r>
              <a:rPr lang="en-GB" sz="1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saracatinib</a:t>
            </a:r>
            <a:r>
              <a:rPr lang="en-GB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(SRCT). Two-tailed unpaired t-test was used for the comparison in the release of CCL5, CXCL10, GM-CSF, IFN-</a:t>
            </a:r>
            <a:r>
              <a:rPr lang="el-GR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α, </a:t>
            </a:r>
            <a:r>
              <a:rPr lang="en-GB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IFN-</a:t>
            </a:r>
            <a:r>
              <a:rPr lang="el-GR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β, </a:t>
            </a:r>
            <a:r>
              <a:rPr lang="en-GB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IFN-</a:t>
            </a:r>
            <a:r>
              <a:rPr lang="el-GR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γ, </a:t>
            </a:r>
            <a:r>
              <a:rPr lang="en-GB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IL-6, IL-12, and TNF</a:t>
            </a:r>
            <a:r>
              <a:rPr lang="el-GR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 </a:t>
            </a:r>
            <a:r>
              <a:rPr lang="en-GB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between the CGRP group and either the </a:t>
            </a:r>
            <a:r>
              <a:rPr lang="en-GB" sz="1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Kreb’s</a:t>
            </a:r>
            <a:r>
              <a:rPr lang="en-GB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group or the </a:t>
            </a:r>
            <a:r>
              <a:rPr lang="en-GB" sz="1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saracatinib</a:t>
            </a:r>
            <a:r>
              <a:rPr lang="en-GB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the presence of CGRP group.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593</TotalTime>
  <Words>156</Words>
  <Application>Microsoft Office PowerPoint</Application>
  <PresentationFormat>自定义</PresentationFormat>
  <Paragraphs>1</Paragraphs>
  <Slides>1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Prism 7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Lydia Nie</dc:creator>
  <cp:lastModifiedBy>Lydia Nie</cp:lastModifiedBy>
  <cp:revision>47</cp:revision>
  <dcterms:created xsi:type="dcterms:W3CDTF">2021-01-27T06:54:00Z</dcterms:created>
  <dcterms:modified xsi:type="dcterms:W3CDTF">2022-08-02T07:21:31Z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