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809" r:id="rId2"/>
    <p:sldId id="834" r:id="rId3"/>
    <p:sldId id="833" r:id="rId4"/>
    <p:sldId id="853" r:id="rId5"/>
    <p:sldId id="854" r:id="rId6"/>
    <p:sldId id="826" r:id="rId7"/>
    <p:sldId id="848" r:id="rId8"/>
    <p:sldId id="857" r:id="rId9"/>
    <p:sldId id="814" r:id="rId10"/>
    <p:sldId id="839" r:id="rId11"/>
    <p:sldId id="828" r:id="rId12"/>
    <p:sldId id="817" r:id="rId13"/>
  </p:sldIdLst>
  <p:sldSz cx="10287000" cy="6858000" type="35mm"/>
  <p:notesSz cx="6802438" cy="99345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0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9900CC"/>
    <a:srgbClr val="5CAFB8"/>
    <a:srgbClr val="4CAAC8"/>
    <a:srgbClr val="009900"/>
    <a:srgbClr val="0000CC"/>
    <a:srgbClr val="006600"/>
    <a:srgbClr val="008000"/>
    <a:srgbClr val="00FFFF"/>
    <a:srgbClr val="369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間スタイル 4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51" autoAdjust="0"/>
    <p:restoredTop sz="85914" autoAdjust="0"/>
  </p:normalViewPr>
  <p:slideViewPr>
    <p:cSldViewPr>
      <p:cViewPr varScale="1">
        <p:scale>
          <a:sx n="114" d="100"/>
          <a:sy n="114" d="100"/>
        </p:scale>
        <p:origin x="336" y="96"/>
      </p:cViewPr>
      <p:guideLst>
        <p:guide orient="horz" pos="2160"/>
        <p:guide pos="3240"/>
      </p:guideLst>
    </p:cSldViewPr>
  </p:slideViewPr>
  <p:outlineViewPr>
    <p:cViewPr>
      <p:scale>
        <a:sx n="33" d="100"/>
        <a:sy n="33" d="100"/>
      </p:scale>
      <p:origin x="0" y="-3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6" y="4"/>
            <a:ext cx="2947537" cy="497564"/>
          </a:xfrm>
          <a:prstGeom prst="rect">
            <a:avLst/>
          </a:prstGeom>
        </p:spPr>
        <p:txBody>
          <a:bodyPr vert="horz" lIns="107029" tIns="53517" rIns="107029" bIns="53517" rtlCol="0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3043" y="4"/>
            <a:ext cx="2947537" cy="497564"/>
          </a:xfrm>
          <a:prstGeom prst="rect">
            <a:avLst/>
          </a:prstGeom>
        </p:spPr>
        <p:txBody>
          <a:bodyPr vert="horz" lIns="107029" tIns="53517" rIns="107029" bIns="53517" rtlCol="0"/>
          <a:lstStyle>
            <a:lvl1pPr algn="r">
              <a:defRPr sz="1400"/>
            </a:lvl1pPr>
          </a:lstStyle>
          <a:p>
            <a:fld id="{EEAB2A3C-E079-4A74-BF37-23D6A4D105A2}" type="datetimeFigureOut">
              <a:rPr kumimoji="1" lang="ja-JP" altLang="en-US" smtClean="0"/>
              <a:t>2022/11/4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6" y="9437011"/>
            <a:ext cx="2947537" cy="497564"/>
          </a:xfrm>
          <a:prstGeom prst="rect">
            <a:avLst/>
          </a:prstGeom>
        </p:spPr>
        <p:txBody>
          <a:bodyPr vert="horz" lIns="107029" tIns="53517" rIns="107029" bIns="53517" rtlCol="0" anchor="b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3043" y="9437011"/>
            <a:ext cx="2947537" cy="497564"/>
          </a:xfrm>
          <a:prstGeom prst="rect">
            <a:avLst/>
          </a:prstGeom>
        </p:spPr>
        <p:txBody>
          <a:bodyPr vert="horz" lIns="107029" tIns="53517" rIns="107029" bIns="53517" rtlCol="0" anchor="b"/>
          <a:lstStyle>
            <a:lvl1pPr algn="r">
              <a:defRPr sz="1400"/>
            </a:lvl1pPr>
          </a:lstStyle>
          <a:p>
            <a:fld id="{66E48EAE-C9A6-463F-B175-ABF7748C217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8322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7" y="0"/>
            <a:ext cx="2948199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8" tIns="45656" rIns="91318" bIns="4565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661" y="0"/>
            <a:ext cx="2948199" cy="49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8" tIns="45656" rIns="91318" bIns="4565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08013" y="746125"/>
            <a:ext cx="55864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726" y="4718966"/>
            <a:ext cx="5440997" cy="4469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8" tIns="45656" rIns="91318" bIns="456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7" y="9436344"/>
            <a:ext cx="2948199" cy="49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8" tIns="45656" rIns="91318" bIns="4565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661" y="9436344"/>
            <a:ext cx="2948199" cy="49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18" tIns="45656" rIns="91318" bIns="4565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3F7D5E-285A-4CCF-B299-A71B5B5C17A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3F7D5E-285A-4CCF-B299-A71B5B5C17AD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14665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3F7D5E-285A-4CCF-B299-A71B5B5C17AD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9058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71525" y="2130425"/>
            <a:ext cx="874395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5E32B-B625-4A2A-96F2-50D6C89D80D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FF8A47-4CE1-4316-A011-D51C76E8E74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458075" y="274638"/>
            <a:ext cx="2314575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14350" y="274638"/>
            <a:ext cx="6791325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30EF15-3F94-4EDE-A094-30D491D54CE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F8B5-9B8F-4CE8-B922-1DA64E2195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12800" y="4406900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12800" y="2906713"/>
            <a:ext cx="874395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DE2EC-AE2F-4802-991E-9DCAE671FA1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14350" y="1600200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219700" y="1600200"/>
            <a:ext cx="45529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A6A5CA-6316-46AA-AA38-AF1ADCD968B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01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01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226050" y="1535113"/>
            <a:ext cx="45466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226050" y="2174875"/>
            <a:ext cx="4546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213DC-0515-499F-ADBD-27221773C6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3E0D3-DB84-4334-A2F8-0BE953DE848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738A8B-D314-4332-BBAC-7BD8F42B5171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14350" y="273050"/>
            <a:ext cx="338455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022725" y="273050"/>
            <a:ext cx="574992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14350" y="1435100"/>
            <a:ext cx="338455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75210-2FDD-4DCA-95E5-E7B4FB30047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16125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16125" y="612775"/>
            <a:ext cx="6172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16125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53B14-422F-499B-8928-881134E69F7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14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14725" y="6245225"/>
            <a:ext cx="32575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72350" y="6245225"/>
            <a:ext cx="24003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1C7E54F-641B-44E4-A7F6-5C988082B9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18" Type="http://schemas.openxmlformats.org/officeDocument/2006/relationships/image" Target="../media/image7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17" Type="http://schemas.openxmlformats.org/officeDocument/2006/relationships/image" Target="../media/image78.png"/><Relationship Id="rId2" Type="http://schemas.openxmlformats.org/officeDocument/2006/relationships/image" Target="../media/image63.png"/><Relationship Id="rId16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76.png"/><Relationship Id="rId10" Type="http://schemas.openxmlformats.org/officeDocument/2006/relationships/image" Target="../media/image71.png"/><Relationship Id="rId19" Type="http://schemas.openxmlformats.org/officeDocument/2006/relationships/image" Target="../media/image80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2">
            <a:extLst>
              <a:ext uri="{FF2B5EF4-FFF2-40B4-BE49-F238E27FC236}">
                <a16:creationId xmlns:a16="http://schemas.microsoft.com/office/drawing/2014/main" id="{6CD4E4E5-76D4-4933-8E61-82A89AE2B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7" name="Rectangle 4">
            <a:extLst>
              <a:ext uri="{FF2B5EF4-FFF2-40B4-BE49-F238E27FC236}">
                <a16:creationId xmlns:a16="http://schemas.microsoft.com/office/drawing/2014/main" id="{AF79FF05-0CF7-471D-AF22-DD2C0766E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9" name="Rectangle 6">
            <a:extLst>
              <a:ext uri="{FF2B5EF4-FFF2-40B4-BE49-F238E27FC236}">
                <a16:creationId xmlns:a16="http://schemas.microsoft.com/office/drawing/2014/main" id="{501374A4-F4FE-4312-B170-58CD0CE39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2" name="Rectangle 8">
            <a:extLst>
              <a:ext uri="{FF2B5EF4-FFF2-40B4-BE49-F238E27FC236}">
                <a16:creationId xmlns:a16="http://schemas.microsoft.com/office/drawing/2014/main" id="{9A6AF1EA-4DDD-4674-8FAC-6112D503A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9708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9" name="Rectangle 14">
            <a:extLst>
              <a:ext uri="{FF2B5EF4-FFF2-40B4-BE49-F238E27FC236}">
                <a16:creationId xmlns:a16="http://schemas.microsoft.com/office/drawing/2014/main" id="{CD366DFD-7BD6-4ABD-AC89-CD3586502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76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48175F61-3815-4DB3-99A9-ECBBCD74443E}"/>
              </a:ext>
            </a:extLst>
          </p:cNvPr>
          <p:cNvSpPr txBox="1"/>
          <p:nvPr/>
        </p:nvSpPr>
        <p:spPr>
          <a:xfrm>
            <a:off x="3814450" y="210126"/>
            <a:ext cx="2658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S1</a:t>
            </a:r>
            <a:endParaRPr kumimoji="1" lang="ja-JP" altLang="en-US" sz="1600" b="1" dirty="0">
              <a:latin typeface="+mn-lt"/>
              <a:cs typeface="Times New Roman" pitchFamily="18" charset="0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700E67D-0109-49CD-9DEF-6952177DF916}"/>
              </a:ext>
            </a:extLst>
          </p:cNvPr>
          <p:cNvGrpSpPr/>
          <p:nvPr/>
        </p:nvGrpSpPr>
        <p:grpSpPr>
          <a:xfrm>
            <a:off x="1111500" y="878453"/>
            <a:ext cx="8064000" cy="4139465"/>
            <a:chOff x="1111500" y="878453"/>
            <a:chExt cx="8064000" cy="4139465"/>
          </a:xfrm>
        </p:grpSpPr>
        <p:grpSp>
          <p:nvGrpSpPr>
            <p:cNvPr id="15" name="グループ化 14">
              <a:extLst>
                <a:ext uri="{FF2B5EF4-FFF2-40B4-BE49-F238E27FC236}">
                  <a16:creationId xmlns:a16="http://schemas.microsoft.com/office/drawing/2014/main" id="{15BF7F3F-1414-40C4-B896-1F88F77B0D12}"/>
                </a:ext>
              </a:extLst>
            </p:cNvPr>
            <p:cNvGrpSpPr/>
            <p:nvPr/>
          </p:nvGrpSpPr>
          <p:grpSpPr>
            <a:xfrm>
              <a:off x="1797574" y="878453"/>
              <a:ext cx="6691852" cy="2754036"/>
              <a:chOff x="1797574" y="1484395"/>
              <a:chExt cx="6691852" cy="2754036"/>
            </a:xfrm>
          </p:grpSpPr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A041535E-0060-4C49-9D8B-9AD8725FB03E}"/>
                  </a:ext>
                </a:extLst>
              </p:cNvPr>
              <p:cNvGrpSpPr/>
              <p:nvPr/>
            </p:nvGrpSpPr>
            <p:grpSpPr>
              <a:xfrm>
                <a:off x="1797574" y="1484395"/>
                <a:ext cx="3857871" cy="2754036"/>
                <a:chOff x="1797574" y="1484395"/>
                <a:chExt cx="3857871" cy="2754036"/>
              </a:xfrm>
            </p:grpSpPr>
            <p:sp>
              <p:nvSpPr>
                <p:cNvPr id="128" name="テキスト ボックス 127">
                  <a:extLst>
                    <a:ext uri="{FF2B5EF4-FFF2-40B4-BE49-F238E27FC236}">
                      <a16:creationId xmlns:a16="http://schemas.microsoft.com/office/drawing/2014/main" id="{17D9F592-3BE0-4D3B-B7FF-ABAE2870ACC4}"/>
                    </a:ext>
                  </a:extLst>
                </p:cNvPr>
                <p:cNvSpPr txBox="1"/>
                <p:nvPr/>
              </p:nvSpPr>
              <p:spPr>
                <a:xfrm>
                  <a:off x="2362689" y="1556413"/>
                  <a:ext cx="774571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900" b="1" dirty="0"/>
                    <a:t>White light</a:t>
                  </a:r>
                  <a:endParaRPr kumimoji="1" lang="ja-JP" altLang="en-US" sz="900" b="1" dirty="0"/>
                </a:p>
              </p:txBody>
            </p:sp>
            <p:sp>
              <p:nvSpPr>
                <p:cNvPr id="130" name="テキスト ボックス 129">
                  <a:extLst>
                    <a:ext uri="{FF2B5EF4-FFF2-40B4-BE49-F238E27FC236}">
                      <a16:creationId xmlns:a16="http://schemas.microsoft.com/office/drawing/2014/main" id="{7A84D9FD-4372-43FB-99E6-530E13E43835}"/>
                    </a:ext>
                  </a:extLst>
                </p:cNvPr>
                <p:cNvSpPr txBox="1"/>
                <p:nvPr/>
              </p:nvSpPr>
              <p:spPr>
                <a:xfrm>
                  <a:off x="4268158" y="1556413"/>
                  <a:ext cx="453971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/>
                    <a:t>NIRF</a:t>
                  </a:r>
                  <a:endParaRPr kumimoji="1" lang="ja-JP" altLang="en-US" sz="900" b="1" dirty="0"/>
                </a:p>
              </p:txBody>
            </p:sp>
            <p:sp>
              <p:nvSpPr>
                <p:cNvPr id="83" name="テキスト ボックス 82">
                  <a:extLst>
                    <a:ext uri="{FF2B5EF4-FFF2-40B4-BE49-F238E27FC236}">
                      <a16:creationId xmlns:a16="http://schemas.microsoft.com/office/drawing/2014/main" id="{630CA356-4263-4693-A5D8-D9D4813BF6C5}"/>
                    </a:ext>
                  </a:extLst>
                </p:cNvPr>
                <p:cNvSpPr txBox="1"/>
                <p:nvPr/>
              </p:nvSpPr>
              <p:spPr>
                <a:xfrm>
                  <a:off x="1797574" y="1484395"/>
                  <a:ext cx="277640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000" b="1" dirty="0">
                      <a:latin typeface="+mn-lt"/>
                      <a:ea typeface="GungsuhChe" pitchFamily="49" charset="-127"/>
                      <a:cs typeface="Times New Roman" pitchFamily="18" charset="0"/>
                    </a:rPr>
                    <a:t>A</a:t>
                  </a:r>
                  <a:endParaRPr kumimoji="1" lang="ja-JP" altLang="en-US" sz="1000" b="1" dirty="0">
                    <a:latin typeface="+mn-lt"/>
                    <a:ea typeface="GungsuhChe" pitchFamily="49" charset="-127"/>
                    <a:cs typeface="Times New Roman" pitchFamily="18" charset="0"/>
                  </a:endParaRPr>
                </a:p>
              </p:txBody>
            </p:sp>
            <p:grpSp>
              <p:nvGrpSpPr>
                <p:cNvPr id="12" name="グループ化 11">
                  <a:extLst>
                    <a:ext uri="{FF2B5EF4-FFF2-40B4-BE49-F238E27FC236}">
                      <a16:creationId xmlns:a16="http://schemas.microsoft.com/office/drawing/2014/main" id="{60E68E4F-BCB4-440B-9D7E-DB23E2212696}"/>
                    </a:ext>
                  </a:extLst>
                </p:cNvPr>
                <p:cNvGrpSpPr/>
                <p:nvPr/>
              </p:nvGrpSpPr>
              <p:grpSpPr>
                <a:xfrm>
                  <a:off x="5292154" y="2654712"/>
                  <a:ext cx="363291" cy="1583718"/>
                  <a:chOff x="5292154" y="2654712"/>
                  <a:chExt cx="363291" cy="1583718"/>
                </a:xfrm>
              </p:grpSpPr>
              <p:sp>
                <p:nvSpPr>
                  <p:cNvPr id="106" name="テキスト ボックス 105">
                    <a:extLst>
                      <a:ext uri="{FF2B5EF4-FFF2-40B4-BE49-F238E27FC236}">
                        <a16:creationId xmlns:a16="http://schemas.microsoft.com/office/drawing/2014/main" id="{DD97638A-A436-4B04-914D-06C32921155B}"/>
                      </a:ext>
                    </a:extLst>
                  </p:cNvPr>
                  <p:cNvSpPr txBox="1"/>
                  <p:nvPr/>
                </p:nvSpPr>
                <p:spPr>
                  <a:xfrm>
                    <a:off x="5292154" y="4038375"/>
                    <a:ext cx="309701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700" dirty="0"/>
                      <a:t>5.0</a:t>
                    </a:r>
                    <a:endParaRPr kumimoji="1" lang="ja-JP" altLang="en-US" sz="700" dirty="0"/>
                  </a:p>
                </p:txBody>
              </p:sp>
              <p:sp>
                <p:nvSpPr>
                  <p:cNvPr id="107" name="テキスト ボックス 106">
                    <a:extLst>
                      <a:ext uri="{FF2B5EF4-FFF2-40B4-BE49-F238E27FC236}">
                        <a16:creationId xmlns:a16="http://schemas.microsoft.com/office/drawing/2014/main" id="{7B8DCEF4-732F-4AC0-8C87-3EE9064499D7}"/>
                      </a:ext>
                    </a:extLst>
                  </p:cNvPr>
                  <p:cNvSpPr txBox="1"/>
                  <p:nvPr/>
                </p:nvSpPr>
                <p:spPr>
                  <a:xfrm>
                    <a:off x="5304978" y="2654712"/>
                    <a:ext cx="284053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700" dirty="0"/>
                      <a:t>35</a:t>
                    </a:r>
                    <a:endParaRPr kumimoji="1" lang="ja-JP" altLang="en-US" sz="700" dirty="0"/>
                  </a:p>
                </p:txBody>
              </p:sp>
              <p:sp>
                <p:nvSpPr>
                  <p:cNvPr id="109" name="テキスト ボックス 108">
                    <a:extLst>
                      <a:ext uri="{FF2B5EF4-FFF2-40B4-BE49-F238E27FC236}">
                        <a16:creationId xmlns:a16="http://schemas.microsoft.com/office/drawing/2014/main" id="{0FABC328-69CA-4D4B-AC33-9301722C5619}"/>
                      </a:ext>
                    </a:extLst>
                  </p:cNvPr>
                  <p:cNvSpPr txBox="1"/>
                  <p:nvPr/>
                </p:nvSpPr>
                <p:spPr>
                  <a:xfrm rot="16200000">
                    <a:off x="5097600" y="3342030"/>
                    <a:ext cx="915636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700" b="1" dirty="0"/>
                      <a:t>Intensity</a:t>
                    </a:r>
                    <a:r>
                      <a:rPr kumimoji="1" lang="en-US" altLang="ja-JP" sz="700" b="1" dirty="0"/>
                      <a:t> </a:t>
                    </a:r>
                    <a:r>
                      <a:rPr lang="en-US" altLang="ja-JP" sz="700" b="1" dirty="0"/>
                      <a:t>(</a:t>
                    </a:r>
                    <a:r>
                      <a:rPr kumimoji="1" lang="en-US" altLang="ja-JP" sz="700" b="1" dirty="0">
                        <a:sym typeface="Symbol" panose="05050102010706020507" pitchFamily="18" charset="2"/>
                      </a:rPr>
                      <a:t> 10</a:t>
                    </a:r>
                    <a:r>
                      <a:rPr lang="en-US" altLang="ja-JP" sz="700" b="1" dirty="0">
                        <a:sym typeface="Symbol" panose="05050102010706020507" pitchFamily="18" charset="2"/>
                      </a:rPr>
                      <a:t>00</a:t>
                    </a:r>
                    <a:r>
                      <a:rPr kumimoji="1" lang="en-US" altLang="ja-JP" sz="700" b="1" dirty="0">
                        <a:sym typeface="Symbol" panose="05050102010706020507" pitchFamily="18" charset="2"/>
                      </a:rPr>
                      <a:t>)</a:t>
                    </a:r>
                    <a:endParaRPr kumimoji="1" lang="ja-JP" altLang="en-US" sz="700" b="1" dirty="0"/>
                  </a:p>
                </p:txBody>
              </p:sp>
              <p:pic>
                <p:nvPicPr>
                  <p:cNvPr id="6" name="図 5">
                    <a:extLst>
                      <a:ext uri="{FF2B5EF4-FFF2-40B4-BE49-F238E27FC236}">
                        <a16:creationId xmlns:a16="http://schemas.microsoft.com/office/drawing/2014/main" id="{DF44E4C4-4CA9-467A-A726-DC072C036569}"/>
                      </a:ext>
                    </a:extLst>
                  </p:cNvPr>
                  <p:cNvPicPr preferRelativeResize="0">
                    <a:picLocks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5414400" y="2812057"/>
                    <a:ext cx="72000" cy="126000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8" name="グループ化 7">
                  <a:extLst>
                    <a:ext uri="{FF2B5EF4-FFF2-40B4-BE49-F238E27FC236}">
                      <a16:creationId xmlns:a16="http://schemas.microsoft.com/office/drawing/2014/main" id="{B8B276AE-EC10-45EB-9DF3-5D30D3C9312A}"/>
                    </a:ext>
                  </a:extLst>
                </p:cNvPr>
                <p:cNvGrpSpPr/>
                <p:nvPr/>
              </p:nvGrpSpPr>
              <p:grpSpPr>
                <a:xfrm>
                  <a:off x="3581002" y="1736413"/>
                  <a:ext cx="1771807" cy="2502017"/>
                  <a:chOff x="3581002" y="1736413"/>
                  <a:chExt cx="1771807" cy="2502017"/>
                </a:xfrm>
              </p:grpSpPr>
              <p:pic>
                <p:nvPicPr>
                  <p:cNvPr id="5" name="図 4">
                    <a:extLst>
                      <a:ext uri="{FF2B5EF4-FFF2-40B4-BE49-F238E27FC236}">
                        <a16:creationId xmlns:a16="http://schemas.microsoft.com/office/drawing/2014/main" id="{E980216D-EB82-47AC-ADD2-DCCE9D911AA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l="13417" t="3398" r="14217" b="4097"/>
                  <a:stretch/>
                </p:blipFill>
                <p:spPr>
                  <a:xfrm>
                    <a:off x="3639691" y="1745211"/>
                    <a:ext cx="1709214" cy="2493219"/>
                  </a:xfrm>
                  <a:prstGeom prst="rect">
                    <a:avLst/>
                  </a:prstGeom>
                </p:spPr>
              </p:pic>
              <p:sp>
                <p:nvSpPr>
                  <p:cNvPr id="194" name="テキスト ボックス 193">
                    <a:extLst>
                      <a:ext uri="{FF2B5EF4-FFF2-40B4-BE49-F238E27FC236}">
                        <a16:creationId xmlns:a16="http://schemas.microsoft.com/office/drawing/2014/main" id="{8F0D57B6-A3FB-4335-92B4-5B9370207F96}"/>
                      </a:ext>
                    </a:extLst>
                  </p:cNvPr>
                  <p:cNvSpPr txBox="1"/>
                  <p:nvPr/>
                </p:nvSpPr>
                <p:spPr>
                  <a:xfrm>
                    <a:off x="3690192" y="1736413"/>
                    <a:ext cx="401071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b="1" dirty="0">
                        <a:solidFill>
                          <a:schemeClr val="bg1"/>
                        </a:solidFill>
                      </a:rPr>
                      <a:t>lung</a:t>
                    </a:r>
                    <a:endParaRPr kumimoji="1" lang="ja-JP" altLang="en-US" sz="8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5" name="テキスト ボックス 194">
                    <a:extLst>
                      <a:ext uri="{FF2B5EF4-FFF2-40B4-BE49-F238E27FC236}">
                        <a16:creationId xmlns:a16="http://schemas.microsoft.com/office/drawing/2014/main" id="{F68488CB-8504-40E3-89F7-D3A7229E676F}"/>
                      </a:ext>
                    </a:extLst>
                  </p:cNvPr>
                  <p:cNvSpPr txBox="1"/>
                  <p:nvPr/>
                </p:nvSpPr>
                <p:spPr>
                  <a:xfrm>
                    <a:off x="4653483" y="1790413"/>
                    <a:ext cx="436338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>
                        <a:solidFill>
                          <a:schemeClr val="bg1"/>
                        </a:solidFill>
                      </a:rPr>
                      <a:t>heart</a:t>
                    </a:r>
                    <a:endParaRPr kumimoji="1" lang="ja-JP" altLang="en-US" sz="8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6" name="テキスト ボックス 195">
                    <a:extLst>
                      <a:ext uri="{FF2B5EF4-FFF2-40B4-BE49-F238E27FC236}">
                        <a16:creationId xmlns:a16="http://schemas.microsoft.com/office/drawing/2014/main" id="{DE69CB6B-6535-41CF-B0BC-2596136E272D}"/>
                      </a:ext>
                    </a:extLst>
                  </p:cNvPr>
                  <p:cNvSpPr txBox="1"/>
                  <p:nvPr/>
                </p:nvSpPr>
                <p:spPr>
                  <a:xfrm>
                    <a:off x="3687049" y="2348413"/>
                    <a:ext cx="397866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>
                        <a:solidFill>
                          <a:schemeClr val="bg1"/>
                        </a:solidFill>
                      </a:rPr>
                      <a:t>liver</a:t>
                    </a:r>
                    <a:endParaRPr kumimoji="1" lang="ja-JP" altLang="en-US" sz="8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7" name="テキスト ボックス 196">
                    <a:extLst>
                      <a:ext uri="{FF2B5EF4-FFF2-40B4-BE49-F238E27FC236}">
                        <a16:creationId xmlns:a16="http://schemas.microsoft.com/office/drawing/2014/main" id="{7C0FC537-0282-482E-B470-3C93CAAD02CB}"/>
                      </a:ext>
                    </a:extLst>
                  </p:cNvPr>
                  <p:cNvSpPr txBox="1"/>
                  <p:nvPr/>
                </p:nvSpPr>
                <p:spPr>
                  <a:xfrm>
                    <a:off x="4692238" y="2384413"/>
                    <a:ext cx="51167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>
                        <a:solidFill>
                          <a:schemeClr val="bg1"/>
                        </a:solidFill>
                      </a:rPr>
                      <a:t>kidney</a:t>
                    </a:r>
                    <a:endParaRPr kumimoji="1" lang="ja-JP" altLang="en-US" sz="8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8" name="テキスト ボックス 197">
                    <a:extLst>
                      <a:ext uri="{FF2B5EF4-FFF2-40B4-BE49-F238E27FC236}">
                        <a16:creationId xmlns:a16="http://schemas.microsoft.com/office/drawing/2014/main" id="{1FB09772-36B0-4AAF-86C9-C57E22047D69}"/>
                      </a:ext>
                    </a:extLst>
                  </p:cNvPr>
                  <p:cNvSpPr txBox="1"/>
                  <p:nvPr/>
                </p:nvSpPr>
                <p:spPr>
                  <a:xfrm>
                    <a:off x="3581002" y="2915461"/>
                    <a:ext cx="51167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b="1" dirty="0">
                        <a:solidFill>
                          <a:schemeClr val="bg1"/>
                        </a:solidFill>
                      </a:rPr>
                      <a:t>spleen</a:t>
                    </a:r>
                    <a:endParaRPr kumimoji="1" lang="ja-JP" altLang="en-US" sz="8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99" name="テキスト ボックス 198">
                    <a:extLst>
                      <a:ext uri="{FF2B5EF4-FFF2-40B4-BE49-F238E27FC236}">
                        <a16:creationId xmlns:a16="http://schemas.microsoft.com/office/drawing/2014/main" id="{8ECDA29C-79BE-4740-A935-F2949024E0E6}"/>
                      </a:ext>
                    </a:extLst>
                  </p:cNvPr>
                  <p:cNvSpPr txBox="1"/>
                  <p:nvPr/>
                </p:nvSpPr>
                <p:spPr>
                  <a:xfrm>
                    <a:off x="4739414" y="2888413"/>
                    <a:ext cx="60785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b="1" dirty="0">
                        <a:solidFill>
                          <a:schemeClr val="bg1"/>
                        </a:solidFill>
                      </a:rPr>
                      <a:t>intestine</a:t>
                    </a:r>
                    <a:endParaRPr kumimoji="1" lang="ja-JP" altLang="en-US" sz="8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0" name="テキスト ボックス 199">
                    <a:extLst>
                      <a:ext uri="{FF2B5EF4-FFF2-40B4-BE49-F238E27FC236}">
                        <a16:creationId xmlns:a16="http://schemas.microsoft.com/office/drawing/2014/main" id="{9E10EDF9-5BBD-4D6A-888C-9AAE688001B0}"/>
                      </a:ext>
                    </a:extLst>
                  </p:cNvPr>
                  <p:cNvSpPr txBox="1"/>
                  <p:nvPr/>
                </p:nvSpPr>
                <p:spPr>
                  <a:xfrm>
                    <a:off x="3582605" y="3392413"/>
                    <a:ext cx="540533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>
                        <a:solidFill>
                          <a:schemeClr val="bg1"/>
                        </a:solidFill>
                      </a:rPr>
                      <a:t>muscle</a:t>
                    </a:r>
                    <a:endParaRPr kumimoji="1" lang="ja-JP" altLang="en-US" sz="8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01" name="テキスト ボックス 200">
                    <a:extLst>
                      <a:ext uri="{FF2B5EF4-FFF2-40B4-BE49-F238E27FC236}">
                        <a16:creationId xmlns:a16="http://schemas.microsoft.com/office/drawing/2014/main" id="{A8297D6B-A9FE-4D02-97CA-F094D6CD7F22}"/>
                      </a:ext>
                    </a:extLst>
                  </p:cNvPr>
                  <p:cNvSpPr txBox="1"/>
                  <p:nvPr/>
                </p:nvSpPr>
                <p:spPr>
                  <a:xfrm>
                    <a:off x="4878000" y="3464413"/>
                    <a:ext cx="47480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>
                        <a:solidFill>
                          <a:schemeClr val="bg1"/>
                        </a:solidFill>
                      </a:rPr>
                      <a:t>tumor</a:t>
                    </a:r>
                    <a:endParaRPr kumimoji="1" lang="ja-JP" altLang="en-US" sz="800" b="1" dirty="0">
                      <a:solidFill>
                        <a:schemeClr val="bg1"/>
                      </a:solidFill>
                    </a:endParaRPr>
                  </a:p>
                </p:txBody>
              </p:sp>
              <p:grpSp>
                <p:nvGrpSpPr>
                  <p:cNvPr id="51" name="グループ化 50">
                    <a:extLst>
                      <a:ext uri="{FF2B5EF4-FFF2-40B4-BE49-F238E27FC236}">
                        <a16:creationId xmlns:a16="http://schemas.microsoft.com/office/drawing/2014/main" id="{8C4774B1-8D21-4F8A-8C6B-19A735301F8F}"/>
                      </a:ext>
                    </a:extLst>
                  </p:cNvPr>
                  <p:cNvGrpSpPr/>
                  <p:nvPr/>
                </p:nvGrpSpPr>
                <p:grpSpPr>
                  <a:xfrm>
                    <a:off x="3677023" y="3950413"/>
                    <a:ext cx="435600" cy="215444"/>
                    <a:chOff x="3670565" y="4526428"/>
                    <a:chExt cx="435600" cy="215444"/>
                  </a:xfrm>
                </p:grpSpPr>
                <p:cxnSp>
                  <p:nvCxnSpPr>
                    <p:cNvPr id="55" name="直線コネクタ 54">
                      <a:extLst>
                        <a:ext uri="{FF2B5EF4-FFF2-40B4-BE49-F238E27FC236}">
                          <a16:creationId xmlns:a16="http://schemas.microsoft.com/office/drawing/2014/main" id="{E0EB2156-703E-43CE-BB38-1417821CFA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3670565" y="4725144"/>
                      <a:ext cx="435600" cy="0"/>
                    </a:xfrm>
                    <a:prstGeom prst="line">
                      <a:avLst/>
                    </a:prstGeom>
                    <a:noFill/>
                    <a:ln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sp>
                  <p:nvSpPr>
                    <p:cNvPr id="56" name="テキスト ボックス 55">
                      <a:extLst>
                        <a:ext uri="{FF2B5EF4-FFF2-40B4-BE49-F238E27FC236}">
                          <a16:creationId xmlns:a16="http://schemas.microsoft.com/office/drawing/2014/main" id="{A14FD995-F13A-47A3-B853-8A5E12CE13C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678210" y="4526428"/>
                      <a:ext cx="42030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1 cm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4" name="グループ化 3">
                  <a:extLst>
                    <a:ext uri="{FF2B5EF4-FFF2-40B4-BE49-F238E27FC236}">
                      <a16:creationId xmlns:a16="http://schemas.microsoft.com/office/drawing/2014/main" id="{7D333252-4C6C-4627-8CDA-7B6A7446D0F5}"/>
                    </a:ext>
                  </a:extLst>
                </p:cNvPr>
                <p:cNvGrpSpPr/>
                <p:nvPr/>
              </p:nvGrpSpPr>
              <p:grpSpPr>
                <a:xfrm>
                  <a:off x="1852810" y="1736413"/>
                  <a:ext cx="1771999" cy="2502018"/>
                  <a:chOff x="1852810" y="1736413"/>
                  <a:chExt cx="1771999" cy="2502018"/>
                </a:xfrm>
              </p:grpSpPr>
              <p:pic>
                <p:nvPicPr>
                  <p:cNvPr id="37" name="図 36">
                    <a:extLst>
                      <a:ext uri="{FF2B5EF4-FFF2-40B4-BE49-F238E27FC236}">
                        <a16:creationId xmlns:a16="http://schemas.microsoft.com/office/drawing/2014/main" id="{267AC874-D6E5-410D-914E-818794BD19F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5"/>
                  <a:srcRect l="5347" t="3003" r="8154" b="2126"/>
                  <a:stretch/>
                </p:blipFill>
                <p:spPr>
                  <a:xfrm>
                    <a:off x="1894518" y="1745211"/>
                    <a:ext cx="1710912" cy="2493220"/>
                  </a:xfrm>
                  <a:prstGeom prst="rect">
                    <a:avLst/>
                  </a:prstGeom>
                </p:spPr>
              </p:pic>
              <p:sp>
                <p:nvSpPr>
                  <p:cNvPr id="191" name="テキスト ボックス 190">
                    <a:extLst>
                      <a:ext uri="{FF2B5EF4-FFF2-40B4-BE49-F238E27FC236}">
                        <a16:creationId xmlns:a16="http://schemas.microsoft.com/office/drawing/2014/main" id="{22C9DE7B-B5E1-45DF-BFC6-6C1D7FCC7592}"/>
                      </a:ext>
                    </a:extLst>
                  </p:cNvPr>
                  <p:cNvSpPr txBox="1"/>
                  <p:nvPr/>
                </p:nvSpPr>
                <p:spPr>
                  <a:xfrm>
                    <a:off x="1854413" y="3356413"/>
                    <a:ext cx="540533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/>
                      <a:t>muscle</a:t>
                    </a:r>
                    <a:endParaRPr kumimoji="1" lang="ja-JP" altLang="en-US" sz="800" b="1" dirty="0"/>
                  </a:p>
                </p:txBody>
              </p:sp>
              <p:sp>
                <p:nvSpPr>
                  <p:cNvPr id="192" name="テキスト ボックス 191">
                    <a:extLst>
                      <a:ext uri="{FF2B5EF4-FFF2-40B4-BE49-F238E27FC236}">
                        <a16:creationId xmlns:a16="http://schemas.microsoft.com/office/drawing/2014/main" id="{E381895A-478C-4E6F-9E13-DB4AD0A8686B}"/>
                      </a:ext>
                    </a:extLst>
                  </p:cNvPr>
                  <p:cNvSpPr txBox="1"/>
                  <p:nvPr/>
                </p:nvSpPr>
                <p:spPr>
                  <a:xfrm>
                    <a:off x="3150000" y="3421213"/>
                    <a:ext cx="47480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/>
                      <a:t>tumor</a:t>
                    </a:r>
                    <a:endParaRPr kumimoji="1" lang="ja-JP" altLang="en-US" sz="800" b="1" dirty="0"/>
                  </a:p>
                </p:txBody>
              </p:sp>
              <p:sp>
                <p:nvSpPr>
                  <p:cNvPr id="185" name="テキスト ボックス 184">
                    <a:extLst>
                      <a:ext uri="{FF2B5EF4-FFF2-40B4-BE49-F238E27FC236}">
                        <a16:creationId xmlns:a16="http://schemas.microsoft.com/office/drawing/2014/main" id="{6E336F54-8F91-41D1-8651-5BED4AE44EA8}"/>
                      </a:ext>
                    </a:extLst>
                  </p:cNvPr>
                  <p:cNvSpPr txBox="1"/>
                  <p:nvPr/>
                </p:nvSpPr>
                <p:spPr>
                  <a:xfrm>
                    <a:off x="1962000" y="1736413"/>
                    <a:ext cx="401071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b="1" dirty="0"/>
                      <a:t>lung</a:t>
                    </a:r>
                    <a:endParaRPr kumimoji="1" lang="ja-JP" altLang="en-US" sz="800" b="1" dirty="0"/>
                  </a:p>
                </p:txBody>
              </p:sp>
              <p:sp>
                <p:nvSpPr>
                  <p:cNvPr id="186" name="テキスト ボックス 185">
                    <a:extLst>
                      <a:ext uri="{FF2B5EF4-FFF2-40B4-BE49-F238E27FC236}">
                        <a16:creationId xmlns:a16="http://schemas.microsoft.com/office/drawing/2014/main" id="{AFC8AC2D-789B-4DC0-A028-808365ADB931}"/>
                      </a:ext>
                    </a:extLst>
                  </p:cNvPr>
                  <p:cNvSpPr txBox="1"/>
                  <p:nvPr/>
                </p:nvSpPr>
                <p:spPr>
                  <a:xfrm>
                    <a:off x="2925291" y="1790413"/>
                    <a:ext cx="436338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/>
                      <a:t>heart</a:t>
                    </a:r>
                    <a:endParaRPr kumimoji="1" lang="ja-JP" altLang="en-US" sz="800" b="1" dirty="0"/>
                  </a:p>
                </p:txBody>
              </p:sp>
              <p:sp>
                <p:nvSpPr>
                  <p:cNvPr id="187" name="テキスト ボックス 186">
                    <a:extLst>
                      <a:ext uri="{FF2B5EF4-FFF2-40B4-BE49-F238E27FC236}">
                        <a16:creationId xmlns:a16="http://schemas.microsoft.com/office/drawing/2014/main" id="{AF7737FD-03BD-40E8-836C-C7A857B8C028}"/>
                      </a:ext>
                    </a:extLst>
                  </p:cNvPr>
                  <p:cNvSpPr txBox="1"/>
                  <p:nvPr/>
                </p:nvSpPr>
                <p:spPr>
                  <a:xfrm>
                    <a:off x="1958857" y="2305213"/>
                    <a:ext cx="397866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/>
                      <a:t>liver</a:t>
                    </a:r>
                    <a:endParaRPr kumimoji="1" lang="ja-JP" altLang="en-US" sz="800" b="1" dirty="0"/>
                  </a:p>
                </p:txBody>
              </p:sp>
              <p:sp>
                <p:nvSpPr>
                  <p:cNvPr id="188" name="テキスト ボックス 187">
                    <a:extLst>
                      <a:ext uri="{FF2B5EF4-FFF2-40B4-BE49-F238E27FC236}">
                        <a16:creationId xmlns:a16="http://schemas.microsoft.com/office/drawing/2014/main" id="{A3049D02-DC6B-4F76-BE38-23265552CFA6}"/>
                      </a:ext>
                    </a:extLst>
                  </p:cNvPr>
                  <p:cNvSpPr txBox="1"/>
                  <p:nvPr/>
                </p:nvSpPr>
                <p:spPr>
                  <a:xfrm>
                    <a:off x="2964046" y="2384413"/>
                    <a:ext cx="51167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b="1" dirty="0"/>
                      <a:t>kidney</a:t>
                    </a:r>
                    <a:endParaRPr kumimoji="1" lang="ja-JP" altLang="en-US" sz="800" b="1" dirty="0"/>
                  </a:p>
                </p:txBody>
              </p:sp>
              <p:sp>
                <p:nvSpPr>
                  <p:cNvPr id="189" name="テキスト ボックス 188">
                    <a:extLst>
                      <a:ext uri="{FF2B5EF4-FFF2-40B4-BE49-F238E27FC236}">
                        <a16:creationId xmlns:a16="http://schemas.microsoft.com/office/drawing/2014/main" id="{E5298BC0-8EA6-4CD2-842E-78AE0A957531}"/>
                      </a:ext>
                    </a:extLst>
                  </p:cNvPr>
                  <p:cNvSpPr txBox="1"/>
                  <p:nvPr/>
                </p:nvSpPr>
                <p:spPr>
                  <a:xfrm>
                    <a:off x="1852810" y="2915461"/>
                    <a:ext cx="51167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b="1" dirty="0"/>
                      <a:t>spleen</a:t>
                    </a:r>
                    <a:endParaRPr kumimoji="1" lang="ja-JP" altLang="en-US" sz="800" b="1" dirty="0"/>
                  </a:p>
                </p:txBody>
              </p:sp>
              <p:sp>
                <p:nvSpPr>
                  <p:cNvPr id="190" name="テキスト ボックス 189">
                    <a:extLst>
                      <a:ext uri="{FF2B5EF4-FFF2-40B4-BE49-F238E27FC236}">
                        <a16:creationId xmlns:a16="http://schemas.microsoft.com/office/drawing/2014/main" id="{2118E1EF-A3B5-447B-A5B5-E19C6E13892D}"/>
                      </a:ext>
                    </a:extLst>
                  </p:cNvPr>
                  <p:cNvSpPr txBox="1"/>
                  <p:nvPr/>
                </p:nvSpPr>
                <p:spPr>
                  <a:xfrm>
                    <a:off x="3011222" y="2870413"/>
                    <a:ext cx="607859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b="1" dirty="0"/>
                      <a:t>intestine</a:t>
                    </a:r>
                    <a:endParaRPr kumimoji="1" lang="ja-JP" altLang="en-US" sz="800" b="1" dirty="0"/>
                  </a:p>
                </p:txBody>
              </p:sp>
              <p:grpSp>
                <p:nvGrpSpPr>
                  <p:cNvPr id="52" name="グループ化 51">
                    <a:extLst>
                      <a:ext uri="{FF2B5EF4-FFF2-40B4-BE49-F238E27FC236}">
                        <a16:creationId xmlns:a16="http://schemas.microsoft.com/office/drawing/2014/main" id="{36BDCD50-129D-4092-872B-79035EC91FBE}"/>
                      </a:ext>
                    </a:extLst>
                  </p:cNvPr>
                  <p:cNvGrpSpPr/>
                  <p:nvPr/>
                </p:nvGrpSpPr>
                <p:grpSpPr>
                  <a:xfrm>
                    <a:off x="1930153" y="3950413"/>
                    <a:ext cx="435600" cy="215444"/>
                    <a:chOff x="2044214" y="4507200"/>
                    <a:chExt cx="435600" cy="215444"/>
                  </a:xfrm>
                </p:grpSpPr>
                <p:cxnSp>
                  <p:nvCxnSpPr>
                    <p:cNvPr id="53" name="直線コネクタ 52">
                      <a:extLst>
                        <a:ext uri="{FF2B5EF4-FFF2-40B4-BE49-F238E27FC236}">
                          <a16:creationId xmlns:a16="http://schemas.microsoft.com/office/drawing/2014/main" id="{25630359-D0F2-4231-B07C-DF0B4935146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2044214" y="4705916"/>
                      <a:ext cx="435600" cy="0"/>
                    </a:xfrm>
                    <a:prstGeom prst="line">
                      <a:avLst/>
                    </a:prstGeom>
                    <a:noFill/>
                    <a:ln w="285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sp>
                  <p:nvSpPr>
                    <p:cNvPr id="54" name="テキスト ボックス 53">
                      <a:extLst>
                        <a:ext uri="{FF2B5EF4-FFF2-40B4-BE49-F238E27FC236}">
                          <a16:creationId xmlns:a16="http://schemas.microsoft.com/office/drawing/2014/main" id="{020E448D-B9F8-4BA1-88B3-BD0ACA8D54F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051859" y="4507200"/>
                      <a:ext cx="42030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 cm</a:t>
                      </a:r>
                      <a:endParaRPr kumimoji="1" lang="ja-JP" altLang="en-US" sz="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4" name="グループ化 13">
                <a:extLst>
                  <a:ext uri="{FF2B5EF4-FFF2-40B4-BE49-F238E27FC236}">
                    <a16:creationId xmlns:a16="http://schemas.microsoft.com/office/drawing/2014/main" id="{26E3B7BA-1F1A-4CD1-8270-943617B27F48}"/>
                  </a:ext>
                </a:extLst>
              </p:cNvPr>
              <p:cNvGrpSpPr/>
              <p:nvPr/>
            </p:nvGrpSpPr>
            <p:grpSpPr>
              <a:xfrm>
                <a:off x="5811398" y="1484395"/>
                <a:ext cx="2678028" cy="2630690"/>
                <a:chOff x="5811398" y="1484395"/>
                <a:chExt cx="2678028" cy="2630690"/>
              </a:xfrm>
            </p:grpSpPr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9EAB56D4-3EAC-46A7-8CB4-7A84160B358F}"/>
                    </a:ext>
                  </a:extLst>
                </p:cNvPr>
                <p:cNvSpPr txBox="1"/>
                <p:nvPr/>
              </p:nvSpPr>
              <p:spPr>
                <a:xfrm>
                  <a:off x="6670132" y="3884253"/>
                  <a:ext cx="142218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900" b="1" dirty="0"/>
                    <a:t>Time after injection (h)</a:t>
                  </a:r>
                  <a:endParaRPr kumimoji="1" lang="ja-JP" altLang="en-US" sz="900" b="1" dirty="0"/>
                </a:p>
              </p:txBody>
            </p:sp>
            <p:sp>
              <p:nvSpPr>
                <p:cNvPr id="58" name="テキスト ボックス 57">
                  <a:extLst>
                    <a:ext uri="{FF2B5EF4-FFF2-40B4-BE49-F238E27FC236}">
                      <a16:creationId xmlns:a16="http://schemas.microsoft.com/office/drawing/2014/main" id="{C91025A3-BC83-4D09-B2B5-DA9634A576CC}"/>
                    </a:ext>
                  </a:extLst>
                </p:cNvPr>
                <p:cNvSpPr txBox="1"/>
                <p:nvPr/>
              </p:nvSpPr>
              <p:spPr>
                <a:xfrm rot="16200000">
                  <a:off x="5096245" y="2654637"/>
                  <a:ext cx="1742786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/>
                    <a:t>Fluorescence</a:t>
                  </a:r>
                  <a:r>
                    <a:rPr lang="ja-JP" altLang="en-US" sz="900" b="1" dirty="0"/>
                    <a:t> </a:t>
                  </a:r>
                  <a:r>
                    <a:rPr lang="en-US" altLang="ja-JP" sz="900" b="1" dirty="0"/>
                    <a:t>intensity</a:t>
                  </a:r>
                  <a:r>
                    <a:rPr lang="ja-JP" altLang="en-US" sz="900" b="1" dirty="0"/>
                    <a:t> </a:t>
                  </a:r>
                  <a:r>
                    <a:rPr lang="en-US" altLang="ja-JP" sz="900" b="1" dirty="0"/>
                    <a:t>(</a:t>
                  </a:r>
                  <a:r>
                    <a:rPr lang="en-US" altLang="ja-JP" sz="900" b="1" dirty="0" err="1"/>
                    <a:t>a.u</a:t>
                  </a:r>
                  <a:r>
                    <a:rPr lang="en-US" altLang="ja-JP" sz="900" b="1" dirty="0"/>
                    <a:t>.)</a:t>
                  </a:r>
                  <a:endParaRPr kumimoji="1" lang="ja-JP" altLang="en-US" sz="900" b="1" dirty="0"/>
                </a:p>
              </p:txBody>
            </p:sp>
            <p:sp>
              <p:nvSpPr>
                <p:cNvPr id="85" name="テキスト ボックス 84">
                  <a:extLst>
                    <a:ext uri="{FF2B5EF4-FFF2-40B4-BE49-F238E27FC236}">
                      <a16:creationId xmlns:a16="http://schemas.microsoft.com/office/drawing/2014/main" id="{714AE4E5-5315-46B7-AB1D-A90E0C642E7F}"/>
                    </a:ext>
                  </a:extLst>
                </p:cNvPr>
                <p:cNvSpPr txBox="1"/>
                <p:nvPr/>
              </p:nvSpPr>
              <p:spPr>
                <a:xfrm>
                  <a:off x="5811398" y="1484395"/>
                  <a:ext cx="277640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000" b="1" dirty="0">
                      <a:latin typeface="+mn-lt"/>
                      <a:ea typeface="GungsuhChe" pitchFamily="49" charset="-127"/>
                      <a:cs typeface="Times New Roman" pitchFamily="18" charset="0"/>
                    </a:rPr>
                    <a:t>B</a:t>
                  </a:r>
                  <a:endParaRPr kumimoji="1" lang="ja-JP" altLang="en-US" sz="1000" b="1" dirty="0">
                    <a:latin typeface="+mn-lt"/>
                    <a:ea typeface="GungsuhChe" pitchFamily="49" charset="-127"/>
                    <a:cs typeface="Times New Roman" pitchFamily="18" charset="0"/>
                  </a:endParaRPr>
                </a:p>
              </p:txBody>
            </p:sp>
            <p:pic>
              <p:nvPicPr>
                <p:cNvPr id="10" name="図 9">
                  <a:extLst>
                    <a:ext uri="{FF2B5EF4-FFF2-40B4-BE49-F238E27FC236}">
                      <a16:creationId xmlns:a16="http://schemas.microsoft.com/office/drawing/2014/main" id="{598A5D42-A5F0-4452-AF31-A14264573E6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l="3800" t="7267" r="4651" b="5582"/>
                <a:stretch/>
              </p:blipFill>
              <p:spPr>
                <a:xfrm>
                  <a:off x="6004728" y="1674686"/>
                  <a:ext cx="2484698" cy="2245051"/>
                </a:xfrm>
                <a:prstGeom prst="rect">
                  <a:avLst/>
                </a:prstGeom>
              </p:spPr>
            </p:pic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id="{2FA1D07F-8D4B-4B23-B620-34E5E8642FD1}"/>
                    </a:ext>
                  </a:extLst>
                </p:cNvPr>
                <p:cNvGrpSpPr/>
                <p:nvPr/>
              </p:nvGrpSpPr>
              <p:grpSpPr>
                <a:xfrm>
                  <a:off x="7193285" y="1864838"/>
                  <a:ext cx="714439" cy="397230"/>
                  <a:chOff x="8109357" y="2962150"/>
                  <a:chExt cx="714439" cy="397230"/>
                </a:xfrm>
              </p:grpSpPr>
              <p:sp>
                <p:nvSpPr>
                  <p:cNvPr id="87" name="テキスト ボックス 86">
                    <a:extLst>
                      <a:ext uri="{FF2B5EF4-FFF2-40B4-BE49-F238E27FC236}">
                        <a16:creationId xmlns:a16="http://schemas.microsoft.com/office/drawing/2014/main" id="{4A60C9E0-19E4-4FE1-81ED-259CE3681F17}"/>
                      </a:ext>
                    </a:extLst>
                  </p:cNvPr>
                  <p:cNvSpPr txBox="1"/>
                  <p:nvPr/>
                </p:nvSpPr>
                <p:spPr>
                  <a:xfrm>
                    <a:off x="8228761" y="2962150"/>
                    <a:ext cx="562975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altLang="ja-JP" sz="900" b="0" dirty="0"/>
                      <a:t>5 nmol </a:t>
                    </a:r>
                  </a:p>
                </p:txBody>
              </p:sp>
              <p:sp>
                <p:nvSpPr>
                  <p:cNvPr id="88" name="テキスト ボックス 87">
                    <a:extLst>
                      <a:ext uri="{FF2B5EF4-FFF2-40B4-BE49-F238E27FC236}">
                        <a16:creationId xmlns:a16="http://schemas.microsoft.com/office/drawing/2014/main" id="{8B7E9134-3B22-43B9-AED1-A77C34B30280}"/>
                      </a:ext>
                    </a:extLst>
                  </p:cNvPr>
                  <p:cNvSpPr txBox="1"/>
                  <p:nvPr/>
                </p:nvSpPr>
                <p:spPr>
                  <a:xfrm>
                    <a:off x="8228761" y="3128548"/>
                    <a:ext cx="595035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l"/>
                    <a:r>
                      <a:rPr lang="en-US" altLang="ja-JP" sz="900" b="0" dirty="0"/>
                      <a:t>10 nmol</a:t>
                    </a:r>
                  </a:p>
                </p:txBody>
              </p:sp>
              <p:grpSp>
                <p:nvGrpSpPr>
                  <p:cNvPr id="23" name="グループ化 22">
                    <a:extLst>
                      <a:ext uri="{FF2B5EF4-FFF2-40B4-BE49-F238E27FC236}">
                        <a16:creationId xmlns:a16="http://schemas.microsoft.com/office/drawing/2014/main" id="{8B31D0BC-FD4C-4CCD-B032-077812CD0921}"/>
                      </a:ext>
                    </a:extLst>
                  </p:cNvPr>
                  <p:cNvGrpSpPr/>
                  <p:nvPr/>
                </p:nvGrpSpPr>
                <p:grpSpPr>
                  <a:xfrm>
                    <a:off x="8109357" y="3215164"/>
                    <a:ext cx="180000" cy="57600"/>
                    <a:chOff x="8109357" y="3215164"/>
                    <a:chExt cx="180000" cy="57600"/>
                  </a:xfrm>
                </p:grpSpPr>
                <p:cxnSp>
                  <p:nvCxnSpPr>
                    <p:cNvPr id="92" name="直線コネクタ 91">
                      <a:extLst>
                        <a:ext uri="{FF2B5EF4-FFF2-40B4-BE49-F238E27FC236}">
                          <a16:creationId xmlns:a16="http://schemas.microsoft.com/office/drawing/2014/main" id="{6294306F-9C70-45AA-B48B-CEAA9C4F80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109357" y="3243964"/>
                      <a:ext cx="180000" cy="0"/>
                    </a:xfrm>
                    <a:prstGeom prst="line">
                      <a:avLst/>
                    </a:prstGeom>
                    <a:noFill/>
                    <a:ln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sp>
                  <p:nvSpPr>
                    <p:cNvPr id="93" name="円/楕円 66">
                      <a:extLst>
                        <a:ext uri="{FF2B5EF4-FFF2-40B4-BE49-F238E27FC236}">
                          <a16:creationId xmlns:a16="http://schemas.microsoft.com/office/drawing/2014/main" id="{A792471E-7900-4D2C-AD0D-95F3B389864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70557" y="3215164"/>
                      <a:ext cx="57600" cy="57600"/>
                    </a:xfrm>
                    <a:prstGeom prst="ellipse">
                      <a:avLst/>
                    </a:prstGeom>
                    <a:solidFill>
                      <a:schemeClr val="tx1">
                        <a:lumMod val="95000"/>
                        <a:lumOff val="5000"/>
                      </a:schemeClr>
                    </a:solidFill>
                    <a:ln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p:txBody>
                </p:sp>
              </p:grpSp>
              <p:grpSp>
                <p:nvGrpSpPr>
                  <p:cNvPr id="19" name="グループ化 18">
                    <a:extLst>
                      <a:ext uri="{FF2B5EF4-FFF2-40B4-BE49-F238E27FC236}">
                        <a16:creationId xmlns:a16="http://schemas.microsoft.com/office/drawing/2014/main" id="{084A217B-F50D-4CE4-B0E3-E056BF2D09E1}"/>
                      </a:ext>
                    </a:extLst>
                  </p:cNvPr>
                  <p:cNvGrpSpPr/>
                  <p:nvPr/>
                </p:nvGrpSpPr>
                <p:grpSpPr>
                  <a:xfrm>
                    <a:off x="8109357" y="3048766"/>
                    <a:ext cx="180000" cy="57600"/>
                    <a:chOff x="8109357" y="3048766"/>
                    <a:chExt cx="180000" cy="57600"/>
                  </a:xfrm>
                </p:grpSpPr>
                <p:cxnSp>
                  <p:nvCxnSpPr>
                    <p:cNvPr id="96" name="直線コネクタ 95">
                      <a:extLst>
                        <a:ext uri="{FF2B5EF4-FFF2-40B4-BE49-F238E27FC236}">
                          <a16:creationId xmlns:a16="http://schemas.microsoft.com/office/drawing/2014/main" id="{07D23D35-BD6D-4ED1-BAF9-558D5881533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8109357" y="3077566"/>
                      <a:ext cx="180000" cy="0"/>
                    </a:xfrm>
                    <a:prstGeom prst="line">
                      <a:avLst/>
                    </a:prstGeom>
                    <a:noFill/>
                    <a:ln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sp>
                  <p:nvSpPr>
                    <p:cNvPr id="95" name="円/楕円 55">
                      <a:extLst>
                        <a:ext uri="{FF2B5EF4-FFF2-40B4-BE49-F238E27FC236}">
                          <a16:creationId xmlns:a16="http://schemas.microsoft.com/office/drawing/2014/main" id="{436083F3-7D93-4642-95F7-C3E7621163B3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8170557" y="3048766"/>
                      <a:ext cx="57600" cy="57600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3175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pitchFamily="50" charset="-128"/>
                      </a:endParaRPr>
                    </a:p>
                  </p:txBody>
                </p:sp>
              </p:grpSp>
            </p:grpSp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4C35C315-BDF8-49E0-BF91-BF40697E62AD}"/>
                    </a:ext>
                  </a:extLst>
                </p:cNvPr>
                <p:cNvSpPr txBox="1"/>
                <p:nvPr/>
              </p:nvSpPr>
              <p:spPr>
                <a:xfrm>
                  <a:off x="6567783" y="1682413"/>
                  <a:ext cx="274434" cy="23455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latinLnBrk="1">
                    <a:lnSpc>
                      <a:spcPct val="150000"/>
                    </a:lnSpc>
                  </a:pPr>
                  <a:r>
                    <a:rPr lang="en-US" altLang="ja-JP" sz="7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**</a:t>
                  </a:r>
                  <a:endParaRPr kumimoji="1" lang="ja-JP" altLang="en-US" sz="7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925FE610-BF53-44D5-986C-A375D60D6780}"/>
                    </a:ext>
                  </a:extLst>
                </p:cNvPr>
                <p:cNvSpPr txBox="1"/>
                <p:nvPr/>
              </p:nvSpPr>
              <p:spPr>
                <a:xfrm>
                  <a:off x="6300000" y="2510413"/>
                  <a:ext cx="229550" cy="23455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latinLnBrk="1">
                    <a:lnSpc>
                      <a:spcPct val="150000"/>
                    </a:lnSpc>
                  </a:pPr>
                  <a:r>
                    <a:rPr lang="en-US" altLang="ja-JP" sz="7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*</a:t>
                  </a:r>
                  <a:endParaRPr kumimoji="1" lang="ja-JP" altLang="en-US" sz="7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4" name="テキスト ボックス 63">
                  <a:extLst>
                    <a:ext uri="{FF2B5EF4-FFF2-40B4-BE49-F238E27FC236}">
                      <a16:creationId xmlns:a16="http://schemas.microsoft.com/office/drawing/2014/main" id="{EB91F2BB-656B-4925-A528-1FF39AA08CC0}"/>
                    </a:ext>
                  </a:extLst>
                </p:cNvPr>
                <p:cNvSpPr txBox="1"/>
                <p:nvPr/>
              </p:nvSpPr>
              <p:spPr>
                <a:xfrm>
                  <a:off x="7905600" y="3154813"/>
                  <a:ext cx="229550" cy="23455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latinLnBrk="1">
                    <a:lnSpc>
                      <a:spcPct val="150000"/>
                    </a:lnSpc>
                  </a:pPr>
                  <a:r>
                    <a:rPr lang="en-US" altLang="ja-JP" sz="7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*</a:t>
                  </a:r>
                  <a:endParaRPr kumimoji="1" lang="ja-JP" altLang="en-US" sz="7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5" name="テキスト ボックス 64">
                  <a:extLst>
                    <a:ext uri="{FF2B5EF4-FFF2-40B4-BE49-F238E27FC236}">
                      <a16:creationId xmlns:a16="http://schemas.microsoft.com/office/drawing/2014/main" id="{589710CD-30E2-4060-8925-1C0AE6161098}"/>
                    </a:ext>
                  </a:extLst>
                </p:cNvPr>
                <p:cNvSpPr txBox="1"/>
                <p:nvPr/>
              </p:nvSpPr>
              <p:spPr>
                <a:xfrm>
                  <a:off x="8222400" y="3212413"/>
                  <a:ext cx="229550" cy="23455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eaLnBrk="0" latinLnBrk="1">
                    <a:lnSpc>
                      <a:spcPct val="150000"/>
                    </a:lnSpc>
                  </a:pPr>
                  <a:r>
                    <a:rPr lang="en-US" altLang="ja-JP" sz="7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*</a:t>
                  </a:r>
                  <a:endParaRPr kumimoji="1" lang="ja-JP" altLang="en-US" sz="7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" name="左大かっこ 2">
                  <a:extLst>
                    <a:ext uri="{FF2B5EF4-FFF2-40B4-BE49-F238E27FC236}">
                      <a16:creationId xmlns:a16="http://schemas.microsoft.com/office/drawing/2014/main" id="{6E0F46F0-D460-4808-8D71-092857604207}"/>
                    </a:ext>
                  </a:extLst>
                </p:cNvPr>
                <p:cNvSpPr/>
                <p:nvPr/>
              </p:nvSpPr>
              <p:spPr bwMode="auto">
                <a:xfrm rot="5400000">
                  <a:off x="6687000" y="1628413"/>
                  <a:ext cx="36000" cy="450000"/>
                </a:xfrm>
                <a:prstGeom prst="leftBracket">
                  <a:avLst/>
                </a:prstGeom>
                <a:noFill/>
                <a:ln w="31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</p:grpSp>
        </p:grpSp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7D416C6D-8CB0-43E4-B28A-B7A341047553}"/>
                </a:ext>
              </a:extLst>
            </p:cNvPr>
            <p:cNvSpPr txBox="1"/>
            <p:nvPr/>
          </p:nvSpPr>
          <p:spPr>
            <a:xfrm>
              <a:off x="1111500" y="3686400"/>
              <a:ext cx="8064000" cy="13315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S1.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Ex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vivo near-infrared fluorescence (NIRF) imaging and dose response. </a:t>
              </a:r>
              <a:r>
                <a:rPr lang="en-US" altLang="ja-JP" sz="1100" b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(A)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Ex vivo NIRF imaging of the excised tumor and major organs of mice bearing IGR-OV1 subcutaneous tumors at 4 h after intravenous injection of 5 nmol IR800-pHLIP. Left, a white light photo; Right, the corresponding NIRF image. (</a:t>
              </a:r>
              <a:r>
                <a:rPr lang="en-US" altLang="ja-JP" sz="1100" b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B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) Time courses of tumor fluorescence intensity after intravenous injection of 5 or 10 nmol IR800-pHLIP to mice bearing U87MG subcutaneous tumors.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a.u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., arbitrary unit. Data are expressed as mean ± standard deviation (</a:t>
              </a:r>
              <a:r>
                <a:rPr lang="en-US" altLang="ja-JP" sz="1100" i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n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= 3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游明朝" panose="02020400000000000000" pitchFamily="18" charset="-128"/>
                  <a:cs typeface="Arial" panose="020B0604020202020204" pitchFamily="34" charset="0"/>
                </a:rPr>
                <a:t>–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5/group). * </a:t>
              </a:r>
              <a:r>
                <a:rPr lang="en-US" altLang="ja-JP" sz="1100" i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ＭＳ 明朝" panose="02020609040205080304" pitchFamily="17" charset="-128"/>
                  <a:cs typeface="Arial" panose="020B0604020202020204" pitchFamily="34" charset="0"/>
                </a:rPr>
                <a:t>p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  <a:sym typeface="Symbol" panose="05050102010706020507" pitchFamily="18" charset="2"/>
                </a:rPr>
                <a:t>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ＭＳ 明朝" panose="02020609040205080304" pitchFamily="17" charset="-128"/>
                  <a:cs typeface="Arial" panose="020B0604020202020204" pitchFamily="34" charset="0"/>
                </a:rPr>
                <a:t> 0.05,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** </a:t>
              </a:r>
              <a:r>
                <a:rPr lang="en-US" altLang="ja-JP" sz="1100" i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ＭＳ 明朝" panose="02020609040205080304" pitchFamily="17" charset="-128"/>
                  <a:cs typeface="Arial" panose="020B0604020202020204" pitchFamily="34" charset="0"/>
                </a:rPr>
                <a:t>p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  <a:sym typeface="Symbol" panose="05050102010706020507" pitchFamily="18" charset="2"/>
                </a:rPr>
                <a:t>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ＭＳ 明朝" panose="02020609040205080304" pitchFamily="17" charset="-128"/>
                  <a:cs typeface="Arial" panose="020B0604020202020204" pitchFamily="34" charset="0"/>
                </a:rPr>
                <a:t> 0.01 vs. 10 nmol.</a:t>
              </a:r>
              <a:endParaRPr lang="en-US" altLang="ja-JP" sz="11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61602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08100200-BFC7-4C02-9713-E5734E9641DF}"/>
              </a:ext>
            </a:extLst>
          </p:cNvPr>
          <p:cNvSpPr txBox="1"/>
          <p:nvPr/>
        </p:nvSpPr>
        <p:spPr>
          <a:xfrm>
            <a:off x="3767224" y="210126"/>
            <a:ext cx="2771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S10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4657F61-9797-4835-9503-3854AD3C2B2C}"/>
              </a:ext>
            </a:extLst>
          </p:cNvPr>
          <p:cNvGrpSpPr/>
          <p:nvPr/>
        </p:nvGrpSpPr>
        <p:grpSpPr>
          <a:xfrm>
            <a:off x="665024" y="914400"/>
            <a:ext cx="8778516" cy="4468803"/>
            <a:chOff x="665024" y="914400"/>
            <a:chExt cx="8778516" cy="4468803"/>
          </a:xfrm>
        </p:grpSpPr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77B823E1-26D1-4EC8-ACA7-FFFE4A1284A2}"/>
                </a:ext>
              </a:extLst>
            </p:cNvPr>
            <p:cNvSpPr txBox="1"/>
            <p:nvPr/>
          </p:nvSpPr>
          <p:spPr>
            <a:xfrm>
              <a:off x="912380" y="4305600"/>
              <a:ext cx="8481600" cy="10776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S10.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Spatial relationship between the 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intratumoral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of 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and macrophages</a:t>
              </a:r>
              <a:r>
                <a:rPr lang="en-GB" altLang="ja-JP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GB" altLang="ja-JP" sz="11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pHLIP</a:t>
              </a:r>
              <a:r>
                <a:rPr lang="en-GB" altLang="ja-JP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distribution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(AF546-pHLIP, red), CD11b-stained macrophages (green), and DAPI-stained nuclei (blue) were examined at the same sites of the same tumor sections. Shown are representative images obtained from U87MG (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A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) and IGR-OV1 tumors (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B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,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C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). The red/green overlapping (yellow) is not indicated. 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nlarged views of the dotted rectangles clearly show that </a:t>
              </a:r>
              <a:r>
                <a:rPr lang="en-US" altLang="ja-JP" sz="1100" kern="0" dirty="0" err="1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pHLIPs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 and macrophages (CD11b-positive cells) were not overlapping.</a:t>
              </a:r>
              <a:endParaRPr lang="en-US" altLang="ja-JP" sz="1100" kern="100" dirty="0">
                <a:latin typeface="Times New Roman" panose="02020603050405020304" pitchFamily="18" charset="0"/>
                <a:ea typeface="ＭＳ 明朝" panose="02020609040205080304" pitchFamily="17" charset="-128"/>
              </a:endParaRPr>
            </a:p>
          </p:txBody>
        </p:sp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589872CA-D75E-41FD-A4E0-6DADAAC11D66}"/>
                </a:ext>
              </a:extLst>
            </p:cNvPr>
            <p:cNvGrpSpPr/>
            <p:nvPr/>
          </p:nvGrpSpPr>
          <p:grpSpPr>
            <a:xfrm>
              <a:off x="665024" y="914400"/>
              <a:ext cx="8778516" cy="3334395"/>
              <a:chOff x="665024" y="914400"/>
              <a:chExt cx="8778516" cy="3334395"/>
            </a:xfrm>
          </p:grpSpPr>
          <p:pic>
            <p:nvPicPr>
              <p:cNvPr id="102" name="図 101">
                <a:extLst>
                  <a:ext uri="{FF2B5EF4-FFF2-40B4-BE49-F238E27FC236}">
                    <a16:creationId xmlns:a16="http://schemas.microsoft.com/office/drawing/2014/main" id="{26D6F521-D445-4215-8582-83337015E6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850"/>
              <a:stretch/>
            </p:blipFill>
            <p:spPr>
              <a:xfrm>
                <a:off x="5161294" y="1115291"/>
                <a:ext cx="1398961" cy="1009524"/>
              </a:xfrm>
              <a:prstGeom prst="rect">
                <a:avLst/>
              </a:prstGeom>
            </p:spPr>
          </p:pic>
          <p:pic>
            <p:nvPicPr>
              <p:cNvPr id="105" name="図 104">
                <a:extLst>
                  <a:ext uri="{FF2B5EF4-FFF2-40B4-BE49-F238E27FC236}">
                    <a16:creationId xmlns:a16="http://schemas.microsoft.com/office/drawing/2014/main" id="{70976579-833A-4AD4-8A38-83CF3C88357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2850"/>
              <a:stretch/>
            </p:blipFill>
            <p:spPr>
              <a:xfrm>
                <a:off x="2328684" y="1115291"/>
                <a:ext cx="1398960" cy="1009524"/>
              </a:xfrm>
              <a:prstGeom prst="rect">
                <a:avLst/>
              </a:prstGeom>
            </p:spPr>
          </p:pic>
          <p:pic>
            <p:nvPicPr>
              <p:cNvPr id="108" name="図 107">
                <a:extLst>
                  <a:ext uri="{FF2B5EF4-FFF2-40B4-BE49-F238E27FC236}">
                    <a16:creationId xmlns:a16="http://schemas.microsoft.com/office/drawing/2014/main" id="{CE6C633C-5524-4059-85E0-9AD0D2EA8E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850"/>
              <a:stretch/>
            </p:blipFill>
            <p:spPr>
              <a:xfrm>
                <a:off x="3744989" y="1115291"/>
                <a:ext cx="1398960" cy="1009524"/>
              </a:xfrm>
              <a:prstGeom prst="rect">
                <a:avLst/>
              </a:prstGeom>
            </p:spPr>
          </p:pic>
          <p:pic>
            <p:nvPicPr>
              <p:cNvPr id="109" name="図 108">
                <a:extLst>
                  <a:ext uri="{FF2B5EF4-FFF2-40B4-BE49-F238E27FC236}">
                    <a16:creationId xmlns:a16="http://schemas.microsoft.com/office/drawing/2014/main" id="{1A8D7C7C-2EB0-4CC3-8D64-E93CFB0748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2850"/>
              <a:stretch/>
            </p:blipFill>
            <p:spPr>
              <a:xfrm>
                <a:off x="6577600" y="1115291"/>
                <a:ext cx="1398962" cy="1009524"/>
              </a:xfrm>
              <a:prstGeom prst="rect">
                <a:avLst/>
              </a:prstGeom>
            </p:spPr>
          </p:pic>
          <p:pic>
            <p:nvPicPr>
              <p:cNvPr id="101" name="図 100">
                <a:extLst>
                  <a:ext uri="{FF2B5EF4-FFF2-40B4-BE49-F238E27FC236}">
                    <a16:creationId xmlns:a16="http://schemas.microsoft.com/office/drawing/2014/main" id="{246CD5A4-D09A-49D4-AF9B-2AC500B23A9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1" r="2590"/>
              <a:stretch/>
            </p:blipFill>
            <p:spPr>
              <a:xfrm>
                <a:off x="7993906" y="1115291"/>
                <a:ext cx="1400850" cy="1009524"/>
              </a:xfrm>
              <a:prstGeom prst="rect">
                <a:avLst/>
              </a:prstGeom>
            </p:spPr>
          </p:pic>
          <p:pic>
            <p:nvPicPr>
              <p:cNvPr id="104" name="図 103">
                <a:extLst>
                  <a:ext uri="{FF2B5EF4-FFF2-40B4-BE49-F238E27FC236}">
                    <a16:creationId xmlns:a16="http://schemas.microsoft.com/office/drawing/2014/main" id="{A4E0C00F-EC13-471F-BC6D-6A294A433B9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2850"/>
              <a:stretch/>
            </p:blipFill>
            <p:spPr>
              <a:xfrm>
                <a:off x="912380" y="1115291"/>
                <a:ext cx="1398959" cy="1009524"/>
              </a:xfrm>
              <a:prstGeom prst="rect">
                <a:avLst/>
              </a:prstGeom>
            </p:spPr>
          </p:pic>
          <p:pic>
            <p:nvPicPr>
              <p:cNvPr id="137" name="図 136">
                <a:extLst>
                  <a:ext uri="{FF2B5EF4-FFF2-40B4-BE49-F238E27FC236}">
                    <a16:creationId xmlns:a16="http://schemas.microsoft.com/office/drawing/2014/main" id="{3BBDFE0F-E7A9-4AA3-9649-277698A24E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2850"/>
              <a:stretch/>
            </p:blipFill>
            <p:spPr>
              <a:xfrm>
                <a:off x="3744989" y="3239271"/>
                <a:ext cx="1398960" cy="1009524"/>
              </a:xfrm>
              <a:prstGeom prst="rect">
                <a:avLst/>
              </a:prstGeom>
            </p:spPr>
          </p:pic>
          <p:pic>
            <p:nvPicPr>
              <p:cNvPr id="138" name="図 137">
                <a:extLst>
                  <a:ext uri="{FF2B5EF4-FFF2-40B4-BE49-F238E27FC236}">
                    <a16:creationId xmlns:a16="http://schemas.microsoft.com/office/drawing/2014/main" id="{54245290-B276-434B-9879-A0F2682C7E4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2850"/>
              <a:stretch/>
            </p:blipFill>
            <p:spPr>
              <a:xfrm>
                <a:off x="5161294" y="3239271"/>
                <a:ext cx="1398960" cy="1009524"/>
              </a:xfrm>
              <a:prstGeom prst="rect">
                <a:avLst/>
              </a:prstGeom>
            </p:spPr>
          </p:pic>
          <p:pic>
            <p:nvPicPr>
              <p:cNvPr id="139" name="図 138">
                <a:extLst>
                  <a:ext uri="{FF2B5EF4-FFF2-40B4-BE49-F238E27FC236}">
                    <a16:creationId xmlns:a16="http://schemas.microsoft.com/office/drawing/2014/main" id="{ADFA44D0-E986-4D26-9DBD-763B8B8287E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l="2850"/>
              <a:stretch/>
            </p:blipFill>
            <p:spPr>
              <a:xfrm>
                <a:off x="6577600" y="3239271"/>
                <a:ext cx="1398960" cy="1009524"/>
              </a:xfrm>
              <a:prstGeom prst="rect">
                <a:avLst/>
              </a:prstGeom>
            </p:spPr>
          </p:pic>
          <p:pic>
            <p:nvPicPr>
              <p:cNvPr id="140" name="図 139">
                <a:extLst>
                  <a:ext uri="{FF2B5EF4-FFF2-40B4-BE49-F238E27FC236}">
                    <a16:creationId xmlns:a16="http://schemas.microsoft.com/office/drawing/2014/main" id="{013061D6-8D26-4B24-807D-3B925469A6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2850"/>
              <a:stretch/>
            </p:blipFill>
            <p:spPr>
              <a:xfrm>
                <a:off x="912380" y="3239271"/>
                <a:ext cx="1398960" cy="1009524"/>
              </a:xfrm>
              <a:prstGeom prst="rect">
                <a:avLst/>
              </a:prstGeom>
            </p:spPr>
          </p:pic>
          <p:pic>
            <p:nvPicPr>
              <p:cNvPr id="141" name="図 140">
                <a:extLst>
                  <a:ext uri="{FF2B5EF4-FFF2-40B4-BE49-F238E27FC236}">
                    <a16:creationId xmlns:a16="http://schemas.microsoft.com/office/drawing/2014/main" id="{21CF3A91-4F92-4886-A9DE-94E7D272F7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2850"/>
              <a:stretch/>
            </p:blipFill>
            <p:spPr>
              <a:xfrm>
                <a:off x="2328684" y="3239271"/>
                <a:ext cx="1398959" cy="1009524"/>
              </a:xfrm>
              <a:prstGeom prst="rect">
                <a:avLst/>
              </a:prstGeom>
            </p:spPr>
          </p:pic>
          <p:pic>
            <p:nvPicPr>
              <p:cNvPr id="142" name="図 141">
                <a:extLst>
                  <a:ext uri="{FF2B5EF4-FFF2-40B4-BE49-F238E27FC236}">
                    <a16:creationId xmlns:a16="http://schemas.microsoft.com/office/drawing/2014/main" id="{04232378-B3E5-4E97-8854-A000D07393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/>
              <a:srcRect l="2721"/>
              <a:stretch/>
            </p:blipFill>
            <p:spPr>
              <a:xfrm>
                <a:off x="7993906" y="3239271"/>
                <a:ext cx="1398960" cy="1009524"/>
              </a:xfrm>
              <a:prstGeom prst="rect">
                <a:avLst/>
              </a:prstGeom>
            </p:spPr>
          </p:pic>
          <p:pic>
            <p:nvPicPr>
              <p:cNvPr id="145" name="図 144">
                <a:extLst>
                  <a:ext uri="{FF2B5EF4-FFF2-40B4-BE49-F238E27FC236}">
                    <a16:creationId xmlns:a16="http://schemas.microsoft.com/office/drawing/2014/main" id="{61978AC9-9D6F-4AFB-B8CC-707ADB429C4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/>
              <a:srcRect l="2850"/>
              <a:stretch/>
            </p:blipFill>
            <p:spPr>
              <a:xfrm>
                <a:off x="6577600" y="2177286"/>
                <a:ext cx="1398962" cy="1009524"/>
              </a:xfrm>
              <a:prstGeom prst="rect">
                <a:avLst/>
              </a:prstGeom>
            </p:spPr>
          </p:pic>
          <p:pic>
            <p:nvPicPr>
              <p:cNvPr id="146" name="図 145">
                <a:extLst>
                  <a:ext uri="{FF2B5EF4-FFF2-40B4-BE49-F238E27FC236}">
                    <a16:creationId xmlns:a16="http://schemas.microsoft.com/office/drawing/2014/main" id="{61DC01FD-AAF8-4F11-8AD3-98857D6AFC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/>
              <a:srcRect l="2850"/>
              <a:stretch/>
            </p:blipFill>
            <p:spPr>
              <a:xfrm>
                <a:off x="5161294" y="2177286"/>
                <a:ext cx="1398961" cy="1009524"/>
              </a:xfrm>
              <a:prstGeom prst="rect">
                <a:avLst/>
              </a:prstGeom>
            </p:spPr>
          </p:pic>
          <p:pic>
            <p:nvPicPr>
              <p:cNvPr id="147" name="図 146">
                <a:extLst>
                  <a:ext uri="{FF2B5EF4-FFF2-40B4-BE49-F238E27FC236}">
                    <a16:creationId xmlns:a16="http://schemas.microsoft.com/office/drawing/2014/main" id="{894573C1-21A5-4EFC-866E-477E9591F6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6"/>
              <a:srcRect l="2721"/>
              <a:stretch/>
            </p:blipFill>
            <p:spPr>
              <a:xfrm>
                <a:off x="7993906" y="2177286"/>
                <a:ext cx="1398962" cy="1009524"/>
              </a:xfrm>
              <a:prstGeom prst="rect">
                <a:avLst/>
              </a:prstGeom>
            </p:spPr>
          </p:pic>
          <p:pic>
            <p:nvPicPr>
              <p:cNvPr id="148" name="図 147">
                <a:extLst>
                  <a:ext uri="{FF2B5EF4-FFF2-40B4-BE49-F238E27FC236}">
                    <a16:creationId xmlns:a16="http://schemas.microsoft.com/office/drawing/2014/main" id="{8AC309FB-965C-429C-AA48-1EBFC6FCDF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7"/>
              <a:srcRect l="2850"/>
              <a:stretch/>
            </p:blipFill>
            <p:spPr>
              <a:xfrm>
                <a:off x="912380" y="2177286"/>
                <a:ext cx="1398959" cy="1009524"/>
              </a:xfrm>
              <a:prstGeom prst="rect">
                <a:avLst/>
              </a:prstGeom>
            </p:spPr>
          </p:pic>
          <p:pic>
            <p:nvPicPr>
              <p:cNvPr id="149" name="図 148">
                <a:extLst>
                  <a:ext uri="{FF2B5EF4-FFF2-40B4-BE49-F238E27FC236}">
                    <a16:creationId xmlns:a16="http://schemas.microsoft.com/office/drawing/2014/main" id="{4D000750-799B-44F0-9BF8-14A7BE19A3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8"/>
              <a:srcRect l="2850"/>
              <a:stretch/>
            </p:blipFill>
            <p:spPr>
              <a:xfrm>
                <a:off x="2328684" y="2177286"/>
                <a:ext cx="1398960" cy="1009524"/>
              </a:xfrm>
              <a:prstGeom prst="rect">
                <a:avLst/>
              </a:prstGeom>
            </p:spPr>
          </p:pic>
          <p:pic>
            <p:nvPicPr>
              <p:cNvPr id="150" name="図 149">
                <a:extLst>
                  <a:ext uri="{FF2B5EF4-FFF2-40B4-BE49-F238E27FC236}">
                    <a16:creationId xmlns:a16="http://schemas.microsoft.com/office/drawing/2014/main" id="{5914836A-A672-4602-B2F2-B8655E807C3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9"/>
              <a:srcRect l="2850"/>
              <a:stretch/>
            </p:blipFill>
            <p:spPr>
              <a:xfrm>
                <a:off x="3744989" y="2177286"/>
                <a:ext cx="1398960" cy="1009524"/>
              </a:xfrm>
              <a:prstGeom prst="rect">
                <a:avLst/>
              </a:prstGeom>
            </p:spPr>
          </p:pic>
          <p:sp>
            <p:nvSpPr>
              <p:cNvPr id="81" name="テキスト ボックス 80">
                <a:extLst>
                  <a:ext uri="{FF2B5EF4-FFF2-40B4-BE49-F238E27FC236}">
                    <a16:creationId xmlns:a16="http://schemas.microsoft.com/office/drawing/2014/main" id="{F1773BB5-3B90-458D-B903-D5EFE1FAD3F6}"/>
                  </a:ext>
                </a:extLst>
              </p:cNvPr>
              <p:cNvSpPr txBox="1"/>
              <p:nvPr/>
            </p:nvSpPr>
            <p:spPr>
              <a:xfrm>
                <a:off x="1381668" y="914400"/>
                <a:ext cx="46038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rgbClr val="0000CC"/>
                    </a:solidFill>
                  </a:rPr>
                  <a:t>DAPI</a:t>
                </a:r>
                <a:endParaRPr kumimoji="1" lang="ja-JP" altLang="en-US" sz="900" b="1" dirty="0">
                  <a:solidFill>
                    <a:srgbClr val="0000CC"/>
                  </a:solidFill>
                </a:endParaRPr>
              </a:p>
            </p:txBody>
          </p:sp>
          <p:sp>
            <p:nvSpPr>
              <p:cNvPr id="80" name="テキスト ボックス 79">
                <a:extLst>
                  <a:ext uri="{FF2B5EF4-FFF2-40B4-BE49-F238E27FC236}">
                    <a16:creationId xmlns:a16="http://schemas.microsoft.com/office/drawing/2014/main" id="{28468098-2F51-4121-9515-D862C46C8DDF}"/>
                  </a:ext>
                </a:extLst>
              </p:cNvPr>
              <p:cNvSpPr txBox="1"/>
              <p:nvPr/>
            </p:nvSpPr>
            <p:spPr>
              <a:xfrm>
                <a:off x="2769118" y="914400"/>
                <a:ext cx="518092" cy="23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kumimoji="1" lang="en-US" altLang="ja-JP" sz="900" b="1" dirty="0" err="1">
                    <a:solidFill>
                      <a:srgbClr val="FF0000"/>
                    </a:solidFill>
                  </a:rPr>
                  <a:t>pHLIP</a:t>
                </a:r>
                <a:endParaRPr kumimoji="1" lang="en-US" altLang="ja-JP" sz="900" b="1" dirty="0">
                  <a:solidFill>
                    <a:srgbClr val="FF0000"/>
                  </a:solidFill>
                </a:endParaRPr>
              </a:p>
            </p:txBody>
          </p:sp>
          <p:grpSp>
            <p:nvGrpSpPr>
              <p:cNvPr id="203" name="グループ化 202">
                <a:extLst>
                  <a:ext uri="{FF2B5EF4-FFF2-40B4-BE49-F238E27FC236}">
                    <a16:creationId xmlns:a16="http://schemas.microsoft.com/office/drawing/2014/main" id="{F2FF12C6-5DC5-42AB-80D3-49D84EF80C59}"/>
                  </a:ext>
                </a:extLst>
              </p:cNvPr>
              <p:cNvGrpSpPr/>
              <p:nvPr/>
            </p:nvGrpSpPr>
            <p:grpSpPr>
              <a:xfrm>
                <a:off x="2265315" y="1851851"/>
                <a:ext cx="530915" cy="215444"/>
                <a:chOff x="4393721" y="4126272"/>
                <a:chExt cx="530915" cy="215444"/>
              </a:xfrm>
            </p:grpSpPr>
            <p:cxnSp>
              <p:nvCxnSpPr>
                <p:cNvPr id="130" name="直線コネクタ 129">
                  <a:extLst>
                    <a:ext uri="{FF2B5EF4-FFF2-40B4-BE49-F238E27FC236}">
                      <a16:creationId xmlns:a16="http://schemas.microsoft.com/office/drawing/2014/main" id="{2AE553F0-4EC8-4A54-99BA-332FF4DABD6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01721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34" name="テキスト ボックス 133">
                  <a:extLst>
                    <a:ext uri="{FF2B5EF4-FFF2-40B4-BE49-F238E27FC236}">
                      <a16:creationId xmlns:a16="http://schemas.microsoft.com/office/drawing/2014/main" id="{FC8B87FB-F224-44AE-8B67-AFB327CB203E}"/>
                    </a:ext>
                  </a:extLst>
                </p:cNvPr>
                <p:cNvSpPr txBox="1"/>
                <p:nvPr/>
              </p:nvSpPr>
              <p:spPr>
                <a:xfrm>
                  <a:off x="4393721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82" name="テキスト ボックス 81">
                <a:extLst>
                  <a:ext uri="{FF2B5EF4-FFF2-40B4-BE49-F238E27FC236}">
                    <a16:creationId xmlns:a16="http://schemas.microsoft.com/office/drawing/2014/main" id="{5D1C1A76-22D2-482E-8094-25AD93D361D4}"/>
                  </a:ext>
                </a:extLst>
              </p:cNvPr>
              <p:cNvSpPr txBox="1"/>
              <p:nvPr/>
            </p:nvSpPr>
            <p:spPr>
              <a:xfrm>
                <a:off x="3845587" y="914400"/>
                <a:ext cx="1197764" cy="23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900" b="1" dirty="0">
                    <a:solidFill>
                      <a:srgbClr val="006600"/>
                    </a:solidFill>
                  </a:rPr>
                  <a:t>Macrophage (Mac)</a:t>
                </a:r>
                <a:endParaRPr kumimoji="1" lang="en-US" altLang="ja-JP" sz="900" b="1" dirty="0">
                  <a:solidFill>
                    <a:srgbClr val="006600"/>
                  </a:solidFill>
                </a:endParaRPr>
              </a:p>
            </p:txBody>
          </p:sp>
          <p:grpSp>
            <p:nvGrpSpPr>
              <p:cNvPr id="204" name="グループ化 203">
                <a:extLst>
                  <a:ext uri="{FF2B5EF4-FFF2-40B4-BE49-F238E27FC236}">
                    <a16:creationId xmlns:a16="http://schemas.microsoft.com/office/drawing/2014/main" id="{38978FE1-CB14-48BE-8B41-0B4169B55EC1}"/>
                  </a:ext>
                </a:extLst>
              </p:cNvPr>
              <p:cNvGrpSpPr/>
              <p:nvPr/>
            </p:nvGrpSpPr>
            <p:grpSpPr>
              <a:xfrm>
                <a:off x="3681620" y="1851851"/>
                <a:ext cx="530915" cy="215444"/>
                <a:chOff x="5851066" y="4126272"/>
                <a:chExt cx="530915" cy="215444"/>
              </a:xfrm>
            </p:grpSpPr>
            <p:cxnSp>
              <p:nvCxnSpPr>
                <p:cNvPr id="131" name="直線コネクタ 130">
                  <a:extLst>
                    <a:ext uri="{FF2B5EF4-FFF2-40B4-BE49-F238E27FC236}">
                      <a16:creationId xmlns:a16="http://schemas.microsoft.com/office/drawing/2014/main" id="{2D9BB5D8-2F48-40B5-BCE2-E22C58209CF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959066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35" name="テキスト ボックス 134">
                  <a:extLst>
                    <a:ext uri="{FF2B5EF4-FFF2-40B4-BE49-F238E27FC236}">
                      <a16:creationId xmlns:a16="http://schemas.microsoft.com/office/drawing/2014/main" id="{B910FF8A-6CE4-4942-87B1-A37B65372978}"/>
                    </a:ext>
                  </a:extLst>
                </p:cNvPr>
                <p:cNvSpPr txBox="1"/>
                <p:nvPr/>
              </p:nvSpPr>
              <p:spPr>
                <a:xfrm>
                  <a:off x="5851066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14" name="グループ化 113">
                <a:extLst>
                  <a:ext uri="{FF2B5EF4-FFF2-40B4-BE49-F238E27FC236}">
                    <a16:creationId xmlns:a16="http://schemas.microsoft.com/office/drawing/2014/main" id="{BC37A6EB-6DD7-4CBF-94CE-DFFEBE665AF9}"/>
                  </a:ext>
                </a:extLst>
              </p:cNvPr>
              <p:cNvGrpSpPr/>
              <p:nvPr/>
            </p:nvGrpSpPr>
            <p:grpSpPr>
              <a:xfrm>
                <a:off x="5097926" y="1851861"/>
                <a:ext cx="530915" cy="215444"/>
                <a:chOff x="2934471" y="5314148"/>
                <a:chExt cx="530915" cy="215444"/>
              </a:xfrm>
            </p:grpSpPr>
            <p:cxnSp>
              <p:nvCxnSpPr>
                <p:cNvPr id="115" name="直線コネクタ 114">
                  <a:extLst>
                    <a:ext uri="{FF2B5EF4-FFF2-40B4-BE49-F238E27FC236}">
                      <a16:creationId xmlns:a16="http://schemas.microsoft.com/office/drawing/2014/main" id="{CED57F40-5764-45FC-9C84-295F0967DA5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042471" y="5512148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16" name="テキスト ボックス 115">
                  <a:extLst>
                    <a:ext uri="{FF2B5EF4-FFF2-40B4-BE49-F238E27FC236}">
                      <a16:creationId xmlns:a16="http://schemas.microsoft.com/office/drawing/2014/main" id="{817C7E55-35D0-4D10-BF3E-81D6C4B77104}"/>
                    </a:ext>
                  </a:extLst>
                </p:cNvPr>
                <p:cNvSpPr txBox="1"/>
                <p:nvPr/>
              </p:nvSpPr>
              <p:spPr>
                <a:xfrm>
                  <a:off x="2934471" y="5314148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06" name="テキスト ボックス 105">
                <a:extLst>
                  <a:ext uri="{FF2B5EF4-FFF2-40B4-BE49-F238E27FC236}">
                    <a16:creationId xmlns:a16="http://schemas.microsoft.com/office/drawing/2014/main" id="{5C6BEF21-17C6-4FD0-A1B0-755B6FC89E94}"/>
                  </a:ext>
                </a:extLst>
              </p:cNvPr>
              <p:cNvSpPr txBox="1"/>
              <p:nvPr/>
            </p:nvSpPr>
            <p:spPr>
              <a:xfrm>
                <a:off x="8185217" y="914400"/>
                <a:ext cx="1018228" cy="23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900" b="1" dirty="0" err="1">
                    <a:solidFill>
                      <a:srgbClr val="FF0000"/>
                    </a:solidFill>
                  </a:rPr>
                  <a:t>pHLIP</a:t>
                </a:r>
                <a:r>
                  <a:rPr lang="en-US" altLang="ja-JP" sz="900" b="1" dirty="0" err="1">
                    <a:solidFill>
                      <a:srgbClr val="006600"/>
                    </a:solidFill>
                  </a:rPr>
                  <a:t>Mac</a:t>
                </a:r>
                <a:r>
                  <a:rPr lang="en-US" altLang="ja-JP" sz="900" b="1" dirty="0" err="1">
                    <a:solidFill>
                      <a:srgbClr val="0000CC"/>
                    </a:solidFill>
                  </a:rPr>
                  <a:t>DAPI</a:t>
                </a:r>
                <a:endParaRPr kumimoji="1" lang="en-US" altLang="ja-JP" sz="900" b="1" dirty="0">
                  <a:solidFill>
                    <a:srgbClr val="0000CC"/>
                  </a:solidFill>
                </a:endParaRPr>
              </a:p>
            </p:txBody>
          </p:sp>
          <p:sp>
            <p:nvSpPr>
              <p:cNvPr id="113" name="テキスト ボックス 112">
                <a:extLst>
                  <a:ext uri="{FF2B5EF4-FFF2-40B4-BE49-F238E27FC236}">
                    <a16:creationId xmlns:a16="http://schemas.microsoft.com/office/drawing/2014/main" id="{1CB458D3-E5BC-483C-B0C5-E332FCB37153}"/>
                  </a:ext>
                </a:extLst>
              </p:cNvPr>
              <p:cNvSpPr txBox="1"/>
              <p:nvPr/>
            </p:nvSpPr>
            <p:spPr>
              <a:xfrm>
                <a:off x="5489519" y="914400"/>
                <a:ext cx="742511" cy="23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900" b="1" dirty="0" err="1">
                    <a:solidFill>
                      <a:srgbClr val="FF0000"/>
                    </a:solidFill>
                  </a:rPr>
                  <a:t>pHLIP</a:t>
                </a:r>
                <a:r>
                  <a:rPr lang="en-US" altLang="ja-JP" sz="900" b="1" dirty="0" err="1">
                    <a:solidFill>
                      <a:srgbClr val="006600"/>
                    </a:solidFill>
                  </a:rPr>
                  <a:t>Mac</a:t>
                </a:r>
                <a:endParaRPr kumimoji="1" lang="en-US" altLang="ja-JP" sz="900" b="1" dirty="0">
                  <a:solidFill>
                    <a:srgbClr val="0000CC"/>
                  </a:solidFill>
                </a:endParaRPr>
              </a:p>
            </p:txBody>
          </p:sp>
          <p:sp>
            <p:nvSpPr>
              <p:cNvPr id="119" name="テキスト ボックス 118">
                <a:extLst>
                  <a:ext uri="{FF2B5EF4-FFF2-40B4-BE49-F238E27FC236}">
                    <a16:creationId xmlns:a16="http://schemas.microsoft.com/office/drawing/2014/main" id="{1EE09756-9C56-4144-8EF9-1294F80A19AD}"/>
                  </a:ext>
                </a:extLst>
              </p:cNvPr>
              <p:cNvSpPr txBox="1"/>
              <p:nvPr/>
            </p:nvSpPr>
            <p:spPr>
              <a:xfrm>
                <a:off x="6767967" y="914400"/>
                <a:ext cx="1018228" cy="23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900" b="1" dirty="0" err="1">
                    <a:solidFill>
                      <a:srgbClr val="FF0000"/>
                    </a:solidFill>
                  </a:rPr>
                  <a:t>pHLIP</a:t>
                </a:r>
                <a:r>
                  <a:rPr lang="en-US" altLang="ja-JP" sz="900" b="1" dirty="0" err="1">
                    <a:solidFill>
                      <a:srgbClr val="006600"/>
                    </a:solidFill>
                  </a:rPr>
                  <a:t>Mac</a:t>
                </a:r>
                <a:r>
                  <a:rPr lang="en-US" altLang="ja-JP" sz="900" b="1" dirty="0" err="1">
                    <a:solidFill>
                      <a:srgbClr val="0000CC"/>
                    </a:solidFill>
                  </a:rPr>
                  <a:t>DAPI</a:t>
                </a:r>
                <a:endParaRPr kumimoji="1" lang="en-US" altLang="ja-JP" sz="900" b="1" dirty="0">
                  <a:solidFill>
                    <a:srgbClr val="0000CC"/>
                  </a:solidFill>
                </a:endParaRPr>
              </a:p>
            </p:txBody>
          </p:sp>
          <p:grpSp>
            <p:nvGrpSpPr>
              <p:cNvPr id="120" name="グループ化 119">
                <a:extLst>
                  <a:ext uri="{FF2B5EF4-FFF2-40B4-BE49-F238E27FC236}">
                    <a16:creationId xmlns:a16="http://schemas.microsoft.com/office/drawing/2014/main" id="{D289B9B7-3D23-414B-9C93-404BDCCBC219}"/>
                  </a:ext>
                </a:extLst>
              </p:cNvPr>
              <p:cNvGrpSpPr/>
              <p:nvPr/>
            </p:nvGrpSpPr>
            <p:grpSpPr>
              <a:xfrm>
                <a:off x="6514233" y="1851861"/>
                <a:ext cx="530915" cy="215444"/>
                <a:chOff x="4393721" y="5314148"/>
                <a:chExt cx="530915" cy="215444"/>
              </a:xfrm>
            </p:grpSpPr>
            <p:cxnSp>
              <p:nvCxnSpPr>
                <p:cNvPr id="125" name="直線コネクタ 124">
                  <a:extLst>
                    <a:ext uri="{FF2B5EF4-FFF2-40B4-BE49-F238E27FC236}">
                      <a16:creationId xmlns:a16="http://schemas.microsoft.com/office/drawing/2014/main" id="{AB8C6804-96D5-4F03-A4C7-CAD22267BF8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01721" y="5512148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26" name="テキスト ボックス 125">
                  <a:extLst>
                    <a:ext uri="{FF2B5EF4-FFF2-40B4-BE49-F238E27FC236}">
                      <a16:creationId xmlns:a16="http://schemas.microsoft.com/office/drawing/2014/main" id="{452CF67B-F06D-47C4-AFE8-B105A341C542}"/>
                    </a:ext>
                  </a:extLst>
                </p:cNvPr>
                <p:cNvSpPr txBox="1"/>
                <p:nvPr/>
              </p:nvSpPr>
              <p:spPr>
                <a:xfrm>
                  <a:off x="4393721" y="5314148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22" name="正方形/長方形 121">
                <a:extLst>
                  <a:ext uri="{FF2B5EF4-FFF2-40B4-BE49-F238E27FC236}">
                    <a16:creationId xmlns:a16="http://schemas.microsoft.com/office/drawing/2014/main" id="{E47A4573-2BC8-4A77-80A7-74D08B161DD2}"/>
                  </a:ext>
                </a:extLst>
              </p:cNvPr>
              <p:cNvSpPr/>
              <p:nvPr/>
            </p:nvSpPr>
            <p:spPr bwMode="auto">
              <a:xfrm>
                <a:off x="7074000" y="1841483"/>
                <a:ext cx="342000" cy="244800"/>
              </a:xfrm>
              <a:prstGeom prst="rect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cxnSp>
            <p:nvCxnSpPr>
              <p:cNvPr id="123" name="直線コネクタ 122">
                <a:extLst>
                  <a:ext uri="{FF2B5EF4-FFF2-40B4-BE49-F238E27FC236}">
                    <a16:creationId xmlns:a16="http://schemas.microsoft.com/office/drawing/2014/main" id="{B911FC1F-89C7-49E9-8FCA-869C445A926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412631" y="1115291"/>
                <a:ext cx="581275" cy="734000"/>
              </a:xfrm>
              <a:prstGeom prst="line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24" name="直線コネクタ 123">
                <a:extLst>
                  <a:ext uri="{FF2B5EF4-FFF2-40B4-BE49-F238E27FC236}">
                    <a16:creationId xmlns:a16="http://schemas.microsoft.com/office/drawing/2014/main" id="{3787AD33-FA9D-47D7-BD45-6CCECD60D2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425317" y="2088000"/>
                <a:ext cx="568589" cy="19902"/>
              </a:xfrm>
              <a:prstGeom prst="line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49" name="正方形/長方形 348">
                <a:extLst>
                  <a:ext uri="{FF2B5EF4-FFF2-40B4-BE49-F238E27FC236}">
                    <a16:creationId xmlns:a16="http://schemas.microsoft.com/office/drawing/2014/main" id="{51CB0789-EDA1-48BB-AC02-501235EA1D5A}"/>
                  </a:ext>
                </a:extLst>
              </p:cNvPr>
              <p:cNvSpPr/>
              <p:nvPr/>
            </p:nvSpPr>
            <p:spPr bwMode="auto">
              <a:xfrm>
                <a:off x="7164000" y="2552400"/>
                <a:ext cx="342000" cy="244800"/>
              </a:xfrm>
              <a:prstGeom prst="rect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grpSp>
            <p:nvGrpSpPr>
              <p:cNvPr id="342" name="グループ化 341">
                <a:extLst>
                  <a:ext uri="{FF2B5EF4-FFF2-40B4-BE49-F238E27FC236}">
                    <a16:creationId xmlns:a16="http://schemas.microsoft.com/office/drawing/2014/main" id="{EA2F5BC8-6192-44A6-9EDB-1A854FC7A53A}"/>
                  </a:ext>
                </a:extLst>
              </p:cNvPr>
              <p:cNvGrpSpPr/>
              <p:nvPr/>
            </p:nvGrpSpPr>
            <p:grpSpPr>
              <a:xfrm>
                <a:off x="5097926" y="2913846"/>
                <a:ext cx="530915" cy="215444"/>
                <a:chOff x="2934471" y="5314148"/>
                <a:chExt cx="530915" cy="215444"/>
              </a:xfrm>
            </p:grpSpPr>
            <p:cxnSp>
              <p:nvCxnSpPr>
                <p:cNvPr id="343" name="直線コネクタ 342">
                  <a:extLst>
                    <a:ext uri="{FF2B5EF4-FFF2-40B4-BE49-F238E27FC236}">
                      <a16:creationId xmlns:a16="http://schemas.microsoft.com/office/drawing/2014/main" id="{B7FF8997-D396-46A1-9553-4A661D81FC6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042471" y="5512148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44" name="テキスト ボックス 343">
                  <a:extLst>
                    <a:ext uri="{FF2B5EF4-FFF2-40B4-BE49-F238E27FC236}">
                      <a16:creationId xmlns:a16="http://schemas.microsoft.com/office/drawing/2014/main" id="{87864BAD-4F10-47C7-A196-D21B22FC494F}"/>
                    </a:ext>
                  </a:extLst>
                </p:cNvPr>
                <p:cNvSpPr txBox="1"/>
                <p:nvPr/>
              </p:nvSpPr>
              <p:spPr>
                <a:xfrm>
                  <a:off x="2934471" y="5314148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46" name="グループ化 345">
                <a:extLst>
                  <a:ext uri="{FF2B5EF4-FFF2-40B4-BE49-F238E27FC236}">
                    <a16:creationId xmlns:a16="http://schemas.microsoft.com/office/drawing/2014/main" id="{893C5E1E-C04A-4E24-91BC-EC45306ECBF5}"/>
                  </a:ext>
                </a:extLst>
              </p:cNvPr>
              <p:cNvGrpSpPr/>
              <p:nvPr/>
            </p:nvGrpSpPr>
            <p:grpSpPr>
              <a:xfrm>
                <a:off x="6514233" y="2913846"/>
                <a:ext cx="530915" cy="215444"/>
                <a:chOff x="4393721" y="5314148"/>
                <a:chExt cx="530915" cy="215444"/>
              </a:xfrm>
            </p:grpSpPr>
            <p:cxnSp>
              <p:nvCxnSpPr>
                <p:cNvPr id="347" name="直線コネクタ 346">
                  <a:extLst>
                    <a:ext uri="{FF2B5EF4-FFF2-40B4-BE49-F238E27FC236}">
                      <a16:creationId xmlns:a16="http://schemas.microsoft.com/office/drawing/2014/main" id="{B72BCB2E-B76B-4A19-BD29-FF74F742BDE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01721" y="5512148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48" name="テキスト ボックス 347">
                  <a:extLst>
                    <a:ext uri="{FF2B5EF4-FFF2-40B4-BE49-F238E27FC236}">
                      <a16:creationId xmlns:a16="http://schemas.microsoft.com/office/drawing/2014/main" id="{40A5971C-AC03-40D9-8CB8-86925828AC43}"/>
                    </a:ext>
                  </a:extLst>
                </p:cNvPr>
                <p:cNvSpPr txBox="1"/>
                <p:nvPr/>
              </p:nvSpPr>
              <p:spPr>
                <a:xfrm>
                  <a:off x="4393721" y="5314148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26" name="グループ化 325">
                <a:extLst>
                  <a:ext uri="{FF2B5EF4-FFF2-40B4-BE49-F238E27FC236}">
                    <a16:creationId xmlns:a16="http://schemas.microsoft.com/office/drawing/2014/main" id="{A84E70E2-4A1E-4ADC-96DB-61AC7FA0D3DD}"/>
                  </a:ext>
                </a:extLst>
              </p:cNvPr>
              <p:cNvGrpSpPr/>
              <p:nvPr/>
            </p:nvGrpSpPr>
            <p:grpSpPr>
              <a:xfrm>
                <a:off x="849010" y="2913846"/>
                <a:ext cx="530915" cy="215444"/>
                <a:chOff x="2934471" y="4126272"/>
                <a:chExt cx="530915" cy="215444"/>
              </a:xfrm>
            </p:grpSpPr>
            <p:sp>
              <p:nvSpPr>
                <p:cNvPr id="327" name="テキスト ボックス 326">
                  <a:extLst>
                    <a:ext uri="{FF2B5EF4-FFF2-40B4-BE49-F238E27FC236}">
                      <a16:creationId xmlns:a16="http://schemas.microsoft.com/office/drawing/2014/main" id="{ECF2590A-99E8-4C2A-AC1E-CBC257D31533}"/>
                    </a:ext>
                  </a:extLst>
                </p:cNvPr>
                <p:cNvSpPr txBox="1"/>
                <p:nvPr/>
              </p:nvSpPr>
              <p:spPr>
                <a:xfrm>
                  <a:off x="2934471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28" name="直線コネクタ 327">
                  <a:extLst>
                    <a:ext uri="{FF2B5EF4-FFF2-40B4-BE49-F238E27FC236}">
                      <a16:creationId xmlns:a16="http://schemas.microsoft.com/office/drawing/2014/main" id="{044D565A-7345-47A1-9AC4-09072D1FC2E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042471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334" name="グループ化 333">
                <a:extLst>
                  <a:ext uri="{FF2B5EF4-FFF2-40B4-BE49-F238E27FC236}">
                    <a16:creationId xmlns:a16="http://schemas.microsoft.com/office/drawing/2014/main" id="{8C8F2192-07CC-4F57-830E-4088C3B7211F}"/>
                  </a:ext>
                </a:extLst>
              </p:cNvPr>
              <p:cNvGrpSpPr/>
              <p:nvPr/>
            </p:nvGrpSpPr>
            <p:grpSpPr>
              <a:xfrm>
                <a:off x="2265315" y="2913846"/>
                <a:ext cx="530915" cy="215444"/>
                <a:chOff x="4393721" y="4126272"/>
                <a:chExt cx="530915" cy="215444"/>
              </a:xfrm>
            </p:grpSpPr>
            <p:cxnSp>
              <p:nvCxnSpPr>
                <p:cNvPr id="335" name="直線コネクタ 334">
                  <a:extLst>
                    <a:ext uri="{FF2B5EF4-FFF2-40B4-BE49-F238E27FC236}">
                      <a16:creationId xmlns:a16="http://schemas.microsoft.com/office/drawing/2014/main" id="{E3E2A792-E9AB-429B-9666-C3CDB81D6D3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01721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36" name="テキスト ボックス 335">
                  <a:extLst>
                    <a:ext uri="{FF2B5EF4-FFF2-40B4-BE49-F238E27FC236}">
                      <a16:creationId xmlns:a16="http://schemas.microsoft.com/office/drawing/2014/main" id="{F1C2EABE-9CB9-4F23-83F9-6F6C1654C179}"/>
                    </a:ext>
                  </a:extLst>
                </p:cNvPr>
                <p:cNvSpPr txBox="1"/>
                <p:nvPr/>
              </p:nvSpPr>
              <p:spPr>
                <a:xfrm>
                  <a:off x="4393721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8" name="グループ化 337">
                <a:extLst>
                  <a:ext uri="{FF2B5EF4-FFF2-40B4-BE49-F238E27FC236}">
                    <a16:creationId xmlns:a16="http://schemas.microsoft.com/office/drawing/2014/main" id="{CEB82EA3-7A11-427C-8AAE-B90F2278DB48}"/>
                  </a:ext>
                </a:extLst>
              </p:cNvPr>
              <p:cNvGrpSpPr/>
              <p:nvPr/>
            </p:nvGrpSpPr>
            <p:grpSpPr>
              <a:xfrm>
                <a:off x="3681620" y="2913846"/>
                <a:ext cx="530915" cy="215444"/>
                <a:chOff x="5851066" y="4126272"/>
                <a:chExt cx="530915" cy="215444"/>
              </a:xfrm>
            </p:grpSpPr>
            <p:cxnSp>
              <p:nvCxnSpPr>
                <p:cNvPr id="339" name="直線コネクタ 338">
                  <a:extLst>
                    <a:ext uri="{FF2B5EF4-FFF2-40B4-BE49-F238E27FC236}">
                      <a16:creationId xmlns:a16="http://schemas.microsoft.com/office/drawing/2014/main" id="{BD563DCD-9F1C-458F-AF4A-24B696C2924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959066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40" name="テキスト ボックス 339">
                  <a:extLst>
                    <a:ext uri="{FF2B5EF4-FFF2-40B4-BE49-F238E27FC236}">
                      <a16:creationId xmlns:a16="http://schemas.microsoft.com/office/drawing/2014/main" id="{E27C64D0-E547-4E07-B6CD-0C398C6F36CC}"/>
                    </a:ext>
                  </a:extLst>
                </p:cNvPr>
                <p:cNvSpPr txBox="1"/>
                <p:nvPr/>
              </p:nvSpPr>
              <p:spPr>
                <a:xfrm>
                  <a:off x="5851066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83" name="正方形/長方形 382">
                <a:extLst>
                  <a:ext uri="{FF2B5EF4-FFF2-40B4-BE49-F238E27FC236}">
                    <a16:creationId xmlns:a16="http://schemas.microsoft.com/office/drawing/2014/main" id="{3EB251B8-42D6-4F48-971D-F8D459226247}"/>
                  </a:ext>
                </a:extLst>
              </p:cNvPr>
              <p:cNvSpPr/>
              <p:nvPr/>
            </p:nvSpPr>
            <p:spPr bwMode="auto">
              <a:xfrm>
                <a:off x="6804000" y="3888000"/>
                <a:ext cx="342000" cy="244800"/>
              </a:xfrm>
              <a:prstGeom prst="rect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cxnSp>
            <p:nvCxnSpPr>
              <p:cNvPr id="384" name="直線コネクタ 383">
                <a:extLst>
                  <a:ext uri="{FF2B5EF4-FFF2-40B4-BE49-F238E27FC236}">
                    <a16:creationId xmlns:a16="http://schemas.microsoft.com/office/drawing/2014/main" id="{2022A8F7-4F9F-4FB2-9D8F-8CC8DBC05D8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505567" y="2175981"/>
                <a:ext cx="488339" cy="386182"/>
              </a:xfrm>
              <a:prstGeom prst="line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5" name="直線コネクタ 384">
                <a:extLst>
                  <a:ext uri="{FF2B5EF4-FFF2-40B4-BE49-F238E27FC236}">
                    <a16:creationId xmlns:a16="http://schemas.microsoft.com/office/drawing/2014/main" id="{2DEEE19A-11FA-4372-B6F6-21F39BC8817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503690" y="2792739"/>
                <a:ext cx="490216" cy="385334"/>
              </a:xfrm>
              <a:prstGeom prst="line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376" name="グループ化 375">
                <a:extLst>
                  <a:ext uri="{FF2B5EF4-FFF2-40B4-BE49-F238E27FC236}">
                    <a16:creationId xmlns:a16="http://schemas.microsoft.com/office/drawing/2014/main" id="{389154CA-9EAB-4001-B31F-447117C0B7E3}"/>
                  </a:ext>
                </a:extLst>
              </p:cNvPr>
              <p:cNvGrpSpPr/>
              <p:nvPr/>
            </p:nvGrpSpPr>
            <p:grpSpPr>
              <a:xfrm>
                <a:off x="5097926" y="3975831"/>
                <a:ext cx="530915" cy="215444"/>
                <a:chOff x="2934471" y="5314148"/>
                <a:chExt cx="530915" cy="215444"/>
              </a:xfrm>
            </p:grpSpPr>
            <p:cxnSp>
              <p:nvCxnSpPr>
                <p:cNvPr id="377" name="直線コネクタ 376">
                  <a:extLst>
                    <a:ext uri="{FF2B5EF4-FFF2-40B4-BE49-F238E27FC236}">
                      <a16:creationId xmlns:a16="http://schemas.microsoft.com/office/drawing/2014/main" id="{9C27EC86-2E1A-4CA1-9A35-5C55C58D7D3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042471" y="5512148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8" name="テキスト ボックス 377">
                  <a:extLst>
                    <a:ext uri="{FF2B5EF4-FFF2-40B4-BE49-F238E27FC236}">
                      <a16:creationId xmlns:a16="http://schemas.microsoft.com/office/drawing/2014/main" id="{E8205852-5387-453A-9A73-AF6E46860837}"/>
                    </a:ext>
                  </a:extLst>
                </p:cNvPr>
                <p:cNvSpPr txBox="1"/>
                <p:nvPr/>
              </p:nvSpPr>
              <p:spPr>
                <a:xfrm>
                  <a:off x="2934471" y="5314148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60" name="グループ化 359">
                <a:extLst>
                  <a:ext uri="{FF2B5EF4-FFF2-40B4-BE49-F238E27FC236}">
                    <a16:creationId xmlns:a16="http://schemas.microsoft.com/office/drawing/2014/main" id="{AE5BC014-706A-4579-837C-547F27340A34}"/>
                  </a:ext>
                </a:extLst>
              </p:cNvPr>
              <p:cNvGrpSpPr/>
              <p:nvPr/>
            </p:nvGrpSpPr>
            <p:grpSpPr>
              <a:xfrm>
                <a:off x="849010" y="3975831"/>
                <a:ext cx="530915" cy="215444"/>
                <a:chOff x="2934471" y="4126272"/>
                <a:chExt cx="530915" cy="215444"/>
              </a:xfrm>
            </p:grpSpPr>
            <p:sp>
              <p:nvSpPr>
                <p:cNvPr id="361" name="テキスト ボックス 360">
                  <a:extLst>
                    <a:ext uri="{FF2B5EF4-FFF2-40B4-BE49-F238E27FC236}">
                      <a16:creationId xmlns:a16="http://schemas.microsoft.com/office/drawing/2014/main" id="{9B658051-04B5-4374-AE4D-01F2636D537E}"/>
                    </a:ext>
                  </a:extLst>
                </p:cNvPr>
                <p:cNvSpPr txBox="1"/>
                <p:nvPr/>
              </p:nvSpPr>
              <p:spPr>
                <a:xfrm>
                  <a:off x="2934471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62" name="直線コネクタ 361">
                  <a:extLst>
                    <a:ext uri="{FF2B5EF4-FFF2-40B4-BE49-F238E27FC236}">
                      <a16:creationId xmlns:a16="http://schemas.microsoft.com/office/drawing/2014/main" id="{F0E783F6-7B31-40C7-B078-5DE2EE1D801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042471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368" name="グループ化 367">
                <a:extLst>
                  <a:ext uri="{FF2B5EF4-FFF2-40B4-BE49-F238E27FC236}">
                    <a16:creationId xmlns:a16="http://schemas.microsoft.com/office/drawing/2014/main" id="{A9C7AE8E-43AA-4CE2-8767-D778C1C515DF}"/>
                  </a:ext>
                </a:extLst>
              </p:cNvPr>
              <p:cNvGrpSpPr/>
              <p:nvPr/>
            </p:nvGrpSpPr>
            <p:grpSpPr>
              <a:xfrm>
                <a:off x="2265315" y="3975831"/>
                <a:ext cx="530915" cy="215444"/>
                <a:chOff x="4393721" y="4126272"/>
                <a:chExt cx="530915" cy="215444"/>
              </a:xfrm>
            </p:grpSpPr>
            <p:cxnSp>
              <p:nvCxnSpPr>
                <p:cNvPr id="369" name="直線コネクタ 368">
                  <a:extLst>
                    <a:ext uri="{FF2B5EF4-FFF2-40B4-BE49-F238E27FC236}">
                      <a16:creationId xmlns:a16="http://schemas.microsoft.com/office/drawing/2014/main" id="{E35ACF9C-1B38-491A-B299-1A98AE62832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01721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0" name="テキスト ボックス 369">
                  <a:extLst>
                    <a:ext uri="{FF2B5EF4-FFF2-40B4-BE49-F238E27FC236}">
                      <a16:creationId xmlns:a16="http://schemas.microsoft.com/office/drawing/2014/main" id="{52ABB132-94C0-4B8A-9AD4-938722C7377C}"/>
                    </a:ext>
                  </a:extLst>
                </p:cNvPr>
                <p:cNvSpPr txBox="1"/>
                <p:nvPr/>
              </p:nvSpPr>
              <p:spPr>
                <a:xfrm>
                  <a:off x="4393721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72" name="グループ化 371">
                <a:extLst>
                  <a:ext uri="{FF2B5EF4-FFF2-40B4-BE49-F238E27FC236}">
                    <a16:creationId xmlns:a16="http://schemas.microsoft.com/office/drawing/2014/main" id="{E07C0AA3-44A2-4C45-B121-B2EB8B451C65}"/>
                  </a:ext>
                </a:extLst>
              </p:cNvPr>
              <p:cNvGrpSpPr/>
              <p:nvPr/>
            </p:nvGrpSpPr>
            <p:grpSpPr>
              <a:xfrm>
                <a:off x="3681620" y="3975831"/>
                <a:ext cx="530915" cy="215444"/>
                <a:chOff x="5851066" y="4126272"/>
                <a:chExt cx="530915" cy="215444"/>
              </a:xfrm>
            </p:grpSpPr>
            <p:cxnSp>
              <p:nvCxnSpPr>
                <p:cNvPr id="373" name="直線コネクタ 372">
                  <a:extLst>
                    <a:ext uri="{FF2B5EF4-FFF2-40B4-BE49-F238E27FC236}">
                      <a16:creationId xmlns:a16="http://schemas.microsoft.com/office/drawing/2014/main" id="{253B3C77-564A-4C36-AE2B-34273A8C3E1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5959066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74" name="テキスト ボックス 373">
                  <a:extLst>
                    <a:ext uri="{FF2B5EF4-FFF2-40B4-BE49-F238E27FC236}">
                      <a16:creationId xmlns:a16="http://schemas.microsoft.com/office/drawing/2014/main" id="{28439C56-2BC6-4234-8A7F-56A736DB3C69}"/>
                    </a:ext>
                  </a:extLst>
                </p:cNvPr>
                <p:cNvSpPr txBox="1"/>
                <p:nvPr/>
              </p:nvSpPr>
              <p:spPr>
                <a:xfrm>
                  <a:off x="5851066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02" name="グループ化 201">
                <a:extLst>
                  <a:ext uri="{FF2B5EF4-FFF2-40B4-BE49-F238E27FC236}">
                    <a16:creationId xmlns:a16="http://schemas.microsoft.com/office/drawing/2014/main" id="{7FB64ACE-914B-4528-9224-9C82DD3E63FA}"/>
                  </a:ext>
                </a:extLst>
              </p:cNvPr>
              <p:cNvGrpSpPr/>
              <p:nvPr/>
            </p:nvGrpSpPr>
            <p:grpSpPr>
              <a:xfrm>
                <a:off x="849010" y="1851851"/>
                <a:ext cx="530915" cy="215444"/>
                <a:chOff x="2934471" y="4126272"/>
                <a:chExt cx="530915" cy="215444"/>
              </a:xfrm>
            </p:grpSpPr>
            <p:sp>
              <p:nvSpPr>
                <p:cNvPr id="94" name="テキスト ボックス 93">
                  <a:extLst>
                    <a:ext uri="{FF2B5EF4-FFF2-40B4-BE49-F238E27FC236}">
                      <a16:creationId xmlns:a16="http://schemas.microsoft.com/office/drawing/2014/main" id="{2A7F46CD-E667-4CCC-B8C8-01228B1553B7}"/>
                    </a:ext>
                  </a:extLst>
                </p:cNvPr>
                <p:cNvSpPr txBox="1"/>
                <p:nvPr/>
              </p:nvSpPr>
              <p:spPr>
                <a:xfrm>
                  <a:off x="2934471" y="4126272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95" name="直線コネクタ 94">
                  <a:extLst>
                    <a:ext uri="{FF2B5EF4-FFF2-40B4-BE49-F238E27FC236}">
                      <a16:creationId xmlns:a16="http://schemas.microsoft.com/office/drawing/2014/main" id="{0122576B-A870-4087-9361-52C8161E6B2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042471" y="4324272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193" name="テキスト ボックス 192">
                <a:extLst>
                  <a:ext uri="{FF2B5EF4-FFF2-40B4-BE49-F238E27FC236}">
                    <a16:creationId xmlns:a16="http://schemas.microsoft.com/office/drawing/2014/main" id="{A2D073D8-BA0F-4C78-AFA7-4BAA0594D00F}"/>
                  </a:ext>
                </a:extLst>
              </p:cNvPr>
              <p:cNvSpPr txBox="1"/>
              <p:nvPr/>
            </p:nvSpPr>
            <p:spPr>
              <a:xfrm>
                <a:off x="665024" y="1044000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00" b="1" dirty="0">
                    <a:latin typeface="+mn-lt"/>
                    <a:ea typeface="GungsuhChe" pitchFamily="49" charset="-127"/>
                    <a:cs typeface="Times New Roman" pitchFamily="18" charset="0"/>
                  </a:rPr>
                  <a:t>A</a:t>
                </a:r>
                <a:endParaRPr kumimoji="1" lang="ja-JP" altLang="en-US" sz="1000" b="1" dirty="0">
                  <a:latin typeface="+mn-lt"/>
                  <a:ea typeface="GungsuhChe" pitchFamily="49" charset="-127"/>
                  <a:cs typeface="Times New Roman" pitchFamily="18" charset="0"/>
                </a:endParaRPr>
              </a:p>
            </p:txBody>
          </p:sp>
          <p:sp>
            <p:nvSpPr>
              <p:cNvPr id="352" name="テキスト ボックス 351">
                <a:extLst>
                  <a:ext uri="{FF2B5EF4-FFF2-40B4-BE49-F238E27FC236}">
                    <a16:creationId xmlns:a16="http://schemas.microsoft.com/office/drawing/2014/main" id="{2273FB83-35BA-4AA6-89DB-4C0C0D5A1ACE}"/>
                  </a:ext>
                </a:extLst>
              </p:cNvPr>
              <p:cNvSpPr txBox="1"/>
              <p:nvPr/>
            </p:nvSpPr>
            <p:spPr>
              <a:xfrm>
                <a:off x="665024" y="2105995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000" b="1" dirty="0">
                    <a:latin typeface="+mn-lt"/>
                    <a:ea typeface="GungsuhChe" pitchFamily="49" charset="-127"/>
                    <a:cs typeface="Times New Roman" pitchFamily="18" charset="0"/>
                  </a:rPr>
                  <a:t>B</a:t>
                </a:r>
                <a:endParaRPr kumimoji="1" lang="ja-JP" altLang="en-US" sz="1000" b="1" dirty="0">
                  <a:latin typeface="+mn-lt"/>
                  <a:ea typeface="GungsuhChe" pitchFamily="49" charset="-127"/>
                  <a:cs typeface="Times New Roman" pitchFamily="18" charset="0"/>
                </a:endParaRPr>
              </a:p>
            </p:txBody>
          </p:sp>
          <p:sp>
            <p:nvSpPr>
              <p:cNvPr id="386" name="テキスト ボックス 385">
                <a:extLst>
                  <a:ext uri="{FF2B5EF4-FFF2-40B4-BE49-F238E27FC236}">
                    <a16:creationId xmlns:a16="http://schemas.microsoft.com/office/drawing/2014/main" id="{C8927098-65A0-447F-ABF5-8E1B18E9A806}"/>
                  </a:ext>
                </a:extLst>
              </p:cNvPr>
              <p:cNvSpPr txBox="1"/>
              <p:nvPr/>
            </p:nvSpPr>
            <p:spPr>
              <a:xfrm>
                <a:off x="665024" y="3167980"/>
                <a:ext cx="277640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00" b="1" dirty="0">
                    <a:latin typeface="+mn-lt"/>
                    <a:ea typeface="GungsuhChe" pitchFamily="49" charset="-127"/>
                    <a:cs typeface="Times New Roman" pitchFamily="18" charset="0"/>
                  </a:rPr>
                  <a:t>C</a:t>
                </a:r>
                <a:endParaRPr kumimoji="1" lang="ja-JP" altLang="en-US" sz="1000" b="1" dirty="0">
                  <a:latin typeface="+mn-lt"/>
                  <a:ea typeface="GungsuhChe" pitchFamily="49" charset="-127"/>
                  <a:cs typeface="Times New Roman" pitchFamily="18" charset="0"/>
                </a:endParaRPr>
              </a:p>
            </p:txBody>
          </p:sp>
          <p:grpSp>
            <p:nvGrpSpPr>
              <p:cNvPr id="330" name="グループ化 329">
                <a:extLst>
                  <a:ext uri="{FF2B5EF4-FFF2-40B4-BE49-F238E27FC236}">
                    <a16:creationId xmlns:a16="http://schemas.microsoft.com/office/drawing/2014/main" id="{90EF7788-F7ED-4FF1-B7CB-97E660DFEA17}"/>
                  </a:ext>
                </a:extLst>
              </p:cNvPr>
              <p:cNvGrpSpPr/>
              <p:nvPr/>
            </p:nvGrpSpPr>
            <p:grpSpPr>
              <a:xfrm>
                <a:off x="8970334" y="2913841"/>
                <a:ext cx="473206" cy="215444"/>
                <a:chOff x="5849161" y="5314143"/>
                <a:chExt cx="473206" cy="215444"/>
              </a:xfrm>
            </p:grpSpPr>
            <p:sp>
              <p:nvSpPr>
                <p:cNvPr id="331" name="テキスト ボックス 330">
                  <a:extLst>
                    <a:ext uri="{FF2B5EF4-FFF2-40B4-BE49-F238E27FC236}">
                      <a16:creationId xmlns:a16="http://schemas.microsoft.com/office/drawing/2014/main" id="{643EEE71-647E-4567-82BC-20CAB5BA59EF}"/>
                    </a:ext>
                  </a:extLst>
                </p:cNvPr>
                <p:cNvSpPr txBox="1"/>
                <p:nvPr/>
              </p:nvSpPr>
              <p:spPr>
                <a:xfrm>
                  <a:off x="5849161" y="5314143"/>
                  <a:ext cx="47320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20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32" name="直線コネクタ 331">
                  <a:extLst>
                    <a:ext uri="{FF2B5EF4-FFF2-40B4-BE49-F238E27FC236}">
                      <a16:creationId xmlns:a16="http://schemas.microsoft.com/office/drawing/2014/main" id="{FA0A8DEF-FC8B-4515-AC5D-05671572D09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001164" y="5512143"/>
                  <a:ext cx="1656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364" name="グループ化 363">
                <a:extLst>
                  <a:ext uri="{FF2B5EF4-FFF2-40B4-BE49-F238E27FC236}">
                    <a16:creationId xmlns:a16="http://schemas.microsoft.com/office/drawing/2014/main" id="{0AE731B9-CA27-4429-B434-C25A3D2B1333}"/>
                  </a:ext>
                </a:extLst>
              </p:cNvPr>
              <p:cNvGrpSpPr/>
              <p:nvPr/>
            </p:nvGrpSpPr>
            <p:grpSpPr>
              <a:xfrm>
                <a:off x="8970334" y="3975826"/>
                <a:ext cx="473206" cy="215444"/>
                <a:chOff x="5849161" y="5314143"/>
                <a:chExt cx="473206" cy="215444"/>
              </a:xfrm>
            </p:grpSpPr>
            <p:sp>
              <p:nvSpPr>
                <p:cNvPr id="365" name="テキスト ボックス 364">
                  <a:extLst>
                    <a:ext uri="{FF2B5EF4-FFF2-40B4-BE49-F238E27FC236}">
                      <a16:creationId xmlns:a16="http://schemas.microsoft.com/office/drawing/2014/main" id="{7B240AF4-F314-43DA-AB0D-F18E10925FED}"/>
                    </a:ext>
                  </a:extLst>
                </p:cNvPr>
                <p:cNvSpPr txBox="1"/>
                <p:nvPr/>
              </p:nvSpPr>
              <p:spPr>
                <a:xfrm>
                  <a:off x="5849161" y="5314143"/>
                  <a:ext cx="47320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20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66" name="直線コネクタ 365">
                  <a:extLst>
                    <a:ext uri="{FF2B5EF4-FFF2-40B4-BE49-F238E27FC236}">
                      <a16:creationId xmlns:a16="http://schemas.microsoft.com/office/drawing/2014/main" id="{6F84AC06-5162-428D-9F49-09197CCA89E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001164" y="5512143"/>
                  <a:ext cx="1656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408" name="グループ化 407">
                <a:extLst>
                  <a:ext uri="{FF2B5EF4-FFF2-40B4-BE49-F238E27FC236}">
                    <a16:creationId xmlns:a16="http://schemas.microsoft.com/office/drawing/2014/main" id="{B7FCD8D3-3A53-4549-8304-F651ECE611B8}"/>
                  </a:ext>
                </a:extLst>
              </p:cNvPr>
              <p:cNvGrpSpPr/>
              <p:nvPr/>
            </p:nvGrpSpPr>
            <p:grpSpPr>
              <a:xfrm>
                <a:off x="8970334" y="1851856"/>
                <a:ext cx="473206" cy="215444"/>
                <a:chOff x="5849161" y="5314143"/>
                <a:chExt cx="473206" cy="215444"/>
              </a:xfrm>
            </p:grpSpPr>
            <p:sp>
              <p:nvSpPr>
                <p:cNvPr id="409" name="テキスト ボックス 408">
                  <a:extLst>
                    <a:ext uri="{FF2B5EF4-FFF2-40B4-BE49-F238E27FC236}">
                      <a16:creationId xmlns:a16="http://schemas.microsoft.com/office/drawing/2014/main" id="{A9F0EC98-EF7A-476A-8ECD-2ACD013DB847}"/>
                    </a:ext>
                  </a:extLst>
                </p:cNvPr>
                <p:cNvSpPr txBox="1"/>
                <p:nvPr/>
              </p:nvSpPr>
              <p:spPr>
                <a:xfrm>
                  <a:off x="5849161" y="5314143"/>
                  <a:ext cx="473206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20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410" name="直線コネクタ 409">
                  <a:extLst>
                    <a:ext uri="{FF2B5EF4-FFF2-40B4-BE49-F238E27FC236}">
                      <a16:creationId xmlns:a16="http://schemas.microsoft.com/office/drawing/2014/main" id="{A069E2BB-27B3-4A7C-B14E-BDFC04755EA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6001164" y="5512143"/>
                  <a:ext cx="1656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151" name="直線コネクタ 150">
                <a:extLst>
                  <a:ext uri="{FF2B5EF4-FFF2-40B4-BE49-F238E27FC236}">
                    <a16:creationId xmlns:a16="http://schemas.microsoft.com/office/drawing/2014/main" id="{676697D4-6BAF-46BA-BDAF-3B56EC2862E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7147910" y="3252183"/>
                <a:ext cx="845996" cy="645821"/>
              </a:xfrm>
              <a:prstGeom prst="line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2" name="直線コネクタ 151">
                <a:extLst>
                  <a:ext uri="{FF2B5EF4-FFF2-40B4-BE49-F238E27FC236}">
                    <a16:creationId xmlns:a16="http://schemas.microsoft.com/office/drawing/2014/main" id="{65EA4266-886F-4518-9013-90363B6BB4E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137963" y="4132800"/>
                <a:ext cx="855943" cy="98322"/>
              </a:xfrm>
              <a:prstGeom prst="line">
                <a:avLst/>
              </a:prstGeom>
              <a:noFill/>
              <a:ln w="12700" cap="flat" cmpd="sng" algn="ctr">
                <a:solidFill>
                  <a:srgbClr val="FFFF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164" name="グループ化 163">
                <a:extLst>
                  <a:ext uri="{FF2B5EF4-FFF2-40B4-BE49-F238E27FC236}">
                    <a16:creationId xmlns:a16="http://schemas.microsoft.com/office/drawing/2014/main" id="{E5C3A192-C323-4F22-BC61-F890599FDA68}"/>
                  </a:ext>
                </a:extLst>
              </p:cNvPr>
              <p:cNvGrpSpPr/>
              <p:nvPr/>
            </p:nvGrpSpPr>
            <p:grpSpPr>
              <a:xfrm>
                <a:off x="6514233" y="3975831"/>
                <a:ext cx="530915" cy="215444"/>
                <a:chOff x="4393721" y="5314148"/>
                <a:chExt cx="530915" cy="215444"/>
              </a:xfrm>
            </p:grpSpPr>
            <p:cxnSp>
              <p:nvCxnSpPr>
                <p:cNvPr id="165" name="直線コネクタ 164">
                  <a:extLst>
                    <a:ext uri="{FF2B5EF4-FFF2-40B4-BE49-F238E27FC236}">
                      <a16:creationId xmlns:a16="http://schemas.microsoft.com/office/drawing/2014/main" id="{40B537DB-3CA9-4A5D-9256-A0D0C5D7778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501721" y="5512148"/>
                  <a:ext cx="205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66" name="テキスト ボックス 165">
                  <a:extLst>
                    <a:ext uri="{FF2B5EF4-FFF2-40B4-BE49-F238E27FC236}">
                      <a16:creationId xmlns:a16="http://schemas.microsoft.com/office/drawing/2014/main" id="{7894B1CF-19C8-4298-9A03-C097F1745A66}"/>
                    </a:ext>
                  </a:extLst>
                </p:cNvPr>
                <p:cNvSpPr txBox="1"/>
                <p:nvPr/>
              </p:nvSpPr>
              <p:spPr>
                <a:xfrm>
                  <a:off x="4393721" y="5314148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bg1"/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10249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2">
            <a:extLst>
              <a:ext uri="{FF2B5EF4-FFF2-40B4-BE49-F238E27FC236}">
                <a16:creationId xmlns:a16="http://schemas.microsoft.com/office/drawing/2014/main" id="{6CD4E4E5-76D4-4933-8E61-82A89AE2B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7" name="Rectangle 4">
            <a:extLst>
              <a:ext uri="{FF2B5EF4-FFF2-40B4-BE49-F238E27FC236}">
                <a16:creationId xmlns:a16="http://schemas.microsoft.com/office/drawing/2014/main" id="{AF79FF05-0CF7-471D-AF22-DD2C0766E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99" name="Rectangle 6">
            <a:extLst>
              <a:ext uri="{FF2B5EF4-FFF2-40B4-BE49-F238E27FC236}">
                <a16:creationId xmlns:a16="http://schemas.microsoft.com/office/drawing/2014/main" id="{501374A4-F4FE-4312-B170-58CD0CE39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2" name="Rectangle 8">
            <a:extLst>
              <a:ext uri="{FF2B5EF4-FFF2-40B4-BE49-F238E27FC236}">
                <a16:creationId xmlns:a16="http://schemas.microsoft.com/office/drawing/2014/main" id="{9A6AF1EA-4DDD-4674-8FAC-6112D503A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9708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139" name="Rectangle 14">
            <a:extLst>
              <a:ext uri="{FF2B5EF4-FFF2-40B4-BE49-F238E27FC236}">
                <a16:creationId xmlns:a16="http://schemas.microsoft.com/office/drawing/2014/main" id="{CD366DFD-7BD6-4ABD-AC89-CD3586502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76" y="0"/>
            <a:ext cx="10287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48175F61-3815-4DB3-99A9-ECBBCD74443E}"/>
              </a:ext>
            </a:extLst>
          </p:cNvPr>
          <p:cNvSpPr txBox="1"/>
          <p:nvPr/>
        </p:nvSpPr>
        <p:spPr>
          <a:xfrm>
            <a:off x="3711989" y="210126"/>
            <a:ext cx="2863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S11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742D7257-2E96-487E-82DE-E001BC84B933}"/>
              </a:ext>
            </a:extLst>
          </p:cNvPr>
          <p:cNvGrpSpPr/>
          <p:nvPr/>
        </p:nvGrpSpPr>
        <p:grpSpPr>
          <a:xfrm>
            <a:off x="1021500" y="895633"/>
            <a:ext cx="8244000" cy="5413687"/>
            <a:chOff x="1021500" y="828000"/>
            <a:chExt cx="8244000" cy="5413687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90642A86-3A39-41BC-89D0-BC88DF63780B}"/>
                </a:ext>
              </a:extLst>
            </p:cNvPr>
            <p:cNvGrpSpPr/>
            <p:nvPr/>
          </p:nvGrpSpPr>
          <p:grpSpPr>
            <a:xfrm>
              <a:off x="1613364" y="828000"/>
              <a:ext cx="6785948" cy="4536000"/>
              <a:chOff x="1613364" y="828000"/>
              <a:chExt cx="6785948" cy="4536000"/>
            </a:xfrm>
          </p:grpSpPr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6B4F248A-DE59-447B-9AAA-ABD07CF4FABA}"/>
                  </a:ext>
                </a:extLst>
              </p:cNvPr>
              <p:cNvSpPr txBox="1"/>
              <p:nvPr/>
            </p:nvSpPr>
            <p:spPr>
              <a:xfrm rot="16200000">
                <a:off x="1437674" y="1990104"/>
                <a:ext cx="58221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900" b="1" dirty="0"/>
                  <a:t>U</a:t>
                </a:r>
                <a:r>
                  <a:rPr lang="en-US" altLang="ja-JP" sz="900" b="1" dirty="0"/>
                  <a:t>87MG</a:t>
                </a:r>
                <a:endParaRPr kumimoji="1" lang="ja-JP" altLang="en-US" sz="900" b="1" dirty="0"/>
              </a:p>
            </p:txBody>
          </p:sp>
          <p:sp>
            <p:nvSpPr>
              <p:cNvPr id="54" name="テキスト ボックス 53">
                <a:extLst>
                  <a:ext uri="{FF2B5EF4-FFF2-40B4-BE49-F238E27FC236}">
                    <a16:creationId xmlns:a16="http://schemas.microsoft.com/office/drawing/2014/main" id="{A62BE596-7B95-4DAF-913B-7484B453893A}"/>
                  </a:ext>
                </a:extLst>
              </p:cNvPr>
              <p:cNvSpPr txBox="1"/>
              <p:nvPr/>
            </p:nvSpPr>
            <p:spPr>
              <a:xfrm rot="16200000">
                <a:off x="1399202" y="4168584"/>
                <a:ext cx="65915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IGR-OV1</a:t>
                </a:r>
                <a:endParaRPr kumimoji="1" lang="ja-JP" altLang="en-US" sz="900" b="1" dirty="0"/>
              </a:p>
            </p:txBody>
          </p: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BBDE4AD8-DE75-46F6-B43B-CF7AFF441C3F}"/>
                  </a:ext>
                </a:extLst>
              </p:cNvPr>
              <p:cNvGrpSpPr/>
              <p:nvPr/>
            </p:nvGrpSpPr>
            <p:grpSpPr>
              <a:xfrm>
                <a:off x="1860828" y="828000"/>
                <a:ext cx="6538484" cy="4536000"/>
                <a:chOff x="1860828" y="828000"/>
                <a:chExt cx="6538484" cy="4536000"/>
              </a:xfrm>
            </p:grpSpPr>
            <p:grpSp>
              <p:nvGrpSpPr>
                <p:cNvPr id="10" name="グループ化 9">
                  <a:extLst>
                    <a:ext uri="{FF2B5EF4-FFF2-40B4-BE49-F238E27FC236}">
                      <a16:creationId xmlns:a16="http://schemas.microsoft.com/office/drawing/2014/main" id="{02CF109B-A275-4460-B999-505FE1BBC38E}"/>
                    </a:ext>
                  </a:extLst>
                </p:cNvPr>
                <p:cNvGrpSpPr/>
                <p:nvPr/>
              </p:nvGrpSpPr>
              <p:grpSpPr>
                <a:xfrm>
                  <a:off x="4036640" y="828000"/>
                  <a:ext cx="2186860" cy="4536000"/>
                  <a:chOff x="4036640" y="828000"/>
                  <a:chExt cx="2186860" cy="4536000"/>
                </a:xfrm>
              </p:grpSpPr>
              <p:sp>
                <p:nvSpPr>
                  <p:cNvPr id="128" name="テキスト ボックス 127">
                    <a:extLst>
                      <a:ext uri="{FF2B5EF4-FFF2-40B4-BE49-F238E27FC236}">
                        <a16:creationId xmlns:a16="http://schemas.microsoft.com/office/drawing/2014/main" id="{17D9F592-3BE0-4D3B-B7FF-ABAE2870ACC4}"/>
                      </a:ext>
                    </a:extLst>
                  </p:cNvPr>
                  <p:cNvSpPr txBox="1"/>
                  <p:nvPr/>
                </p:nvSpPr>
                <p:spPr>
                  <a:xfrm>
                    <a:off x="4637592" y="828000"/>
                    <a:ext cx="1011816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900" b="1" dirty="0">
                        <a:solidFill>
                          <a:srgbClr val="FF0000"/>
                        </a:solidFill>
                      </a:rPr>
                      <a:t>Cy5.5-RaftRGD</a:t>
                    </a:r>
                    <a:endParaRPr kumimoji="1" lang="ja-JP" altLang="en-US" sz="900" b="1" dirty="0">
                      <a:solidFill>
                        <a:srgbClr val="FF0000"/>
                      </a:solidFill>
                    </a:endParaRPr>
                  </a:p>
                </p:txBody>
              </p:sp>
              <p:grpSp>
                <p:nvGrpSpPr>
                  <p:cNvPr id="19" name="グループ化 18">
                    <a:extLst>
                      <a:ext uri="{FF2B5EF4-FFF2-40B4-BE49-F238E27FC236}">
                        <a16:creationId xmlns:a16="http://schemas.microsoft.com/office/drawing/2014/main" id="{09018C12-83FC-4735-AA5D-DBF7237655E2}"/>
                      </a:ext>
                    </a:extLst>
                  </p:cNvPr>
                  <p:cNvGrpSpPr/>
                  <p:nvPr/>
                </p:nvGrpSpPr>
                <p:grpSpPr>
                  <a:xfrm>
                    <a:off x="4036640" y="1025520"/>
                    <a:ext cx="2186860" cy="2160000"/>
                    <a:chOff x="1860828" y="1025520"/>
                    <a:chExt cx="2186860" cy="2160000"/>
                  </a:xfrm>
                </p:grpSpPr>
                <p:pic>
                  <p:nvPicPr>
                    <p:cNvPr id="2" name="図 1">
                      <a:extLst>
                        <a:ext uri="{FF2B5EF4-FFF2-40B4-BE49-F238E27FC236}">
                          <a16:creationId xmlns:a16="http://schemas.microsoft.com/office/drawing/2014/main" id="{4A9FD2B8-62DE-449F-B099-CAC1B396A6C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"/>
                    <a:stretch>
                      <a:fillRect/>
                    </a:stretch>
                  </p:blipFill>
                  <p:spPr>
                    <a:xfrm>
                      <a:off x="1887688" y="1025520"/>
                      <a:ext cx="2160000" cy="2160000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185" name="テキスト ボックス 184">
                      <a:extLst>
                        <a:ext uri="{FF2B5EF4-FFF2-40B4-BE49-F238E27FC236}">
                          <a16:creationId xmlns:a16="http://schemas.microsoft.com/office/drawing/2014/main" id="{6E336F54-8F91-41D1-8651-5BED4AE44EA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79024" y="1088722"/>
                      <a:ext cx="401071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lung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86" name="テキスト ボックス 185">
                      <a:extLst>
                        <a:ext uri="{FF2B5EF4-FFF2-40B4-BE49-F238E27FC236}">
                          <a16:creationId xmlns:a16="http://schemas.microsoft.com/office/drawing/2014/main" id="{AFC8AC2D-789B-4DC0-A028-808365ADB93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622996" y="1124722"/>
                      <a:ext cx="43633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heart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87" name="テキスト ボックス 186">
                      <a:extLst>
                        <a:ext uri="{FF2B5EF4-FFF2-40B4-BE49-F238E27FC236}">
                          <a16:creationId xmlns:a16="http://schemas.microsoft.com/office/drawing/2014/main" id="{AF7737FD-03BD-40E8-836C-C7A857B8C02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123846" y="1124722"/>
                      <a:ext cx="39786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liver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88" name="テキスト ボックス 187">
                      <a:extLst>
                        <a:ext uri="{FF2B5EF4-FFF2-40B4-BE49-F238E27FC236}">
                          <a16:creationId xmlns:a16="http://schemas.microsoft.com/office/drawing/2014/main" id="{A3049D02-DC6B-4F76-BE38-23265552CFA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03068" y="1838882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kidney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89" name="テキスト ボックス 188">
                      <a:extLst>
                        <a:ext uri="{FF2B5EF4-FFF2-40B4-BE49-F238E27FC236}">
                          <a16:creationId xmlns:a16="http://schemas.microsoft.com/office/drawing/2014/main" id="{E5298BC0-8EA6-4CD2-842E-78AE0A95753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860828" y="1556722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spleen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90" name="テキスト ボックス 189">
                      <a:extLst>
                        <a:ext uri="{FF2B5EF4-FFF2-40B4-BE49-F238E27FC236}">
                          <a16:creationId xmlns:a16="http://schemas.microsoft.com/office/drawing/2014/main" id="{2118E1EF-A3B5-447B-A5B5-E19C6E13892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550325" y="1592722"/>
                      <a:ext cx="60785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intestine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91" name="テキスト ボックス 190">
                      <a:extLst>
                        <a:ext uri="{FF2B5EF4-FFF2-40B4-BE49-F238E27FC236}">
                          <a16:creationId xmlns:a16="http://schemas.microsoft.com/office/drawing/2014/main" id="{22C9DE7B-B5E1-45DF-BFC6-6C1D7FCC759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939097" y="2198922"/>
                      <a:ext cx="5405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muscle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92" name="テキスト ボックス 191">
                      <a:extLst>
                        <a:ext uri="{FF2B5EF4-FFF2-40B4-BE49-F238E27FC236}">
                          <a16:creationId xmlns:a16="http://schemas.microsoft.com/office/drawing/2014/main" id="{E381895A-478C-4E6F-9E13-DB4AD0A8686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758878" y="2915960"/>
                      <a:ext cx="946092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tumor in halves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grpSp>
                  <p:nvGrpSpPr>
                    <p:cNvPr id="14" name="グループ化 13">
                      <a:extLst>
                        <a:ext uri="{FF2B5EF4-FFF2-40B4-BE49-F238E27FC236}">
                          <a16:creationId xmlns:a16="http://schemas.microsoft.com/office/drawing/2014/main" id="{2E37856A-2733-45F1-8235-2DF845AEC5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87688" y="2898000"/>
                      <a:ext cx="407483" cy="216000"/>
                      <a:chOff x="1887688" y="2898000"/>
                      <a:chExt cx="407483" cy="216000"/>
                    </a:xfrm>
                  </p:grpSpPr>
                  <p:cxnSp>
                    <p:nvCxnSpPr>
                      <p:cNvPr id="82" name="直線コネクタ 81">
                        <a:extLst>
                          <a:ext uri="{FF2B5EF4-FFF2-40B4-BE49-F238E27FC236}">
                            <a16:creationId xmlns:a16="http://schemas.microsoft.com/office/drawing/2014/main" id="{A2555B37-B2BD-486E-9850-C1A7974D1F73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 bwMode="auto">
                      <a:xfrm>
                        <a:off x="1916829" y="3114000"/>
                        <a:ext cx="349200" cy="0"/>
                      </a:xfrm>
                      <a:prstGeom prst="line">
                        <a:avLst/>
                      </a:prstGeom>
                      <a:noFill/>
                      <a:ln w="28575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sp>
                    <p:nvSpPr>
                      <p:cNvPr id="89" name="テキスト ボックス 88">
                        <a:extLst>
                          <a:ext uri="{FF2B5EF4-FFF2-40B4-BE49-F238E27FC236}">
                            <a16:creationId xmlns:a16="http://schemas.microsoft.com/office/drawing/2014/main" id="{F1622B3D-918D-48E1-84CF-8EC3AE6002A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887688" y="2898000"/>
                        <a:ext cx="407483" cy="21544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1 </a:t>
                        </a:r>
                        <a:r>
                          <a:rPr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</a:t>
                        </a:r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m</a:t>
                        </a:r>
                        <a:endParaRPr kumimoji="1" lang="ja-JP" altLang="en-US" sz="800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20" name="グループ化 19">
                    <a:extLst>
                      <a:ext uri="{FF2B5EF4-FFF2-40B4-BE49-F238E27FC236}">
                        <a16:creationId xmlns:a16="http://schemas.microsoft.com/office/drawing/2014/main" id="{65B169C5-8EAB-44AA-84EC-6E4161A0E606}"/>
                      </a:ext>
                    </a:extLst>
                  </p:cNvPr>
                  <p:cNvGrpSpPr/>
                  <p:nvPr/>
                </p:nvGrpSpPr>
                <p:grpSpPr>
                  <a:xfrm>
                    <a:off x="4063500" y="3204000"/>
                    <a:ext cx="2160000" cy="2160000"/>
                    <a:chOff x="1887688" y="3204000"/>
                    <a:chExt cx="2160000" cy="2160000"/>
                  </a:xfrm>
                </p:grpSpPr>
                <p:pic>
                  <p:nvPicPr>
                    <p:cNvPr id="5" name="図 4">
                      <a:extLst>
                        <a:ext uri="{FF2B5EF4-FFF2-40B4-BE49-F238E27FC236}">
                          <a16:creationId xmlns:a16="http://schemas.microsoft.com/office/drawing/2014/main" id="{EF826489-947F-4C42-B725-01E3BF0A01E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/>
                    <a:stretch>
                      <a:fillRect/>
                    </a:stretch>
                  </p:blipFill>
                  <p:spPr>
                    <a:xfrm>
                      <a:off x="1887688" y="3204000"/>
                      <a:ext cx="2160000" cy="2160000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12" name="グループ化 11">
                      <a:extLst>
                        <a:ext uri="{FF2B5EF4-FFF2-40B4-BE49-F238E27FC236}">
                          <a16:creationId xmlns:a16="http://schemas.microsoft.com/office/drawing/2014/main" id="{1AC74604-31B4-466D-B75E-8523F5B89F6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87688" y="5076480"/>
                      <a:ext cx="407483" cy="216000"/>
                      <a:chOff x="3520178" y="5085208"/>
                      <a:chExt cx="407483" cy="216000"/>
                    </a:xfrm>
                  </p:grpSpPr>
                  <p:cxnSp>
                    <p:nvCxnSpPr>
                      <p:cNvPr id="60" name="直線コネクタ 59">
                        <a:extLst>
                          <a:ext uri="{FF2B5EF4-FFF2-40B4-BE49-F238E27FC236}">
                            <a16:creationId xmlns:a16="http://schemas.microsoft.com/office/drawing/2014/main" id="{1B84C2D1-B439-4AEC-B4A4-7852617A5D9F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 bwMode="auto">
                      <a:xfrm>
                        <a:off x="3549319" y="5301208"/>
                        <a:ext cx="349200" cy="0"/>
                      </a:xfrm>
                      <a:prstGeom prst="line">
                        <a:avLst/>
                      </a:prstGeom>
                      <a:noFill/>
                      <a:ln w="28575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sp>
                    <p:nvSpPr>
                      <p:cNvPr id="62" name="テキスト ボックス 61">
                        <a:extLst>
                          <a:ext uri="{FF2B5EF4-FFF2-40B4-BE49-F238E27FC236}">
                            <a16:creationId xmlns:a16="http://schemas.microsoft.com/office/drawing/2014/main" id="{E0D89387-40C7-4351-8BF6-BAA9FBE8C29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520178" y="5085208"/>
                        <a:ext cx="407483" cy="21544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1 </a:t>
                        </a:r>
                        <a:r>
                          <a:rPr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</a:t>
                        </a:r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m</a:t>
                        </a:r>
                        <a:endParaRPr kumimoji="1" lang="ja-JP" altLang="en-US" sz="800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00" name="テキスト ボックス 99">
                      <a:extLst>
                        <a:ext uri="{FF2B5EF4-FFF2-40B4-BE49-F238E27FC236}">
                          <a16:creationId xmlns:a16="http://schemas.microsoft.com/office/drawing/2014/main" id="{00E4839F-0118-46A3-86D5-C697A6D6412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31424" y="3240000"/>
                      <a:ext cx="401071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lung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01" name="テキスト ボックス 100">
                      <a:extLst>
                        <a:ext uri="{FF2B5EF4-FFF2-40B4-BE49-F238E27FC236}">
                          <a16:creationId xmlns:a16="http://schemas.microsoft.com/office/drawing/2014/main" id="{9B758ACF-41BF-4159-A203-6ADB753FC7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91733" y="3240000"/>
                      <a:ext cx="43633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heart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04" name="テキスト ボックス 103">
                      <a:extLst>
                        <a:ext uri="{FF2B5EF4-FFF2-40B4-BE49-F238E27FC236}">
                          <a16:creationId xmlns:a16="http://schemas.microsoft.com/office/drawing/2014/main" id="{B9BB5701-7AE2-43D2-8E35-4C34E72A475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419218" y="3774232"/>
                      <a:ext cx="39786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liver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05" name="テキスト ボックス 104">
                      <a:extLst>
                        <a:ext uri="{FF2B5EF4-FFF2-40B4-BE49-F238E27FC236}">
                          <a16:creationId xmlns:a16="http://schemas.microsoft.com/office/drawing/2014/main" id="{E997F2CC-20BC-4E9F-963A-433980353B2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028408" y="3702224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kidney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06" name="テキスト ボックス 105">
                      <a:extLst>
                        <a:ext uri="{FF2B5EF4-FFF2-40B4-BE49-F238E27FC236}">
                          <a16:creationId xmlns:a16="http://schemas.microsoft.com/office/drawing/2014/main" id="{92CAAE1E-9BA5-43B3-ACF9-18519C34765C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210408" y="4221088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spleen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07" name="テキスト ボックス 106">
                      <a:extLst>
                        <a:ext uri="{FF2B5EF4-FFF2-40B4-BE49-F238E27FC236}">
                          <a16:creationId xmlns:a16="http://schemas.microsoft.com/office/drawing/2014/main" id="{883219BB-F221-4792-9A42-C9A34771006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3285857" y="4206280"/>
                      <a:ext cx="60785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intestine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08" name="テキスト ボックス 107">
                      <a:extLst>
                        <a:ext uri="{FF2B5EF4-FFF2-40B4-BE49-F238E27FC236}">
                          <a16:creationId xmlns:a16="http://schemas.microsoft.com/office/drawing/2014/main" id="{2DB8ECD0-7BD7-4C1F-B060-FABDC7CC8BF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360839" y="4500000"/>
                      <a:ext cx="5405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muscle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09" name="テキスト ボックス 108">
                      <a:extLst>
                        <a:ext uri="{FF2B5EF4-FFF2-40B4-BE49-F238E27FC236}">
                          <a16:creationId xmlns:a16="http://schemas.microsoft.com/office/drawing/2014/main" id="{1DC3E818-4910-4BC4-BC28-5BC522EFD9B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812922" y="5013176"/>
                      <a:ext cx="946092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tumor in halves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id="{84E4AEA6-83A2-4FE7-9A2F-BB438E623053}"/>
                    </a:ext>
                  </a:extLst>
                </p:cNvPr>
                <p:cNvGrpSpPr/>
                <p:nvPr/>
              </p:nvGrpSpPr>
              <p:grpSpPr>
                <a:xfrm>
                  <a:off x="1860828" y="828000"/>
                  <a:ext cx="2186860" cy="4536000"/>
                  <a:chOff x="4036640" y="828000"/>
                  <a:chExt cx="2186860" cy="4536000"/>
                </a:xfrm>
              </p:grpSpPr>
              <p:sp>
                <p:nvSpPr>
                  <p:cNvPr id="130" name="テキスト ボックス 129">
                    <a:extLst>
                      <a:ext uri="{FF2B5EF4-FFF2-40B4-BE49-F238E27FC236}">
                        <a16:creationId xmlns:a16="http://schemas.microsoft.com/office/drawing/2014/main" id="{7A84D9FD-4372-43FB-99E6-530E13E43835}"/>
                      </a:ext>
                    </a:extLst>
                  </p:cNvPr>
                  <p:cNvSpPr txBox="1"/>
                  <p:nvPr/>
                </p:nvSpPr>
                <p:spPr>
                  <a:xfrm>
                    <a:off x="4711331" y="828000"/>
                    <a:ext cx="864339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rgbClr val="008000"/>
                        </a:solidFill>
                      </a:rPr>
                      <a:t>IR800-pHLIP</a:t>
                    </a:r>
                    <a:endParaRPr kumimoji="1" lang="ja-JP" altLang="en-US" sz="900" b="1" dirty="0">
                      <a:solidFill>
                        <a:srgbClr val="008000"/>
                      </a:solidFill>
                    </a:endParaRPr>
                  </a:p>
                </p:txBody>
              </p:sp>
              <p:grpSp>
                <p:nvGrpSpPr>
                  <p:cNvPr id="15" name="グループ化 14">
                    <a:extLst>
                      <a:ext uri="{FF2B5EF4-FFF2-40B4-BE49-F238E27FC236}">
                        <a16:creationId xmlns:a16="http://schemas.microsoft.com/office/drawing/2014/main" id="{5CD572E4-D0BE-406B-9E37-18471DBC7864}"/>
                      </a:ext>
                    </a:extLst>
                  </p:cNvPr>
                  <p:cNvGrpSpPr/>
                  <p:nvPr/>
                </p:nvGrpSpPr>
                <p:grpSpPr>
                  <a:xfrm>
                    <a:off x="4036640" y="1025520"/>
                    <a:ext cx="2186860" cy="2160000"/>
                    <a:chOff x="4036640" y="1025520"/>
                    <a:chExt cx="2186860" cy="2160000"/>
                  </a:xfrm>
                </p:grpSpPr>
                <p:pic>
                  <p:nvPicPr>
                    <p:cNvPr id="4" name="図 3">
                      <a:extLst>
                        <a:ext uri="{FF2B5EF4-FFF2-40B4-BE49-F238E27FC236}">
                          <a16:creationId xmlns:a16="http://schemas.microsoft.com/office/drawing/2014/main" id="{C7620594-C795-46A3-9635-CDE98D452A3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/>
                    <a:stretch>
                      <a:fillRect/>
                    </a:stretch>
                  </p:blipFill>
                  <p:spPr>
                    <a:xfrm>
                      <a:off x="4063500" y="1025520"/>
                      <a:ext cx="2160000" cy="2160000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61" name="テキスト ボックス 60">
                      <a:extLst>
                        <a:ext uri="{FF2B5EF4-FFF2-40B4-BE49-F238E27FC236}">
                          <a16:creationId xmlns:a16="http://schemas.microsoft.com/office/drawing/2014/main" id="{E4714DAC-1A84-496A-A03E-B6E859A205A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354836" y="1088722"/>
                      <a:ext cx="401071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lung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0" name="テキスト ボックス 69">
                      <a:extLst>
                        <a:ext uri="{FF2B5EF4-FFF2-40B4-BE49-F238E27FC236}">
                          <a16:creationId xmlns:a16="http://schemas.microsoft.com/office/drawing/2014/main" id="{B48DFB7F-BE0E-4EF1-B552-5699598D014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98808" y="1124722"/>
                      <a:ext cx="43633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heart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1" name="テキスト ボックス 70">
                      <a:extLst>
                        <a:ext uri="{FF2B5EF4-FFF2-40B4-BE49-F238E27FC236}">
                          <a16:creationId xmlns:a16="http://schemas.microsoft.com/office/drawing/2014/main" id="{97ED141C-1670-414D-BAC2-79EDDB0198A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299658" y="1124722"/>
                      <a:ext cx="39786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liver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2" name="テキスト ボックス 71">
                      <a:extLst>
                        <a:ext uri="{FF2B5EF4-FFF2-40B4-BE49-F238E27FC236}">
                          <a16:creationId xmlns:a16="http://schemas.microsoft.com/office/drawing/2014/main" id="{EFB7915C-E213-4C31-BC37-41406F07275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78880" y="1838882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kidney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3" name="テキスト ボックス 72">
                      <a:extLst>
                        <a:ext uri="{FF2B5EF4-FFF2-40B4-BE49-F238E27FC236}">
                          <a16:creationId xmlns:a16="http://schemas.microsoft.com/office/drawing/2014/main" id="{BC57807C-9C47-4199-AF9E-6C695B7B261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036640" y="1556722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spleen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4" name="テキスト ボックス 73">
                      <a:extLst>
                        <a:ext uri="{FF2B5EF4-FFF2-40B4-BE49-F238E27FC236}">
                          <a16:creationId xmlns:a16="http://schemas.microsoft.com/office/drawing/2014/main" id="{B5E92251-80D5-4AFF-98CC-AA268514044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26137" y="1592722"/>
                      <a:ext cx="60785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intestine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5" name="テキスト ボックス 74">
                      <a:extLst>
                        <a:ext uri="{FF2B5EF4-FFF2-40B4-BE49-F238E27FC236}">
                          <a16:creationId xmlns:a16="http://schemas.microsoft.com/office/drawing/2014/main" id="{BF71D411-8C64-4440-8B6A-D18F00CE39E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114909" y="2198922"/>
                      <a:ext cx="5405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muscle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6" name="テキスト ボックス 75">
                      <a:extLst>
                        <a:ext uri="{FF2B5EF4-FFF2-40B4-BE49-F238E27FC236}">
                          <a16:creationId xmlns:a16="http://schemas.microsoft.com/office/drawing/2014/main" id="{B4F46244-D436-4AF1-BEEF-AB95388BDA4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34690" y="2915960"/>
                      <a:ext cx="946092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tumor in halves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grpSp>
                  <p:nvGrpSpPr>
                    <p:cNvPr id="90" name="グループ化 89">
                      <a:extLst>
                        <a:ext uri="{FF2B5EF4-FFF2-40B4-BE49-F238E27FC236}">
                          <a16:creationId xmlns:a16="http://schemas.microsoft.com/office/drawing/2014/main" id="{ADC868B6-D1D2-451E-8B6A-F20152FB18C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063500" y="2898000"/>
                      <a:ext cx="407483" cy="216000"/>
                      <a:chOff x="3520178" y="5085208"/>
                      <a:chExt cx="407483" cy="216000"/>
                    </a:xfrm>
                  </p:grpSpPr>
                  <p:cxnSp>
                    <p:nvCxnSpPr>
                      <p:cNvPr id="91" name="直線コネクタ 90">
                        <a:extLst>
                          <a:ext uri="{FF2B5EF4-FFF2-40B4-BE49-F238E27FC236}">
                            <a16:creationId xmlns:a16="http://schemas.microsoft.com/office/drawing/2014/main" id="{1388474D-94A3-4105-A7E7-B39386FEF661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 bwMode="auto">
                      <a:xfrm>
                        <a:off x="3549319" y="5301208"/>
                        <a:ext cx="349200" cy="0"/>
                      </a:xfrm>
                      <a:prstGeom prst="line">
                        <a:avLst/>
                      </a:prstGeom>
                      <a:noFill/>
                      <a:ln w="28575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sp>
                    <p:nvSpPr>
                      <p:cNvPr id="92" name="テキスト ボックス 91">
                        <a:extLst>
                          <a:ext uri="{FF2B5EF4-FFF2-40B4-BE49-F238E27FC236}">
                            <a16:creationId xmlns:a16="http://schemas.microsoft.com/office/drawing/2014/main" id="{57DB2421-0948-43EF-8815-ECB5F78590B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520178" y="5085208"/>
                        <a:ext cx="407483" cy="21544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1 </a:t>
                        </a:r>
                        <a:r>
                          <a:rPr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</a:t>
                        </a:r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m</a:t>
                        </a:r>
                        <a:endParaRPr kumimoji="1" lang="ja-JP" altLang="en-US" sz="800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6" name="グループ化 15">
                    <a:extLst>
                      <a:ext uri="{FF2B5EF4-FFF2-40B4-BE49-F238E27FC236}">
                        <a16:creationId xmlns:a16="http://schemas.microsoft.com/office/drawing/2014/main" id="{82E2435E-323A-474E-B080-DDE3554EDC98}"/>
                      </a:ext>
                    </a:extLst>
                  </p:cNvPr>
                  <p:cNvGrpSpPr/>
                  <p:nvPr/>
                </p:nvGrpSpPr>
                <p:grpSpPr>
                  <a:xfrm>
                    <a:off x="4063500" y="3204000"/>
                    <a:ext cx="2160000" cy="2160000"/>
                    <a:chOff x="4063500" y="3204000"/>
                    <a:chExt cx="2160000" cy="2160000"/>
                  </a:xfrm>
                </p:grpSpPr>
                <p:pic>
                  <p:nvPicPr>
                    <p:cNvPr id="7" name="図 6">
                      <a:extLst>
                        <a:ext uri="{FF2B5EF4-FFF2-40B4-BE49-F238E27FC236}">
                          <a16:creationId xmlns:a16="http://schemas.microsoft.com/office/drawing/2014/main" id="{2CA205A3-0BFA-4D37-B089-1BA37CB0DB0D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6"/>
                    <a:stretch>
                      <a:fillRect/>
                    </a:stretch>
                  </p:blipFill>
                  <p:spPr>
                    <a:xfrm>
                      <a:off x="4063500" y="3204000"/>
                      <a:ext cx="2160000" cy="2160000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63" name="グループ化 62">
                      <a:extLst>
                        <a:ext uri="{FF2B5EF4-FFF2-40B4-BE49-F238E27FC236}">
                          <a16:creationId xmlns:a16="http://schemas.microsoft.com/office/drawing/2014/main" id="{487221E1-34D4-47D1-9531-155760FB4A2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063500" y="5076480"/>
                      <a:ext cx="407483" cy="216000"/>
                      <a:chOff x="3520178" y="5085208"/>
                      <a:chExt cx="407483" cy="216000"/>
                    </a:xfrm>
                  </p:grpSpPr>
                  <p:cxnSp>
                    <p:nvCxnSpPr>
                      <p:cNvPr id="64" name="直線コネクタ 63">
                        <a:extLst>
                          <a:ext uri="{FF2B5EF4-FFF2-40B4-BE49-F238E27FC236}">
                            <a16:creationId xmlns:a16="http://schemas.microsoft.com/office/drawing/2014/main" id="{FEA629EA-53BC-4357-AB31-EA462F74F080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 bwMode="auto">
                      <a:xfrm>
                        <a:off x="3549319" y="5301208"/>
                        <a:ext cx="349200" cy="0"/>
                      </a:xfrm>
                      <a:prstGeom prst="line">
                        <a:avLst/>
                      </a:prstGeom>
                      <a:noFill/>
                      <a:ln w="28575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sp>
                    <p:nvSpPr>
                      <p:cNvPr id="65" name="テキスト ボックス 64">
                        <a:extLst>
                          <a:ext uri="{FF2B5EF4-FFF2-40B4-BE49-F238E27FC236}">
                            <a16:creationId xmlns:a16="http://schemas.microsoft.com/office/drawing/2014/main" id="{D42F6D7B-6A22-46DB-A35D-EBB851C2030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520178" y="5085208"/>
                        <a:ext cx="407483" cy="21544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1 </a:t>
                        </a:r>
                        <a:r>
                          <a:rPr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</a:t>
                        </a:r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m</a:t>
                        </a:r>
                        <a:endParaRPr kumimoji="1" lang="ja-JP" altLang="en-US" sz="800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11" name="テキスト ボックス 110">
                      <a:extLst>
                        <a:ext uri="{FF2B5EF4-FFF2-40B4-BE49-F238E27FC236}">
                          <a16:creationId xmlns:a16="http://schemas.microsoft.com/office/drawing/2014/main" id="{821EF7E9-4BB4-497C-AC46-8D047379745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19656" y="3240000"/>
                      <a:ext cx="401071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lung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12" name="テキスト ボックス 111">
                      <a:extLst>
                        <a:ext uri="{FF2B5EF4-FFF2-40B4-BE49-F238E27FC236}">
                          <a16:creationId xmlns:a16="http://schemas.microsoft.com/office/drawing/2014/main" id="{2A440A94-62F1-4C4A-8D93-573A83B1BEE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79965" y="3240000"/>
                      <a:ext cx="43633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heart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13" name="テキスト ボックス 112">
                      <a:extLst>
                        <a:ext uri="{FF2B5EF4-FFF2-40B4-BE49-F238E27FC236}">
                          <a16:creationId xmlns:a16="http://schemas.microsoft.com/office/drawing/2014/main" id="{D9260885-19E1-4A0B-9D60-435FF5CF1C3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07450" y="3774232"/>
                      <a:ext cx="39786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liver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14" name="テキスト ボックス 113">
                      <a:extLst>
                        <a:ext uri="{FF2B5EF4-FFF2-40B4-BE49-F238E27FC236}">
                          <a16:creationId xmlns:a16="http://schemas.microsoft.com/office/drawing/2014/main" id="{0C01C16F-44BE-4279-9E61-2627745B60A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116640" y="3702224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kidney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15" name="テキスト ボックス 114">
                      <a:extLst>
                        <a:ext uri="{FF2B5EF4-FFF2-40B4-BE49-F238E27FC236}">
                          <a16:creationId xmlns:a16="http://schemas.microsoft.com/office/drawing/2014/main" id="{03746A1E-88D4-4301-BBA6-0854DEB4A03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298640" y="4221088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spleen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16" name="テキスト ボックス 115">
                      <a:extLst>
                        <a:ext uri="{FF2B5EF4-FFF2-40B4-BE49-F238E27FC236}">
                          <a16:creationId xmlns:a16="http://schemas.microsoft.com/office/drawing/2014/main" id="{8FBF5F17-F24D-433A-8478-BE0D6370387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374089" y="4206280"/>
                      <a:ext cx="60785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intestine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17" name="テキスト ボックス 116">
                      <a:extLst>
                        <a:ext uri="{FF2B5EF4-FFF2-40B4-BE49-F238E27FC236}">
                          <a16:creationId xmlns:a16="http://schemas.microsoft.com/office/drawing/2014/main" id="{8C457FBE-9FB5-453E-A0B8-30DF28D71E9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49071" y="4500000"/>
                      <a:ext cx="5405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muscle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18" name="テキスト ボックス 117">
                      <a:extLst>
                        <a:ext uri="{FF2B5EF4-FFF2-40B4-BE49-F238E27FC236}">
                          <a16:creationId xmlns:a16="http://schemas.microsoft.com/office/drawing/2014/main" id="{4797E811-0332-4DFA-A77D-1AE179FFD1B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901154" y="5013176"/>
                      <a:ext cx="946092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tumor in halves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id="{C6BA275E-F32F-430D-810B-99D003664D78}"/>
                    </a:ext>
                  </a:extLst>
                </p:cNvPr>
                <p:cNvGrpSpPr/>
                <p:nvPr/>
              </p:nvGrpSpPr>
              <p:grpSpPr>
                <a:xfrm>
                  <a:off x="6212452" y="828000"/>
                  <a:ext cx="2186860" cy="4536000"/>
                  <a:chOff x="6212452" y="828000"/>
                  <a:chExt cx="2186860" cy="4536000"/>
                </a:xfrm>
              </p:grpSpPr>
              <p:sp>
                <p:nvSpPr>
                  <p:cNvPr id="49" name="テキスト ボックス 48">
                    <a:extLst>
                      <a:ext uri="{FF2B5EF4-FFF2-40B4-BE49-F238E27FC236}">
                        <a16:creationId xmlns:a16="http://schemas.microsoft.com/office/drawing/2014/main" id="{332AE4FD-5396-44E6-9450-7AA51E9985C4}"/>
                      </a:ext>
                    </a:extLst>
                  </p:cNvPr>
                  <p:cNvSpPr txBox="1"/>
                  <p:nvPr/>
                </p:nvSpPr>
                <p:spPr>
                  <a:xfrm>
                    <a:off x="7021795" y="828000"/>
                    <a:ext cx="595035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Merged</a:t>
                    </a:r>
                    <a:endParaRPr kumimoji="1" lang="ja-JP" altLang="en-US" sz="9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endParaRPr>
                  </a:p>
                </p:txBody>
              </p:sp>
              <p:grpSp>
                <p:nvGrpSpPr>
                  <p:cNvPr id="17" name="グループ化 16">
                    <a:extLst>
                      <a:ext uri="{FF2B5EF4-FFF2-40B4-BE49-F238E27FC236}">
                        <a16:creationId xmlns:a16="http://schemas.microsoft.com/office/drawing/2014/main" id="{7CFB7DA9-4BF2-4F97-890F-705711BDDB25}"/>
                      </a:ext>
                    </a:extLst>
                  </p:cNvPr>
                  <p:cNvGrpSpPr/>
                  <p:nvPr/>
                </p:nvGrpSpPr>
                <p:grpSpPr>
                  <a:xfrm>
                    <a:off x="6212452" y="1025520"/>
                    <a:ext cx="2186860" cy="2160000"/>
                    <a:chOff x="6212452" y="1025520"/>
                    <a:chExt cx="2186860" cy="2160000"/>
                  </a:xfrm>
                </p:grpSpPr>
                <p:pic>
                  <p:nvPicPr>
                    <p:cNvPr id="3" name="図 2">
                      <a:extLst>
                        <a:ext uri="{FF2B5EF4-FFF2-40B4-BE49-F238E27FC236}">
                          <a16:creationId xmlns:a16="http://schemas.microsoft.com/office/drawing/2014/main" id="{825A1362-851D-40DB-8E80-9A910D9F4639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/>
                    <a:stretch>
                      <a:fillRect/>
                    </a:stretch>
                  </p:blipFill>
                  <p:spPr>
                    <a:xfrm>
                      <a:off x="6239312" y="1025520"/>
                      <a:ext cx="2160000" cy="2160000"/>
                    </a:xfrm>
                    <a:prstGeom prst="rect">
                      <a:avLst/>
                    </a:prstGeom>
                  </p:spPr>
                </p:pic>
                <p:sp>
                  <p:nvSpPr>
                    <p:cNvPr id="78" name="テキスト ボックス 77">
                      <a:extLst>
                        <a:ext uri="{FF2B5EF4-FFF2-40B4-BE49-F238E27FC236}">
                          <a16:creationId xmlns:a16="http://schemas.microsoft.com/office/drawing/2014/main" id="{F0023287-4079-4623-AFF8-EB6D2DDF8C8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30648" y="1088722"/>
                      <a:ext cx="401071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lung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79" name="テキスト ボックス 78">
                      <a:extLst>
                        <a:ext uri="{FF2B5EF4-FFF2-40B4-BE49-F238E27FC236}">
                          <a16:creationId xmlns:a16="http://schemas.microsoft.com/office/drawing/2014/main" id="{BC2951AB-4920-4147-B652-7746828E66D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974620" y="1124722"/>
                      <a:ext cx="43633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heart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80" name="テキスト ボックス 79">
                      <a:extLst>
                        <a:ext uri="{FF2B5EF4-FFF2-40B4-BE49-F238E27FC236}">
                          <a16:creationId xmlns:a16="http://schemas.microsoft.com/office/drawing/2014/main" id="{AB6AC3D8-0197-4CF6-A815-23ECDA1630B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475470" y="1124722"/>
                      <a:ext cx="39786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liver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84" name="テキスト ボックス 83">
                      <a:extLst>
                        <a:ext uri="{FF2B5EF4-FFF2-40B4-BE49-F238E27FC236}">
                          <a16:creationId xmlns:a16="http://schemas.microsoft.com/office/drawing/2014/main" id="{BBD402BE-BE1C-40B7-8DAA-25F53382B38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54692" y="1838882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kidney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85" name="テキスト ボックス 84">
                      <a:extLst>
                        <a:ext uri="{FF2B5EF4-FFF2-40B4-BE49-F238E27FC236}">
                          <a16:creationId xmlns:a16="http://schemas.microsoft.com/office/drawing/2014/main" id="{0AECE7C9-1C3F-4139-A1A5-0C5EA525529B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12452" y="1556722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spleen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86" name="テキスト ボックス 85">
                      <a:extLst>
                        <a:ext uri="{FF2B5EF4-FFF2-40B4-BE49-F238E27FC236}">
                          <a16:creationId xmlns:a16="http://schemas.microsoft.com/office/drawing/2014/main" id="{63F5DE10-D170-4AB0-9C53-A51BF1301181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901949" y="1592722"/>
                      <a:ext cx="60785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intestine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87" name="テキスト ボックス 86">
                      <a:extLst>
                        <a:ext uri="{FF2B5EF4-FFF2-40B4-BE49-F238E27FC236}">
                          <a16:creationId xmlns:a16="http://schemas.microsoft.com/office/drawing/2014/main" id="{C4CD5878-3D4D-43F8-BA94-F3D91C42D82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290721" y="2198922"/>
                      <a:ext cx="5405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muscle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88" name="テキスト ボックス 87">
                      <a:extLst>
                        <a:ext uri="{FF2B5EF4-FFF2-40B4-BE49-F238E27FC236}">
                          <a16:creationId xmlns:a16="http://schemas.microsoft.com/office/drawing/2014/main" id="{FFC08082-68E7-4BA4-9FC6-E6D3CC3FD62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10502" y="2915960"/>
                      <a:ext cx="946092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tumor in halves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grpSp>
                  <p:nvGrpSpPr>
                    <p:cNvPr id="93" name="グループ化 92">
                      <a:extLst>
                        <a:ext uri="{FF2B5EF4-FFF2-40B4-BE49-F238E27FC236}">
                          <a16:creationId xmlns:a16="http://schemas.microsoft.com/office/drawing/2014/main" id="{A826876A-C48D-40D1-9136-148A5D44FCB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39312" y="2898000"/>
                      <a:ext cx="407483" cy="216000"/>
                      <a:chOff x="3520178" y="5085208"/>
                      <a:chExt cx="407483" cy="216000"/>
                    </a:xfrm>
                  </p:grpSpPr>
                  <p:cxnSp>
                    <p:nvCxnSpPr>
                      <p:cNvPr id="95" name="直線コネクタ 94">
                        <a:extLst>
                          <a:ext uri="{FF2B5EF4-FFF2-40B4-BE49-F238E27FC236}">
                            <a16:creationId xmlns:a16="http://schemas.microsoft.com/office/drawing/2014/main" id="{A85E4741-0A3A-4652-B467-E8F0E18E45ED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 bwMode="auto">
                      <a:xfrm>
                        <a:off x="3549319" y="5301208"/>
                        <a:ext cx="349200" cy="0"/>
                      </a:xfrm>
                      <a:prstGeom prst="line">
                        <a:avLst/>
                      </a:prstGeom>
                      <a:noFill/>
                      <a:ln w="28575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sp>
                    <p:nvSpPr>
                      <p:cNvPr id="96" name="テキスト ボックス 95">
                        <a:extLst>
                          <a:ext uri="{FF2B5EF4-FFF2-40B4-BE49-F238E27FC236}">
                            <a16:creationId xmlns:a16="http://schemas.microsoft.com/office/drawing/2014/main" id="{CE824E63-86E1-4AD5-A923-BBCF38A853A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520178" y="5085208"/>
                        <a:ext cx="407483" cy="21544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1 </a:t>
                        </a:r>
                        <a:r>
                          <a:rPr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</a:t>
                        </a:r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m</a:t>
                        </a:r>
                        <a:endParaRPr kumimoji="1" lang="ja-JP" altLang="en-US" sz="800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8" name="グループ化 17">
                    <a:extLst>
                      <a:ext uri="{FF2B5EF4-FFF2-40B4-BE49-F238E27FC236}">
                        <a16:creationId xmlns:a16="http://schemas.microsoft.com/office/drawing/2014/main" id="{64E2DEDD-B05C-4F74-A46A-BFF9CF863F7E}"/>
                      </a:ext>
                    </a:extLst>
                  </p:cNvPr>
                  <p:cNvGrpSpPr/>
                  <p:nvPr/>
                </p:nvGrpSpPr>
                <p:grpSpPr>
                  <a:xfrm>
                    <a:off x="6239312" y="3204000"/>
                    <a:ext cx="2160000" cy="2160000"/>
                    <a:chOff x="6239312" y="3204000"/>
                    <a:chExt cx="2160000" cy="2160000"/>
                  </a:xfrm>
                </p:grpSpPr>
                <p:pic>
                  <p:nvPicPr>
                    <p:cNvPr id="6" name="図 5">
                      <a:extLst>
                        <a:ext uri="{FF2B5EF4-FFF2-40B4-BE49-F238E27FC236}">
                          <a16:creationId xmlns:a16="http://schemas.microsoft.com/office/drawing/2014/main" id="{71125FF2-A79C-4AAF-854F-A374EE52FFE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8"/>
                    <a:stretch>
                      <a:fillRect/>
                    </a:stretch>
                  </p:blipFill>
                  <p:spPr>
                    <a:xfrm>
                      <a:off x="6239312" y="3204000"/>
                      <a:ext cx="2160000" cy="2160000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66" name="グループ化 65">
                      <a:extLst>
                        <a:ext uri="{FF2B5EF4-FFF2-40B4-BE49-F238E27FC236}">
                          <a16:creationId xmlns:a16="http://schemas.microsoft.com/office/drawing/2014/main" id="{EBE78FDD-EE8F-4418-B4AA-5F206E22350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39312" y="5076480"/>
                      <a:ext cx="407483" cy="216000"/>
                      <a:chOff x="3520178" y="5085208"/>
                      <a:chExt cx="407483" cy="216000"/>
                    </a:xfrm>
                  </p:grpSpPr>
                  <p:cxnSp>
                    <p:nvCxnSpPr>
                      <p:cNvPr id="67" name="直線コネクタ 66">
                        <a:extLst>
                          <a:ext uri="{FF2B5EF4-FFF2-40B4-BE49-F238E27FC236}">
                            <a16:creationId xmlns:a16="http://schemas.microsoft.com/office/drawing/2014/main" id="{1E18DB5D-478B-43F5-9EC7-B23EC46CA0FC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 bwMode="auto">
                      <a:xfrm>
                        <a:off x="3549319" y="5301208"/>
                        <a:ext cx="349200" cy="0"/>
                      </a:xfrm>
                      <a:prstGeom prst="line">
                        <a:avLst/>
                      </a:prstGeom>
                      <a:noFill/>
                      <a:ln w="28575" cap="flat" cmpd="sng" algn="ctr">
                        <a:solidFill>
                          <a:schemeClr val="bg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sp>
                    <p:nvSpPr>
                      <p:cNvPr id="69" name="テキスト ボックス 68">
                        <a:extLst>
                          <a:ext uri="{FF2B5EF4-FFF2-40B4-BE49-F238E27FC236}">
                            <a16:creationId xmlns:a16="http://schemas.microsoft.com/office/drawing/2014/main" id="{E540254C-B0A0-42F1-9E9A-99F32E43B36B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3520178" y="5085208"/>
                        <a:ext cx="407483" cy="21544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1 </a:t>
                        </a:r>
                        <a:r>
                          <a:rPr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</a:t>
                        </a:r>
                        <a:r>
                          <a:rPr kumimoji="1" lang="en-US" altLang="ja-JP" sz="800" dirty="0">
                            <a:solidFill>
                              <a:schemeClr val="bg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m</a:t>
                        </a:r>
                        <a:endParaRPr kumimoji="1" lang="ja-JP" altLang="en-US" sz="800" dirty="0">
                          <a:solidFill>
                            <a:schemeClr val="bg1"/>
                          </a:solidFill>
                        </a:endParaRPr>
                      </a:p>
                    </p:txBody>
                  </p:sp>
                </p:grpSp>
                <p:sp>
                  <p:nvSpPr>
                    <p:cNvPr id="120" name="テキスト ボックス 119">
                      <a:extLst>
                        <a:ext uri="{FF2B5EF4-FFF2-40B4-BE49-F238E27FC236}">
                          <a16:creationId xmlns:a16="http://schemas.microsoft.com/office/drawing/2014/main" id="{AB3E2354-2809-4CC7-AA3D-B8716A6BE7A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579896" y="3240000"/>
                      <a:ext cx="401071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lung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21" name="テキスト ボックス 120">
                      <a:extLst>
                        <a:ext uri="{FF2B5EF4-FFF2-40B4-BE49-F238E27FC236}">
                          <a16:creationId xmlns:a16="http://schemas.microsoft.com/office/drawing/2014/main" id="{F57127B5-7658-45A7-A46E-D1A7191CD6B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140205" y="3240000"/>
                      <a:ext cx="436338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heart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22" name="テキスト ボックス 121">
                      <a:extLst>
                        <a:ext uri="{FF2B5EF4-FFF2-40B4-BE49-F238E27FC236}">
                          <a16:creationId xmlns:a16="http://schemas.microsoft.com/office/drawing/2014/main" id="{C3451C22-74B9-4363-BE59-17F6855A03C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667690" y="3774232"/>
                      <a:ext cx="397866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liver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23" name="テキスト ボックス 122">
                      <a:extLst>
                        <a:ext uri="{FF2B5EF4-FFF2-40B4-BE49-F238E27FC236}">
                          <a16:creationId xmlns:a16="http://schemas.microsoft.com/office/drawing/2014/main" id="{6FF4CD4E-0A6E-42CF-8173-991E5F1378E8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276880" y="3702224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kidney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24" name="テキスト ボックス 123">
                      <a:extLst>
                        <a:ext uri="{FF2B5EF4-FFF2-40B4-BE49-F238E27FC236}">
                          <a16:creationId xmlns:a16="http://schemas.microsoft.com/office/drawing/2014/main" id="{82C57516-2C6A-4D8E-95A2-884E312E3D4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458880" y="4221088"/>
                      <a:ext cx="51167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spleen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25" name="テキスト ボックス 124">
                      <a:extLst>
                        <a:ext uri="{FF2B5EF4-FFF2-40B4-BE49-F238E27FC236}">
                          <a16:creationId xmlns:a16="http://schemas.microsoft.com/office/drawing/2014/main" id="{58807C7E-9561-4E3B-AD06-20E93E4FEA5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534329" y="4206280"/>
                      <a:ext cx="607859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b="1" dirty="0">
                          <a:solidFill>
                            <a:schemeClr val="bg1"/>
                          </a:solidFill>
                        </a:rPr>
                        <a:t>intestine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26" name="テキスト ボックス 125">
                      <a:extLst>
                        <a:ext uri="{FF2B5EF4-FFF2-40B4-BE49-F238E27FC236}">
                          <a16:creationId xmlns:a16="http://schemas.microsoft.com/office/drawing/2014/main" id="{E7BDD3D6-3E46-483E-8F10-57E508B3191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6609311" y="4500000"/>
                      <a:ext cx="540533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muscle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  <p:sp>
                  <p:nvSpPr>
                    <p:cNvPr id="127" name="テキスト ボックス 126">
                      <a:extLst>
                        <a:ext uri="{FF2B5EF4-FFF2-40B4-BE49-F238E27FC236}">
                          <a16:creationId xmlns:a16="http://schemas.microsoft.com/office/drawing/2014/main" id="{E12AFEA9-3144-4F42-9C97-DF47BA56798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7061394" y="5013176"/>
                      <a:ext cx="946092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en-US" altLang="ja-JP" sz="800" b="1" dirty="0">
                          <a:solidFill>
                            <a:schemeClr val="bg1"/>
                          </a:solidFill>
                        </a:rPr>
                        <a:t>tumor in halves</a:t>
                      </a:r>
                      <a:endParaRPr kumimoji="1" lang="ja-JP" altLang="en-US" sz="800" b="1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  <p:sp>
          <p:nvSpPr>
            <p:cNvPr id="102" name="テキスト ボックス 101">
              <a:extLst>
                <a:ext uri="{FF2B5EF4-FFF2-40B4-BE49-F238E27FC236}">
                  <a16:creationId xmlns:a16="http://schemas.microsoft.com/office/drawing/2014/main" id="{0266D35D-804C-40DD-86ED-A7AFC24665D1}"/>
                </a:ext>
              </a:extLst>
            </p:cNvPr>
            <p:cNvSpPr txBox="1"/>
            <p:nvPr/>
          </p:nvSpPr>
          <p:spPr>
            <a:xfrm>
              <a:off x="1021500" y="5418000"/>
              <a:ext cx="8244000" cy="8236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</a:t>
              </a:r>
              <a:r>
                <a:rPr lang="en-US" altLang="ja-JP" sz="1100" b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S11. 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Dual</a:t>
              </a:r>
              <a:r>
                <a:rPr lang="en-US" altLang="ja-JP" sz="1100" b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near-infrared fluorescence (NIRF) imaging of the excised tumor and major organs of mice bearing U87MG or IGR-OV1 subcutaneous tumors 4 h after intravenous injection of a cocktail of 5 nmol IR800-pHLIP (green) and 10 nmol Cy5.5-RaftRGD (red). Yellow demonstrates red/green overlapping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ＭＳ 明朝" panose="02020609040205080304" pitchFamily="17" charset="-128"/>
                  <a:cs typeface="Arial" panose="020B0604020202020204" pitchFamily="34" charset="0"/>
                </a:rPr>
                <a:t>.</a:t>
              </a:r>
              <a:endParaRPr lang="en-US" altLang="ja-JP" sz="11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81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1190EBB5-314E-4CE8-9878-CA3200DB1D39}"/>
              </a:ext>
            </a:extLst>
          </p:cNvPr>
          <p:cNvSpPr txBox="1"/>
          <p:nvPr/>
        </p:nvSpPr>
        <p:spPr>
          <a:xfrm>
            <a:off x="3834047" y="210126"/>
            <a:ext cx="27719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S12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E6C3DE4-C302-422B-AC09-EC246C22F783}"/>
              </a:ext>
            </a:extLst>
          </p:cNvPr>
          <p:cNvGrpSpPr/>
          <p:nvPr/>
        </p:nvGrpSpPr>
        <p:grpSpPr>
          <a:xfrm>
            <a:off x="1962000" y="885201"/>
            <a:ext cx="6516000" cy="5064079"/>
            <a:chOff x="1962000" y="896808"/>
            <a:chExt cx="6516000" cy="5064079"/>
          </a:xfrm>
        </p:grpSpPr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A25EA0B7-369B-4AA3-A97A-0DC30738903D}"/>
                </a:ext>
              </a:extLst>
            </p:cNvPr>
            <p:cNvSpPr txBox="1"/>
            <p:nvPr/>
          </p:nvSpPr>
          <p:spPr>
            <a:xfrm>
              <a:off x="1962000" y="5137200"/>
              <a:ext cx="6516000" cy="8236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S12.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Spatial relationship of the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intratumoral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of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with Cy5.5-RaftRGD. Shown are representative tiled images of bright-field (</a:t>
              </a:r>
              <a:r>
                <a:rPr lang="en-US" altLang="ja-JP" sz="1100" b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A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,</a:t>
              </a:r>
              <a:r>
                <a:rPr lang="en-US" altLang="ja-JP" sz="1100" b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C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) and the corresponding merged images (</a:t>
              </a:r>
              <a:r>
                <a:rPr lang="en-US" altLang="ja-JP" sz="1100" b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B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,</a:t>
              </a:r>
              <a:r>
                <a:rPr lang="en-US" altLang="ja-JP" sz="1100" b="1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D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) of IR800-pHLIP (green) and Cy5.5-RaftRGD (red) obtained from U87MG and IGR-OV1 tumor sections.</a:t>
              </a:r>
            </a:p>
          </p:txBody>
        </p:sp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E9CFB771-B3A4-4864-B743-D884B21DA8D1}"/>
                </a:ext>
              </a:extLst>
            </p:cNvPr>
            <p:cNvGrpSpPr/>
            <p:nvPr/>
          </p:nvGrpSpPr>
          <p:grpSpPr>
            <a:xfrm>
              <a:off x="2935202" y="896808"/>
              <a:ext cx="4343023" cy="4188376"/>
              <a:chOff x="2935202" y="896808"/>
              <a:chExt cx="4343023" cy="4188376"/>
            </a:xfrm>
          </p:grpSpPr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D093B3E-FD76-47C6-8B79-A5F8DFEE6E1E}"/>
                  </a:ext>
                </a:extLst>
              </p:cNvPr>
              <p:cNvSpPr txBox="1"/>
              <p:nvPr/>
            </p:nvSpPr>
            <p:spPr>
              <a:xfrm>
                <a:off x="5379863" y="896808"/>
                <a:ext cx="1723549" cy="23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900" b="1" dirty="0">
                    <a:solidFill>
                      <a:srgbClr val="006600"/>
                    </a:solidFill>
                  </a:rPr>
                  <a:t>IR800-pHLIP</a:t>
                </a:r>
                <a:r>
                  <a:rPr lang="en-US" altLang="ja-JP" sz="900" b="1" dirty="0">
                    <a:solidFill>
                      <a:srgbClr val="FF0000"/>
                    </a:solidFill>
                  </a:rPr>
                  <a:t>Cy5.5-RaftRGD</a:t>
                </a:r>
                <a:endParaRPr kumimoji="1" lang="en-US" altLang="ja-JP" sz="9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12EB3E4B-1DAE-4974-B36C-627EAEF32FA9}"/>
                  </a:ext>
                </a:extLst>
              </p:cNvPr>
              <p:cNvSpPr txBox="1"/>
              <p:nvPr/>
            </p:nvSpPr>
            <p:spPr>
              <a:xfrm>
                <a:off x="3810216" y="896808"/>
                <a:ext cx="800219" cy="2339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ts val="1200"/>
                  </a:lnSpc>
                </a:pPr>
                <a:r>
                  <a:rPr lang="en-US" altLang="ja-JP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Bright-field</a:t>
                </a:r>
                <a:endParaRPr kumimoji="1" lang="en-US" altLang="ja-JP" sz="9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BB8D8F49-77C6-43BE-AA5B-85C16EDF6BB0}"/>
                  </a:ext>
                </a:extLst>
              </p:cNvPr>
              <p:cNvGrpSpPr/>
              <p:nvPr/>
            </p:nvGrpSpPr>
            <p:grpSpPr>
              <a:xfrm>
                <a:off x="3168000" y="1067759"/>
                <a:ext cx="2078915" cy="2000294"/>
                <a:chOff x="3168000" y="1067759"/>
                <a:chExt cx="2078915" cy="2000294"/>
              </a:xfrm>
            </p:grpSpPr>
            <p:pic>
              <p:nvPicPr>
                <p:cNvPr id="47" name="図 46">
                  <a:extLst>
                    <a:ext uri="{FF2B5EF4-FFF2-40B4-BE49-F238E27FC236}">
                      <a16:creationId xmlns:a16="http://schemas.microsoft.com/office/drawing/2014/main" id="{F8C8DBEA-E768-4546-9314-6CCFD599C5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/>
                <a:srcRect l="11556" t="16997" r="12019" b="27908"/>
                <a:stretch/>
              </p:blipFill>
              <p:spPr>
                <a:xfrm>
                  <a:off x="3209527" y="1084644"/>
                  <a:ext cx="2001599" cy="1983409"/>
                </a:xfrm>
                <a:prstGeom prst="rect">
                  <a:avLst/>
                </a:prstGeom>
              </p:spPr>
            </p:pic>
            <p:grpSp>
              <p:nvGrpSpPr>
                <p:cNvPr id="5" name="グループ化 4">
                  <a:extLst>
                    <a:ext uri="{FF2B5EF4-FFF2-40B4-BE49-F238E27FC236}">
                      <a16:creationId xmlns:a16="http://schemas.microsoft.com/office/drawing/2014/main" id="{769C5235-8FA8-427B-B180-9A1E45D162EC}"/>
                    </a:ext>
                  </a:extLst>
                </p:cNvPr>
                <p:cNvGrpSpPr/>
                <p:nvPr/>
              </p:nvGrpSpPr>
              <p:grpSpPr>
                <a:xfrm>
                  <a:off x="4716000" y="2783117"/>
                  <a:ext cx="530915" cy="216000"/>
                  <a:chOff x="4716000" y="2783117"/>
                  <a:chExt cx="530915" cy="216000"/>
                </a:xfrm>
              </p:grpSpPr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id="{DA17F14F-1362-43C7-9E6A-BA331B0C10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824857" y="2999117"/>
                    <a:ext cx="313200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18" name="テキスト ボックス 17">
                    <a:extLst>
                      <a:ext uri="{FF2B5EF4-FFF2-40B4-BE49-F238E27FC236}">
                        <a16:creationId xmlns:a16="http://schemas.microsoft.com/office/drawing/2014/main" id="{35991C6A-55D9-406F-81C2-86EB84E56613}"/>
                      </a:ext>
                    </a:extLst>
                  </p:cNvPr>
                  <p:cNvSpPr txBox="1"/>
                  <p:nvPr/>
                </p:nvSpPr>
                <p:spPr>
                  <a:xfrm>
                    <a:off x="4716000" y="2783117"/>
                    <a:ext cx="530915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dirty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</a:rPr>
                      <a:t>00 </a:t>
                    </a:r>
                    <a:r>
                      <a:rPr kumimoji="1" lang="el-GR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</a:t>
                    </a:r>
                    <a:endParaRPr kumimoji="1" lang="ja-JP" altLang="en-US" sz="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25" name="テキスト ボックス 24">
                  <a:extLst>
                    <a:ext uri="{FF2B5EF4-FFF2-40B4-BE49-F238E27FC236}">
                      <a16:creationId xmlns:a16="http://schemas.microsoft.com/office/drawing/2014/main" id="{854DB0EF-46E2-4D58-9FD4-79DF75C0533D}"/>
                    </a:ext>
                  </a:extLst>
                </p:cNvPr>
                <p:cNvSpPr txBox="1"/>
                <p:nvPr/>
              </p:nvSpPr>
              <p:spPr>
                <a:xfrm>
                  <a:off x="3168000" y="1067759"/>
                  <a:ext cx="25840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800" b="1" dirty="0">
                      <a:solidFill>
                        <a:schemeClr val="bg1"/>
                      </a:solidFill>
                    </a:rPr>
                    <a:t>A</a:t>
                  </a:r>
                  <a:endParaRPr kumimoji="1" lang="ja-JP" altLang="en-US" sz="800" b="1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87" name="テキスト ボックス 86">
                <a:extLst>
                  <a:ext uri="{FF2B5EF4-FFF2-40B4-BE49-F238E27FC236}">
                    <a16:creationId xmlns:a16="http://schemas.microsoft.com/office/drawing/2014/main" id="{50810AB8-6FFF-4D5A-87E2-23F35D931C32}"/>
                  </a:ext>
                </a:extLst>
              </p:cNvPr>
              <p:cNvSpPr txBox="1"/>
              <p:nvPr/>
            </p:nvSpPr>
            <p:spPr>
              <a:xfrm rot="16200000">
                <a:off x="2759512" y="1960932"/>
                <a:ext cx="58221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900" b="1" dirty="0"/>
                  <a:t>U</a:t>
                </a:r>
                <a:r>
                  <a:rPr lang="en-US" altLang="ja-JP" sz="900" b="1" dirty="0"/>
                  <a:t>87MG</a:t>
                </a:r>
                <a:endParaRPr kumimoji="1" lang="ja-JP" altLang="en-US" sz="900" b="1" dirty="0"/>
              </a:p>
            </p:txBody>
          </p:sp>
          <p:sp>
            <p:nvSpPr>
              <p:cNvPr id="88" name="テキスト ボックス 87">
                <a:extLst>
                  <a:ext uri="{FF2B5EF4-FFF2-40B4-BE49-F238E27FC236}">
                    <a16:creationId xmlns:a16="http://schemas.microsoft.com/office/drawing/2014/main" id="{8339C424-52B0-4F37-9172-9D9C56B9EA65}"/>
                  </a:ext>
                </a:extLst>
              </p:cNvPr>
              <p:cNvSpPr txBox="1"/>
              <p:nvPr/>
            </p:nvSpPr>
            <p:spPr>
              <a:xfrm rot="16200000">
                <a:off x="2721040" y="3978062"/>
                <a:ext cx="65915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IGR-OV1</a:t>
                </a:r>
                <a:endParaRPr kumimoji="1" lang="ja-JP" altLang="en-US" sz="900" b="1" dirty="0"/>
              </a:p>
            </p:txBody>
          </p:sp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32517A1B-B301-4E7C-A755-7B94CDACE6D4}"/>
                  </a:ext>
                </a:extLst>
              </p:cNvPr>
              <p:cNvGrpSpPr/>
              <p:nvPr/>
            </p:nvGrpSpPr>
            <p:grpSpPr>
              <a:xfrm>
                <a:off x="5199310" y="1067759"/>
                <a:ext cx="2078915" cy="2000294"/>
                <a:chOff x="5199310" y="1067759"/>
                <a:chExt cx="2078915" cy="2000294"/>
              </a:xfrm>
            </p:grpSpPr>
            <p:pic>
              <p:nvPicPr>
                <p:cNvPr id="46" name="図 45">
                  <a:extLst>
                    <a:ext uri="{FF2B5EF4-FFF2-40B4-BE49-F238E27FC236}">
                      <a16:creationId xmlns:a16="http://schemas.microsoft.com/office/drawing/2014/main" id="{9D545FA0-BB9A-4DAE-B1B5-71FB1470510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20000" contrast="20000"/>
                          </a14:imgEffect>
                        </a14:imgLayer>
                      </a14:imgProps>
                    </a:ext>
                  </a:extLst>
                </a:blip>
                <a:srcRect l="11556" t="16997" r="12019" b="27908"/>
                <a:stretch/>
              </p:blipFill>
              <p:spPr>
                <a:xfrm>
                  <a:off x="5240837" y="1084643"/>
                  <a:ext cx="2001600" cy="1983410"/>
                </a:xfrm>
                <a:prstGeom prst="rect">
                  <a:avLst/>
                </a:prstGeom>
              </p:spPr>
            </p:pic>
            <p:sp>
              <p:nvSpPr>
                <p:cNvPr id="27" name="テキスト ボックス 26">
                  <a:extLst>
                    <a:ext uri="{FF2B5EF4-FFF2-40B4-BE49-F238E27FC236}">
                      <a16:creationId xmlns:a16="http://schemas.microsoft.com/office/drawing/2014/main" id="{FF818B87-3D06-4367-841A-8EE3F76C5E14}"/>
                    </a:ext>
                  </a:extLst>
                </p:cNvPr>
                <p:cNvSpPr txBox="1"/>
                <p:nvPr/>
              </p:nvSpPr>
              <p:spPr>
                <a:xfrm>
                  <a:off x="5199310" y="1067759"/>
                  <a:ext cx="25840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800" b="1" dirty="0">
                      <a:solidFill>
                        <a:schemeClr val="bg1"/>
                      </a:solidFill>
                    </a:rPr>
                    <a:t>B</a:t>
                  </a:r>
                  <a:endParaRPr kumimoji="1" lang="ja-JP" altLang="en-US" sz="800" b="1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6" name="グループ化 5">
                  <a:extLst>
                    <a:ext uri="{FF2B5EF4-FFF2-40B4-BE49-F238E27FC236}">
                      <a16:creationId xmlns:a16="http://schemas.microsoft.com/office/drawing/2014/main" id="{3DC513B9-9A1B-4A56-9A2B-C99FB0A09D95}"/>
                    </a:ext>
                  </a:extLst>
                </p:cNvPr>
                <p:cNvGrpSpPr/>
                <p:nvPr/>
              </p:nvGrpSpPr>
              <p:grpSpPr>
                <a:xfrm>
                  <a:off x="6747310" y="2783117"/>
                  <a:ext cx="530915" cy="216000"/>
                  <a:chOff x="6747310" y="2783117"/>
                  <a:chExt cx="530915" cy="216000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id="{6EF81921-1A7F-4942-B861-06BF81E1D47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856168" y="2999117"/>
                    <a:ext cx="313200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30" name="テキスト ボックス 29">
                    <a:extLst>
                      <a:ext uri="{FF2B5EF4-FFF2-40B4-BE49-F238E27FC236}">
                        <a16:creationId xmlns:a16="http://schemas.microsoft.com/office/drawing/2014/main" id="{E840A7A0-3302-462E-B536-2F5CA9C26ABF}"/>
                      </a:ext>
                    </a:extLst>
                  </p:cNvPr>
                  <p:cNvSpPr txBox="1"/>
                  <p:nvPr/>
                </p:nvSpPr>
                <p:spPr>
                  <a:xfrm>
                    <a:off x="6747310" y="2783117"/>
                    <a:ext cx="530915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dirty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</a:rPr>
                      <a:t>00 </a:t>
                    </a:r>
                    <a:r>
                      <a:rPr kumimoji="1" lang="el-GR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</a:t>
                    </a:r>
                    <a:endParaRPr kumimoji="1" lang="ja-JP" altLang="en-US" sz="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1" name="グループ化 10">
                <a:extLst>
                  <a:ext uri="{FF2B5EF4-FFF2-40B4-BE49-F238E27FC236}">
                    <a16:creationId xmlns:a16="http://schemas.microsoft.com/office/drawing/2014/main" id="{C9D83145-DEF0-4022-9047-ACD1D3BF8184}"/>
                  </a:ext>
                </a:extLst>
              </p:cNvPr>
              <p:cNvGrpSpPr/>
              <p:nvPr/>
            </p:nvGrpSpPr>
            <p:grpSpPr>
              <a:xfrm>
                <a:off x="3168000" y="3084888"/>
                <a:ext cx="2078915" cy="2000296"/>
                <a:chOff x="3168000" y="3084888"/>
                <a:chExt cx="2078915" cy="2000296"/>
              </a:xfrm>
            </p:grpSpPr>
            <p:pic>
              <p:nvPicPr>
                <p:cNvPr id="49" name="図 48">
                  <a:extLst>
                    <a:ext uri="{FF2B5EF4-FFF2-40B4-BE49-F238E27FC236}">
                      <a16:creationId xmlns:a16="http://schemas.microsoft.com/office/drawing/2014/main" id="{0F9A8337-D705-49E0-897A-47F2DABC5AB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9822"/>
                <a:stretch/>
              </p:blipFill>
              <p:spPr>
                <a:xfrm>
                  <a:off x="3209526" y="3101773"/>
                  <a:ext cx="2001600" cy="1983411"/>
                </a:xfrm>
                <a:prstGeom prst="rect">
                  <a:avLst/>
                </a:prstGeom>
              </p:spPr>
            </p:pic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0F4CAC07-3DC2-4F70-8171-2197E93A17FF}"/>
                    </a:ext>
                  </a:extLst>
                </p:cNvPr>
                <p:cNvSpPr txBox="1"/>
                <p:nvPr/>
              </p:nvSpPr>
              <p:spPr>
                <a:xfrm>
                  <a:off x="3168000" y="3084888"/>
                  <a:ext cx="25840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800" b="1" dirty="0">
                      <a:solidFill>
                        <a:schemeClr val="bg1"/>
                      </a:solidFill>
                    </a:rPr>
                    <a:t>C</a:t>
                  </a:r>
                  <a:endParaRPr kumimoji="1" lang="ja-JP" altLang="en-US" sz="800" b="1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" name="グループ化 6">
                  <a:extLst>
                    <a:ext uri="{FF2B5EF4-FFF2-40B4-BE49-F238E27FC236}">
                      <a16:creationId xmlns:a16="http://schemas.microsoft.com/office/drawing/2014/main" id="{CCC32013-989E-4A87-8F62-25676A9938F5}"/>
                    </a:ext>
                  </a:extLst>
                </p:cNvPr>
                <p:cNvGrpSpPr/>
                <p:nvPr/>
              </p:nvGrpSpPr>
              <p:grpSpPr>
                <a:xfrm>
                  <a:off x="4716000" y="4800246"/>
                  <a:ext cx="530915" cy="216000"/>
                  <a:chOff x="4716000" y="4800246"/>
                  <a:chExt cx="530915" cy="216000"/>
                </a:xfrm>
              </p:grpSpPr>
              <p:cxnSp>
                <p:nvCxnSpPr>
                  <p:cNvPr id="20" name="直線コネクタ 19">
                    <a:extLst>
                      <a:ext uri="{FF2B5EF4-FFF2-40B4-BE49-F238E27FC236}">
                        <a16:creationId xmlns:a16="http://schemas.microsoft.com/office/drawing/2014/main" id="{E21256D1-227F-41AD-BD44-5D1432E036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4824857" y="5016246"/>
                    <a:ext cx="313200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36" name="テキスト ボックス 35">
                    <a:extLst>
                      <a:ext uri="{FF2B5EF4-FFF2-40B4-BE49-F238E27FC236}">
                        <a16:creationId xmlns:a16="http://schemas.microsoft.com/office/drawing/2014/main" id="{EBE970FB-B11C-4600-B2C0-E4D1953EB949}"/>
                      </a:ext>
                    </a:extLst>
                  </p:cNvPr>
                  <p:cNvSpPr txBox="1"/>
                  <p:nvPr/>
                </p:nvSpPr>
                <p:spPr>
                  <a:xfrm>
                    <a:off x="4716000" y="4800246"/>
                    <a:ext cx="530915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dirty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</a:rPr>
                      <a:t>00 </a:t>
                    </a:r>
                    <a:r>
                      <a:rPr kumimoji="1" lang="el-GR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</a:t>
                    </a:r>
                    <a:endParaRPr kumimoji="1" lang="ja-JP" altLang="en-US" sz="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1FAE4BA7-0CEC-4ED4-9A6F-D76B9B6DD002}"/>
                  </a:ext>
                </a:extLst>
              </p:cNvPr>
              <p:cNvGrpSpPr/>
              <p:nvPr/>
            </p:nvGrpSpPr>
            <p:grpSpPr>
              <a:xfrm>
                <a:off x="5199310" y="3084888"/>
                <a:ext cx="2078915" cy="2000296"/>
                <a:chOff x="5199310" y="3084888"/>
                <a:chExt cx="2078915" cy="2000296"/>
              </a:xfrm>
            </p:grpSpPr>
            <p:pic>
              <p:nvPicPr>
                <p:cNvPr id="48" name="図 47">
                  <a:extLst>
                    <a:ext uri="{FF2B5EF4-FFF2-40B4-BE49-F238E27FC236}">
                      <a16:creationId xmlns:a16="http://schemas.microsoft.com/office/drawing/2014/main" id="{167D872F-A5B5-4E72-A23E-89A15949E15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6"/>
                <a:srcRect t="9822"/>
                <a:stretch/>
              </p:blipFill>
              <p:spPr>
                <a:xfrm>
                  <a:off x="5240837" y="3101773"/>
                  <a:ext cx="2001600" cy="1983411"/>
                </a:xfrm>
                <a:prstGeom prst="rect">
                  <a:avLst/>
                </a:prstGeom>
              </p:spPr>
            </p:pic>
            <p:sp>
              <p:nvSpPr>
                <p:cNvPr id="32" name="テキスト ボックス 31">
                  <a:extLst>
                    <a:ext uri="{FF2B5EF4-FFF2-40B4-BE49-F238E27FC236}">
                      <a16:creationId xmlns:a16="http://schemas.microsoft.com/office/drawing/2014/main" id="{F0F3DA00-1B68-4F57-9C09-3C7CE616ABD3}"/>
                    </a:ext>
                  </a:extLst>
                </p:cNvPr>
                <p:cNvSpPr txBox="1"/>
                <p:nvPr/>
              </p:nvSpPr>
              <p:spPr>
                <a:xfrm>
                  <a:off x="5199310" y="3084888"/>
                  <a:ext cx="258404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800" b="1" dirty="0">
                      <a:solidFill>
                        <a:schemeClr val="bg1"/>
                      </a:solidFill>
                    </a:rPr>
                    <a:t>D</a:t>
                  </a:r>
                  <a:endParaRPr kumimoji="1" lang="ja-JP" altLang="en-US" sz="800" b="1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9" name="グループ化 8">
                  <a:extLst>
                    <a:ext uri="{FF2B5EF4-FFF2-40B4-BE49-F238E27FC236}">
                      <a16:creationId xmlns:a16="http://schemas.microsoft.com/office/drawing/2014/main" id="{24743CE4-B3C1-4481-AA24-1C9234B6D092}"/>
                    </a:ext>
                  </a:extLst>
                </p:cNvPr>
                <p:cNvGrpSpPr/>
                <p:nvPr/>
              </p:nvGrpSpPr>
              <p:grpSpPr>
                <a:xfrm>
                  <a:off x="6747310" y="4800246"/>
                  <a:ext cx="530915" cy="216000"/>
                  <a:chOff x="6747310" y="4800246"/>
                  <a:chExt cx="530915" cy="216000"/>
                </a:xfrm>
              </p:grpSpPr>
              <p:cxnSp>
                <p:nvCxnSpPr>
                  <p:cNvPr id="23" name="直線コネクタ 22">
                    <a:extLst>
                      <a:ext uri="{FF2B5EF4-FFF2-40B4-BE49-F238E27FC236}">
                        <a16:creationId xmlns:a16="http://schemas.microsoft.com/office/drawing/2014/main" id="{FE0D81B8-DF3D-49FA-AD3E-FCF6129BA3B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856168" y="5016246"/>
                    <a:ext cx="313200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37" name="テキスト ボックス 36">
                    <a:extLst>
                      <a:ext uri="{FF2B5EF4-FFF2-40B4-BE49-F238E27FC236}">
                        <a16:creationId xmlns:a16="http://schemas.microsoft.com/office/drawing/2014/main" id="{6736A93F-A048-4387-831D-B9DFE984DD02}"/>
                      </a:ext>
                    </a:extLst>
                  </p:cNvPr>
                  <p:cNvSpPr txBox="1"/>
                  <p:nvPr/>
                </p:nvSpPr>
                <p:spPr>
                  <a:xfrm>
                    <a:off x="6747310" y="4800246"/>
                    <a:ext cx="530915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800" dirty="0">
                        <a:solidFill>
                          <a:schemeClr val="bg1"/>
                        </a:solidFill>
                      </a:rPr>
                      <a:t>5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</a:rPr>
                      <a:t>00 </a:t>
                    </a:r>
                    <a:r>
                      <a:rPr kumimoji="1" lang="el-GR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</a:t>
                    </a:r>
                    <a:endParaRPr kumimoji="1" lang="ja-JP" altLang="en-US" sz="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4216344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テキスト ボックス 236">
            <a:extLst>
              <a:ext uri="{FF2B5EF4-FFF2-40B4-BE49-F238E27FC236}">
                <a16:creationId xmlns:a16="http://schemas.microsoft.com/office/drawing/2014/main" id="{89C2BC2F-D071-4A60-92F3-48A077EFF570}"/>
              </a:ext>
            </a:extLst>
          </p:cNvPr>
          <p:cNvSpPr txBox="1"/>
          <p:nvPr/>
        </p:nvSpPr>
        <p:spPr>
          <a:xfrm>
            <a:off x="2814237" y="210126"/>
            <a:ext cx="2658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S2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B22DCED9-B6A4-4482-94D2-246E38B3EB6D}"/>
              </a:ext>
            </a:extLst>
          </p:cNvPr>
          <p:cNvGrpSpPr/>
          <p:nvPr/>
        </p:nvGrpSpPr>
        <p:grpSpPr>
          <a:xfrm>
            <a:off x="661500" y="835200"/>
            <a:ext cx="8964000" cy="5889080"/>
            <a:chOff x="661500" y="835200"/>
            <a:chExt cx="8964000" cy="5889080"/>
          </a:xfrm>
        </p:grpSpPr>
        <p:sp>
          <p:nvSpPr>
            <p:cNvPr id="235" name="テキスト ボックス 234">
              <a:extLst>
                <a:ext uri="{FF2B5EF4-FFF2-40B4-BE49-F238E27FC236}">
                  <a16:creationId xmlns:a16="http://schemas.microsoft.com/office/drawing/2014/main" id="{57647180-DBD9-457A-A89F-C1FD7879E921}"/>
                </a:ext>
              </a:extLst>
            </p:cNvPr>
            <p:cNvSpPr txBox="1"/>
            <p:nvPr/>
          </p:nvSpPr>
          <p:spPr>
            <a:xfrm>
              <a:off x="6313500" y="1184168"/>
              <a:ext cx="3312000" cy="310892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S2.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Distribution of 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on whole-tumor sections</a:t>
              </a:r>
              <a:r>
                <a:rPr lang="ja-JP" altLang="en-US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of</a:t>
              </a:r>
              <a:r>
                <a:rPr lang="ja-JP" altLang="en-US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U87MG tumors. U87MG tumor-bearing mice were intravenously injected with a cocktail of AF546-pHLIP and IR800-pHLIP (5 nmol each) and examined at 4 h post-injection. Shown are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near-infrared fluorescence (NIRF)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images of 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(IR800-pHLIP, red) in parallel with those of histologic sections stained with hematoxylin and eosin (H&amp;E) and pimonidazole-stained hypoxia (green). The NIRF images were acquired on the same whole sections; H&amp;E staining was performed on adjacent sections.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 </a:t>
              </a:r>
              <a:r>
                <a:rPr lang="en-US" altLang="ja-JP" sz="1100" i="1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CN 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represents a region of coagulative necrosis.</a:t>
              </a:r>
              <a:endParaRPr lang="en-US" altLang="ja-JP" sz="1100" kern="100" dirty="0">
                <a:solidFill>
                  <a:srgbClr val="0D0D0D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Arial" panose="020B0604020202020204" pitchFamily="34" charset="0"/>
              </a:endParaRPr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545ECAFD-2476-4189-B839-0C78D3B0FE24}"/>
                </a:ext>
              </a:extLst>
            </p:cNvPr>
            <p:cNvGrpSpPr/>
            <p:nvPr/>
          </p:nvGrpSpPr>
          <p:grpSpPr>
            <a:xfrm>
              <a:off x="661500" y="835200"/>
              <a:ext cx="5588911" cy="5889080"/>
              <a:chOff x="661500" y="835200"/>
              <a:chExt cx="5588911" cy="5889080"/>
            </a:xfrm>
          </p:grpSpPr>
          <p:pic>
            <p:nvPicPr>
              <p:cNvPr id="15" name="図 14">
                <a:extLst>
                  <a:ext uri="{FF2B5EF4-FFF2-40B4-BE49-F238E27FC236}">
                    <a16:creationId xmlns:a16="http://schemas.microsoft.com/office/drawing/2014/main" id="{65751B40-262C-4D7E-91AB-CCA5109548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447964" y="1028637"/>
                <a:ext cx="1392551" cy="1800000"/>
              </a:xfrm>
              <a:prstGeom prst="rect">
                <a:avLst/>
              </a:prstGeom>
            </p:spPr>
          </p:pic>
          <p:sp>
            <p:nvSpPr>
              <p:cNvPr id="93" name="テキスト ボックス 92">
                <a:extLst>
                  <a:ext uri="{FF2B5EF4-FFF2-40B4-BE49-F238E27FC236}">
                    <a16:creationId xmlns:a16="http://schemas.microsoft.com/office/drawing/2014/main" id="{F5B0E172-4EAA-437C-B987-44C1B6CA4A1A}"/>
                  </a:ext>
                </a:extLst>
              </p:cNvPr>
              <p:cNvSpPr txBox="1"/>
              <p:nvPr/>
            </p:nvSpPr>
            <p:spPr>
              <a:xfrm>
                <a:off x="2300269" y="835200"/>
                <a:ext cx="86433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900" b="1" dirty="0">
                    <a:solidFill>
                      <a:srgbClr val="FF0000"/>
                    </a:solidFill>
                  </a:rPr>
                  <a:t>IR800-pHLIP</a:t>
                </a:r>
                <a:endParaRPr kumimoji="1" lang="ja-JP" altLang="en-US" sz="9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E6E49B36-614F-48BA-98B4-FDC34FC96C31}"/>
                  </a:ext>
                </a:extLst>
              </p:cNvPr>
              <p:cNvSpPr txBox="1"/>
              <p:nvPr/>
            </p:nvSpPr>
            <p:spPr>
              <a:xfrm>
                <a:off x="3484444" y="835200"/>
                <a:ext cx="131959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rgbClr val="006600"/>
                    </a:solidFill>
                  </a:rPr>
                  <a:t>Pimonidazole (</a:t>
                </a:r>
                <a:r>
                  <a:rPr lang="en-US" altLang="ja-JP" sz="900" b="1" dirty="0" err="1">
                    <a:solidFill>
                      <a:srgbClr val="006600"/>
                    </a:solidFill>
                  </a:rPr>
                  <a:t>Pimo</a:t>
                </a:r>
                <a:r>
                  <a:rPr lang="en-US" altLang="ja-JP" sz="900" b="1" dirty="0">
                    <a:solidFill>
                      <a:srgbClr val="006600"/>
                    </a:solidFill>
                  </a:rPr>
                  <a:t>)</a:t>
                </a:r>
                <a:endParaRPr kumimoji="1" lang="ja-JP" altLang="en-US" sz="900" b="1" dirty="0">
                  <a:solidFill>
                    <a:srgbClr val="006600"/>
                  </a:solidFill>
                </a:endParaRPr>
              </a:p>
            </p:txBody>
          </p:sp>
          <p:pic>
            <p:nvPicPr>
              <p:cNvPr id="14" name="図 13">
                <a:extLst>
                  <a:ext uri="{FF2B5EF4-FFF2-40B4-BE49-F238E27FC236}">
                    <a16:creationId xmlns:a16="http://schemas.microsoft.com/office/drawing/2014/main" id="{D2F75D80-7C74-474E-912F-1F5DA255EA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036163" y="1028637"/>
                <a:ext cx="1392551" cy="1800000"/>
              </a:xfrm>
              <a:prstGeom prst="rect">
                <a:avLst/>
              </a:prstGeom>
            </p:spPr>
          </p:pic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3E91C0A7-4EB5-49F2-BFE5-F256A47933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57860" y="1028637"/>
                <a:ext cx="1392551" cy="1800000"/>
              </a:xfrm>
              <a:prstGeom prst="rect">
                <a:avLst/>
              </a:prstGeom>
            </p:spPr>
          </p:pic>
          <p:grpSp>
            <p:nvGrpSpPr>
              <p:cNvPr id="155" name="グループ化 154">
                <a:extLst>
                  <a:ext uri="{FF2B5EF4-FFF2-40B4-BE49-F238E27FC236}">
                    <a16:creationId xmlns:a16="http://schemas.microsoft.com/office/drawing/2014/main" id="{EEB5213A-777C-4302-9C73-C1647BEA73B9}"/>
                  </a:ext>
                </a:extLst>
              </p:cNvPr>
              <p:cNvGrpSpPr/>
              <p:nvPr/>
            </p:nvGrpSpPr>
            <p:grpSpPr>
              <a:xfrm>
                <a:off x="2000322" y="2542875"/>
                <a:ext cx="441147" cy="216000"/>
                <a:chOff x="3262193" y="2745459"/>
                <a:chExt cx="441147" cy="216000"/>
              </a:xfrm>
            </p:grpSpPr>
            <p:cxnSp>
              <p:nvCxnSpPr>
                <p:cNvPr id="147" name="直線コネクタ 146">
                  <a:extLst>
                    <a:ext uri="{FF2B5EF4-FFF2-40B4-BE49-F238E27FC236}">
                      <a16:creationId xmlns:a16="http://schemas.microsoft.com/office/drawing/2014/main" id="{6B35856B-2875-4A54-98D3-4BFC9D8D959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403566" y="2961459"/>
                  <a:ext cx="1584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68A9F3F3-1CEC-4C86-8E23-B888AD1BDFA5}"/>
                    </a:ext>
                  </a:extLst>
                </p:cNvPr>
                <p:cNvSpPr txBox="1"/>
                <p:nvPr/>
              </p:nvSpPr>
              <p:spPr>
                <a:xfrm>
                  <a:off x="3262193" y="2745459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2" name="図 1">
                <a:extLst>
                  <a:ext uri="{FF2B5EF4-FFF2-40B4-BE49-F238E27FC236}">
                    <a16:creationId xmlns:a16="http://schemas.microsoft.com/office/drawing/2014/main" id="{11DDDEC0-2E90-4EA2-97EE-53C02E2593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036163" y="2855805"/>
                <a:ext cx="1392551" cy="1800000"/>
              </a:xfrm>
              <a:prstGeom prst="rect">
                <a:avLst/>
              </a:prstGeom>
            </p:spPr>
          </p:pic>
          <p:pic>
            <p:nvPicPr>
              <p:cNvPr id="3" name="図 2">
                <a:extLst>
                  <a:ext uri="{FF2B5EF4-FFF2-40B4-BE49-F238E27FC236}">
                    <a16:creationId xmlns:a16="http://schemas.microsoft.com/office/drawing/2014/main" id="{B7300FB2-261C-450E-BE6A-7E9D722C06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47011" y="2855805"/>
                <a:ext cx="1392551" cy="1800000"/>
              </a:xfrm>
              <a:prstGeom prst="rect">
                <a:avLst/>
              </a:prstGeom>
            </p:spPr>
          </p:pic>
          <p:pic>
            <p:nvPicPr>
              <p:cNvPr id="6" name="図 5">
                <a:extLst>
                  <a:ext uri="{FF2B5EF4-FFF2-40B4-BE49-F238E27FC236}">
                    <a16:creationId xmlns:a16="http://schemas.microsoft.com/office/drawing/2014/main" id="{A68E5BDD-ECEC-42CC-B71D-D283F5733F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57860" y="2855805"/>
                <a:ext cx="1392551" cy="1800000"/>
              </a:xfrm>
              <a:prstGeom prst="rect">
                <a:avLst/>
              </a:prstGeom>
            </p:spPr>
          </p:pic>
          <p:grpSp>
            <p:nvGrpSpPr>
              <p:cNvPr id="162" name="グループ化 161">
                <a:extLst>
                  <a:ext uri="{FF2B5EF4-FFF2-40B4-BE49-F238E27FC236}">
                    <a16:creationId xmlns:a16="http://schemas.microsoft.com/office/drawing/2014/main" id="{70F9B6DF-984A-4427-BA41-523B3B6583BF}"/>
                  </a:ext>
                </a:extLst>
              </p:cNvPr>
              <p:cNvGrpSpPr/>
              <p:nvPr/>
            </p:nvGrpSpPr>
            <p:grpSpPr>
              <a:xfrm>
                <a:off x="2000322" y="4370043"/>
                <a:ext cx="441147" cy="216000"/>
                <a:chOff x="3262193" y="2745459"/>
                <a:chExt cx="441147" cy="216000"/>
              </a:xfrm>
            </p:grpSpPr>
            <p:cxnSp>
              <p:nvCxnSpPr>
                <p:cNvPr id="163" name="直線コネクタ 162">
                  <a:extLst>
                    <a:ext uri="{FF2B5EF4-FFF2-40B4-BE49-F238E27FC236}">
                      <a16:creationId xmlns:a16="http://schemas.microsoft.com/office/drawing/2014/main" id="{318FB642-D701-40A5-B0F6-0427416FE8B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403566" y="2961459"/>
                  <a:ext cx="1584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64" name="テキスト ボックス 163">
                  <a:extLst>
                    <a:ext uri="{FF2B5EF4-FFF2-40B4-BE49-F238E27FC236}">
                      <a16:creationId xmlns:a16="http://schemas.microsoft.com/office/drawing/2014/main" id="{3DBA812E-E164-4833-84C6-052C35927E1C}"/>
                    </a:ext>
                  </a:extLst>
                </p:cNvPr>
                <p:cNvSpPr txBox="1"/>
                <p:nvPr/>
              </p:nvSpPr>
              <p:spPr>
                <a:xfrm>
                  <a:off x="3262193" y="2745459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9" name="図 8">
                <a:extLst>
                  <a:ext uri="{FF2B5EF4-FFF2-40B4-BE49-F238E27FC236}">
                    <a16:creationId xmlns:a16="http://schemas.microsoft.com/office/drawing/2014/main" id="{54006DB2-CB14-4BDB-87F7-FC6425BF2E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036163" y="4682973"/>
                <a:ext cx="1392551" cy="1800000"/>
              </a:xfrm>
              <a:prstGeom prst="rect">
                <a:avLst/>
              </a:prstGeom>
            </p:spPr>
          </p:pic>
          <p:pic>
            <p:nvPicPr>
              <p:cNvPr id="10" name="図 9">
                <a:extLst>
                  <a:ext uri="{FF2B5EF4-FFF2-40B4-BE49-F238E27FC236}">
                    <a16:creationId xmlns:a16="http://schemas.microsoft.com/office/drawing/2014/main" id="{FAB5786C-F6B9-40B2-8C7E-FFEE6AF97D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447011" y="4682973"/>
                <a:ext cx="1392551" cy="1800000"/>
              </a:xfrm>
              <a:prstGeom prst="rect">
                <a:avLst/>
              </a:prstGeom>
            </p:spPr>
          </p:pic>
          <p:pic>
            <p:nvPicPr>
              <p:cNvPr id="11" name="図 10">
                <a:extLst>
                  <a:ext uri="{FF2B5EF4-FFF2-40B4-BE49-F238E27FC236}">
                    <a16:creationId xmlns:a16="http://schemas.microsoft.com/office/drawing/2014/main" id="{3A003E06-2317-44BB-9EDA-573BF85761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857860" y="4682973"/>
                <a:ext cx="1392551" cy="1800000"/>
              </a:xfrm>
              <a:prstGeom prst="rect">
                <a:avLst/>
              </a:prstGeom>
            </p:spPr>
          </p:pic>
          <p:grpSp>
            <p:nvGrpSpPr>
              <p:cNvPr id="165" name="グループ化 164">
                <a:extLst>
                  <a:ext uri="{FF2B5EF4-FFF2-40B4-BE49-F238E27FC236}">
                    <a16:creationId xmlns:a16="http://schemas.microsoft.com/office/drawing/2014/main" id="{0E0B50FD-177B-41F6-A1AB-3B1FA08CCD4C}"/>
                  </a:ext>
                </a:extLst>
              </p:cNvPr>
              <p:cNvGrpSpPr/>
              <p:nvPr/>
            </p:nvGrpSpPr>
            <p:grpSpPr>
              <a:xfrm>
                <a:off x="2000322" y="6197211"/>
                <a:ext cx="441147" cy="216000"/>
                <a:chOff x="3262193" y="2745459"/>
                <a:chExt cx="441147" cy="216000"/>
              </a:xfrm>
            </p:grpSpPr>
            <p:cxnSp>
              <p:nvCxnSpPr>
                <p:cNvPr id="166" name="直線コネクタ 165">
                  <a:extLst>
                    <a:ext uri="{FF2B5EF4-FFF2-40B4-BE49-F238E27FC236}">
                      <a16:creationId xmlns:a16="http://schemas.microsoft.com/office/drawing/2014/main" id="{F604DCFD-E850-427F-BF03-CCA39B6AF8B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403566" y="2961459"/>
                  <a:ext cx="1584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67" name="テキスト ボックス 166">
                  <a:extLst>
                    <a:ext uri="{FF2B5EF4-FFF2-40B4-BE49-F238E27FC236}">
                      <a16:creationId xmlns:a16="http://schemas.microsoft.com/office/drawing/2014/main" id="{4CB7F502-A342-42B1-9224-CFBFEC455344}"/>
                    </a:ext>
                  </a:extLst>
                </p:cNvPr>
                <p:cNvSpPr txBox="1"/>
                <p:nvPr/>
              </p:nvSpPr>
              <p:spPr>
                <a:xfrm>
                  <a:off x="3262193" y="2745459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07" name="テキスト ボックス 206">
                <a:extLst>
                  <a:ext uri="{FF2B5EF4-FFF2-40B4-BE49-F238E27FC236}">
                    <a16:creationId xmlns:a16="http://schemas.microsoft.com/office/drawing/2014/main" id="{6AB5BF83-7A6C-45B9-91CA-C2509FD2B064}"/>
                  </a:ext>
                </a:extLst>
              </p:cNvPr>
              <p:cNvSpPr txBox="1"/>
              <p:nvPr/>
            </p:nvSpPr>
            <p:spPr>
              <a:xfrm>
                <a:off x="1347574" y="6493448"/>
                <a:ext cx="13805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U87MG tumors (</a:t>
                </a:r>
                <a:r>
                  <a:rPr lang="en-US" altLang="ja-JP" sz="900" b="1" i="1" dirty="0"/>
                  <a:t>n</a:t>
                </a:r>
                <a:r>
                  <a:rPr lang="en-US" altLang="ja-JP" sz="900" b="1" dirty="0"/>
                  <a:t> = 3)</a:t>
                </a:r>
                <a:endParaRPr kumimoji="1" lang="ja-JP" altLang="en-US" sz="900" b="1" dirty="0"/>
              </a:p>
            </p:txBody>
          </p:sp>
          <p:sp>
            <p:nvSpPr>
              <p:cNvPr id="209" name="テキスト ボックス 208">
                <a:extLst>
                  <a:ext uri="{FF2B5EF4-FFF2-40B4-BE49-F238E27FC236}">
                    <a16:creationId xmlns:a16="http://schemas.microsoft.com/office/drawing/2014/main" id="{01144D20-7ACD-4874-B84A-47943A05A995}"/>
                  </a:ext>
                </a:extLst>
              </p:cNvPr>
              <p:cNvSpPr txBox="1"/>
              <p:nvPr/>
            </p:nvSpPr>
            <p:spPr>
              <a:xfrm>
                <a:off x="1651794" y="1213456"/>
                <a:ext cx="3129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#1</a:t>
                </a:r>
                <a:endParaRPr kumimoji="1" lang="ja-JP" altLang="en-US" sz="900" b="1" dirty="0"/>
              </a:p>
            </p:txBody>
          </p:sp>
          <p:pic>
            <p:nvPicPr>
              <p:cNvPr id="54" name="図 53">
                <a:extLst>
                  <a:ext uri="{FF2B5EF4-FFF2-40B4-BE49-F238E27FC236}">
                    <a16:creationId xmlns:a16="http://schemas.microsoft.com/office/drawing/2014/main" id="{ED7724D0-90B2-4117-8781-D9150297C7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3901" t="1366" r="2823" b="758"/>
              <a:stretch/>
            </p:blipFill>
            <p:spPr>
              <a:xfrm>
                <a:off x="895027" y="1325390"/>
                <a:ext cx="845927" cy="1247325"/>
              </a:xfrm>
              <a:prstGeom prst="rect">
                <a:avLst/>
              </a:prstGeom>
            </p:spPr>
          </p:pic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313BD039-ABCE-4D56-B895-E556C188D38C}"/>
                  </a:ext>
                </a:extLst>
              </p:cNvPr>
              <p:cNvSpPr txBox="1"/>
              <p:nvPr/>
            </p:nvSpPr>
            <p:spPr>
              <a:xfrm>
                <a:off x="1098939" y="835200"/>
                <a:ext cx="4283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H&amp;E</a:t>
                </a:r>
                <a:endParaRPr kumimoji="1" lang="ja-JP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grpSp>
            <p:nvGrpSpPr>
              <p:cNvPr id="154" name="グループ化 153">
                <a:extLst>
                  <a:ext uri="{FF2B5EF4-FFF2-40B4-BE49-F238E27FC236}">
                    <a16:creationId xmlns:a16="http://schemas.microsoft.com/office/drawing/2014/main" id="{3A121706-C243-4596-A6E0-516A31C862B4}"/>
                  </a:ext>
                </a:extLst>
              </p:cNvPr>
              <p:cNvGrpSpPr/>
              <p:nvPr/>
            </p:nvGrpSpPr>
            <p:grpSpPr>
              <a:xfrm>
                <a:off x="661500" y="2542875"/>
                <a:ext cx="441147" cy="216000"/>
                <a:chOff x="2146193" y="2745459"/>
                <a:chExt cx="441147" cy="216000"/>
              </a:xfrm>
            </p:grpSpPr>
            <p:cxnSp>
              <p:nvCxnSpPr>
                <p:cNvPr id="150" name="直線コネクタ 149">
                  <a:extLst>
                    <a:ext uri="{FF2B5EF4-FFF2-40B4-BE49-F238E27FC236}">
                      <a16:creationId xmlns:a16="http://schemas.microsoft.com/office/drawing/2014/main" id="{F3DD611A-FBAD-41CF-8DA4-2563A1A3E1E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287566" y="2961459"/>
                  <a:ext cx="1584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12AB4684-0DE2-4CF8-821B-AF26C0CA24BF}"/>
                    </a:ext>
                  </a:extLst>
                </p:cNvPr>
                <p:cNvSpPr txBox="1"/>
                <p:nvPr/>
              </p:nvSpPr>
              <p:spPr>
                <a:xfrm>
                  <a:off x="2146193" y="2745459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cxnSp>
            <p:nvCxnSpPr>
              <p:cNvPr id="123" name="直線矢印コネクタ 122">
                <a:extLst>
                  <a:ext uri="{FF2B5EF4-FFF2-40B4-BE49-F238E27FC236}">
                    <a16:creationId xmlns:a16="http://schemas.microsoft.com/office/drawing/2014/main" id="{01E4B2BE-F61A-43AE-9F59-25201478697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2400000">
                <a:off x="1365272" y="1684582"/>
                <a:ext cx="144000" cy="7200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24" name="テキスト ボックス 123">
                <a:extLst>
                  <a:ext uri="{FF2B5EF4-FFF2-40B4-BE49-F238E27FC236}">
                    <a16:creationId xmlns:a16="http://schemas.microsoft.com/office/drawing/2014/main" id="{CCFFE2B4-1613-4862-BBA6-5A946507B243}"/>
                  </a:ext>
                </a:extLst>
              </p:cNvPr>
              <p:cNvSpPr txBox="1"/>
              <p:nvPr/>
            </p:nvSpPr>
            <p:spPr>
              <a:xfrm>
                <a:off x="1266061" y="1484784"/>
                <a:ext cx="312906" cy="2000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7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CN</a:t>
                </a:r>
                <a:endParaRPr kumimoji="1" lang="ja-JP" altLang="en-US" sz="7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pic>
            <p:nvPicPr>
              <p:cNvPr id="53" name="図 52">
                <a:extLst>
                  <a:ext uri="{FF2B5EF4-FFF2-40B4-BE49-F238E27FC236}">
                    <a16:creationId xmlns:a16="http://schemas.microsoft.com/office/drawing/2014/main" id="{D35CC11E-C959-42BA-87D0-2EF32AA0A4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2420" t="2028" r="1323" b="1070"/>
              <a:stretch/>
            </p:blipFill>
            <p:spPr>
              <a:xfrm>
                <a:off x="722154" y="3004879"/>
                <a:ext cx="1195507" cy="1542134"/>
              </a:xfrm>
              <a:prstGeom prst="rect">
                <a:avLst/>
              </a:prstGeom>
            </p:spPr>
          </p:pic>
          <p:grpSp>
            <p:nvGrpSpPr>
              <p:cNvPr id="179" name="グループ化 178">
                <a:extLst>
                  <a:ext uri="{FF2B5EF4-FFF2-40B4-BE49-F238E27FC236}">
                    <a16:creationId xmlns:a16="http://schemas.microsoft.com/office/drawing/2014/main" id="{44DF01A6-05C8-4C65-B9B3-BAEBC0252FDE}"/>
                  </a:ext>
                </a:extLst>
              </p:cNvPr>
              <p:cNvGrpSpPr/>
              <p:nvPr/>
            </p:nvGrpSpPr>
            <p:grpSpPr>
              <a:xfrm>
                <a:off x="661500" y="4370043"/>
                <a:ext cx="441147" cy="216000"/>
                <a:chOff x="2146193" y="2745459"/>
                <a:chExt cx="441147" cy="216000"/>
              </a:xfrm>
            </p:grpSpPr>
            <p:cxnSp>
              <p:nvCxnSpPr>
                <p:cNvPr id="180" name="直線コネクタ 179">
                  <a:extLst>
                    <a:ext uri="{FF2B5EF4-FFF2-40B4-BE49-F238E27FC236}">
                      <a16:creationId xmlns:a16="http://schemas.microsoft.com/office/drawing/2014/main" id="{057FBCFE-E96C-4023-9752-61F305A7E2F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287566" y="2961459"/>
                  <a:ext cx="1584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81" name="テキスト ボックス 180">
                  <a:extLst>
                    <a:ext uri="{FF2B5EF4-FFF2-40B4-BE49-F238E27FC236}">
                      <a16:creationId xmlns:a16="http://schemas.microsoft.com/office/drawing/2014/main" id="{52CFC0EC-D5E6-4493-BE09-99521938628A}"/>
                    </a:ext>
                  </a:extLst>
                </p:cNvPr>
                <p:cNvSpPr txBox="1"/>
                <p:nvPr/>
              </p:nvSpPr>
              <p:spPr>
                <a:xfrm>
                  <a:off x="2146193" y="2745459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210" name="テキスト ボックス 209">
                <a:extLst>
                  <a:ext uri="{FF2B5EF4-FFF2-40B4-BE49-F238E27FC236}">
                    <a16:creationId xmlns:a16="http://schemas.microsoft.com/office/drawing/2014/main" id="{75FCAEEF-8E92-40F2-84A3-357220CA0A2E}"/>
                  </a:ext>
                </a:extLst>
              </p:cNvPr>
              <p:cNvSpPr txBox="1"/>
              <p:nvPr/>
            </p:nvSpPr>
            <p:spPr>
              <a:xfrm>
                <a:off x="1651794" y="3040624"/>
                <a:ext cx="3129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#2</a:t>
                </a:r>
                <a:endParaRPr kumimoji="1" lang="ja-JP" altLang="en-US" sz="900" b="1" dirty="0"/>
              </a:p>
            </p:txBody>
          </p:sp>
          <p:cxnSp>
            <p:nvCxnSpPr>
              <p:cNvPr id="205" name="直線矢印コネクタ 204">
                <a:extLst>
                  <a:ext uri="{FF2B5EF4-FFF2-40B4-BE49-F238E27FC236}">
                    <a16:creationId xmlns:a16="http://schemas.microsoft.com/office/drawing/2014/main" id="{E2B3064C-8177-4FF6-83F2-A2CF638622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2400000">
                <a:off x="1340398" y="3266782"/>
                <a:ext cx="144000" cy="7200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06" name="テキスト ボックス 205">
                <a:extLst>
                  <a:ext uri="{FF2B5EF4-FFF2-40B4-BE49-F238E27FC236}">
                    <a16:creationId xmlns:a16="http://schemas.microsoft.com/office/drawing/2014/main" id="{44B16B92-6D98-435A-8574-664D684FFB9E}"/>
                  </a:ext>
                </a:extLst>
              </p:cNvPr>
              <p:cNvSpPr txBox="1"/>
              <p:nvPr/>
            </p:nvSpPr>
            <p:spPr>
              <a:xfrm>
                <a:off x="1241187" y="3066984"/>
                <a:ext cx="312906" cy="2000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7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CN</a:t>
                </a:r>
                <a:endParaRPr kumimoji="1" lang="ja-JP" altLang="en-US" sz="7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203" name="直線矢印コネクタ 202">
                <a:extLst>
                  <a:ext uri="{FF2B5EF4-FFF2-40B4-BE49-F238E27FC236}">
                    <a16:creationId xmlns:a16="http://schemas.microsoft.com/office/drawing/2014/main" id="{D2267E62-AACC-45D2-A666-24C3EAC6D62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234833" y="3776542"/>
                <a:ext cx="232077" cy="210522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04" name="テキスト ボックス 203">
                <a:extLst>
                  <a:ext uri="{FF2B5EF4-FFF2-40B4-BE49-F238E27FC236}">
                    <a16:creationId xmlns:a16="http://schemas.microsoft.com/office/drawing/2014/main" id="{BCE51E37-7536-46CB-AD3C-4807A192674B}"/>
                  </a:ext>
                </a:extLst>
              </p:cNvPr>
              <p:cNvSpPr txBox="1"/>
              <p:nvPr/>
            </p:nvSpPr>
            <p:spPr>
              <a:xfrm>
                <a:off x="1380666" y="3636000"/>
                <a:ext cx="31290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7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CN</a:t>
                </a:r>
                <a:endParaRPr kumimoji="1" lang="ja-JP" altLang="en-US" sz="7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pic>
            <p:nvPicPr>
              <p:cNvPr id="56" name="図 55">
                <a:extLst>
                  <a:ext uri="{FF2B5EF4-FFF2-40B4-BE49-F238E27FC236}">
                    <a16:creationId xmlns:a16="http://schemas.microsoft.com/office/drawing/2014/main" id="{54FF7E50-2531-42C4-8139-995F6CC6A39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/>
              <a:srcRect l="2719" t="504" r="1016" b="311"/>
              <a:stretch/>
            </p:blipFill>
            <p:spPr>
              <a:xfrm>
                <a:off x="696954" y="4775802"/>
                <a:ext cx="1254511" cy="1617854"/>
              </a:xfrm>
              <a:prstGeom prst="rect">
                <a:avLst/>
              </a:prstGeom>
            </p:spPr>
          </p:pic>
          <p:grpSp>
            <p:nvGrpSpPr>
              <p:cNvPr id="182" name="グループ化 181">
                <a:extLst>
                  <a:ext uri="{FF2B5EF4-FFF2-40B4-BE49-F238E27FC236}">
                    <a16:creationId xmlns:a16="http://schemas.microsoft.com/office/drawing/2014/main" id="{9E7254EB-BBEB-4F89-AD08-40D137A08A80}"/>
                  </a:ext>
                </a:extLst>
              </p:cNvPr>
              <p:cNvGrpSpPr/>
              <p:nvPr/>
            </p:nvGrpSpPr>
            <p:grpSpPr>
              <a:xfrm>
                <a:off x="661500" y="6197211"/>
                <a:ext cx="441147" cy="216000"/>
                <a:chOff x="2146193" y="2745459"/>
                <a:chExt cx="441147" cy="216000"/>
              </a:xfrm>
            </p:grpSpPr>
            <p:cxnSp>
              <p:nvCxnSpPr>
                <p:cNvPr id="183" name="直線コネクタ 182">
                  <a:extLst>
                    <a:ext uri="{FF2B5EF4-FFF2-40B4-BE49-F238E27FC236}">
                      <a16:creationId xmlns:a16="http://schemas.microsoft.com/office/drawing/2014/main" id="{C0E53BB4-6BA6-4EB7-8C05-93DAB92951F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287566" y="2961459"/>
                  <a:ext cx="1584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AB7DB5FA-D9C7-4E65-86C3-FCDEC657FDB9}"/>
                    </a:ext>
                  </a:extLst>
                </p:cNvPr>
                <p:cNvSpPr txBox="1"/>
                <p:nvPr/>
              </p:nvSpPr>
              <p:spPr>
                <a:xfrm>
                  <a:off x="2146193" y="2745459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211" name="テキスト ボックス 210">
                <a:extLst>
                  <a:ext uri="{FF2B5EF4-FFF2-40B4-BE49-F238E27FC236}">
                    <a16:creationId xmlns:a16="http://schemas.microsoft.com/office/drawing/2014/main" id="{FC174506-2567-4AA3-8109-C77A3D86E9EF}"/>
                  </a:ext>
                </a:extLst>
              </p:cNvPr>
              <p:cNvSpPr txBox="1"/>
              <p:nvPr/>
            </p:nvSpPr>
            <p:spPr>
              <a:xfrm>
                <a:off x="1651794" y="4867792"/>
                <a:ext cx="3129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#3</a:t>
                </a:r>
                <a:endParaRPr kumimoji="1" lang="ja-JP" altLang="en-US" sz="900" b="1" dirty="0"/>
              </a:p>
            </p:txBody>
          </p:sp>
          <p:cxnSp>
            <p:nvCxnSpPr>
              <p:cNvPr id="291" name="直線矢印コネクタ 290">
                <a:extLst>
                  <a:ext uri="{FF2B5EF4-FFF2-40B4-BE49-F238E27FC236}">
                    <a16:creationId xmlns:a16="http://schemas.microsoft.com/office/drawing/2014/main" id="{FDD6BC78-0368-4D41-A77F-1F5B942BE8C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098676" y="5040000"/>
                <a:ext cx="302921" cy="90836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92" name="テキスト ボックス 291">
                <a:extLst>
                  <a:ext uri="{FF2B5EF4-FFF2-40B4-BE49-F238E27FC236}">
                    <a16:creationId xmlns:a16="http://schemas.microsoft.com/office/drawing/2014/main" id="{2ABDB307-D2E4-4601-82E3-45D1993A6ED8}"/>
                  </a:ext>
                </a:extLst>
              </p:cNvPr>
              <p:cNvSpPr txBox="1"/>
              <p:nvPr/>
            </p:nvSpPr>
            <p:spPr>
              <a:xfrm>
                <a:off x="864000" y="5040000"/>
                <a:ext cx="31290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7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CN</a:t>
                </a:r>
                <a:endParaRPr kumimoji="1" lang="ja-JP" altLang="en-US" sz="7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293" name="直線矢印コネクタ 292">
                <a:extLst>
                  <a:ext uri="{FF2B5EF4-FFF2-40B4-BE49-F238E27FC236}">
                    <a16:creationId xmlns:a16="http://schemas.microsoft.com/office/drawing/2014/main" id="{491297AC-425A-40D9-993B-BABFCA77921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548000" y="5976297"/>
                <a:ext cx="95367" cy="184914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294" name="テキスト ボックス 293">
                <a:extLst>
                  <a:ext uri="{FF2B5EF4-FFF2-40B4-BE49-F238E27FC236}">
                    <a16:creationId xmlns:a16="http://schemas.microsoft.com/office/drawing/2014/main" id="{DCD007A9-BBD2-4ACA-9FE6-3A44CC7AB571}"/>
                  </a:ext>
                </a:extLst>
              </p:cNvPr>
              <p:cNvSpPr txBox="1"/>
              <p:nvPr/>
            </p:nvSpPr>
            <p:spPr>
              <a:xfrm>
                <a:off x="1512000" y="5832000"/>
                <a:ext cx="312906" cy="2000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7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CN</a:t>
                </a:r>
                <a:endParaRPr kumimoji="1" lang="ja-JP" altLang="en-US" sz="7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51" name="テキスト ボックス 50">
                <a:extLst>
                  <a:ext uri="{FF2B5EF4-FFF2-40B4-BE49-F238E27FC236}">
                    <a16:creationId xmlns:a16="http://schemas.microsoft.com/office/drawing/2014/main" id="{6A92FE9D-D88D-4003-A339-1A54C03AF1A8}"/>
                  </a:ext>
                </a:extLst>
              </p:cNvPr>
              <p:cNvSpPr txBox="1"/>
              <p:nvPr/>
            </p:nvSpPr>
            <p:spPr>
              <a:xfrm>
                <a:off x="5154026" y="835200"/>
                <a:ext cx="80021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 err="1">
                    <a:solidFill>
                      <a:srgbClr val="FF0000"/>
                    </a:solidFill>
                  </a:rPr>
                  <a:t>pHLIP</a:t>
                </a:r>
                <a:r>
                  <a:rPr lang="en-US" altLang="ja-JP" sz="900" b="1" dirty="0" err="1">
                    <a:solidFill>
                      <a:srgbClr val="006600"/>
                    </a:solidFill>
                  </a:rPr>
                  <a:t>Pimo</a:t>
                </a:r>
                <a:endParaRPr kumimoji="1" lang="ja-JP" altLang="en-US" sz="900" b="1" dirty="0">
                  <a:solidFill>
                    <a:srgbClr val="006600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8545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6A49CFE6-E073-45B9-BDDB-55D72F9A7D2F}"/>
              </a:ext>
            </a:extLst>
          </p:cNvPr>
          <p:cNvSpPr txBox="1"/>
          <p:nvPr/>
        </p:nvSpPr>
        <p:spPr>
          <a:xfrm>
            <a:off x="2899338" y="210126"/>
            <a:ext cx="2658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S3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16868BC-6B56-41ED-9139-056BF7A19F1C}"/>
              </a:ext>
            </a:extLst>
          </p:cNvPr>
          <p:cNvGrpSpPr/>
          <p:nvPr/>
        </p:nvGrpSpPr>
        <p:grpSpPr>
          <a:xfrm>
            <a:off x="380700" y="563939"/>
            <a:ext cx="9525600" cy="6160341"/>
            <a:chOff x="380700" y="563939"/>
            <a:chExt cx="9525600" cy="6160341"/>
          </a:xfrm>
        </p:grpSpPr>
        <p:sp>
          <p:nvSpPr>
            <p:cNvPr id="103" name="テキスト ボックス 102">
              <a:extLst>
                <a:ext uri="{FF2B5EF4-FFF2-40B4-BE49-F238E27FC236}">
                  <a16:creationId xmlns:a16="http://schemas.microsoft.com/office/drawing/2014/main" id="{1E1B427D-D0DD-4D22-9929-AAB9383F0E1A}"/>
                </a:ext>
              </a:extLst>
            </p:cNvPr>
            <p:cNvSpPr txBox="1"/>
            <p:nvPr/>
          </p:nvSpPr>
          <p:spPr>
            <a:xfrm>
              <a:off x="6594300" y="1184168"/>
              <a:ext cx="3312000" cy="336284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S3.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Distribution of 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on whole-tumor sections of IGR-OV1 tumors. IGR-OV1 tumor-bearing mice were intravenously injected with a cocktail of AF546-pHLIP and IR800-pHLIP (5 nmol each) and examined at 4 h post-injection. Shown are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near-infrared fluorescence (NIRF)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images of 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(IR800-pHLIP, red) in parallel with those of histologic sections stained with hematoxylin and eosin (H&amp;E) and pimonidazole-stained hypoxia (green). The NIRF images were acquired on the same whole sections; H&amp;E staining was performed on adjacent sections.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</a:t>
              </a:r>
              <a:r>
                <a:rPr lang="en-US" altLang="ja-JP" sz="1100" i="1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LN 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represents a region of liquefactive necrosis (cavity-like).</a:t>
              </a:r>
              <a:endParaRPr lang="en-US" altLang="ja-JP" sz="1100" kern="100" dirty="0">
                <a:solidFill>
                  <a:srgbClr val="0D0D0D"/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Arial" panose="020B0604020202020204" pitchFamily="34" charset="0"/>
              </a:endParaRPr>
            </a:p>
          </p:txBody>
        </p:sp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EDFE2D65-9AA9-4B30-863D-A0F354A1D936}"/>
                </a:ext>
              </a:extLst>
            </p:cNvPr>
            <p:cNvGrpSpPr/>
            <p:nvPr/>
          </p:nvGrpSpPr>
          <p:grpSpPr>
            <a:xfrm>
              <a:off x="380700" y="563939"/>
              <a:ext cx="6155113" cy="6160341"/>
              <a:chOff x="380700" y="563939"/>
              <a:chExt cx="6155113" cy="6160341"/>
            </a:xfrm>
          </p:grpSpPr>
          <p:cxnSp>
            <p:nvCxnSpPr>
              <p:cNvPr id="75" name="直線矢印コネクタ 74">
                <a:extLst>
                  <a:ext uri="{FF2B5EF4-FFF2-40B4-BE49-F238E27FC236}">
                    <a16:creationId xmlns:a16="http://schemas.microsoft.com/office/drawing/2014/main" id="{C8CE95D8-D610-43D4-94EF-B8050CB8A3C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6420000" flipH="1">
                <a:off x="1019319" y="563939"/>
                <a:ext cx="72008" cy="72008"/>
              </a:xfrm>
              <a:prstGeom prst="straightConnector1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93" name="テキスト ボックス 92">
                <a:extLst>
                  <a:ext uri="{FF2B5EF4-FFF2-40B4-BE49-F238E27FC236}">
                    <a16:creationId xmlns:a16="http://schemas.microsoft.com/office/drawing/2014/main" id="{F5B0E172-4EAA-437C-B987-44C1B6CA4A1A}"/>
                  </a:ext>
                </a:extLst>
              </p:cNvPr>
              <p:cNvSpPr txBox="1"/>
              <p:nvPr/>
            </p:nvSpPr>
            <p:spPr>
              <a:xfrm>
                <a:off x="2251836" y="835200"/>
                <a:ext cx="86433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900" b="1" dirty="0">
                    <a:solidFill>
                      <a:srgbClr val="FF0000"/>
                    </a:solidFill>
                  </a:rPr>
                  <a:t>IR800-pHLIP</a:t>
                </a:r>
                <a:endParaRPr kumimoji="1" lang="ja-JP" altLang="en-US" sz="9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95" name="テキスト ボックス 94">
                <a:extLst>
                  <a:ext uri="{FF2B5EF4-FFF2-40B4-BE49-F238E27FC236}">
                    <a16:creationId xmlns:a16="http://schemas.microsoft.com/office/drawing/2014/main" id="{E6E49B36-614F-48BA-98B4-FDC34FC96C31}"/>
                  </a:ext>
                </a:extLst>
              </p:cNvPr>
              <p:cNvSpPr txBox="1"/>
              <p:nvPr/>
            </p:nvSpPr>
            <p:spPr>
              <a:xfrm>
                <a:off x="3568592" y="835200"/>
                <a:ext cx="131959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rgbClr val="006600"/>
                    </a:solidFill>
                  </a:rPr>
                  <a:t>Pimonidazole (</a:t>
                </a:r>
                <a:r>
                  <a:rPr lang="en-US" altLang="ja-JP" sz="900" b="1" dirty="0" err="1">
                    <a:solidFill>
                      <a:srgbClr val="006600"/>
                    </a:solidFill>
                  </a:rPr>
                  <a:t>Pimo</a:t>
                </a:r>
                <a:r>
                  <a:rPr lang="en-US" altLang="ja-JP" sz="900" b="1" dirty="0">
                    <a:solidFill>
                      <a:srgbClr val="006600"/>
                    </a:solidFill>
                  </a:rPr>
                  <a:t>)</a:t>
                </a:r>
                <a:endParaRPr kumimoji="1" lang="ja-JP" altLang="en-US" sz="900" b="1" dirty="0">
                  <a:solidFill>
                    <a:srgbClr val="006600"/>
                  </a:solidFill>
                </a:endParaRPr>
              </a:p>
            </p:txBody>
          </p:sp>
          <p:pic>
            <p:nvPicPr>
              <p:cNvPr id="43" name="図 42">
                <a:extLst>
                  <a:ext uri="{FF2B5EF4-FFF2-40B4-BE49-F238E27FC236}">
                    <a16:creationId xmlns:a16="http://schemas.microsoft.com/office/drawing/2014/main" id="{77D00411-19F3-4EF9-A6CA-19A496E5BD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0963" y="1028637"/>
                <a:ext cx="1526085" cy="1800000"/>
              </a:xfrm>
              <a:prstGeom prst="rect">
                <a:avLst/>
              </a:prstGeom>
            </p:spPr>
          </p:pic>
          <p:pic>
            <p:nvPicPr>
              <p:cNvPr id="64" name="図 63">
                <a:extLst>
                  <a:ext uri="{FF2B5EF4-FFF2-40B4-BE49-F238E27FC236}">
                    <a16:creationId xmlns:a16="http://schemas.microsoft.com/office/drawing/2014/main" id="{5EF3C838-39A6-441E-AC27-C0E4411CAA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20963" y="4682973"/>
                <a:ext cx="1526085" cy="1800000"/>
              </a:xfrm>
              <a:prstGeom prst="rect">
                <a:avLst/>
              </a:prstGeom>
            </p:spPr>
          </p:pic>
          <p:pic>
            <p:nvPicPr>
              <p:cNvPr id="61" name="図 60">
                <a:extLst>
                  <a:ext uri="{FF2B5EF4-FFF2-40B4-BE49-F238E27FC236}">
                    <a16:creationId xmlns:a16="http://schemas.microsoft.com/office/drawing/2014/main" id="{CF9B4FE7-45F4-4702-9619-A30A566231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920963" y="2855805"/>
                <a:ext cx="1526085" cy="1800000"/>
              </a:xfrm>
              <a:prstGeom prst="rect">
                <a:avLst/>
              </a:prstGeom>
            </p:spPr>
          </p:pic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FBC4A44F-71FB-4ABA-A900-70DFE3B51241}"/>
                  </a:ext>
                </a:extLst>
              </p:cNvPr>
              <p:cNvGrpSpPr/>
              <p:nvPr/>
            </p:nvGrpSpPr>
            <p:grpSpPr>
              <a:xfrm>
                <a:off x="1885122" y="2542875"/>
                <a:ext cx="441147" cy="216000"/>
                <a:chOff x="3696870" y="2457427"/>
                <a:chExt cx="441147" cy="216000"/>
              </a:xfrm>
            </p:grpSpPr>
            <p:cxnSp>
              <p:nvCxnSpPr>
                <p:cNvPr id="147" name="直線コネクタ 146">
                  <a:extLst>
                    <a:ext uri="{FF2B5EF4-FFF2-40B4-BE49-F238E27FC236}">
                      <a16:creationId xmlns:a16="http://schemas.microsoft.com/office/drawing/2014/main" id="{6B35856B-2875-4A54-98D3-4BFC9D8D959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800443" y="2673427"/>
                  <a:ext cx="2340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48" name="テキスト ボックス 147">
                  <a:extLst>
                    <a:ext uri="{FF2B5EF4-FFF2-40B4-BE49-F238E27FC236}">
                      <a16:creationId xmlns:a16="http://schemas.microsoft.com/office/drawing/2014/main" id="{68A9F3F3-1CEC-4C86-8E23-B888AD1BDFA5}"/>
                    </a:ext>
                  </a:extLst>
                </p:cNvPr>
                <p:cNvSpPr txBox="1"/>
                <p:nvPr/>
              </p:nvSpPr>
              <p:spPr>
                <a:xfrm>
                  <a:off x="3696870" y="2457427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281CB03E-F944-4C00-B011-DE0B93DB5316}"/>
                  </a:ext>
                </a:extLst>
              </p:cNvPr>
              <p:cNvGrpSpPr/>
              <p:nvPr/>
            </p:nvGrpSpPr>
            <p:grpSpPr>
              <a:xfrm>
                <a:off x="1885122" y="4370043"/>
                <a:ext cx="441147" cy="216000"/>
                <a:chOff x="3696870" y="4284595"/>
                <a:chExt cx="441147" cy="216000"/>
              </a:xfrm>
            </p:grpSpPr>
            <p:cxnSp>
              <p:nvCxnSpPr>
                <p:cNvPr id="163" name="直線コネクタ 162">
                  <a:extLst>
                    <a:ext uri="{FF2B5EF4-FFF2-40B4-BE49-F238E27FC236}">
                      <a16:creationId xmlns:a16="http://schemas.microsoft.com/office/drawing/2014/main" id="{318FB642-D701-40A5-B0F6-0427416FE8B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800443" y="4500595"/>
                  <a:ext cx="2340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64" name="テキスト ボックス 163">
                  <a:extLst>
                    <a:ext uri="{FF2B5EF4-FFF2-40B4-BE49-F238E27FC236}">
                      <a16:creationId xmlns:a16="http://schemas.microsoft.com/office/drawing/2014/main" id="{3DBA812E-E164-4833-84C6-052C35927E1C}"/>
                    </a:ext>
                  </a:extLst>
                </p:cNvPr>
                <p:cNvSpPr txBox="1"/>
                <p:nvPr/>
              </p:nvSpPr>
              <p:spPr>
                <a:xfrm>
                  <a:off x="3696870" y="4284595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9" name="グループ化 18">
                <a:extLst>
                  <a:ext uri="{FF2B5EF4-FFF2-40B4-BE49-F238E27FC236}">
                    <a16:creationId xmlns:a16="http://schemas.microsoft.com/office/drawing/2014/main" id="{620F1282-46C1-4A45-8BA0-035A80F8B8A1}"/>
                  </a:ext>
                </a:extLst>
              </p:cNvPr>
              <p:cNvGrpSpPr/>
              <p:nvPr/>
            </p:nvGrpSpPr>
            <p:grpSpPr>
              <a:xfrm>
                <a:off x="1885122" y="6197211"/>
                <a:ext cx="441147" cy="216000"/>
                <a:chOff x="3696870" y="6111763"/>
                <a:chExt cx="441147" cy="216000"/>
              </a:xfrm>
            </p:grpSpPr>
            <p:cxnSp>
              <p:nvCxnSpPr>
                <p:cNvPr id="166" name="直線コネクタ 165">
                  <a:extLst>
                    <a:ext uri="{FF2B5EF4-FFF2-40B4-BE49-F238E27FC236}">
                      <a16:creationId xmlns:a16="http://schemas.microsoft.com/office/drawing/2014/main" id="{F604DCFD-E850-427F-BF03-CCA39B6AF8B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800443" y="6327763"/>
                  <a:ext cx="2340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67" name="テキスト ボックス 166">
                  <a:extLst>
                    <a:ext uri="{FF2B5EF4-FFF2-40B4-BE49-F238E27FC236}">
                      <a16:creationId xmlns:a16="http://schemas.microsoft.com/office/drawing/2014/main" id="{4CB7F502-A342-42B1-9224-CFBFEC455344}"/>
                    </a:ext>
                  </a:extLst>
                </p:cNvPr>
                <p:cNvSpPr txBox="1"/>
                <p:nvPr/>
              </p:nvSpPr>
              <p:spPr>
                <a:xfrm>
                  <a:off x="3696870" y="6111763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45" name="図 44">
                <a:extLst>
                  <a:ext uri="{FF2B5EF4-FFF2-40B4-BE49-F238E27FC236}">
                    <a16:creationId xmlns:a16="http://schemas.microsoft.com/office/drawing/2014/main" id="{C2578697-1EB7-486C-A6D1-26CE19D4F7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65345" y="1028637"/>
                <a:ext cx="1526085" cy="1800000"/>
              </a:xfrm>
              <a:prstGeom prst="rect">
                <a:avLst/>
              </a:prstGeom>
            </p:spPr>
          </p:pic>
          <p:pic>
            <p:nvPicPr>
              <p:cNvPr id="46" name="図 45">
                <a:extLst>
                  <a:ext uri="{FF2B5EF4-FFF2-40B4-BE49-F238E27FC236}">
                    <a16:creationId xmlns:a16="http://schemas.microsoft.com/office/drawing/2014/main" id="{740A1835-2C96-478F-9EE6-7F31825997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009728" y="1028637"/>
                <a:ext cx="1526085" cy="1800000"/>
              </a:xfrm>
              <a:prstGeom prst="rect">
                <a:avLst/>
              </a:prstGeom>
            </p:spPr>
          </p:pic>
          <p:pic>
            <p:nvPicPr>
              <p:cNvPr id="59" name="図 58">
                <a:extLst>
                  <a:ext uri="{FF2B5EF4-FFF2-40B4-BE49-F238E27FC236}">
                    <a16:creationId xmlns:a16="http://schemas.microsoft.com/office/drawing/2014/main" id="{17B9443C-5F84-4B86-965E-D69105337A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09728" y="2855805"/>
                <a:ext cx="1526085" cy="1800000"/>
              </a:xfrm>
              <a:prstGeom prst="rect">
                <a:avLst/>
              </a:prstGeom>
            </p:spPr>
          </p:pic>
          <p:pic>
            <p:nvPicPr>
              <p:cNvPr id="60" name="図 59">
                <a:extLst>
                  <a:ext uri="{FF2B5EF4-FFF2-40B4-BE49-F238E27FC236}">
                    <a16:creationId xmlns:a16="http://schemas.microsoft.com/office/drawing/2014/main" id="{10C729AD-AB6D-4829-AABC-AEA8CDA141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465345" y="2855805"/>
                <a:ext cx="1526085" cy="1800000"/>
              </a:xfrm>
              <a:prstGeom prst="rect">
                <a:avLst/>
              </a:prstGeom>
            </p:spPr>
          </p:pic>
          <p:pic>
            <p:nvPicPr>
              <p:cNvPr id="62" name="図 61">
                <a:extLst>
                  <a:ext uri="{FF2B5EF4-FFF2-40B4-BE49-F238E27FC236}">
                    <a16:creationId xmlns:a16="http://schemas.microsoft.com/office/drawing/2014/main" id="{DBDCAA4A-2DE9-46B9-9874-3BB0BDF908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09728" y="4682973"/>
                <a:ext cx="1526085" cy="1800000"/>
              </a:xfrm>
              <a:prstGeom prst="rect">
                <a:avLst/>
              </a:prstGeom>
            </p:spPr>
          </p:pic>
          <p:pic>
            <p:nvPicPr>
              <p:cNvPr id="63" name="図 62">
                <a:extLst>
                  <a:ext uri="{FF2B5EF4-FFF2-40B4-BE49-F238E27FC236}">
                    <a16:creationId xmlns:a16="http://schemas.microsoft.com/office/drawing/2014/main" id="{04965D89-B3B8-4C70-8BFE-F9B04ADC0C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465345" y="4682973"/>
                <a:ext cx="1526085" cy="1800000"/>
              </a:xfrm>
              <a:prstGeom prst="rect">
                <a:avLst/>
              </a:prstGeom>
            </p:spPr>
          </p:pic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313BD039-ABCE-4D56-B895-E556C188D38C}"/>
                  </a:ext>
                </a:extLst>
              </p:cNvPr>
              <p:cNvSpPr txBox="1"/>
              <p:nvPr/>
            </p:nvSpPr>
            <p:spPr>
              <a:xfrm>
                <a:off x="900939" y="835200"/>
                <a:ext cx="4283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H&amp;E</a:t>
                </a:r>
                <a:endParaRPr kumimoji="1" lang="ja-JP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200" name="テキスト ボックス 199">
                <a:extLst>
                  <a:ext uri="{FF2B5EF4-FFF2-40B4-BE49-F238E27FC236}">
                    <a16:creationId xmlns:a16="http://schemas.microsoft.com/office/drawing/2014/main" id="{D3D14457-6D46-4258-BD56-3C98F4E33115}"/>
                  </a:ext>
                </a:extLst>
              </p:cNvPr>
              <p:cNvSpPr txBox="1"/>
              <p:nvPr/>
            </p:nvSpPr>
            <p:spPr>
              <a:xfrm>
                <a:off x="1193903" y="6493448"/>
                <a:ext cx="145745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IGR-OV1 tumors (</a:t>
                </a:r>
                <a:r>
                  <a:rPr lang="en-US" altLang="ja-JP" sz="900" b="1" i="1" dirty="0"/>
                  <a:t>n</a:t>
                </a:r>
                <a:r>
                  <a:rPr lang="en-US" altLang="ja-JP" sz="900" b="1" dirty="0"/>
                  <a:t> = 3)</a:t>
                </a:r>
                <a:endParaRPr kumimoji="1" lang="ja-JP" altLang="en-US" sz="900" b="1" dirty="0"/>
              </a:p>
            </p:txBody>
          </p:sp>
          <p:pic>
            <p:nvPicPr>
              <p:cNvPr id="67" name="図 66">
                <a:extLst>
                  <a:ext uri="{FF2B5EF4-FFF2-40B4-BE49-F238E27FC236}">
                    <a16:creationId xmlns:a16="http://schemas.microsoft.com/office/drawing/2014/main" id="{53A8B46D-17D1-4A80-914C-61949C9568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1"/>
              <a:srcRect l="2246" t="2612" r="1207" b="3751"/>
              <a:stretch/>
            </p:blipFill>
            <p:spPr>
              <a:xfrm>
                <a:off x="522000" y="2963896"/>
                <a:ext cx="1199103" cy="1622147"/>
              </a:xfrm>
              <a:prstGeom prst="rect">
                <a:avLst/>
              </a:prstGeom>
            </p:spPr>
          </p:pic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EAB330F7-ACF9-44EA-9212-62A2E0CDE4CE}"/>
                  </a:ext>
                </a:extLst>
              </p:cNvPr>
              <p:cNvGrpSpPr/>
              <p:nvPr/>
            </p:nvGrpSpPr>
            <p:grpSpPr>
              <a:xfrm>
                <a:off x="380700" y="4370043"/>
                <a:ext cx="441147" cy="216000"/>
                <a:chOff x="2358048" y="4284595"/>
                <a:chExt cx="441147" cy="216000"/>
              </a:xfrm>
            </p:grpSpPr>
            <p:cxnSp>
              <p:nvCxnSpPr>
                <p:cNvPr id="180" name="直線コネクタ 179">
                  <a:extLst>
                    <a:ext uri="{FF2B5EF4-FFF2-40B4-BE49-F238E27FC236}">
                      <a16:creationId xmlns:a16="http://schemas.microsoft.com/office/drawing/2014/main" id="{057FBCFE-E96C-4023-9752-61F305A7E2F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461621" y="4500595"/>
                  <a:ext cx="2340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81" name="テキスト ボックス 180">
                  <a:extLst>
                    <a:ext uri="{FF2B5EF4-FFF2-40B4-BE49-F238E27FC236}">
                      <a16:creationId xmlns:a16="http://schemas.microsoft.com/office/drawing/2014/main" id="{52CFC0EC-D5E6-4493-BE09-99521938628A}"/>
                    </a:ext>
                  </a:extLst>
                </p:cNvPr>
                <p:cNvSpPr txBox="1"/>
                <p:nvPr/>
              </p:nvSpPr>
              <p:spPr>
                <a:xfrm>
                  <a:off x="2358048" y="4284595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84" name="テキスト ボックス 83">
                <a:extLst>
                  <a:ext uri="{FF2B5EF4-FFF2-40B4-BE49-F238E27FC236}">
                    <a16:creationId xmlns:a16="http://schemas.microsoft.com/office/drawing/2014/main" id="{D59F2D58-1367-4BE8-A630-DC71A684ACB5}"/>
                  </a:ext>
                </a:extLst>
              </p:cNvPr>
              <p:cNvSpPr txBox="1"/>
              <p:nvPr/>
            </p:nvSpPr>
            <p:spPr>
              <a:xfrm>
                <a:off x="1530552" y="3040624"/>
                <a:ext cx="3129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#2</a:t>
                </a:r>
                <a:endParaRPr kumimoji="1" lang="ja-JP" altLang="en-US" sz="900" b="1" dirty="0"/>
              </a:p>
            </p:txBody>
          </p:sp>
          <p:grpSp>
            <p:nvGrpSpPr>
              <p:cNvPr id="90" name="グループ化 89">
                <a:extLst>
                  <a:ext uri="{FF2B5EF4-FFF2-40B4-BE49-F238E27FC236}">
                    <a16:creationId xmlns:a16="http://schemas.microsoft.com/office/drawing/2014/main" id="{741574A4-939E-4286-9AA3-BBDF48C7D78D}"/>
                  </a:ext>
                </a:extLst>
              </p:cNvPr>
              <p:cNvGrpSpPr/>
              <p:nvPr/>
            </p:nvGrpSpPr>
            <p:grpSpPr>
              <a:xfrm>
                <a:off x="979752" y="3613448"/>
                <a:ext cx="303288" cy="271798"/>
                <a:chOff x="2916000" y="1393010"/>
                <a:chExt cx="303288" cy="271798"/>
              </a:xfrm>
            </p:grpSpPr>
            <p:cxnSp>
              <p:nvCxnSpPr>
                <p:cNvPr id="91" name="直線矢印コネクタ 90">
                  <a:extLst>
                    <a:ext uri="{FF2B5EF4-FFF2-40B4-BE49-F238E27FC236}">
                      <a16:creationId xmlns:a16="http://schemas.microsoft.com/office/drawing/2014/main" id="{C0A7BB0D-E970-4FAE-AFBA-BDF4E6FBE01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400000">
                  <a:off x="3015211" y="1592808"/>
                  <a:ext cx="144000" cy="720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92" name="テキスト ボックス 91">
                  <a:extLst>
                    <a:ext uri="{FF2B5EF4-FFF2-40B4-BE49-F238E27FC236}">
                      <a16:creationId xmlns:a16="http://schemas.microsoft.com/office/drawing/2014/main" id="{8A677848-C223-4065-B7B2-CA3467018608}"/>
                    </a:ext>
                  </a:extLst>
                </p:cNvPr>
                <p:cNvSpPr txBox="1"/>
                <p:nvPr/>
              </p:nvSpPr>
              <p:spPr>
                <a:xfrm>
                  <a:off x="2916000" y="1393010"/>
                  <a:ext cx="30328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700" b="1" i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LN</a:t>
                  </a:r>
                  <a:endParaRPr kumimoji="1" lang="ja-JP" altLang="en-US" sz="7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pic>
            <p:nvPicPr>
              <p:cNvPr id="66" name="図 65">
                <a:extLst>
                  <a:ext uri="{FF2B5EF4-FFF2-40B4-BE49-F238E27FC236}">
                    <a16:creationId xmlns:a16="http://schemas.microsoft.com/office/drawing/2014/main" id="{B20B1AF7-F611-4E4A-BA13-C6826A38C73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2268" t="1255" r="2576" b="1680"/>
              <a:stretch/>
            </p:blipFill>
            <p:spPr>
              <a:xfrm>
                <a:off x="414000" y="4769443"/>
                <a:ext cx="1397667" cy="1668454"/>
              </a:xfrm>
              <a:prstGeom prst="rect">
                <a:avLst/>
              </a:prstGeom>
            </p:spPr>
          </p:pic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0900BA18-AAB7-4A26-82C4-1549A77546D6}"/>
                  </a:ext>
                </a:extLst>
              </p:cNvPr>
              <p:cNvGrpSpPr/>
              <p:nvPr/>
            </p:nvGrpSpPr>
            <p:grpSpPr>
              <a:xfrm>
                <a:off x="380700" y="6197211"/>
                <a:ext cx="441147" cy="216000"/>
                <a:chOff x="2358048" y="6111763"/>
                <a:chExt cx="441147" cy="216000"/>
              </a:xfrm>
            </p:grpSpPr>
            <p:cxnSp>
              <p:nvCxnSpPr>
                <p:cNvPr id="183" name="直線コネクタ 182">
                  <a:extLst>
                    <a:ext uri="{FF2B5EF4-FFF2-40B4-BE49-F238E27FC236}">
                      <a16:creationId xmlns:a16="http://schemas.microsoft.com/office/drawing/2014/main" id="{C0E53BB4-6BA6-4EB7-8C05-93DAB92951F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461621" y="6327763"/>
                  <a:ext cx="2340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84" name="テキスト ボックス 183">
                  <a:extLst>
                    <a:ext uri="{FF2B5EF4-FFF2-40B4-BE49-F238E27FC236}">
                      <a16:creationId xmlns:a16="http://schemas.microsoft.com/office/drawing/2014/main" id="{AB7DB5FA-D9C7-4E65-86C3-FCDEC657FDB9}"/>
                    </a:ext>
                  </a:extLst>
                </p:cNvPr>
                <p:cNvSpPr txBox="1"/>
                <p:nvPr/>
              </p:nvSpPr>
              <p:spPr>
                <a:xfrm>
                  <a:off x="2358048" y="6111763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85" name="テキスト ボックス 84">
                <a:extLst>
                  <a:ext uri="{FF2B5EF4-FFF2-40B4-BE49-F238E27FC236}">
                    <a16:creationId xmlns:a16="http://schemas.microsoft.com/office/drawing/2014/main" id="{3B08A212-AEDF-4CB1-A9C2-1FF30DC00A70}"/>
                  </a:ext>
                </a:extLst>
              </p:cNvPr>
              <p:cNvSpPr txBox="1"/>
              <p:nvPr/>
            </p:nvSpPr>
            <p:spPr>
              <a:xfrm>
                <a:off x="1530552" y="4867792"/>
                <a:ext cx="3129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#3</a:t>
                </a:r>
                <a:endParaRPr kumimoji="1" lang="ja-JP" altLang="en-US" sz="900" b="1" dirty="0"/>
              </a:p>
            </p:txBody>
          </p:sp>
          <p:grpSp>
            <p:nvGrpSpPr>
              <p:cNvPr id="94" name="グループ化 93">
                <a:extLst>
                  <a:ext uri="{FF2B5EF4-FFF2-40B4-BE49-F238E27FC236}">
                    <a16:creationId xmlns:a16="http://schemas.microsoft.com/office/drawing/2014/main" id="{43360E34-99E5-49B2-B939-E1833CFBAF62}"/>
                  </a:ext>
                </a:extLst>
              </p:cNvPr>
              <p:cNvGrpSpPr/>
              <p:nvPr/>
            </p:nvGrpSpPr>
            <p:grpSpPr>
              <a:xfrm>
                <a:off x="708252" y="4873448"/>
                <a:ext cx="303288" cy="271798"/>
                <a:chOff x="2916000" y="1393010"/>
                <a:chExt cx="303288" cy="271798"/>
              </a:xfrm>
            </p:grpSpPr>
            <p:cxnSp>
              <p:nvCxnSpPr>
                <p:cNvPr id="96" name="直線矢印コネクタ 95">
                  <a:extLst>
                    <a:ext uri="{FF2B5EF4-FFF2-40B4-BE49-F238E27FC236}">
                      <a16:creationId xmlns:a16="http://schemas.microsoft.com/office/drawing/2014/main" id="{6182D754-DF14-4369-AF8B-A07C3D19E0C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400000">
                  <a:off x="3015211" y="1592808"/>
                  <a:ext cx="144000" cy="720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97" name="テキスト ボックス 96">
                  <a:extLst>
                    <a:ext uri="{FF2B5EF4-FFF2-40B4-BE49-F238E27FC236}">
                      <a16:creationId xmlns:a16="http://schemas.microsoft.com/office/drawing/2014/main" id="{E884841A-E358-4FE1-8CD1-5F9418926255}"/>
                    </a:ext>
                  </a:extLst>
                </p:cNvPr>
                <p:cNvSpPr txBox="1"/>
                <p:nvPr/>
              </p:nvSpPr>
              <p:spPr>
                <a:xfrm>
                  <a:off x="2916000" y="1393010"/>
                  <a:ext cx="30328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700" b="1" i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LN</a:t>
                  </a:r>
                  <a:endParaRPr kumimoji="1" lang="ja-JP" altLang="en-US" sz="7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5D8C9995-5710-4AB7-BA8B-8EA860BA1F5A}"/>
                  </a:ext>
                </a:extLst>
              </p:cNvPr>
              <p:cNvSpPr txBox="1"/>
              <p:nvPr/>
            </p:nvSpPr>
            <p:spPr>
              <a:xfrm>
                <a:off x="5372661" y="835200"/>
                <a:ext cx="80021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 err="1">
                    <a:solidFill>
                      <a:srgbClr val="FF0000"/>
                    </a:solidFill>
                  </a:rPr>
                  <a:t>pHLIP</a:t>
                </a:r>
                <a:r>
                  <a:rPr lang="en-US" altLang="ja-JP" sz="900" b="1" dirty="0" err="1">
                    <a:solidFill>
                      <a:srgbClr val="006600"/>
                    </a:solidFill>
                  </a:rPr>
                  <a:t>Pimo</a:t>
                </a:r>
                <a:endParaRPr kumimoji="1" lang="ja-JP" altLang="en-US" sz="900" b="1" dirty="0">
                  <a:solidFill>
                    <a:srgbClr val="006600"/>
                  </a:solidFill>
                </a:endParaRPr>
              </a:p>
            </p:txBody>
          </p:sp>
          <p:pic>
            <p:nvPicPr>
              <p:cNvPr id="65" name="図 64">
                <a:extLst>
                  <a:ext uri="{FF2B5EF4-FFF2-40B4-BE49-F238E27FC236}">
                    <a16:creationId xmlns:a16="http://schemas.microsoft.com/office/drawing/2014/main" id="{6FCCF447-4636-424B-940A-B7D1F3D548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/>
              <a:srcRect l="3328" t="4090" r="9059" b="3269"/>
              <a:stretch/>
            </p:blipFill>
            <p:spPr>
              <a:xfrm>
                <a:off x="648000" y="1361897"/>
                <a:ext cx="876830" cy="1188000"/>
              </a:xfrm>
              <a:prstGeom prst="rect">
                <a:avLst/>
              </a:prstGeom>
            </p:spPr>
          </p:pic>
          <p:grpSp>
            <p:nvGrpSpPr>
              <p:cNvPr id="8" name="グループ化 7">
                <a:extLst>
                  <a:ext uri="{FF2B5EF4-FFF2-40B4-BE49-F238E27FC236}">
                    <a16:creationId xmlns:a16="http://schemas.microsoft.com/office/drawing/2014/main" id="{A273A8C1-A464-4B5C-9A75-D2E8A66D925F}"/>
                  </a:ext>
                </a:extLst>
              </p:cNvPr>
              <p:cNvGrpSpPr/>
              <p:nvPr/>
            </p:nvGrpSpPr>
            <p:grpSpPr>
              <a:xfrm>
                <a:off x="380700" y="2542875"/>
                <a:ext cx="441147" cy="216000"/>
                <a:chOff x="2358048" y="2457427"/>
                <a:chExt cx="441147" cy="216000"/>
              </a:xfrm>
            </p:grpSpPr>
            <p:cxnSp>
              <p:nvCxnSpPr>
                <p:cNvPr id="150" name="直線コネクタ 149">
                  <a:extLst>
                    <a:ext uri="{FF2B5EF4-FFF2-40B4-BE49-F238E27FC236}">
                      <a16:creationId xmlns:a16="http://schemas.microsoft.com/office/drawing/2014/main" id="{F3DD611A-FBAD-41CF-8DA4-2563A1A3E1E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461621" y="2673427"/>
                  <a:ext cx="2340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51" name="テキスト ボックス 150">
                  <a:extLst>
                    <a:ext uri="{FF2B5EF4-FFF2-40B4-BE49-F238E27FC236}">
                      <a16:creationId xmlns:a16="http://schemas.microsoft.com/office/drawing/2014/main" id="{12AB4684-0DE2-4CF8-821B-AF26C0CA24BF}"/>
                    </a:ext>
                  </a:extLst>
                </p:cNvPr>
                <p:cNvSpPr txBox="1"/>
                <p:nvPr/>
              </p:nvSpPr>
              <p:spPr>
                <a:xfrm>
                  <a:off x="2358048" y="2457427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83" name="テキスト ボックス 82">
                <a:extLst>
                  <a:ext uri="{FF2B5EF4-FFF2-40B4-BE49-F238E27FC236}">
                    <a16:creationId xmlns:a16="http://schemas.microsoft.com/office/drawing/2014/main" id="{6648BF40-923B-4771-A091-D4645E4D9C34}"/>
                  </a:ext>
                </a:extLst>
              </p:cNvPr>
              <p:cNvSpPr txBox="1"/>
              <p:nvPr/>
            </p:nvSpPr>
            <p:spPr>
              <a:xfrm>
                <a:off x="1530552" y="1213456"/>
                <a:ext cx="3129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#1</a:t>
                </a:r>
                <a:endParaRPr kumimoji="1" lang="ja-JP" altLang="en-US" sz="900" b="1" dirty="0"/>
              </a:p>
            </p:txBody>
          </p:sp>
          <p:grpSp>
            <p:nvGrpSpPr>
              <p:cNvPr id="87" name="グループ化 86">
                <a:extLst>
                  <a:ext uri="{FF2B5EF4-FFF2-40B4-BE49-F238E27FC236}">
                    <a16:creationId xmlns:a16="http://schemas.microsoft.com/office/drawing/2014/main" id="{5F699FA2-4285-49FC-9CD3-463F4798B6CC}"/>
                  </a:ext>
                </a:extLst>
              </p:cNvPr>
              <p:cNvGrpSpPr/>
              <p:nvPr/>
            </p:nvGrpSpPr>
            <p:grpSpPr>
              <a:xfrm>
                <a:off x="960252" y="1669448"/>
                <a:ext cx="303288" cy="271798"/>
                <a:chOff x="2916000" y="1393010"/>
                <a:chExt cx="303288" cy="271798"/>
              </a:xfrm>
            </p:grpSpPr>
            <p:cxnSp>
              <p:nvCxnSpPr>
                <p:cNvPr id="88" name="直線矢印コネクタ 87">
                  <a:extLst>
                    <a:ext uri="{FF2B5EF4-FFF2-40B4-BE49-F238E27FC236}">
                      <a16:creationId xmlns:a16="http://schemas.microsoft.com/office/drawing/2014/main" id="{8DDA930F-8883-4E50-982C-6471B2A2780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400000">
                  <a:off x="3015211" y="1592808"/>
                  <a:ext cx="144000" cy="720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89" name="テキスト ボックス 88">
                  <a:extLst>
                    <a:ext uri="{FF2B5EF4-FFF2-40B4-BE49-F238E27FC236}">
                      <a16:creationId xmlns:a16="http://schemas.microsoft.com/office/drawing/2014/main" id="{016266D6-BCB6-428E-B70A-5FC71DCCCE78}"/>
                    </a:ext>
                  </a:extLst>
                </p:cNvPr>
                <p:cNvSpPr txBox="1"/>
                <p:nvPr/>
              </p:nvSpPr>
              <p:spPr>
                <a:xfrm>
                  <a:off x="2916000" y="1393010"/>
                  <a:ext cx="303288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700" b="1" i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LN</a:t>
                  </a:r>
                  <a:endParaRPr kumimoji="1" lang="ja-JP" altLang="en-US" sz="700" b="1" i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cxnSp>
            <p:nvCxnSpPr>
              <p:cNvPr id="7" name="直線コネクタ 6">
                <a:extLst>
                  <a:ext uri="{FF2B5EF4-FFF2-40B4-BE49-F238E27FC236}">
                    <a16:creationId xmlns:a16="http://schemas.microsoft.com/office/drawing/2014/main" id="{1E64B108-BE44-41D2-8321-8F64E6A8D77B}"/>
                  </a:ext>
                </a:extLst>
              </p:cNvPr>
              <p:cNvCxnSpPr>
                <a:endCxn id="83" idx="3"/>
              </p:cNvCxnSpPr>
              <p:nvPr/>
            </p:nvCxnSpPr>
            <p:spPr bwMode="auto">
              <a:xfrm>
                <a:off x="462980" y="1340768"/>
                <a:ext cx="1224025" cy="103520"/>
              </a:xfrm>
              <a:prstGeom prst="line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363179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9901170-8242-47F1-AA4F-8DC21F0EF16D}"/>
              </a:ext>
            </a:extLst>
          </p:cNvPr>
          <p:cNvSpPr txBox="1"/>
          <p:nvPr/>
        </p:nvSpPr>
        <p:spPr>
          <a:xfrm>
            <a:off x="3814450" y="210126"/>
            <a:ext cx="2658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S4</a:t>
            </a:r>
            <a:endParaRPr kumimoji="1" lang="ja-JP" altLang="en-US" sz="1600" b="1" dirty="0">
              <a:latin typeface="+mn-lt"/>
              <a:cs typeface="Times New Roman" pitchFamily="18" charset="0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54BE168C-251E-4985-8FB0-933E1CB87FE4}"/>
              </a:ext>
            </a:extLst>
          </p:cNvPr>
          <p:cNvGrpSpPr/>
          <p:nvPr/>
        </p:nvGrpSpPr>
        <p:grpSpPr>
          <a:xfrm>
            <a:off x="314644" y="928800"/>
            <a:ext cx="9653756" cy="5058372"/>
            <a:chOff x="314644" y="928800"/>
            <a:chExt cx="9653756" cy="5058372"/>
          </a:xfrm>
        </p:grpSpPr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C175C3F6-A88B-45FA-AF1B-C448A7A72B7D}"/>
                </a:ext>
              </a:extLst>
            </p:cNvPr>
            <p:cNvSpPr txBox="1"/>
            <p:nvPr/>
          </p:nvSpPr>
          <p:spPr>
            <a:xfrm>
              <a:off x="320400" y="4909569"/>
              <a:ext cx="9648000" cy="10776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S4.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The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intratumoral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of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(AF546-pHLIP, red) and the corresponding hematoxylin and eosin (H&amp;E) staining on the same whole section of a U87MG tumor. The merged image shows a well-matched colocalization between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and necrosis. Yellow arrowhead represents a small necrotic patch; light blue arrowhead indicates the periphery of a massive necrotic area; and asterisk shows the center of a massive necrotic area. 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nlarged views of ROI-1, -2, and -3 are shown in </a:t>
              </a:r>
              <a:r>
                <a:rPr lang="en-US" altLang="ja-JP" sz="1100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S5.</a:t>
              </a:r>
              <a:endParaRPr lang="en-US" altLang="ja-JP" sz="11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Arial" panose="020B0604020202020204" pitchFamily="34" charset="0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F7A6A238-57F7-4C45-9E89-00D27848AA10}"/>
                </a:ext>
              </a:extLst>
            </p:cNvPr>
            <p:cNvGrpSpPr/>
            <p:nvPr/>
          </p:nvGrpSpPr>
          <p:grpSpPr>
            <a:xfrm>
              <a:off x="314644" y="928800"/>
              <a:ext cx="9648712" cy="3921396"/>
              <a:chOff x="314644" y="928800"/>
              <a:chExt cx="9648712" cy="3921396"/>
            </a:xfrm>
          </p:grpSpPr>
          <p:grpSp>
            <p:nvGrpSpPr>
              <p:cNvPr id="35" name="グループ化 34">
                <a:extLst>
                  <a:ext uri="{FF2B5EF4-FFF2-40B4-BE49-F238E27FC236}">
                    <a16:creationId xmlns:a16="http://schemas.microsoft.com/office/drawing/2014/main" id="{2AD8C261-F28C-472A-8C44-340B5627FD0F}"/>
                  </a:ext>
                </a:extLst>
              </p:cNvPr>
              <p:cNvGrpSpPr/>
              <p:nvPr/>
            </p:nvGrpSpPr>
            <p:grpSpPr>
              <a:xfrm>
                <a:off x="6723356" y="928800"/>
                <a:ext cx="3240000" cy="3921396"/>
                <a:chOff x="6723356" y="928800"/>
                <a:chExt cx="3240000" cy="3921396"/>
              </a:xfrm>
            </p:grpSpPr>
            <p:pic>
              <p:nvPicPr>
                <p:cNvPr id="4" name="図 3">
                  <a:extLst>
                    <a:ext uri="{FF2B5EF4-FFF2-40B4-BE49-F238E27FC236}">
                      <a16:creationId xmlns:a16="http://schemas.microsoft.com/office/drawing/2014/main" id="{51FCB4ED-E231-4E25-8B97-66ABE27A5E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723356" y="1123881"/>
                  <a:ext cx="3240000" cy="3726315"/>
                </a:xfrm>
                <a:prstGeom prst="rect">
                  <a:avLst/>
                </a:prstGeom>
              </p:spPr>
            </p:pic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EAC6BD0D-7CFA-4FDC-B1E1-13A2CA3A0236}"/>
                    </a:ext>
                  </a:extLst>
                </p:cNvPr>
                <p:cNvSpPr txBox="1"/>
                <p:nvPr/>
              </p:nvSpPr>
              <p:spPr>
                <a:xfrm>
                  <a:off x="8045839" y="928800"/>
                  <a:ext cx="595035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900" b="1" dirty="0"/>
                    <a:t>Merged</a:t>
                  </a:r>
                  <a:endParaRPr kumimoji="1" lang="ja-JP" altLang="en-US" sz="900" b="1" dirty="0"/>
                </a:p>
              </p:txBody>
            </p:sp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CA64BF9C-2385-4F3F-95A9-5698AF12E733}"/>
                    </a:ext>
                  </a:extLst>
                </p:cNvPr>
                <p:cNvSpPr txBox="1"/>
                <p:nvPr/>
              </p:nvSpPr>
              <p:spPr>
                <a:xfrm>
                  <a:off x="9246866" y="4473124"/>
                  <a:ext cx="50526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1000" dirty="0">
                      <a:latin typeface="+mn-lt"/>
                    </a:rPr>
                    <a:t>2</a:t>
                  </a:r>
                  <a:r>
                    <a:rPr lang="ja-JP" altLang="en-US" sz="1000" dirty="0">
                      <a:latin typeface="+mn-lt"/>
                    </a:rPr>
                    <a:t> </a:t>
                  </a:r>
                  <a:r>
                    <a:rPr lang="en-US" altLang="ja-JP" sz="1000" dirty="0">
                      <a:latin typeface="+mn-lt"/>
                    </a:rPr>
                    <a:t>mm</a:t>
                  </a:r>
                  <a:endParaRPr kumimoji="1" lang="ja-JP" altLang="en-US" sz="1000" dirty="0">
                    <a:latin typeface="+mn-lt"/>
                  </a:endParaRPr>
                </a:p>
              </p:txBody>
            </p:sp>
            <p:sp>
              <p:nvSpPr>
                <p:cNvPr id="38" name="テキスト ボックス 37">
                  <a:extLst>
                    <a:ext uri="{FF2B5EF4-FFF2-40B4-BE49-F238E27FC236}">
                      <a16:creationId xmlns:a16="http://schemas.microsoft.com/office/drawing/2014/main" id="{80192FA4-3F87-43EE-8C21-37179B35A1BF}"/>
                    </a:ext>
                  </a:extLst>
                </p:cNvPr>
                <p:cNvSpPr txBox="1"/>
                <p:nvPr/>
              </p:nvSpPr>
              <p:spPr>
                <a:xfrm>
                  <a:off x="8175060" y="2564041"/>
                  <a:ext cx="30489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400" dirty="0">
                      <a:solidFill>
                        <a:schemeClr val="bg1"/>
                      </a:solidFill>
                    </a:rPr>
                    <a:t>*</a:t>
                  </a:r>
                  <a:endParaRPr kumimoji="1" lang="ja-JP" altLang="en-US" sz="24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7" name="直線矢印コネクタ 36">
                  <a:extLst>
                    <a:ext uri="{FF2B5EF4-FFF2-40B4-BE49-F238E27FC236}">
                      <a16:creationId xmlns:a16="http://schemas.microsoft.com/office/drawing/2014/main" id="{CE62FDA4-939C-434E-B514-6710F3E1C18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0700000" flipH="1">
                  <a:off x="8648456" y="2304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36" name="直線矢印コネクタ 35">
                  <a:extLst>
                    <a:ext uri="{FF2B5EF4-FFF2-40B4-BE49-F238E27FC236}">
                      <a16:creationId xmlns:a16="http://schemas.microsoft.com/office/drawing/2014/main" id="{7F5D8656-2C39-40FC-8FCE-FC1FBC5DF9A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17400000" flipH="1">
                  <a:off x="8432456" y="3456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</p:grpSp>
          <p:grpSp>
            <p:nvGrpSpPr>
              <p:cNvPr id="27" name="グループ化 26">
                <a:extLst>
                  <a:ext uri="{FF2B5EF4-FFF2-40B4-BE49-F238E27FC236}">
                    <a16:creationId xmlns:a16="http://schemas.microsoft.com/office/drawing/2014/main" id="{2E4B7B62-E952-43F5-9DFD-EA96ED714E3C}"/>
                  </a:ext>
                </a:extLst>
              </p:cNvPr>
              <p:cNvGrpSpPr/>
              <p:nvPr/>
            </p:nvGrpSpPr>
            <p:grpSpPr>
              <a:xfrm>
                <a:off x="314644" y="928800"/>
                <a:ext cx="3240000" cy="3921396"/>
                <a:chOff x="314644" y="928800"/>
                <a:chExt cx="3240000" cy="3921396"/>
              </a:xfrm>
            </p:grpSpPr>
            <p:pic>
              <p:nvPicPr>
                <p:cNvPr id="3" name="図 2">
                  <a:extLst>
                    <a:ext uri="{FF2B5EF4-FFF2-40B4-BE49-F238E27FC236}">
                      <a16:creationId xmlns:a16="http://schemas.microsoft.com/office/drawing/2014/main" id="{F7061AB0-E9F7-4C5F-A248-4F2FDA54E4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14644" y="1123881"/>
                  <a:ext cx="3240000" cy="3726315"/>
                </a:xfrm>
                <a:prstGeom prst="rect">
                  <a:avLst/>
                </a:prstGeom>
              </p:spPr>
            </p:pic>
            <p:sp>
              <p:nvSpPr>
                <p:cNvPr id="22" name="テキスト ボックス 21">
                  <a:extLst>
                    <a:ext uri="{FF2B5EF4-FFF2-40B4-BE49-F238E27FC236}">
                      <a16:creationId xmlns:a16="http://schemas.microsoft.com/office/drawing/2014/main" id="{5024C1D1-1ED7-4A1F-B83F-5858E07EFFBA}"/>
                    </a:ext>
                  </a:extLst>
                </p:cNvPr>
                <p:cNvSpPr txBox="1"/>
                <p:nvPr/>
              </p:nvSpPr>
              <p:spPr>
                <a:xfrm>
                  <a:off x="1483239" y="928800"/>
                  <a:ext cx="902811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900" b="1" dirty="0">
                      <a:solidFill>
                        <a:srgbClr val="FF0000"/>
                      </a:solidFill>
                    </a:rPr>
                    <a:t>AF546-pHLIP</a:t>
                  </a:r>
                  <a:endParaRPr kumimoji="1" lang="ja-JP" altLang="en-US" sz="9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CA2CA249-98E9-4A3D-ADCA-AF71A0820830}"/>
                    </a:ext>
                  </a:extLst>
                </p:cNvPr>
                <p:cNvSpPr txBox="1"/>
                <p:nvPr/>
              </p:nvSpPr>
              <p:spPr>
                <a:xfrm>
                  <a:off x="2806467" y="4476724"/>
                  <a:ext cx="50526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1000" dirty="0">
                      <a:solidFill>
                        <a:schemeClr val="bg1"/>
                      </a:solidFill>
                      <a:latin typeface="+mn-lt"/>
                    </a:rPr>
                    <a:t>2</a:t>
                  </a:r>
                  <a:r>
                    <a:rPr lang="ja-JP" altLang="en-US" sz="1000" dirty="0">
                      <a:solidFill>
                        <a:schemeClr val="bg1"/>
                      </a:solidFill>
                      <a:latin typeface="+mn-lt"/>
                    </a:rPr>
                    <a:t> </a:t>
                  </a:r>
                  <a:r>
                    <a:rPr lang="en-US" altLang="ja-JP" sz="1000" dirty="0">
                      <a:solidFill>
                        <a:schemeClr val="bg1"/>
                      </a:solidFill>
                      <a:latin typeface="+mn-lt"/>
                    </a:rPr>
                    <a:t>mm</a:t>
                  </a:r>
                  <a:endParaRPr kumimoji="1" lang="ja-JP" altLang="en-US" sz="1000" dirty="0">
                    <a:solidFill>
                      <a:schemeClr val="bg1"/>
                    </a:solidFill>
                    <a:latin typeface="+mn-lt"/>
                  </a:endParaRPr>
                </a:p>
              </p:txBody>
            </p:sp>
            <p:sp>
              <p:nvSpPr>
                <p:cNvPr id="30" name="テキスト ボックス 29">
                  <a:extLst>
                    <a:ext uri="{FF2B5EF4-FFF2-40B4-BE49-F238E27FC236}">
                      <a16:creationId xmlns:a16="http://schemas.microsoft.com/office/drawing/2014/main" id="{FF29791B-A45E-4993-BC03-3143CB6AD782}"/>
                    </a:ext>
                  </a:extLst>
                </p:cNvPr>
                <p:cNvSpPr txBox="1"/>
                <p:nvPr/>
              </p:nvSpPr>
              <p:spPr>
                <a:xfrm>
                  <a:off x="1758604" y="2564041"/>
                  <a:ext cx="30489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400" dirty="0">
                      <a:solidFill>
                        <a:schemeClr val="bg1"/>
                      </a:solidFill>
                    </a:rPr>
                    <a:t>*</a:t>
                  </a:r>
                  <a:endParaRPr kumimoji="1" lang="ja-JP" altLang="en-US" sz="24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29" name="直線矢印コネクタ 28">
                  <a:extLst>
                    <a:ext uri="{FF2B5EF4-FFF2-40B4-BE49-F238E27FC236}">
                      <a16:creationId xmlns:a16="http://schemas.microsoft.com/office/drawing/2014/main" id="{476C6754-11B9-49FC-9AF1-025D002E791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0700000" flipH="1">
                  <a:off x="2232000" y="2304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28" name="直線矢印コネクタ 27">
                  <a:extLst>
                    <a:ext uri="{FF2B5EF4-FFF2-40B4-BE49-F238E27FC236}">
                      <a16:creationId xmlns:a16="http://schemas.microsoft.com/office/drawing/2014/main" id="{94C9FC62-E233-4A99-91E6-36009042C2A5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17400000" flipH="1">
                  <a:off x="2016000" y="3456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grpSp>
              <p:nvGrpSpPr>
                <p:cNvPr id="6" name="グループ化 5">
                  <a:extLst>
                    <a:ext uri="{FF2B5EF4-FFF2-40B4-BE49-F238E27FC236}">
                      <a16:creationId xmlns:a16="http://schemas.microsoft.com/office/drawing/2014/main" id="{9920903A-CDAE-43DF-A1CE-60C5B3AD4646}"/>
                    </a:ext>
                  </a:extLst>
                </p:cNvPr>
                <p:cNvGrpSpPr/>
                <p:nvPr/>
              </p:nvGrpSpPr>
              <p:grpSpPr>
                <a:xfrm>
                  <a:off x="612000" y="2916000"/>
                  <a:ext cx="943200" cy="246414"/>
                  <a:chOff x="450000" y="3564000"/>
                  <a:chExt cx="943200" cy="246414"/>
                </a:xfrm>
              </p:grpSpPr>
              <p:sp>
                <p:nvSpPr>
                  <p:cNvPr id="43" name="テキスト ボックス 42">
                    <a:extLst>
                      <a:ext uri="{FF2B5EF4-FFF2-40B4-BE49-F238E27FC236}">
                        <a16:creationId xmlns:a16="http://schemas.microsoft.com/office/drawing/2014/main" id="{72C8CD98-CB3C-4285-A4DB-2E29F608D3B2}"/>
                      </a:ext>
                    </a:extLst>
                  </p:cNvPr>
                  <p:cNvSpPr txBox="1"/>
                  <p:nvPr/>
                </p:nvSpPr>
                <p:spPr>
                  <a:xfrm>
                    <a:off x="450000" y="3573016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1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9" name="正方形/長方形 38">
                    <a:extLst>
                      <a:ext uri="{FF2B5EF4-FFF2-40B4-BE49-F238E27FC236}">
                        <a16:creationId xmlns:a16="http://schemas.microsoft.com/office/drawing/2014/main" id="{0C0F64BB-8CAC-443B-8F32-037CC597B22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900000" y="3564000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id="{458F3AB8-84B8-45CA-906C-A376D15AA88F}"/>
                    </a:ext>
                  </a:extLst>
                </p:cNvPr>
                <p:cNvGrpSpPr/>
                <p:nvPr/>
              </p:nvGrpSpPr>
              <p:grpSpPr>
                <a:xfrm>
                  <a:off x="450000" y="3564000"/>
                  <a:ext cx="943200" cy="246414"/>
                  <a:chOff x="450000" y="3564000"/>
                  <a:chExt cx="943200" cy="246414"/>
                </a:xfrm>
              </p:grpSpPr>
              <p:sp>
                <p:nvSpPr>
                  <p:cNvPr id="42" name="テキスト ボックス 41">
                    <a:extLst>
                      <a:ext uri="{FF2B5EF4-FFF2-40B4-BE49-F238E27FC236}">
                        <a16:creationId xmlns:a16="http://schemas.microsoft.com/office/drawing/2014/main" id="{82C3AEA5-5DD2-4473-BDA4-E27F3470F122}"/>
                      </a:ext>
                    </a:extLst>
                  </p:cNvPr>
                  <p:cNvSpPr txBox="1"/>
                  <p:nvPr/>
                </p:nvSpPr>
                <p:spPr>
                  <a:xfrm>
                    <a:off x="450000" y="3573016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2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5" name="正方形/長方形 44">
                    <a:extLst>
                      <a:ext uri="{FF2B5EF4-FFF2-40B4-BE49-F238E27FC236}">
                        <a16:creationId xmlns:a16="http://schemas.microsoft.com/office/drawing/2014/main" id="{7783A422-6EE4-4505-A141-C80FD9CB1E0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900000" y="3564000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</p:grpSp>
            <p:grpSp>
              <p:nvGrpSpPr>
                <p:cNvPr id="49" name="グループ化 48">
                  <a:extLst>
                    <a:ext uri="{FF2B5EF4-FFF2-40B4-BE49-F238E27FC236}">
                      <a16:creationId xmlns:a16="http://schemas.microsoft.com/office/drawing/2014/main" id="{BEDC7895-F54A-4FC0-8367-1AB4FA638FF0}"/>
                    </a:ext>
                  </a:extLst>
                </p:cNvPr>
                <p:cNvGrpSpPr/>
                <p:nvPr/>
              </p:nvGrpSpPr>
              <p:grpSpPr>
                <a:xfrm>
                  <a:off x="1494000" y="3762000"/>
                  <a:ext cx="493200" cy="459432"/>
                  <a:chOff x="589105" y="3429000"/>
                  <a:chExt cx="493200" cy="459432"/>
                </a:xfrm>
              </p:grpSpPr>
              <p:sp>
                <p:nvSpPr>
                  <p:cNvPr id="54" name="正方形/長方形 53">
                    <a:extLst>
                      <a:ext uri="{FF2B5EF4-FFF2-40B4-BE49-F238E27FC236}">
                        <a16:creationId xmlns:a16="http://schemas.microsoft.com/office/drawing/2014/main" id="{930F66A3-EFD8-4710-9EF2-C1563039B0F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89105" y="3429000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5" name="テキスト ボックス 54">
                    <a:extLst>
                      <a:ext uri="{FF2B5EF4-FFF2-40B4-BE49-F238E27FC236}">
                        <a16:creationId xmlns:a16="http://schemas.microsoft.com/office/drawing/2014/main" id="{906E8961-0EBD-4540-BD6B-9126FAC0D2D4}"/>
                      </a:ext>
                    </a:extLst>
                  </p:cNvPr>
                  <p:cNvSpPr txBox="1"/>
                  <p:nvPr/>
                </p:nvSpPr>
                <p:spPr>
                  <a:xfrm>
                    <a:off x="592690" y="3657600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3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34" name="グループ化 33">
                <a:extLst>
                  <a:ext uri="{FF2B5EF4-FFF2-40B4-BE49-F238E27FC236}">
                    <a16:creationId xmlns:a16="http://schemas.microsoft.com/office/drawing/2014/main" id="{D9F6FD25-C802-4EBD-A269-AB532F0321C4}"/>
                  </a:ext>
                </a:extLst>
              </p:cNvPr>
              <p:cNvGrpSpPr/>
              <p:nvPr/>
            </p:nvGrpSpPr>
            <p:grpSpPr>
              <a:xfrm>
                <a:off x="3519000" y="928800"/>
                <a:ext cx="3240000" cy="3921396"/>
                <a:chOff x="3519000" y="928800"/>
                <a:chExt cx="3240000" cy="3921396"/>
              </a:xfrm>
            </p:grpSpPr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DB46AD28-1319-4603-8885-0014D56A76D1}"/>
                    </a:ext>
                  </a:extLst>
                </p:cNvPr>
                <p:cNvSpPr txBox="1"/>
                <p:nvPr/>
              </p:nvSpPr>
              <p:spPr>
                <a:xfrm>
                  <a:off x="4924839" y="928800"/>
                  <a:ext cx="42832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/>
                    <a:t>H&amp;E</a:t>
                  </a:r>
                  <a:endParaRPr kumimoji="1" lang="ja-JP" altLang="en-US" sz="900" b="1" dirty="0"/>
                </a:p>
              </p:txBody>
            </p:sp>
            <p:pic>
              <p:nvPicPr>
                <p:cNvPr id="2" name="図 1">
                  <a:extLst>
                    <a:ext uri="{FF2B5EF4-FFF2-40B4-BE49-F238E27FC236}">
                      <a16:creationId xmlns:a16="http://schemas.microsoft.com/office/drawing/2014/main" id="{9EF49FFD-D2BA-4E84-9AD6-AC126C218B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19000" y="1123881"/>
                  <a:ext cx="3240000" cy="3726315"/>
                </a:xfrm>
                <a:prstGeom prst="rect">
                  <a:avLst/>
                </a:prstGeom>
              </p:spPr>
            </p:pic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E3EC444F-A8BB-4812-A001-73FAD03B79E5}"/>
                    </a:ext>
                  </a:extLst>
                </p:cNvPr>
                <p:cNvSpPr txBox="1"/>
                <p:nvPr/>
              </p:nvSpPr>
              <p:spPr>
                <a:xfrm>
                  <a:off x="6038526" y="4473124"/>
                  <a:ext cx="50526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1000" dirty="0">
                      <a:latin typeface="+mn-lt"/>
                    </a:rPr>
                    <a:t>2</a:t>
                  </a:r>
                  <a:r>
                    <a:rPr lang="ja-JP" altLang="en-US" sz="1000" dirty="0">
                      <a:latin typeface="+mn-lt"/>
                    </a:rPr>
                    <a:t> </a:t>
                  </a:r>
                  <a:r>
                    <a:rPr lang="en-US" altLang="ja-JP" sz="1000" dirty="0">
                      <a:latin typeface="+mn-lt"/>
                    </a:rPr>
                    <a:t>mm</a:t>
                  </a:r>
                  <a:endParaRPr kumimoji="1" lang="ja-JP" altLang="en-US" sz="1000" dirty="0">
                    <a:latin typeface="+mn-lt"/>
                  </a:endParaRPr>
                </a:p>
              </p:txBody>
            </p:sp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49B08E31-4BB4-427B-9897-9665B94B857F}"/>
                    </a:ext>
                  </a:extLst>
                </p:cNvPr>
                <p:cNvSpPr txBox="1"/>
                <p:nvPr/>
              </p:nvSpPr>
              <p:spPr>
                <a:xfrm>
                  <a:off x="3519000" y="4603975"/>
                  <a:ext cx="1024639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1000" b="1" dirty="0"/>
                    <a:t>U87MG tumor</a:t>
                  </a:r>
                  <a:endParaRPr kumimoji="1" lang="ja-JP" altLang="en-US" sz="1000" b="1" dirty="0"/>
                </a:p>
              </p:txBody>
            </p:sp>
            <p:cxnSp>
              <p:nvCxnSpPr>
                <p:cNvPr id="32" name="直線矢印コネクタ 31">
                  <a:extLst>
                    <a:ext uri="{FF2B5EF4-FFF2-40B4-BE49-F238E27FC236}">
                      <a16:creationId xmlns:a16="http://schemas.microsoft.com/office/drawing/2014/main" id="{14EAAC51-4DDF-4A20-A8CF-129DF5B562B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0700000" flipH="1">
                  <a:off x="5440856" y="2304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33" name="テキスト ボックス 32">
                  <a:extLst>
                    <a:ext uri="{FF2B5EF4-FFF2-40B4-BE49-F238E27FC236}">
                      <a16:creationId xmlns:a16="http://schemas.microsoft.com/office/drawing/2014/main" id="{3969E59D-E59D-4A1A-8979-CC934E067A9C}"/>
                    </a:ext>
                  </a:extLst>
                </p:cNvPr>
                <p:cNvSpPr txBox="1"/>
                <p:nvPr/>
              </p:nvSpPr>
              <p:spPr>
                <a:xfrm>
                  <a:off x="4967460" y="2564041"/>
                  <a:ext cx="30489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400" dirty="0">
                      <a:solidFill>
                        <a:schemeClr val="bg1"/>
                      </a:solidFill>
                    </a:rPr>
                    <a:t>*</a:t>
                  </a:r>
                  <a:endParaRPr kumimoji="1" lang="ja-JP" altLang="en-US" sz="2400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1" name="直線矢印コネクタ 30">
                  <a:extLst>
                    <a:ext uri="{FF2B5EF4-FFF2-40B4-BE49-F238E27FC236}">
                      <a16:creationId xmlns:a16="http://schemas.microsoft.com/office/drawing/2014/main" id="{E9314E13-F72C-419C-8EE4-318C5881BB6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17400000" flipH="1">
                  <a:off x="5224856" y="3456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50" name="テキスト ボックス 49">
                  <a:extLst>
                    <a:ext uri="{FF2B5EF4-FFF2-40B4-BE49-F238E27FC236}">
                      <a16:creationId xmlns:a16="http://schemas.microsoft.com/office/drawing/2014/main" id="{AFB27611-AA4A-4E3A-8523-8DE0F78CF1B0}"/>
                    </a:ext>
                  </a:extLst>
                </p:cNvPr>
                <p:cNvSpPr txBox="1"/>
                <p:nvPr/>
              </p:nvSpPr>
              <p:spPr>
                <a:xfrm>
                  <a:off x="3825356" y="2925016"/>
                  <a:ext cx="486031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>
                      <a:solidFill>
                        <a:schemeClr val="bg1"/>
                      </a:solidFill>
                    </a:rPr>
                    <a:t>ROI 1</a:t>
                  </a:r>
                  <a:endParaRPr kumimoji="1" lang="ja-JP" altLang="en-US" sz="9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2" name="正方形/長方形 51">
                  <a:extLst>
                    <a:ext uri="{FF2B5EF4-FFF2-40B4-BE49-F238E27FC236}">
                      <a16:creationId xmlns:a16="http://schemas.microsoft.com/office/drawing/2014/main" id="{9883A93B-E076-45B0-A71F-58B24363190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275356" y="2916000"/>
                  <a:ext cx="493200" cy="24641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C9E9EE83-A9FE-475C-BA29-94E6CB7F58FE}"/>
                    </a:ext>
                  </a:extLst>
                </p:cNvPr>
                <p:cNvGrpSpPr/>
                <p:nvPr/>
              </p:nvGrpSpPr>
              <p:grpSpPr>
                <a:xfrm>
                  <a:off x="3663356" y="3564000"/>
                  <a:ext cx="943200" cy="246414"/>
                  <a:chOff x="3663356" y="3564000"/>
                  <a:chExt cx="943200" cy="246414"/>
                </a:xfrm>
              </p:grpSpPr>
              <p:sp>
                <p:nvSpPr>
                  <p:cNvPr id="46" name="テキスト ボックス 45">
                    <a:extLst>
                      <a:ext uri="{FF2B5EF4-FFF2-40B4-BE49-F238E27FC236}">
                        <a16:creationId xmlns:a16="http://schemas.microsoft.com/office/drawing/2014/main" id="{62F38A9B-70F6-4F8C-99C2-5568E8E9A777}"/>
                      </a:ext>
                    </a:extLst>
                  </p:cNvPr>
                  <p:cNvSpPr txBox="1"/>
                  <p:nvPr/>
                </p:nvSpPr>
                <p:spPr>
                  <a:xfrm>
                    <a:off x="3663356" y="3573016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2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7" name="正方形/長方形 46">
                    <a:extLst>
                      <a:ext uri="{FF2B5EF4-FFF2-40B4-BE49-F238E27FC236}">
                        <a16:creationId xmlns:a16="http://schemas.microsoft.com/office/drawing/2014/main" id="{6CF12E83-17E1-4D33-A934-5008E574D4B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4113356" y="3564000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</p:grp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29C6B473-994D-48CF-A630-5369CE659B11}"/>
                    </a:ext>
                  </a:extLst>
                </p:cNvPr>
                <p:cNvGrpSpPr/>
                <p:nvPr/>
              </p:nvGrpSpPr>
              <p:grpSpPr>
                <a:xfrm>
                  <a:off x="4707356" y="3762000"/>
                  <a:ext cx="493200" cy="459432"/>
                  <a:chOff x="5010340" y="4049688"/>
                  <a:chExt cx="493200" cy="459432"/>
                </a:xfrm>
              </p:grpSpPr>
              <p:sp>
                <p:nvSpPr>
                  <p:cNvPr id="58" name="正方形/長方形 57">
                    <a:extLst>
                      <a:ext uri="{FF2B5EF4-FFF2-40B4-BE49-F238E27FC236}">
                        <a16:creationId xmlns:a16="http://schemas.microsoft.com/office/drawing/2014/main" id="{3F3E3747-C763-4051-8061-D46FD2397AB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010340" y="4049688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59" name="テキスト ボックス 58">
                    <a:extLst>
                      <a:ext uri="{FF2B5EF4-FFF2-40B4-BE49-F238E27FC236}">
                        <a16:creationId xmlns:a16="http://schemas.microsoft.com/office/drawing/2014/main" id="{C3AFE717-DA7C-48F9-A80C-F4B29D4A5D98}"/>
                      </a:ext>
                    </a:extLst>
                  </p:cNvPr>
                  <p:cNvSpPr txBox="1"/>
                  <p:nvPr/>
                </p:nvSpPr>
                <p:spPr>
                  <a:xfrm>
                    <a:off x="5013925" y="4278288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3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11109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720F498A-88A3-4D81-829A-587D83A5C55E}"/>
              </a:ext>
            </a:extLst>
          </p:cNvPr>
          <p:cNvSpPr txBox="1"/>
          <p:nvPr/>
        </p:nvSpPr>
        <p:spPr>
          <a:xfrm>
            <a:off x="3814450" y="210126"/>
            <a:ext cx="2658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S5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170EAEF-5D44-403D-9DC7-DB2ABEB03AE0}"/>
              </a:ext>
            </a:extLst>
          </p:cNvPr>
          <p:cNvGrpSpPr/>
          <p:nvPr/>
        </p:nvGrpSpPr>
        <p:grpSpPr>
          <a:xfrm>
            <a:off x="115200" y="620688"/>
            <a:ext cx="9792724" cy="5856487"/>
            <a:chOff x="115200" y="620688"/>
            <a:chExt cx="9792724" cy="5856487"/>
          </a:xfrm>
        </p:grpSpPr>
        <p:sp>
          <p:nvSpPr>
            <p:cNvPr id="287" name="テキスト ボックス 286">
              <a:extLst>
                <a:ext uri="{FF2B5EF4-FFF2-40B4-BE49-F238E27FC236}">
                  <a16:creationId xmlns:a16="http://schemas.microsoft.com/office/drawing/2014/main" id="{BB6D9A76-69A9-445B-8407-76FF08EB4BD9}"/>
                </a:ext>
              </a:extLst>
            </p:cNvPr>
            <p:cNvSpPr txBox="1"/>
            <p:nvPr/>
          </p:nvSpPr>
          <p:spPr>
            <a:xfrm>
              <a:off x="389524" y="5653488"/>
              <a:ext cx="9518400" cy="8236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S5.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The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distribution of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(AF546-pHLIP, red) and the corresponding hematoxylin and eosin (H&amp;E) staining in regions of interest of a U87MG tumor. Shown are 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nlarged views of ROI-1, -2, and -3 marked in </a:t>
              </a:r>
              <a:r>
                <a:rPr lang="en-US" altLang="ja-JP" sz="1100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S4. CD31 staining (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microvessels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, magenta) was performed on an adjacent section.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Background staining levels of the imaging probe are indicated in the tumor capsule.</a:t>
              </a:r>
              <a:endParaRPr lang="en-US" altLang="ja-JP" sz="11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Arial" panose="020B0604020202020204" pitchFamily="34" charset="0"/>
              </a:endParaRPr>
            </a:p>
          </p:txBody>
        </p:sp>
        <p:grpSp>
          <p:nvGrpSpPr>
            <p:cNvPr id="23" name="グループ化 22">
              <a:extLst>
                <a:ext uri="{FF2B5EF4-FFF2-40B4-BE49-F238E27FC236}">
                  <a16:creationId xmlns:a16="http://schemas.microsoft.com/office/drawing/2014/main" id="{8D0B8E68-87FA-4C9D-8C6B-AE29880508C1}"/>
                </a:ext>
              </a:extLst>
            </p:cNvPr>
            <p:cNvGrpSpPr/>
            <p:nvPr/>
          </p:nvGrpSpPr>
          <p:grpSpPr>
            <a:xfrm>
              <a:off x="115200" y="620688"/>
              <a:ext cx="9792721" cy="4980447"/>
              <a:chOff x="115200" y="928800"/>
              <a:chExt cx="9792721" cy="4980447"/>
            </a:xfrm>
          </p:grpSpPr>
          <p:pic>
            <p:nvPicPr>
              <p:cNvPr id="127" name="図 126">
                <a:extLst>
                  <a:ext uri="{FF2B5EF4-FFF2-40B4-BE49-F238E27FC236}">
                    <a16:creationId xmlns:a16="http://schemas.microsoft.com/office/drawing/2014/main" id="{5BA6AA16-D9ED-486B-8F1E-5C3B67862F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906" b="906"/>
              <a:stretch/>
            </p:blipFill>
            <p:spPr>
              <a:xfrm>
                <a:off x="3573720" y="1123200"/>
                <a:ext cx="3149995" cy="1575000"/>
              </a:xfrm>
              <a:prstGeom prst="rect">
                <a:avLst/>
              </a:prstGeom>
            </p:spPr>
          </p:pic>
          <p:pic>
            <p:nvPicPr>
              <p:cNvPr id="128" name="図 127">
                <a:extLst>
                  <a:ext uri="{FF2B5EF4-FFF2-40B4-BE49-F238E27FC236}">
                    <a16:creationId xmlns:a16="http://schemas.microsoft.com/office/drawing/2014/main" id="{6E80F8F3-28B9-476E-96C3-E28600886C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r="906" b="906"/>
              <a:stretch/>
            </p:blipFill>
            <p:spPr>
              <a:xfrm>
                <a:off x="389523" y="1123200"/>
                <a:ext cx="3149997" cy="1575000"/>
              </a:xfrm>
              <a:prstGeom prst="rect">
                <a:avLst/>
              </a:prstGeom>
            </p:spPr>
          </p:pic>
          <p:pic>
            <p:nvPicPr>
              <p:cNvPr id="129" name="図 128">
                <a:extLst>
                  <a:ext uri="{FF2B5EF4-FFF2-40B4-BE49-F238E27FC236}">
                    <a16:creationId xmlns:a16="http://schemas.microsoft.com/office/drawing/2014/main" id="{06A87D54-AE4D-49ED-9830-02F41A86FD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57917" y="1123200"/>
                <a:ext cx="3150000" cy="1575000"/>
              </a:xfrm>
              <a:prstGeom prst="rect">
                <a:avLst/>
              </a:prstGeom>
            </p:spPr>
          </p:pic>
          <p:pic>
            <p:nvPicPr>
              <p:cNvPr id="121" name="図 120">
                <a:extLst>
                  <a:ext uri="{FF2B5EF4-FFF2-40B4-BE49-F238E27FC236}">
                    <a16:creationId xmlns:a16="http://schemas.microsoft.com/office/drawing/2014/main" id="{1A036EA5-9EA1-4348-9B3B-511E6CCE34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r="906" b="906"/>
              <a:stretch/>
            </p:blipFill>
            <p:spPr>
              <a:xfrm>
                <a:off x="3573724" y="2728724"/>
                <a:ext cx="3149997" cy="1575000"/>
              </a:xfrm>
              <a:prstGeom prst="rect">
                <a:avLst/>
              </a:prstGeom>
            </p:spPr>
          </p:pic>
          <p:pic>
            <p:nvPicPr>
              <p:cNvPr id="125" name="図 124">
                <a:extLst>
                  <a:ext uri="{FF2B5EF4-FFF2-40B4-BE49-F238E27FC236}">
                    <a16:creationId xmlns:a16="http://schemas.microsoft.com/office/drawing/2014/main" id="{599B3768-9C95-4037-9D27-939B396DA1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r="906" b="906"/>
              <a:stretch/>
            </p:blipFill>
            <p:spPr>
              <a:xfrm>
                <a:off x="389528" y="2728724"/>
                <a:ext cx="3149999" cy="1575000"/>
              </a:xfrm>
              <a:prstGeom prst="rect">
                <a:avLst/>
              </a:prstGeom>
            </p:spPr>
          </p:pic>
          <p:pic>
            <p:nvPicPr>
              <p:cNvPr id="126" name="図 125">
                <a:extLst>
                  <a:ext uri="{FF2B5EF4-FFF2-40B4-BE49-F238E27FC236}">
                    <a16:creationId xmlns:a16="http://schemas.microsoft.com/office/drawing/2014/main" id="{9928782A-A0E4-40DE-BD61-E2A0FEB373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57921" y="2728724"/>
                <a:ext cx="3150000" cy="1575000"/>
              </a:xfrm>
              <a:prstGeom prst="rect">
                <a:avLst/>
              </a:prstGeom>
            </p:spPr>
          </p:pic>
          <p:pic>
            <p:nvPicPr>
              <p:cNvPr id="106" name="図 105">
                <a:extLst>
                  <a:ext uri="{FF2B5EF4-FFF2-40B4-BE49-F238E27FC236}">
                    <a16:creationId xmlns:a16="http://schemas.microsoft.com/office/drawing/2014/main" id="{540C6A77-7239-40A3-995A-A6560CEAF6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r="906" b="906"/>
              <a:stretch/>
            </p:blipFill>
            <p:spPr>
              <a:xfrm>
                <a:off x="389528" y="4334247"/>
                <a:ext cx="3149999" cy="1575000"/>
              </a:xfrm>
              <a:prstGeom prst="rect">
                <a:avLst/>
              </a:prstGeom>
            </p:spPr>
          </p:pic>
          <p:pic>
            <p:nvPicPr>
              <p:cNvPr id="107" name="図 106">
                <a:extLst>
                  <a:ext uri="{FF2B5EF4-FFF2-40B4-BE49-F238E27FC236}">
                    <a16:creationId xmlns:a16="http://schemas.microsoft.com/office/drawing/2014/main" id="{7990F4EC-FCBD-4A6A-8D5B-DA7664E738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r="906" b="906"/>
              <a:stretch/>
            </p:blipFill>
            <p:spPr>
              <a:xfrm>
                <a:off x="3573724" y="4334247"/>
                <a:ext cx="3149997" cy="1575000"/>
              </a:xfrm>
              <a:prstGeom prst="rect">
                <a:avLst/>
              </a:prstGeom>
            </p:spPr>
          </p:pic>
          <p:pic>
            <p:nvPicPr>
              <p:cNvPr id="108" name="図 107">
                <a:extLst>
                  <a:ext uri="{FF2B5EF4-FFF2-40B4-BE49-F238E27FC236}">
                    <a16:creationId xmlns:a16="http://schemas.microsoft.com/office/drawing/2014/main" id="{4621F018-FF32-4427-89F6-81C200A0A0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57921" y="4334247"/>
                <a:ext cx="3150000" cy="1575000"/>
              </a:xfrm>
              <a:prstGeom prst="rect">
                <a:avLst/>
              </a:prstGeom>
            </p:spPr>
          </p:pic>
          <p:sp>
            <p:nvSpPr>
              <p:cNvPr id="51" name="テキスト ボックス 50">
                <a:extLst>
                  <a:ext uri="{FF2B5EF4-FFF2-40B4-BE49-F238E27FC236}">
                    <a16:creationId xmlns:a16="http://schemas.microsoft.com/office/drawing/2014/main" id="{317ABC30-21F6-4E04-A93B-534455655E0A}"/>
                  </a:ext>
                </a:extLst>
              </p:cNvPr>
              <p:cNvSpPr txBox="1"/>
              <p:nvPr/>
            </p:nvSpPr>
            <p:spPr>
              <a:xfrm>
                <a:off x="1513115" y="928800"/>
                <a:ext cx="90281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900" b="1" dirty="0">
                    <a:solidFill>
                      <a:srgbClr val="FF0000"/>
                    </a:solidFill>
                  </a:rPr>
                  <a:t>AF546-pHLIP</a:t>
                </a:r>
                <a:endParaRPr kumimoji="1" lang="ja-JP" altLang="en-US" sz="9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DE3C7800-BB06-4138-A6C6-DD84C1BC5B62}"/>
                  </a:ext>
                </a:extLst>
              </p:cNvPr>
              <p:cNvSpPr txBox="1"/>
              <p:nvPr/>
            </p:nvSpPr>
            <p:spPr>
              <a:xfrm rot="16200000">
                <a:off x="-12400" y="1796352"/>
                <a:ext cx="48603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ROI 1</a:t>
                </a:r>
                <a:endParaRPr kumimoji="1" lang="ja-JP" altLang="en-US" sz="900" b="1" dirty="0"/>
              </a:p>
            </p:txBody>
          </p:sp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51A84E29-4E87-4A98-A506-420F830C8FA1}"/>
                  </a:ext>
                </a:extLst>
              </p:cNvPr>
              <p:cNvSpPr txBox="1"/>
              <p:nvPr/>
            </p:nvSpPr>
            <p:spPr>
              <a:xfrm>
                <a:off x="8093108" y="928800"/>
                <a:ext cx="47961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rgbClr val="CC00FF"/>
                    </a:solidFill>
                  </a:rPr>
                  <a:t>CD31</a:t>
                </a:r>
                <a:endParaRPr kumimoji="1" lang="ja-JP" altLang="en-US" sz="900" b="1" dirty="0">
                  <a:solidFill>
                    <a:srgbClr val="CC00FF"/>
                  </a:solidFill>
                </a:endParaRPr>
              </a:p>
            </p:txBody>
          </p:sp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D5DB0F9F-DD42-4942-9165-4F45CD6CEE6E}"/>
                  </a:ext>
                </a:extLst>
              </p:cNvPr>
              <p:cNvSpPr txBox="1"/>
              <p:nvPr/>
            </p:nvSpPr>
            <p:spPr>
              <a:xfrm rot="16200000">
                <a:off x="-12400" y="5006331"/>
                <a:ext cx="48603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ROI 3</a:t>
                </a:r>
                <a:endParaRPr kumimoji="1" lang="ja-JP" altLang="en-US" sz="900" b="1" dirty="0"/>
              </a:p>
            </p:txBody>
          </p:sp>
          <p:sp>
            <p:nvSpPr>
              <p:cNvPr id="13" name="フリーフォーム: 図形 12">
                <a:extLst>
                  <a:ext uri="{FF2B5EF4-FFF2-40B4-BE49-F238E27FC236}">
                    <a16:creationId xmlns:a16="http://schemas.microsoft.com/office/drawing/2014/main" id="{705974AE-F567-4E8B-A6DB-966CE53D2859}"/>
                  </a:ext>
                </a:extLst>
              </p:cNvPr>
              <p:cNvSpPr/>
              <p:nvPr/>
            </p:nvSpPr>
            <p:spPr bwMode="auto">
              <a:xfrm>
                <a:off x="4772025" y="5162550"/>
                <a:ext cx="847725" cy="742950"/>
              </a:xfrm>
              <a:custGeom>
                <a:avLst/>
                <a:gdLst>
                  <a:gd name="connsiteX0" fmla="*/ 0 w 847725"/>
                  <a:gd name="connsiteY0" fmla="*/ 304800 h 742950"/>
                  <a:gd name="connsiteX1" fmla="*/ 47625 w 847725"/>
                  <a:gd name="connsiteY1" fmla="*/ 266700 h 742950"/>
                  <a:gd name="connsiteX2" fmla="*/ 123825 w 847725"/>
                  <a:gd name="connsiteY2" fmla="*/ 219075 h 742950"/>
                  <a:gd name="connsiteX3" fmla="*/ 190500 w 847725"/>
                  <a:gd name="connsiteY3" fmla="*/ 152400 h 742950"/>
                  <a:gd name="connsiteX4" fmla="*/ 257175 w 847725"/>
                  <a:gd name="connsiteY4" fmla="*/ 76200 h 742950"/>
                  <a:gd name="connsiteX5" fmla="*/ 333375 w 847725"/>
                  <a:gd name="connsiteY5" fmla="*/ 28575 h 742950"/>
                  <a:gd name="connsiteX6" fmla="*/ 428625 w 847725"/>
                  <a:gd name="connsiteY6" fmla="*/ 0 h 742950"/>
                  <a:gd name="connsiteX7" fmla="*/ 647700 w 847725"/>
                  <a:gd name="connsiteY7" fmla="*/ 9525 h 742950"/>
                  <a:gd name="connsiteX8" fmla="*/ 704850 w 847725"/>
                  <a:gd name="connsiteY8" fmla="*/ 28575 h 742950"/>
                  <a:gd name="connsiteX9" fmla="*/ 733425 w 847725"/>
                  <a:gd name="connsiteY9" fmla="*/ 38100 h 742950"/>
                  <a:gd name="connsiteX10" fmla="*/ 771525 w 847725"/>
                  <a:gd name="connsiteY10" fmla="*/ 95250 h 742950"/>
                  <a:gd name="connsiteX11" fmla="*/ 828675 w 847725"/>
                  <a:gd name="connsiteY11" fmla="*/ 133350 h 742950"/>
                  <a:gd name="connsiteX12" fmla="*/ 847725 w 847725"/>
                  <a:gd name="connsiteY12" fmla="*/ 295275 h 742950"/>
                  <a:gd name="connsiteX13" fmla="*/ 838200 w 847725"/>
                  <a:gd name="connsiteY13" fmla="*/ 361950 h 742950"/>
                  <a:gd name="connsiteX14" fmla="*/ 828675 w 847725"/>
                  <a:gd name="connsiteY14" fmla="*/ 409575 h 742950"/>
                  <a:gd name="connsiteX15" fmla="*/ 752475 w 847725"/>
                  <a:gd name="connsiteY15" fmla="*/ 581025 h 742950"/>
                  <a:gd name="connsiteX16" fmla="*/ 723900 w 847725"/>
                  <a:gd name="connsiteY16" fmla="*/ 666750 h 742950"/>
                  <a:gd name="connsiteX17" fmla="*/ 714375 w 847725"/>
                  <a:gd name="connsiteY17" fmla="*/ 695325 h 742950"/>
                  <a:gd name="connsiteX18" fmla="*/ 695325 w 847725"/>
                  <a:gd name="connsiteY18" fmla="*/ 723900 h 742950"/>
                  <a:gd name="connsiteX19" fmla="*/ 685800 w 847725"/>
                  <a:gd name="connsiteY19" fmla="*/ 742950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47725" h="742950">
                    <a:moveTo>
                      <a:pt x="0" y="304800"/>
                    </a:moveTo>
                    <a:cubicBezTo>
                      <a:pt x="15875" y="292100"/>
                      <a:pt x="30910" y="278272"/>
                      <a:pt x="47625" y="266700"/>
                    </a:cubicBezTo>
                    <a:cubicBezTo>
                      <a:pt x="72252" y="249651"/>
                      <a:pt x="102645" y="240255"/>
                      <a:pt x="123825" y="219075"/>
                    </a:cubicBezTo>
                    <a:cubicBezTo>
                      <a:pt x="146050" y="196850"/>
                      <a:pt x="171641" y="177545"/>
                      <a:pt x="190500" y="152400"/>
                    </a:cubicBezTo>
                    <a:cubicBezTo>
                      <a:pt x="211167" y="124845"/>
                      <a:pt x="228989" y="97339"/>
                      <a:pt x="257175" y="76200"/>
                    </a:cubicBezTo>
                    <a:cubicBezTo>
                      <a:pt x="281137" y="58228"/>
                      <a:pt x="304959" y="38047"/>
                      <a:pt x="333375" y="28575"/>
                    </a:cubicBezTo>
                    <a:cubicBezTo>
                      <a:pt x="402944" y="5385"/>
                      <a:pt x="371044" y="14395"/>
                      <a:pt x="428625" y="0"/>
                    </a:cubicBezTo>
                    <a:cubicBezTo>
                      <a:pt x="501650" y="3175"/>
                      <a:pt x="574994" y="2004"/>
                      <a:pt x="647700" y="9525"/>
                    </a:cubicBezTo>
                    <a:cubicBezTo>
                      <a:pt x="667674" y="11591"/>
                      <a:pt x="685800" y="22225"/>
                      <a:pt x="704850" y="28575"/>
                    </a:cubicBezTo>
                    <a:lnTo>
                      <a:pt x="733425" y="38100"/>
                    </a:lnTo>
                    <a:cubicBezTo>
                      <a:pt x="746125" y="57150"/>
                      <a:pt x="755336" y="79061"/>
                      <a:pt x="771525" y="95250"/>
                    </a:cubicBezTo>
                    <a:cubicBezTo>
                      <a:pt x="787714" y="111439"/>
                      <a:pt x="828675" y="133350"/>
                      <a:pt x="828675" y="133350"/>
                    </a:cubicBezTo>
                    <a:cubicBezTo>
                      <a:pt x="844911" y="198293"/>
                      <a:pt x="847725" y="200514"/>
                      <a:pt x="847725" y="295275"/>
                    </a:cubicBezTo>
                    <a:cubicBezTo>
                      <a:pt x="847725" y="317726"/>
                      <a:pt x="841891" y="339805"/>
                      <a:pt x="838200" y="361950"/>
                    </a:cubicBezTo>
                    <a:cubicBezTo>
                      <a:pt x="835538" y="377919"/>
                      <a:pt x="834487" y="394465"/>
                      <a:pt x="828675" y="409575"/>
                    </a:cubicBezTo>
                    <a:cubicBezTo>
                      <a:pt x="795684" y="495351"/>
                      <a:pt x="776555" y="484707"/>
                      <a:pt x="752475" y="581025"/>
                    </a:cubicBezTo>
                    <a:cubicBezTo>
                      <a:pt x="736515" y="644866"/>
                      <a:pt x="750801" y="595015"/>
                      <a:pt x="723900" y="666750"/>
                    </a:cubicBezTo>
                    <a:cubicBezTo>
                      <a:pt x="720375" y="676151"/>
                      <a:pt x="718865" y="686345"/>
                      <a:pt x="714375" y="695325"/>
                    </a:cubicBezTo>
                    <a:cubicBezTo>
                      <a:pt x="709255" y="705564"/>
                      <a:pt x="701215" y="714084"/>
                      <a:pt x="695325" y="723900"/>
                    </a:cubicBezTo>
                    <a:cubicBezTo>
                      <a:pt x="691672" y="729988"/>
                      <a:pt x="688975" y="736600"/>
                      <a:pt x="685800" y="742950"/>
                    </a:cubicBezTo>
                  </a:path>
                </a:pathLst>
              </a:cu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3" name="フリーフォーム: 図形 2">
                <a:extLst>
                  <a:ext uri="{FF2B5EF4-FFF2-40B4-BE49-F238E27FC236}">
                    <a16:creationId xmlns:a16="http://schemas.microsoft.com/office/drawing/2014/main" id="{8B52F289-B17E-4723-BBDF-6806E4BDB567}"/>
                  </a:ext>
                </a:extLst>
              </p:cNvPr>
              <p:cNvSpPr/>
              <p:nvPr/>
            </p:nvSpPr>
            <p:spPr bwMode="auto">
              <a:xfrm>
                <a:off x="1112518" y="1171575"/>
                <a:ext cx="516257" cy="1457325"/>
              </a:xfrm>
              <a:custGeom>
                <a:avLst/>
                <a:gdLst>
                  <a:gd name="connsiteX0" fmla="*/ 373382 w 516257"/>
                  <a:gd name="connsiteY0" fmla="*/ 0 h 1457325"/>
                  <a:gd name="connsiteX1" fmla="*/ 363857 w 516257"/>
                  <a:gd name="connsiteY1" fmla="*/ 47625 h 1457325"/>
                  <a:gd name="connsiteX2" fmla="*/ 335282 w 516257"/>
                  <a:gd name="connsiteY2" fmla="*/ 123825 h 1457325"/>
                  <a:gd name="connsiteX3" fmla="*/ 316232 w 516257"/>
                  <a:gd name="connsiteY3" fmla="*/ 238125 h 1457325"/>
                  <a:gd name="connsiteX4" fmla="*/ 306707 w 516257"/>
                  <a:gd name="connsiteY4" fmla="*/ 285750 h 1457325"/>
                  <a:gd name="connsiteX5" fmla="*/ 297182 w 516257"/>
                  <a:gd name="connsiteY5" fmla="*/ 342900 h 1457325"/>
                  <a:gd name="connsiteX6" fmla="*/ 278132 w 516257"/>
                  <a:gd name="connsiteY6" fmla="*/ 390525 h 1457325"/>
                  <a:gd name="connsiteX7" fmla="*/ 268607 w 516257"/>
                  <a:gd name="connsiteY7" fmla="*/ 438150 h 1457325"/>
                  <a:gd name="connsiteX8" fmla="*/ 201932 w 516257"/>
                  <a:gd name="connsiteY8" fmla="*/ 514350 h 1457325"/>
                  <a:gd name="connsiteX9" fmla="*/ 173357 w 516257"/>
                  <a:gd name="connsiteY9" fmla="*/ 523875 h 1457325"/>
                  <a:gd name="connsiteX10" fmla="*/ 87632 w 516257"/>
                  <a:gd name="connsiteY10" fmla="*/ 533400 h 1457325"/>
                  <a:gd name="connsiteX11" fmla="*/ 59057 w 516257"/>
                  <a:gd name="connsiteY11" fmla="*/ 552450 h 1457325"/>
                  <a:gd name="connsiteX12" fmla="*/ 20957 w 516257"/>
                  <a:gd name="connsiteY12" fmla="*/ 619125 h 1457325"/>
                  <a:gd name="connsiteX13" fmla="*/ 11432 w 516257"/>
                  <a:gd name="connsiteY13" fmla="*/ 666750 h 1457325"/>
                  <a:gd name="connsiteX14" fmla="*/ 11432 w 516257"/>
                  <a:gd name="connsiteY14" fmla="*/ 742950 h 1457325"/>
                  <a:gd name="connsiteX15" fmla="*/ 40007 w 516257"/>
                  <a:gd name="connsiteY15" fmla="*/ 781050 h 1457325"/>
                  <a:gd name="connsiteX16" fmla="*/ 49532 w 516257"/>
                  <a:gd name="connsiteY16" fmla="*/ 809625 h 1457325"/>
                  <a:gd name="connsiteX17" fmla="*/ 78107 w 516257"/>
                  <a:gd name="connsiteY17" fmla="*/ 847725 h 1457325"/>
                  <a:gd name="connsiteX18" fmla="*/ 182882 w 516257"/>
                  <a:gd name="connsiteY18" fmla="*/ 942975 h 1457325"/>
                  <a:gd name="connsiteX19" fmla="*/ 201932 w 516257"/>
                  <a:gd name="connsiteY19" fmla="*/ 981075 h 1457325"/>
                  <a:gd name="connsiteX20" fmla="*/ 211457 w 516257"/>
                  <a:gd name="connsiteY20" fmla="*/ 1009650 h 1457325"/>
                  <a:gd name="connsiteX21" fmla="*/ 230507 w 516257"/>
                  <a:gd name="connsiteY21" fmla="*/ 1038225 h 1457325"/>
                  <a:gd name="connsiteX22" fmla="*/ 240032 w 516257"/>
                  <a:gd name="connsiteY22" fmla="*/ 1066800 h 1457325"/>
                  <a:gd name="connsiteX23" fmla="*/ 268607 w 516257"/>
                  <a:gd name="connsiteY23" fmla="*/ 1123950 h 1457325"/>
                  <a:gd name="connsiteX24" fmla="*/ 316232 w 516257"/>
                  <a:gd name="connsiteY24" fmla="*/ 1190625 h 1457325"/>
                  <a:gd name="connsiteX25" fmla="*/ 335282 w 516257"/>
                  <a:gd name="connsiteY25" fmla="*/ 1228725 h 1457325"/>
                  <a:gd name="connsiteX26" fmla="*/ 401957 w 516257"/>
                  <a:gd name="connsiteY26" fmla="*/ 1314450 h 1457325"/>
                  <a:gd name="connsiteX27" fmla="*/ 430532 w 516257"/>
                  <a:gd name="connsiteY27" fmla="*/ 1352550 h 1457325"/>
                  <a:gd name="connsiteX28" fmla="*/ 449582 w 516257"/>
                  <a:gd name="connsiteY28" fmla="*/ 1381125 h 1457325"/>
                  <a:gd name="connsiteX29" fmla="*/ 468632 w 516257"/>
                  <a:gd name="connsiteY29" fmla="*/ 1419225 h 1457325"/>
                  <a:gd name="connsiteX30" fmla="*/ 497207 w 516257"/>
                  <a:gd name="connsiteY30" fmla="*/ 1438275 h 1457325"/>
                  <a:gd name="connsiteX31" fmla="*/ 516257 w 516257"/>
                  <a:gd name="connsiteY31" fmla="*/ 1457325 h 1457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16257" h="1457325">
                    <a:moveTo>
                      <a:pt x="373382" y="0"/>
                    </a:moveTo>
                    <a:cubicBezTo>
                      <a:pt x="370207" y="15875"/>
                      <a:pt x="368509" y="32118"/>
                      <a:pt x="363857" y="47625"/>
                    </a:cubicBezTo>
                    <a:cubicBezTo>
                      <a:pt x="360202" y="59807"/>
                      <a:pt x="338984" y="105316"/>
                      <a:pt x="335282" y="123825"/>
                    </a:cubicBezTo>
                    <a:cubicBezTo>
                      <a:pt x="327707" y="161700"/>
                      <a:pt x="323807" y="200250"/>
                      <a:pt x="316232" y="238125"/>
                    </a:cubicBezTo>
                    <a:cubicBezTo>
                      <a:pt x="313057" y="254000"/>
                      <a:pt x="309603" y="269822"/>
                      <a:pt x="306707" y="285750"/>
                    </a:cubicBezTo>
                    <a:cubicBezTo>
                      <a:pt x="303252" y="304751"/>
                      <a:pt x="302264" y="324268"/>
                      <a:pt x="297182" y="342900"/>
                    </a:cubicBezTo>
                    <a:cubicBezTo>
                      <a:pt x="292683" y="359395"/>
                      <a:pt x="283045" y="374148"/>
                      <a:pt x="278132" y="390525"/>
                    </a:cubicBezTo>
                    <a:cubicBezTo>
                      <a:pt x="273480" y="406032"/>
                      <a:pt x="275182" y="423356"/>
                      <a:pt x="268607" y="438150"/>
                    </a:cubicBezTo>
                    <a:cubicBezTo>
                      <a:pt x="260856" y="455590"/>
                      <a:pt x="215506" y="504654"/>
                      <a:pt x="201932" y="514350"/>
                    </a:cubicBezTo>
                    <a:cubicBezTo>
                      <a:pt x="193762" y="520186"/>
                      <a:pt x="183261" y="522224"/>
                      <a:pt x="173357" y="523875"/>
                    </a:cubicBezTo>
                    <a:cubicBezTo>
                      <a:pt x="144997" y="528602"/>
                      <a:pt x="116207" y="530225"/>
                      <a:pt x="87632" y="533400"/>
                    </a:cubicBezTo>
                    <a:cubicBezTo>
                      <a:pt x="78107" y="539750"/>
                      <a:pt x="67152" y="544355"/>
                      <a:pt x="59057" y="552450"/>
                    </a:cubicBezTo>
                    <a:cubicBezTo>
                      <a:pt x="45594" y="565913"/>
                      <a:pt x="28428" y="604184"/>
                      <a:pt x="20957" y="619125"/>
                    </a:cubicBezTo>
                    <a:cubicBezTo>
                      <a:pt x="17782" y="635000"/>
                      <a:pt x="15359" y="651044"/>
                      <a:pt x="11432" y="666750"/>
                    </a:cubicBezTo>
                    <a:cubicBezTo>
                      <a:pt x="2267" y="703410"/>
                      <a:pt x="-8898" y="697208"/>
                      <a:pt x="11432" y="742950"/>
                    </a:cubicBezTo>
                    <a:cubicBezTo>
                      <a:pt x="17879" y="757457"/>
                      <a:pt x="30482" y="768350"/>
                      <a:pt x="40007" y="781050"/>
                    </a:cubicBezTo>
                    <a:cubicBezTo>
                      <a:pt x="43182" y="790575"/>
                      <a:pt x="44551" y="800908"/>
                      <a:pt x="49532" y="809625"/>
                    </a:cubicBezTo>
                    <a:cubicBezTo>
                      <a:pt x="57408" y="823408"/>
                      <a:pt x="67428" y="835978"/>
                      <a:pt x="78107" y="847725"/>
                    </a:cubicBezTo>
                    <a:cubicBezTo>
                      <a:pt x="133750" y="908932"/>
                      <a:pt x="130879" y="903973"/>
                      <a:pt x="182882" y="942975"/>
                    </a:cubicBezTo>
                    <a:cubicBezTo>
                      <a:pt x="189232" y="955675"/>
                      <a:pt x="196339" y="968024"/>
                      <a:pt x="201932" y="981075"/>
                    </a:cubicBezTo>
                    <a:cubicBezTo>
                      <a:pt x="205887" y="990303"/>
                      <a:pt x="206967" y="1000670"/>
                      <a:pt x="211457" y="1009650"/>
                    </a:cubicBezTo>
                    <a:cubicBezTo>
                      <a:pt x="216577" y="1019889"/>
                      <a:pt x="225387" y="1027986"/>
                      <a:pt x="230507" y="1038225"/>
                    </a:cubicBezTo>
                    <a:cubicBezTo>
                      <a:pt x="234997" y="1047205"/>
                      <a:pt x="235954" y="1057625"/>
                      <a:pt x="240032" y="1066800"/>
                    </a:cubicBezTo>
                    <a:cubicBezTo>
                      <a:pt x="248682" y="1086263"/>
                      <a:pt x="257649" y="1105687"/>
                      <a:pt x="268607" y="1123950"/>
                    </a:cubicBezTo>
                    <a:cubicBezTo>
                      <a:pt x="329937" y="1226167"/>
                      <a:pt x="269709" y="1109209"/>
                      <a:pt x="316232" y="1190625"/>
                    </a:cubicBezTo>
                    <a:cubicBezTo>
                      <a:pt x="323277" y="1202953"/>
                      <a:pt x="327200" y="1217051"/>
                      <a:pt x="335282" y="1228725"/>
                    </a:cubicBezTo>
                    <a:cubicBezTo>
                      <a:pt x="355888" y="1258489"/>
                      <a:pt x="379885" y="1285757"/>
                      <a:pt x="401957" y="1314450"/>
                    </a:cubicBezTo>
                    <a:cubicBezTo>
                      <a:pt x="411636" y="1327033"/>
                      <a:pt x="421726" y="1339341"/>
                      <a:pt x="430532" y="1352550"/>
                    </a:cubicBezTo>
                    <a:cubicBezTo>
                      <a:pt x="436882" y="1362075"/>
                      <a:pt x="443902" y="1371186"/>
                      <a:pt x="449582" y="1381125"/>
                    </a:cubicBezTo>
                    <a:cubicBezTo>
                      <a:pt x="456627" y="1393453"/>
                      <a:pt x="459542" y="1408317"/>
                      <a:pt x="468632" y="1419225"/>
                    </a:cubicBezTo>
                    <a:cubicBezTo>
                      <a:pt x="475961" y="1428019"/>
                      <a:pt x="488268" y="1431124"/>
                      <a:pt x="497207" y="1438275"/>
                    </a:cubicBezTo>
                    <a:cubicBezTo>
                      <a:pt x="504219" y="1443885"/>
                      <a:pt x="509907" y="1450975"/>
                      <a:pt x="516257" y="14573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31" name="テキスト ボックス 130">
                <a:extLst>
                  <a:ext uri="{FF2B5EF4-FFF2-40B4-BE49-F238E27FC236}">
                    <a16:creationId xmlns:a16="http://schemas.microsoft.com/office/drawing/2014/main" id="{FB22ECBD-4426-43BF-9FAB-68B711A2810F}"/>
                  </a:ext>
                </a:extLst>
              </p:cNvPr>
              <p:cNvSpPr txBox="1"/>
              <p:nvPr/>
            </p:nvSpPr>
            <p:spPr>
              <a:xfrm>
                <a:off x="3647175" y="1795284"/>
                <a:ext cx="57579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Tumor </a:t>
                </a:r>
              </a:p>
            </p:txBody>
          </p:sp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9449590F-FEE3-4FDD-B31B-AF307811A9F0}"/>
                  </a:ext>
                </a:extLst>
              </p:cNvPr>
              <p:cNvSpPr txBox="1"/>
              <p:nvPr/>
            </p:nvSpPr>
            <p:spPr>
              <a:xfrm>
                <a:off x="5472780" y="1726034"/>
                <a:ext cx="83869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Coagulative</a:t>
                </a:r>
              </a:p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necrosis </a:t>
                </a:r>
              </a:p>
            </p:txBody>
          </p:sp>
          <p:sp>
            <p:nvSpPr>
              <p:cNvPr id="133" name="フリーフォーム: 図形 132">
                <a:extLst>
                  <a:ext uri="{FF2B5EF4-FFF2-40B4-BE49-F238E27FC236}">
                    <a16:creationId xmlns:a16="http://schemas.microsoft.com/office/drawing/2014/main" id="{61D18352-5835-47E4-B6D2-8B7A9D39E31B}"/>
                  </a:ext>
                </a:extLst>
              </p:cNvPr>
              <p:cNvSpPr/>
              <p:nvPr/>
            </p:nvSpPr>
            <p:spPr bwMode="auto">
              <a:xfrm>
                <a:off x="4296713" y="1171575"/>
                <a:ext cx="516257" cy="1457325"/>
              </a:xfrm>
              <a:custGeom>
                <a:avLst/>
                <a:gdLst>
                  <a:gd name="connsiteX0" fmla="*/ 373382 w 516257"/>
                  <a:gd name="connsiteY0" fmla="*/ 0 h 1457325"/>
                  <a:gd name="connsiteX1" fmla="*/ 363857 w 516257"/>
                  <a:gd name="connsiteY1" fmla="*/ 47625 h 1457325"/>
                  <a:gd name="connsiteX2" fmla="*/ 335282 w 516257"/>
                  <a:gd name="connsiteY2" fmla="*/ 123825 h 1457325"/>
                  <a:gd name="connsiteX3" fmla="*/ 316232 w 516257"/>
                  <a:gd name="connsiteY3" fmla="*/ 238125 h 1457325"/>
                  <a:gd name="connsiteX4" fmla="*/ 306707 w 516257"/>
                  <a:gd name="connsiteY4" fmla="*/ 285750 h 1457325"/>
                  <a:gd name="connsiteX5" fmla="*/ 297182 w 516257"/>
                  <a:gd name="connsiteY5" fmla="*/ 342900 h 1457325"/>
                  <a:gd name="connsiteX6" fmla="*/ 278132 w 516257"/>
                  <a:gd name="connsiteY6" fmla="*/ 390525 h 1457325"/>
                  <a:gd name="connsiteX7" fmla="*/ 268607 w 516257"/>
                  <a:gd name="connsiteY7" fmla="*/ 438150 h 1457325"/>
                  <a:gd name="connsiteX8" fmla="*/ 201932 w 516257"/>
                  <a:gd name="connsiteY8" fmla="*/ 514350 h 1457325"/>
                  <a:gd name="connsiteX9" fmla="*/ 173357 w 516257"/>
                  <a:gd name="connsiteY9" fmla="*/ 523875 h 1457325"/>
                  <a:gd name="connsiteX10" fmla="*/ 87632 w 516257"/>
                  <a:gd name="connsiteY10" fmla="*/ 533400 h 1457325"/>
                  <a:gd name="connsiteX11" fmla="*/ 59057 w 516257"/>
                  <a:gd name="connsiteY11" fmla="*/ 552450 h 1457325"/>
                  <a:gd name="connsiteX12" fmla="*/ 20957 w 516257"/>
                  <a:gd name="connsiteY12" fmla="*/ 619125 h 1457325"/>
                  <a:gd name="connsiteX13" fmla="*/ 11432 w 516257"/>
                  <a:gd name="connsiteY13" fmla="*/ 666750 h 1457325"/>
                  <a:gd name="connsiteX14" fmla="*/ 11432 w 516257"/>
                  <a:gd name="connsiteY14" fmla="*/ 742950 h 1457325"/>
                  <a:gd name="connsiteX15" fmla="*/ 40007 w 516257"/>
                  <a:gd name="connsiteY15" fmla="*/ 781050 h 1457325"/>
                  <a:gd name="connsiteX16" fmla="*/ 49532 w 516257"/>
                  <a:gd name="connsiteY16" fmla="*/ 809625 h 1457325"/>
                  <a:gd name="connsiteX17" fmla="*/ 78107 w 516257"/>
                  <a:gd name="connsiteY17" fmla="*/ 847725 h 1457325"/>
                  <a:gd name="connsiteX18" fmla="*/ 182882 w 516257"/>
                  <a:gd name="connsiteY18" fmla="*/ 942975 h 1457325"/>
                  <a:gd name="connsiteX19" fmla="*/ 201932 w 516257"/>
                  <a:gd name="connsiteY19" fmla="*/ 981075 h 1457325"/>
                  <a:gd name="connsiteX20" fmla="*/ 211457 w 516257"/>
                  <a:gd name="connsiteY20" fmla="*/ 1009650 h 1457325"/>
                  <a:gd name="connsiteX21" fmla="*/ 230507 w 516257"/>
                  <a:gd name="connsiteY21" fmla="*/ 1038225 h 1457325"/>
                  <a:gd name="connsiteX22" fmla="*/ 240032 w 516257"/>
                  <a:gd name="connsiteY22" fmla="*/ 1066800 h 1457325"/>
                  <a:gd name="connsiteX23" fmla="*/ 268607 w 516257"/>
                  <a:gd name="connsiteY23" fmla="*/ 1123950 h 1457325"/>
                  <a:gd name="connsiteX24" fmla="*/ 316232 w 516257"/>
                  <a:gd name="connsiteY24" fmla="*/ 1190625 h 1457325"/>
                  <a:gd name="connsiteX25" fmla="*/ 335282 w 516257"/>
                  <a:gd name="connsiteY25" fmla="*/ 1228725 h 1457325"/>
                  <a:gd name="connsiteX26" fmla="*/ 401957 w 516257"/>
                  <a:gd name="connsiteY26" fmla="*/ 1314450 h 1457325"/>
                  <a:gd name="connsiteX27" fmla="*/ 430532 w 516257"/>
                  <a:gd name="connsiteY27" fmla="*/ 1352550 h 1457325"/>
                  <a:gd name="connsiteX28" fmla="*/ 449582 w 516257"/>
                  <a:gd name="connsiteY28" fmla="*/ 1381125 h 1457325"/>
                  <a:gd name="connsiteX29" fmla="*/ 468632 w 516257"/>
                  <a:gd name="connsiteY29" fmla="*/ 1419225 h 1457325"/>
                  <a:gd name="connsiteX30" fmla="*/ 497207 w 516257"/>
                  <a:gd name="connsiteY30" fmla="*/ 1438275 h 1457325"/>
                  <a:gd name="connsiteX31" fmla="*/ 516257 w 516257"/>
                  <a:gd name="connsiteY31" fmla="*/ 1457325 h 1457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16257" h="1457325">
                    <a:moveTo>
                      <a:pt x="373382" y="0"/>
                    </a:moveTo>
                    <a:cubicBezTo>
                      <a:pt x="370207" y="15875"/>
                      <a:pt x="368509" y="32118"/>
                      <a:pt x="363857" y="47625"/>
                    </a:cubicBezTo>
                    <a:cubicBezTo>
                      <a:pt x="360202" y="59807"/>
                      <a:pt x="338984" y="105316"/>
                      <a:pt x="335282" y="123825"/>
                    </a:cubicBezTo>
                    <a:cubicBezTo>
                      <a:pt x="327707" y="161700"/>
                      <a:pt x="323807" y="200250"/>
                      <a:pt x="316232" y="238125"/>
                    </a:cubicBezTo>
                    <a:cubicBezTo>
                      <a:pt x="313057" y="254000"/>
                      <a:pt x="309603" y="269822"/>
                      <a:pt x="306707" y="285750"/>
                    </a:cubicBezTo>
                    <a:cubicBezTo>
                      <a:pt x="303252" y="304751"/>
                      <a:pt x="302264" y="324268"/>
                      <a:pt x="297182" y="342900"/>
                    </a:cubicBezTo>
                    <a:cubicBezTo>
                      <a:pt x="292683" y="359395"/>
                      <a:pt x="283045" y="374148"/>
                      <a:pt x="278132" y="390525"/>
                    </a:cubicBezTo>
                    <a:cubicBezTo>
                      <a:pt x="273480" y="406032"/>
                      <a:pt x="275182" y="423356"/>
                      <a:pt x="268607" y="438150"/>
                    </a:cubicBezTo>
                    <a:cubicBezTo>
                      <a:pt x="260856" y="455590"/>
                      <a:pt x="215506" y="504654"/>
                      <a:pt x="201932" y="514350"/>
                    </a:cubicBezTo>
                    <a:cubicBezTo>
                      <a:pt x="193762" y="520186"/>
                      <a:pt x="183261" y="522224"/>
                      <a:pt x="173357" y="523875"/>
                    </a:cubicBezTo>
                    <a:cubicBezTo>
                      <a:pt x="144997" y="528602"/>
                      <a:pt x="116207" y="530225"/>
                      <a:pt x="87632" y="533400"/>
                    </a:cubicBezTo>
                    <a:cubicBezTo>
                      <a:pt x="78107" y="539750"/>
                      <a:pt x="67152" y="544355"/>
                      <a:pt x="59057" y="552450"/>
                    </a:cubicBezTo>
                    <a:cubicBezTo>
                      <a:pt x="45594" y="565913"/>
                      <a:pt x="28428" y="604184"/>
                      <a:pt x="20957" y="619125"/>
                    </a:cubicBezTo>
                    <a:cubicBezTo>
                      <a:pt x="17782" y="635000"/>
                      <a:pt x="15359" y="651044"/>
                      <a:pt x="11432" y="666750"/>
                    </a:cubicBezTo>
                    <a:cubicBezTo>
                      <a:pt x="2267" y="703410"/>
                      <a:pt x="-8898" y="697208"/>
                      <a:pt x="11432" y="742950"/>
                    </a:cubicBezTo>
                    <a:cubicBezTo>
                      <a:pt x="17879" y="757457"/>
                      <a:pt x="30482" y="768350"/>
                      <a:pt x="40007" y="781050"/>
                    </a:cubicBezTo>
                    <a:cubicBezTo>
                      <a:pt x="43182" y="790575"/>
                      <a:pt x="44551" y="800908"/>
                      <a:pt x="49532" y="809625"/>
                    </a:cubicBezTo>
                    <a:cubicBezTo>
                      <a:pt x="57408" y="823408"/>
                      <a:pt x="67428" y="835978"/>
                      <a:pt x="78107" y="847725"/>
                    </a:cubicBezTo>
                    <a:cubicBezTo>
                      <a:pt x="133750" y="908932"/>
                      <a:pt x="130879" y="903973"/>
                      <a:pt x="182882" y="942975"/>
                    </a:cubicBezTo>
                    <a:cubicBezTo>
                      <a:pt x="189232" y="955675"/>
                      <a:pt x="196339" y="968024"/>
                      <a:pt x="201932" y="981075"/>
                    </a:cubicBezTo>
                    <a:cubicBezTo>
                      <a:pt x="205887" y="990303"/>
                      <a:pt x="206967" y="1000670"/>
                      <a:pt x="211457" y="1009650"/>
                    </a:cubicBezTo>
                    <a:cubicBezTo>
                      <a:pt x="216577" y="1019889"/>
                      <a:pt x="225387" y="1027986"/>
                      <a:pt x="230507" y="1038225"/>
                    </a:cubicBezTo>
                    <a:cubicBezTo>
                      <a:pt x="234997" y="1047205"/>
                      <a:pt x="235954" y="1057625"/>
                      <a:pt x="240032" y="1066800"/>
                    </a:cubicBezTo>
                    <a:cubicBezTo>
                      <a:pt x="248682" y="1086263"/>
                      <a:pt x="257649" y="1105687"/>
                      <a:pt x="268607" y="1123950"/>
                    </a:cubicBezTo>
                    <a:cubicBezTo>
                      <a:pt x="329937" y="1226167"/>
                      <a:pt x="269709" y="1109209"/>
                      <a:pt x="316232" y="1190625"/>
                    </a:cubicBezTo>
                    <a:cubicBezTo>
                      <a:pt x="323277" y="1202953"/>
                      <a:pt x="327200" y="1217051"/>
                      <a:pt x="335282" y="1228725"/>
                    </a:cubicBezTo>
                    <a:cubicBezTo>
                      <a:pt x="355888" y="1258489"/>
                      <a:pt x="379885" y="1285757"/>
                      <a:pt x="401957" y="1314450"/>
                    </a:cubicBezTo>
                    <a:cubicBezTo>
                      <a:pt x="411636" y="1327033"/>
                      <a:pt x="421726" y="1339341"/>
                      <a:pt x="430532" y="1352550"/>
                    </a:cubicBezTo>
                    <a:cubicBezTo>
                      <a:pt x="436882" y="1362075"/>
                      <a:pt x="443902" y="1371186"/>
                      <a:pt x="449582" y="1381125"/>
                    </a:cubicBezTo>
                    <a:cubicBezTo>
                      <a:pt x="456627" y="1393453"/>
                      <a:pt x="459542" y="1408317"/>
                      <a:pt x="468632" y="1419225"/>
                    </a:cubicBezTo>
                    <a:cubicBezTo>
                      <a:pt x="475961" y="1428019"/>
                      <a:pt x="488268" y="1431124"/>
                      <a:pt x="497207" y="1438275"/>
                    </a:cubicBezTo>
                    <a:cubicBezTo>
                      <a:pt x="504219" y="1443885"/>
                      <a:pt x="509907" y="1450975"/>
                      <a:pt x="516257" y="14573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37" name="フリーフォーム: 図形 136">
                <a:extLst>
                  <a:ext uri="{FF2B5EF4-FFF2-40B4-BE49-F238E27FC236}">
                    <a16:creationId xmlns:a16="http://schemas.microsoft.com/office/drawing/2014/main" id="{D5F04BA2-0448-486B-9494-43A6373BE552}"/>
                  </a:ext>
                </a:extLst>
              </p:cNvPr>
              <p:cNvSpPr/>
              <p:nvPr/>
            </p:nvSpPr>
            <p:spPr bwMode="auto">
              <a:xfrm>
                <a:off x="7480915" y="1171575"/>
                <a:ext cx="516257" cy="1457325"/>
              </a:xfrm>
              <a:custGeom>
                <a:avLst/>
                <a:gdLst>
                  <a:gd name="connsiteX0" fmla="*/ 373382 w 516257"/>
                  <a:gd name="connsiteY0" fmla="*/ 0 h 1457325"/>
                  <a:gd name="connsiteX1" fmla="*/ 363857 w 516257"/>
                  <a:gd name="connsiteY1" fmla="*/ 47625 h 1457325"/>
                  <a:gd name="connsiteX2" fmla="*/ 335282 w 516257"/>
                  <a:gd name="connsiteY2" fmla="*/ 123825 h 1457325"/>
                  <a:gd name="connsiteX3" fmla="*/ 316232 w 516257"/>
                  <a:gd name="connsiteY3" fmla="*/ 238125 h 1457325"/>
                  <a:gd name="connsiteX4" fmla="*/ 306707 w 516257"/>
                  <a:gd name="connsiteY4" fmla="*/ 285750 h 1457325"/>
                  <a:gd name="connsiteX5" fmla="*/ 297182 w 516257"/>
                  <a:gd name="connsiteY5" fmla="*/ 342900 h 1457325"/>
                  <a:gd name="connsiteX6" fmla="*/ 278132 w 516257"/>
                  <a:gd name="connsiteY6" fmla="*/ 390525 h 1457325"/>
                  <a:gd name="connsiteX7" fmla="*/ 268607 w 516257"/>
                  <a:gd name="connsiteY7" fmla="*/ 438150 h 1457325"/>
                  <a:gd name="connsiteX8" fmla="*/ 201932 w 516257"/>
                  <a:gd name="connsiteY8" fmla="*/ 514350 h 1457325"/>
                  <a:gd name="connsiteX9" fmla="*/ 173357 w 516257"/>
                  <a:gd name="connsiteY9" fmla="*/ 523875 h 1457325"/>
                  <a:gd name="connsiteX10" fmla="*/ 87632 w 516257"/>
                  <a:gd name="connsiteY10" fmla="*/ 533400 h 1457325"/>
                  <a:gd name="connsiteX11" fmla="*/ 59057 w 516257"/>
                  <a:gd name="connsiteY11" fmla="*/ 552450 h 1457325"/>
                  <a:gd name="connsiteX12" fmla="*/ 20957 w 516257"/>
                  <a:gd name="connsiteY12" fmla="*/ 619125 h 1457325"/>
                  <a:gd name="connsiteX13" fmla="*/ 11432 w 516257"/>
                  <a:gd name="connsiteY13" fmla="*/ 666750 h 1457325"/>
                  <a:gd name="connsiteX14" fmla="*/ 11432 w 516257"/>
                  <a:gd name="connsiteY14" fmla="*/ 742950 h 1457325"/>
                  <a:gd name="connsiteX15" fmla="*/ 40007 w 516257"/>
                  <a:gd name="connsiteY15" fmla="*/ 781050 h 1457325"/>
                  <a:gd name="connsiteX16" fmla="*/ 49532 w 516257"/>
                  <a:gd name="connsiteY16" fmla="*/ 809625 h 1457325"/>
                  <a:gd name="connsiteX17" fmla="*/ 78107 w 516257"/>
                  <a:gd name="connsiteY17" fmla="*/ 847725 h 1457325"/>
                  <a:gd name="connsiteX18" fmla="*/ 182882 w 516257"/>
                  <a:gd name="connsiteY18" fmla="*/ 942975 h 1457325"/>
                  <a:gd name="connsiteX19" fmla="*/ 201932 w 516257"/>
                  <a:gd name="connsiteY19" fmla="*/ 981075 h 1457325"/>
                  <a:gd name="connsiteX20" fmla="*/ 211457 w 516257"/>
                  <a:gd name="connsiteY20" fmla="*/ 1009650 h 1457325"/>
                  <a:gd name="connsiteX21" fmla="*/ 230507 w 516257"/>
                  <a:gd name="connsiteY21" fmla="*/ 1038225 h 1457325"/>
                  <a:gd name="connsiteX22" fmla="*/ 240032 w 516257"/>
                  <a:gd name="connsiteY22" fmla="*/ 1066800 h 1457325"/>
                  <a:gd name="connsiteX23" fmla="*/ 268607 w 516257"/>
                  <a:gd name="connsiteY23" fmla="*/ 1123950 h 1457325"/>
                  <a:gd name="connsiteX24" fmla="*/ 316232 w 516257"/>
                  <a:gd name="connsiteY24" fmla="*/ 1190625 h 1457325"/>
                  <a:gd name="connsiteX25" fmla="*/ 335282 w 516257"/>
                  <a:gd name="connsiteY25" fmla="*/ 1228725 h 1457325"/>
                  <a:gd name="connsiteX26" fmla="*/ 401957 w 516257"/>
                  <a:gd name="connsiteY26" fmla="*/ 1314450 h 1457325"/>
                  <a:gd name="connsiteX27" fmla="*/ 430532 w 516257"/>
                  <a:gd name="connsiteY27" fmla="*/ 1352550 h 1457325"/>
                  <a:gd name="connsiteX28" fmla="*/ 449582 w 516257"/>
                  <a:gd name="connsiteY28" fmla="*/ 1381125 h 1457325"/>
                  <a:gd name="connsiteX29" fmla="*/ 468632 w 516257"/>
                  <a:gd name="connsiteY29" fmla="*/ 1419225 h 1457325"/>
                  <a:gd name="connsiteX30" fmla="*/ 497207 w 516257"/>
                  <a:gd name="connsiteY30" fmla="*/ 1438275 h 1457325"/>
                  <a:gd name="connsiteX31" fmla="*/ 516257 w 516257"/>
                  <a:gd name="connsiteY31" fmla="*/ 1457325 h 1457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516257" h="1457325">
                    <a:moveTo>
                      <a:pt x="373382" y="0"/>
                    </a:moveTo>
                    <a:cubicBezTo>
                      <a:pt x="370207" y="15875"/>
                      <a:pt x="368509" y="32118"/>
                      <a:pt x="363857" y="47625"/>
                    </a:cubicBezTo>
                    <a:cubicBezTo>
                      <a:pt x="360202" y="59807"/>
                      <a:pt x="338984" y="105316"/>
                      <a:pt x="335282" y="123825"/>
                    </a:cubicBezTo>
                    <a:cubicBezTo>
                      <a:pt x="327707" y="161700"/>
                      <a:pt x="323807" y="200250"/>
                      <a:pt x="316232" y="238125"/>
                    </a:cubicBezTo>
                    <a:cubicBezTo>
                      <a:pt x="313057" y="254000"/>
                      <a:pt x="309603" y="269822"/>
                      <a:pt x="306707" y="285750"/>
                    </a:cubicBezTo>
                    <a:cubicBezTo>
                      <a:pt x="303252" y="304751"/>
                      <a:pt x="302264" y="324268"/>
                      <a:pt x="297182" y="342900"/>
                    </a:cubicBezTo>
                    <a:cubicBezTo>
                      <a:pt x="292683" y="359395"/>
                      <a:pt x="283045" y="374148"/>
                      <a:pt x="278132" y="390525"/>
                    </a:cubicBezTo>
                    <a:cubicBezTo>
                      <a:pt x="273480" y="406032"/>
                      <a:pt x="275182" y="423356"/>
                      <a:pt x="268607" y="438150"/>
                    </a:cubicBezTo>
                    <a:cubicBezTo>
                      <a:pt x="260856" y="455590"/>
                      <a:pt x="215506" y="504654"/>
                      <a:pt x="201932" y="514350"/>
                    </a:cubicBezTo>
                    <a:cubicBezTo>
                      <a:pt x="193762" y="520186"/>
                      <a:pt x="183261" y="522224"/>
                      <a:pt x="173357" y="523875"/>
                    </a:cubicBezTo>
                    <a:cubicBezTo>
                      <a:pt x="144997" y="528602"/>
                      <a:pt x="116207" y="530225"/>
                      <a:pt x="87632" y="533400"/>
                    </a:cubicBezTo>
                    <a:cubicBezTo>
                      <a:pt x="78107" y="539750"/>
                      <a:pt x="67152" y="544355"/>
                      <a:pt x="59057" y="552450"/>
                    </a:cubicBezTo>
                    <a:cubicBezTo>
                      <a:pt x="45594" y="565913"/>
                      <a:pt x="28428" y="604184"/>
                      <a:pt x="20957" y="619125"/>
                    </a:cubicBezTo>
                    <a:cubicBezTo>
                      <a:pt x="17782" y="635000"/>
                      <a:pt x="15359" y="651044"/>
                      <a:pt x="11432" y="666750"/>
                    </a:cubicBezTo>
                    <a:cubicBezTo>
                      <a:pt x="2267" y="703410"/>
                      <a:pt x="-8898" y="697208"/>
                      <a:pt x="11432" y="742950"/>
                    </a:cubicBezTo>
                    <a:cubicBezTo>
                      <a:pt x="17879" y="757457"/>
                      <a:pt x="30482" y="768350"/>
                      <a:pt x="40007" y="781050"/>
                    </a:cubicBezTo>
                    <a:cubicBezTo>
                      <a:pt x="43182" y="790575"/>
                      <a:pt x="44551" y="800908"/>
                      <a:pt x="49532" y="809625"/>
                    </a:cubicBezTo>
                    <a:cubicBezTo>
                      <a:pt x="57408" y="823408"/>
                      <a:pt x="67428" y="835978"/>
                      <a:pt x="78107" y="847725"/>
                    </a:cubicBezTo>
                    <a:cubicBezTo>
                      <a:pt x="133750" y="908932"/>
                      <a:pt x="130879" y="903973"/>
                      <a:pt x="182882" y="942975"/>
                    </a:cubicBezTo>
                    <a:cubicBezTo>
                      <a:pt x="189232" y="955675"/>
                      <a:pt x="196339" y="968024"/>
                      <a:pt x="201932" y="981075"/>
                    </a:cubicBezTo>
                    <a:cubicBezTo>
                      <a:pt x="205887" y="990303"/>
                      <a:pt x="206967" y="1000670"/>
                      <a:pt x="211457" y="1009650"/>
                    </a:cubicBezTo>
                    <a:cubicBezTo>
                      <a:pt x="216577" y="1019889"/>
                      <a:pt x="225387" y="1027986"/>
                      <a:pt x="230507" y="1038225"/>
                    </a:cubicBezTo>
                    <a:cubicBezTo>
                      <a:pt x="234997" y="1047205"/>
                      <a:pt x="235954" y="1057625"/>
                      <a:pt x="240032" y="1066800"/>
                    </a:cubicBezTo>
                    <a:cubicBezTo>
                      <a:pt x="248682" y="1086263"/>
                      <a:pt x="257649" y="1105687"/>
                      <a:pt x="268607" y="1123950"/>
                    </a:cubicBezTo>
                    <a:cubicBezTo>
                      <a:pt x="329937" y="1226167"/>
                      <a:pt x="269709" y="1109209"/>
                      <a:pt x="316232" y="1190625"/>
                    </a:cubicBezTo>
                    <a:cubicBezTo>
                      <a:pt x="323277" y="1202953"/>
                      <a:pt x="327200" y="1217051"/>
                      <a:pt x="335282" y="1228725"/>
                    </a:cubicBezTo>
                    <a:cubicBezTo>
                      <a:pt x="355888" y="1258489"/>
                      <a:pt x="379885" y="1285757"/>
                      <a:pt x="401957" y="1314450"/>
                    </a:cubicBezTo>
                    <a:cubicBezTo>
                      <a:pt x="411636" y="1327033"/>
                      <a:pt x="421726" y="1339341"/>
                      <a:pt x="430532" y="1352550"/>
                    </a:cubicBezTo>
                    <a:cubicBezTo>
                      <a:pt x="436882" y="1362075"/>
                      <a:pt x="443902" y="1371186"/>
                      <a:pt x="449582" y="1381125"/>
                    </a:cubicBezTo>
                    <a:cubicBezTo>
                      <a:pt x="456627" y="1393453"/>
                      <a:pt x="459542" y="1408317"/>
                      <a:pt x="468632" y="1419225"/>
                    </a:cubicBezTo>
                    <a:cubicBezTo>
                      <a:pt x="475961" y="1428019"/>
                      <a:pt x="488268" y="1431124"/>
                      <a:pt x="497207" y="1438275"/>
                    </a:cubicBezTo>
                    <a:cubicBezTo>
                      <a:pt x="504219" y="1443885"/>
                      <a:pt x="509907" y="1450975"/>
                      <a:pt x="516257" y="14573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212" name="楕円 211">
                <a:extLst>
                  <a:ext uri="{FF2B5EF4-FFF2-40B4-BE49-F238E27FC236}">
                    <a16:creationId xmlns:a16="http://schemas.microsoft.com/office/drawing/2014/main" id="{8928DF10-B1BC-4D28-B552-277530A30ED0}"/>
                  </a:ext>
                </a:extLst>
              </p:cNvPr>
              <p:cNvSpPr/>
              <p:nvPr/>
            </p:nvSpPr>
            <p:spPr bwMode="auto">
              <a:xfrm rot="19440000">
                <a:off x="2654978" y="2918496"/>
                <a:ext cx="720000" cy="4680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219" name="フリーフォーム: 図形 218">
                <a:extLst>
                  <a:ext uri="{FF2B5EF4-FFF2-40B4-BE49-F238E27FC236}">
                    <a16:creationId xmlns:a16="http://schemas.microsoft.com/office/drawing/2014/main" id="{1F08BEC1-FECD-46C3-A55B-6A4E9012CB2A}"/>
                  </a:ext>
                </a:extLst>
              </p:cNvPr>
              <p:cNvSpPr/>
              <p:nvPr/>
            </p:nvSpPr>
            <p:spPr bwMode="auto">
              <a:xfrm>
                <a:off x="1718978" y="2746800"/>
                <a:ext cx="1009650" cy="1533525"/>
              </a:xfrm>
              <a:custGeom>
                <a:avLst/>
                <a:gdLst>
                  <a:gd name="connsiteX0" fmla="*/ 0 w 1009650"/>
                  <a:gd name="connsiteY0" fmla="*/ 0 h 1533525"/>
                  <a:gd name="connsiteX1" fmla="*/ 19050 w 1009650"/>
                  <a:gd name="connsiteY1" fmla="*/ 47625 h 1533525"/>
                  <a:gd name="connsiteX2" fmla="*/ 47625 w 1009650"/>
                  <a:gd name="connsiteY2" fmla="*/ 85725 h 1533525"/>
                  <a:gd name="connsiteX3" fmla="*/ 66675 w 1009650"/>
                  <a:gd name="connsiteY3" fmla="*/ 114300 h 1533525"/>
                  <a:gd name="connsiteX4" fmla="*/ 85725 w 1009650"/>
                  <a:gd name="connsiteY4" fmla="*/ 152400 h 1533525"/>
                  <a:gd name="connsiteX5" fmla="*/ 95250 w 1009650"/>
                  <a:gd name="connsiteY5" fmla="*/ 190500 h 1533525"/>
                  <a:gd name="connsiteX6" fmla="*/ 123825 w 1009650"/>
                  <a:gd name="connsiteY6" fmla="*/ 247650 h 1533525"/>
                  <a:gd name="connsiteX7" fmla="*/ 161925 w 1009650"/>
                  <a:gd name="connsiteY7" fmla="*/ 276225 h 1533525"/>
                  <a:gd name="connsiteX8" fmla="*/ 247650 w 1009650"/>
                  <a:gd name="connsiteY8" fmla="*/ 381000 h 1533525"/>
                  <a:gd name="connsiteX9" fmla="*/ 285750 w 1009650"/>
                  <a:gd name="connsiteY9" fmla="*/ 409575 h 1533525"/>
                  <a:gd name="connsiteX10" fmla="*/ 304800 w 1009650"/>
                  <a:gd name="connsiteY10" fmla="*/ 438150 h 1533525"/>
                  <a:gd name="connsiteX11" fmla="*/ 371475 w 1009650"/>
                  <a:gd name="connsiteY11" fmla="*/ 504825 h 1533525"/>
                  <a:gd name="connsiteX12" fmla="*/ 409575 w 1009650"/>
                  <a:gd name="connsiteY12" fmla="*/ 552450 h 1533525"/>
                  <a:gd name="connsiteX13" fmla="*/ 438150 w 1009650"/>
                  <a:gd name="connsiteY13" fmla="*/ 581025 h 1533525"/>
                  <a:gd name="connsiteX14" fmla="*/ 476250 w 1009650"/>
                  <a:gd name="connsiteY14" fmla="*/ 666750 h 1533525"/>
                  <a:gd name="connsiteX15" fmla="*/ 533400 w 1009650"/>
                  <a:gd name="connsiteY15" fmla="*/ 762000 h 1533525"/>
                  <a:gd name="connsiteX16" fmla="*/ 552450 w 1009650"/>
                  <a:gd name="connsiteY16" fmla="*/ 790575 h 1533525"/>
                  <a:gd name="connsiteX17" fmla="*/ 581025 w 1009650"/>
                  <a:gd name="connsiteY17" fmla="*/ 819150 h 1533525"/>
                  <a:gd name="connsiteX18" fmla="*/ 619125 w 1009650"/>
                  <a:gd name="connsiteY18" fmla="*/ 885825 h 1533525"/>
                  <a:gd name="connsiteX19" fmla="*/ 647700 w 1009650"/>
                  <a:gd name="connsiteY19" fmla="*/ 914400 h 1533525"/>
                  <a:gd name="connsiteX20" fmla="*/ 657225 w 1009650"/>
                  <a:gd name="connsiteY20" fmla="*/ 942975 h 1533525"/>
                  <a:gd name="connsiteX21" fmla="*/ 733425 w 1009650"/>
                  <a:gd name="connsiteY21" fmla="*/ 1047750 h 1533525"/>
                  <a:gd name="connsiteX22" fmla="*/ 762000 w 1009650"/>
                  <a:gd name="connsiteY22" fmla="*/ 1114425 h 1533525"/>
                  <a:gd name="connsiteX23" fmla="*/ 790575 w 1009650"/>
                  <a:gd name="connsiteY23" fmla="*/ 1162050 h 1533525"/>
                  <a:gd name="connsiteX24" fmla="*/ 800100 w 1009650"/>
                  <a:gd name="connsiteY24" fmla="*/ 1190625 h 1533525"/>
                  <a:gd name="connsiteX25" fmla="*/ 876300 w 1009650"/>
                  <a:gd name="connsiteY25" fmla="*/ 1295400 h 1533525"/>
                  <a:gd name="connsiteX26" fmla="*/ 895350 w 1009650"/>
                  <a:gd name="connsiteY26" fmla="*/ 1333500 h 1533525"/>
                  <a:gd name="connsiteX27" fmla="*/ 914400 w 1009650"/>
                  <a:gd name="connsiteY27" fmla="*/ 1390650 h 1533525"/>
                  <a:gd name="connsiteX28" fmla="*/ 962025 w 1009650"/>
                  <a:gd name="connsiteY28" fmla="*/ 1447800 h 1533525"/>
                  <a:gd name="connsiteX29" fmla="*/ 971550 w 1009650"/>
                  <a:gd name="connsiteY29" fmla="*/ 1476375 h 1533525"/>
                  <a:gd name="connsiteX30" fmla="*/ 1009650 w 1009650"/>
                  <a:gd name="connsiteY30" fmla="*/ 1533525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009650" h="1533525">
                    <a:moveTo>
                      <a:pt x="0" y="0"/>
                    </a:moveTo>
                    <a:cubicBezTo>
                      <a:pt x="6350" y="15875"/>
                      <a:pt x="10747" y="32679"/>
                      <a:pt x="19050" y="47625"/>
                    </a:cubicBezTo>
                    <a:cubicBezTo>
                      <a:pt x="26760" y="61502"/>
                      <a:pt x="38398" y="72807"/>
                      <a:pt x="47625" y="85725"/>
                    </a:cubicBezTo>
                    <a:cubicBezTo>
                      <a:pt x="54279" y="95040"/>
                      <a:pt x="60995" y="104361"/>
                      <a:pt x="66675" y="114300"/>
                    </a:cubicBezTo>
                    <a:cubicBezTo>
                      <a:pt x="73720" y="126628"/>
                      <a:pt x="80739" y="139105"/>
                      <a:pt x="85725" y="152400"/>
                    </a:cubicBezTo>
                    <a:cubicBezTo>
                      <a:pt x="90322" y="164657"/>
                      <a:pt x="91654" y="177913"/>
                      <a:pt x="95250" y="190500"/>
                    </a:cubicBezTo>
                    <a:cubicBezTo>
                      <a:pt x="101448" y="212191"/>
                      <a:pt x="107127" y="230952"/>
                      <a:pt x="123825" y="247650"/>
                    </a:cubicBezTo>
                    <a:cubicBezTo>
                      <a:pt x="135050" y="258875"/>
                      <a:pt x="149225" y="266700"/>
                      <a:pt x="161925" y="276225"/>
                    </a:cubicBezTo>
                    <a:cubicBezTo>
                      <a:pt x="188100" y="328575"/>
                      <a:pt x="186278" y="334971"/>
                      <a:pt x="247650" y="381000"/>
                    </a:cubicBezTo>
                    <a:cubicBezTo>
                      <a:pt x="260350" y="390525"/>
                      <a:pt x="274525" y="398350"/>
                      <a:pt x="285750" y="409575"/>
                    </a:cubicBezTo>
                    <a:cubicBezTo>
                      <a:pt x="293845" y="417670"/>
                      <a:pt x="297142" y="429641"/>
                      <a:pt x="304800" y="438150"/>
                    </a:cubicBezTo>
                    <a:cubicBezTo>
                      <a:pt x="325826" y="461512"/>
                      <a:pt x="351840" y="480282"/>
                      <a:pt x="371475" y="504825"/>
                    </a:cubicBezTo>
                    <a:cubicBezTo>
                      <a:pt x="384175" y="520700"/>
                      <a:pt x="396188" y="537150"/>
                      <a:pt x="409575" y="552450"/>
                    </a:cubicBezTo>
                    <a:cubicBezTo>
                      <a:pt x="418445" y="562587"/>
                      <a:pt x="430678" y="569817"/>
                      <a:pt x="438150" y="581025"/>
                    </a:cubicBezTo>
                    <a:cubicBezTo>
                      <a:pt x="535302" y="726753"/>
                      <a:pt x="429779" y="580447"/>
                      <a:pt x="476250" y="666750"/>
                    </a:cubicBezTo>
                    <a:cubicBezTo>
                      <a:pt x="493804" y="699351"/>
                      <a:pt x="512861" y="731192"/>
                      <a:pt x="533400" y="762000"/>
                    </a:cubicBezTo>
                    <a:cubicBezTo>
                      <a:pt x="539750" y="771525"/>
                      <a:pt x="545121" y="781781"/>
                      <a:pt x="552450" y="790575"/>
                    </a:cubicBezTo>
                    <a:cubicBezTo>
                      <a:pt x="561074" y="800923"/>
                      <a:pt x="572401" y="808802"/>
                      <a:pt x="581025" y="819150"/>
                    </a:cubicBezTo>
                    <a:cubicBezTo>
                      <a:pt x="626020" y="873144"/>
                      <a:pt x="572544" y="820611"/>
                      <a:pt x="619125" y="885825"/>
                    </a:cubicBezTo>
                    <a:cubicBezTo>
                      <a:pt x="626955" y="896786"/>
                      <a:pt x="638175" y="904875"/>
                      <a:pt x="647700" y="914400"/>
                    </a:cubicBezTo>
                    <a:cubicBezTo>
                      <a:pt x="650875" y="923925"/>
                      <a:pt x="651835" y="934504"/>
                      <a:pt x="657225" y="942975"/>
                    </a:cubicBezTo>
                    <a:cubicBezTo>
                      <a:pt x="664248" y="954011"/>
                      <a:pt x="717313" y="1019555"/>
                      <a:pt x="733425" y="1047750"/>
                    </a:cubicBezTo>
                    <a:cubicBezTo>
                      <a:pt x="812707" y="1186493"/>
                      <a:pt x="708570" y="1007564"/>
                      <a:pt x="762000" y="1114425"/>
                    </a:cubicBezTo>
                    <a:cubicBezTo>
                      <a:pt x="770279" y="1130984"/>
                      <a:pt x="782296" y="1145491"/>
                      <a:pt x="790575" y="1162050"/>
                    </a:cubicBezTo>
                    <a:cubicBezTo>
                      <a:pt x="795065" y="1171030"/>
                      <a:pt x="794710" y="1182154"/>
                      <a:pt x="800100" y="1190625"/>
                    </a:cubicBezTo>
                    <a:cubicBezTo>
                      <a:pt x="807123" y="1201661"/>
                      <a:pt x="860188" y="1267205"/>
                      <a:pt x="876300" y="1295400"/>
                    </a:cubicBezTo>
                    <a:cubicBezTo>
                      <a:pt x="883345" y="1307728"/>
                      <a:pt x="890077" y="1320317"/>
                      <a:pt x="895350" y="1333500"/>
                    </a:cubicBezTo>
                    <a:cubicBezTo>
                      <a:pt x="902808" y="1352144"/>
                      <a:pt x="903261" y="1373942"/>
                      <a:pt x="914400" y="1390650"/>
                    </a:cubicBezTo>
                    <a:cubicBezTo>
                      <a:pt x="940922" y="1430433"/>
                      <a:pt x="925355" y="1411130"/>
                      <a:pt x="962025" y="1447800"/>
                    </a:cubicBezTo>
                    <a:cubicBezTo>
                      <a:pt x="965200" y="1457325"/>
                      <a:pt x="966674" y="1467598"/>
                      <a:pt x="971550" y="1476375"/>
                    </a:cubicBezTo>
                    <a:cubicBezTo>
                      <a:pt x="982669" y="1496389"/>
                      <a:pt x="1009650" y="1533525"/>
                      <a:pt x="1009650" y="15335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48" name="テキスト ボックス 47">
                <a:extLst>
                  <a:ext uri="{FF2B5EF4-FFF2-40B4-BE49-F238E27FC236}">
                    <a16:creationId xmlns:a16="http://schemas.microsoft.com/office/drawing/2014/main" id="{F219CCD4-6872-4671-92FB-1BA9B77A185B}"/>
                  </a:ext>
                </a:extLst>
              </p:cNvPr>
              <p:cNvSpPr txBox="1"/>
              <p:nvPr/>
            </p:nvSpPr>
            <p:spPr>
              <a:xfrm>
                <a:off x="4934556" y="928800"/>
                <a:ext cx="42832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H&amp;E</a:t>
                </a:r>
                <a:endParaRPr kumimoji="1" lang="ja-JP" altLang="en-US" sz="900" b="1" dirty="0"/>
              </a:p>
            </p:txBody>
          </p:sp>
          <p:sp>
            <p:nvSpPr>
              <p:cNvPr id="213" name="テキスト ボックス 212">
                <a:extLst>
                  <a:ext uri="{FF2B5EF4-FFF2-40B4-BE49-F238E27FC236}">
                    <a16:creationId xmlns:a16="http://schemas.microsoft.com/office/drawing/2014/main" id="{877E3ADE-762F-4EEC-A501-08E1ED5ADBD4}"/>
                  </a:ext>
                </a:extLst>
              </p:cNvPr>
              <p:cNvSpPr txBox="1"/>
              <p:nvPr/>
            </p:nvSpPr>
            <p:spPr>
              <a:xfrm>
                <a:off x="5443175" y="2793600"/>
                <a:ext cx="704039" cy="2041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Necrosis </a:t>
                </a:r>
              </a:p>
            </p:txBody>
          </p:sp>
          <p:sp>
            <p:nvSpPr>
              <p:cNvPr id="214" name="楕円 213">
                <a:extLst>
                  <a:ext uri="{FF2B5EF4-FFF2-40B4-BE49-F238E27FC236}">
                    <a16:creationId xmlns:a16="http://schemas.microsoft.com/office/drawing/2014/main" id="{50B034BA-A05A-474D-B5F0-ED6049490FEF}"/>
                  </a:ext>
                </a:extLst>
              </p:cNvPr>
              <p:cNvSpPr/>
              <p:nvPr/>
            </p:nvSpPr>
            <p:spPr bwMode="auto">
              <a:xfrm rot="19440000">
                <a:off x="5839175" y="2918496"/>
                <a:ext cx="720000" cy="4680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220" name="テキスト ボックス 219">
                <a:extLst>
                  <a:ext uri="{FF2B5EF4-FFF2-40B4-BE49-F238E27FC236}">
                    <a16:creationId xmlns:a16="http://schemas.microsoft.com/office/drawing/2014/main" id="{27ECE0DB-B94E-4250-A7DE-D828361C32C6}"/>
                  </a:ext>
                </a:extLst>
              </p:cNvPr>
              <p:cNvSpPr txBox="1"/>
              <p:nvPr/>
            </p:nvSpPr>
            <p:spPr>
              <a:xfrm>
                <a:off x="4761698" y="3522432"/>
                <a:ext cx="6142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Tumor </a:t>
                </a:r>
              </a:p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capsule</a:t>
                </a:r>
                <a:endParaRPr kumimoji="1" lang="ja-JP" altLang="en-US" sz="9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1" name="テキスト ボックス 220">
                <a:extLst>
                  <a:ext uri="{FF2B5EF4-FFF2-40B4-BE49-F238E27FC236}">
                    <a16:creationId xmlns:a16="http://schemas.microsoft.com/office/drawing/2014/main" id="{4E02AC03-0EE2-4CC3-B4DF-7495F9888CA8}"/>
                  </a:ext>
                </a:extLst>
              </p:cNvPr>
              <p:cNvSpPr txBox="1"/>
              <p:nvPr/>
            </p:nvSpPr>
            <p:spPr>
              <a:xfrm>
                <a:off x="5659175" y="3591682"/>
                <a:ext cx="57579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Tumor </a:t>
                </a:r>
              </a:p>
            </p:txBody>
          </p:sp>
          <p:sp>
            <p:nvSpPr>
              <p:cNvPr id="222" name="フリーフォーム: 図形 221">
                <a:extLst>
                  <a:ext uri="{FF2B5EF4-FFF2-40B4-BE49-F238E27FC236}">
                    <a16:creationId xmlns:a16="http://schemas.microsoft.com/office/drawing/2014/main" id="{DF0D0863-56FB-4844-8164-E9446D7EA8BF}"/>
                  </a:ext>
                </a:extLst>
              </p:cNvPr>
              <p:cNvSpPr/>
              <p:nvPr/>
            </p:nvSpPr>
            <p:spPr bwMode="auto">
              <a:xfrm>
                <a:off x="4903175" y="2746800"/>
                <a:ext cx="1009650" cy="1533525"/>
              </a:xfrm>
              <a:custGeom>
                <a:avLst/>
                <a:gdLst>
                  <a:gd name="connsiteX0" fmla="*/ 0 w 1009650"/>
                  <a:gd name="connsiteY0" fmla="*/ 0 h 1533525"/>
                  <a:gd name="connsiteX1" fmla="*/ 19050 w 1009650"/>
                  <a:gd name="connsiteY1" fmla="*/ 47625 h 1533525"/>
                  <a:gd name="connsiteX2" fmla="*/ 47625 w 1009650"/>
                  <a:gd name="connsiteY2" fmla="*/ 85725 h 1533525"/>
                  <a:gd name="connsiteX3" fmla="*/ 66675 w 1009650"/>
                  <a:gd name="connsiteY3" fmla="*/ 114300 h 1533525"/>
                  <a:gd name="connsiteX4" fmla="*/ 85725 w 1009650"/>
                  <a:gd name="connsiteY4" fmla="*/ 152400 h 1533525"/>
                  <a:gd name="connsiteX5" fmla="*/ 95250 w 1009650"/>
                  <a:gd name="connsiteY5" fmla="*/ 190500 h 1533525"/>
                  <a:gd name="connsiteX6" fmla="*/ 123825 w 1009650"/>
                  <a:gd name="connsiteY6" fmla="*/ 247650 h 1533525"/>
                  <a:gd name="connsiteX7" fmla="*/ 161925 w 1009650"/>
                  <a:gd name="connsiteY7" fmla="*/ 276225 h 1533525"/>
                  <a:gd name="connsiteX8" fmla="*/ 247650 w 1009650"/>
                  <a:gd name="connsiteY8" fmla="*/ 381000 h 1533525"/>
                  <a:gd name="connsiteX9" fmla="*/ 285750 w 1009650"/>
                  <a:gd name="connsiteY9" fmla="*/ 409575 h 1533525"/>
                  <a:gd name="connsiteX10" fmla="*/ 304800 w 1009650"/>
                  <a:gd name="connsiteY10" fmla="*/ 438150 h 1533525"/>
                  <a:gd name="connsiteX11" fmla="*/ 371475 w 1009650"/>
                  <a:gd name="connsiteY11" fmla="*/ 504825 h 1533525"/>
                  <a:gd name="connsiteX12" fmla="*/ 409575 w 1009650"/>
                  <a:gd name="connsiteY12" fmla="*/ 552450 h 1533525"/>
                  <a:gd name="connsiteX13" fmla="*/ 438150 w 1009650"/>
                  <a:gd name="connsiteY13" fmla="*/ 581025 h 1533525"/>
                  <a:gd name="connsiteX14" fmla="*/ 476250 w 1009650"/>
                  <a:gd name="connsiteY14" fmla="*/ 666750 h 1533525"/>
                  <a:gd name="connsiteX15" fmla="*/ 533400 w 1009650"/>
                  <a:gd name="connsiteY15" fmla="*/ 762000 h 1533525"/>
                  <a:gd name="connsiteX16" fmla="*/ 552450 w 1009650"/>
                  <a:gd name="connsiteY16" fmla="*/ 790575 h 1533525"/>
                  <a:gd name="connsiteX17" fmla="*/ 581025 w 1009650"/>
                  <a:gd name="connsiteY17" fmla="*/ 819150 h 1533525"/>
                  <a:gd name="connsiteX18" fmla="*/ 619125 w 1009650"/>
                  <a:gd name="connsiteY18" fmla="*/ 885825 h 1533525"/>
                  <a:gd name="connsiteX19" fmla="*/ 647700 w 1009650"/>
                  <a:gd name="connsiteY19" fmla="*/ 914400 h 1533525"/>
                  <a:gd name="connsiteX20" fmla="*/ 657225 w 1009650"/>
                  <a:gd name="connsiteY20" fmla="*/ 942975 h 1533525"/>
                  <a:gd name="connsiteX21" fmla="*/ 733425 w 1009650"/>
                  <a:gd name="connsiteY21" fmla="*/ 1047750 h 1533525"/>
                  <a:gd name="connsiteX22" fmla="*/ 762000 w 1009650"/>
                  <a:gd name="connsiteY22" fmla="*/ 1114425 h 1533525"/>
                  <a:gd name="connsiteX23" fmla="*/ 790575 w 1009650"/>
                  <a:gd name="connsiteY23" fmla="*/ 1162050 h 1533525"/>
                  <a:gd name="connsiteX24" fmla="*/ 800100 w 1009650"/>
                  <a:gd name="connsiteY24" fmla="*/ 1190625 h 1533525"/>
                  <a:gd name="connsiteX25" fmla="*/ 876300 w 1009650"/>
                  <a:gd name="connsiteY25" fmla="*/ 1295400 h 1533525"/>
                  <a:gd name="connsiteX26" fmla="*/ 895350 w 1009650"/>
                  <a:gd name="connsiteY26" fmla="*/ 1333500 h 1533525"/>
                  <a:gd name="connsiteX27" fmla="*/ 914400 w 1009650"/>
                  <a:gd name="connsiteY27" fmla="*/ 1390650 h 1533525"/>
                  <a:gd name="connsiteX28" fmla="*/ 962025 w 1009650"/>
                  <a:gd name="connsiteY28" fmla="*/ 1447800 h 1533525"/>
                  <a:gd name="connsiteX29" fmla="*/ 971550 w 1009650"/>
                  <a:gd name="connsiteY29" fmla="*/ 1476375 h 1533525"/>
                  <a:gd name="connsiteX30" fmla="*/ 1009650 w 1009650"/>
                  <a:gd name="connsiteY30" fmla="*/ 1533525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009650" h="1533525">
                    <a:moveTo>
                      <a:pt x="0" y="0"/>
                    </a:moveTo>
                    <a:cubicBezTo>
                      <a:pt x="6350" y="15875"/>
                      <a:pt x="10747" y="32679"/>
                      <a:pt x="19050" y="47625"/>
                    </a:cubicBezTo>
                    <a:cubicBezTo>
                      <a:pt x="26760" y="61502"/>
                      <a:pt x="38398" y="72807"/>
                      <a:pt x="47625" y="85725"/>
                    </a:cubicBezTo>
                    <a:cubicBezTo>
                      <a:pt x="54279" y="95040"/>
                      <a:pt x="60995" y="104361"/>
                      <a:pt x="66675" y="114300"/>
                    </a:cubicBezTo>
                    <a:cubicBezTo>
                      <a:pt x="73720" y="126628"/>
                      <a:pt x="80739" y="139105"/>
                      <a:pt x="85725" y="152400"/>
                    </a:cubicBezTo>
                    <a:cubicBezTo>
                      <a:pt x="90322" y="164657"/>
                      <a:pt x="91654" y="177913"/>
                      <a:pt x="95250" y="190500"/>
                    </a:cubicBezTo>
                    <a:cubicBezTo>
                      <a:pt x="101448" y="212191"/>
                      <a:pt x="107127" y="230952"/>
                      <a:pt x="123825" y="247650"/>
                    </a:cubicBezTo>
                    <a:cubicBezTo>
                      <a:pt x="135050" y="258875"/>
                      <a:pt x="149225" y="266700"/>
                      <a:pt x="161925" y="276225"/>
                    </a:cubicBezTo>
                    <a:cubicBezTo>
                      <a:pt x="188100" y="328575"/>
                      <a:pt x="186278" y="334971"/>
                      <a:pt x="247650" y="381000"/>
                    </a:cubicBezTo>
                    <a:cubicBezTo>
                      <a:pt x="260350" y="390525"/>
                      <a:pt x="274525" y="398350"/>
                      <a:pt x="285750" y="409575"/>
                    </a:cubicBezTo>
                    <a:cubicBezTo>
                      <a:pt x="293845" y="417670"/>
                      <a:pt x="297142" y="429641"/>
                      <a:pt x="304800" y="438150"/>
                    </a:cubicBezTo>
                    <a:cubicBezTo>
                      <a:pt x="325826" y="461512"/>
                      <a:pt x="351840" y="480282"/>
                      <a:pt x="371475" y="504825"/>
                    </a:cubicBezTo>
                    <a:cubicBezTo>
                      <a:pt x="384175" y="520700"/>
                      <a:pt x="396188" y="537150"/>
                      <a:pt x="409575" y="552450"/>
                    </a:cubicBezTo>
                    <a:cubicBezTo>
                      <a:pt x="418445" y="562587"/>
                      <a:pt x="430678" y="569817"/>
                      <a:pt x="438150" y="581025"/>
                    </a:cubicBezTo>
                    <a:cubicBezTo>
                      <a:pt x="535302" y="726753"/>
                      <a:pt x="429779" y="580447"/>
                      <a:pt x="476250" y="666750"/>
                    </a:cubicBezTo>
                    <a:cubicBezTo>
                      <a:pt x="493804" y="699351"/>
                      <a:pt x="512861" y="731192"/>
                      <a:pt x="533400" y="762000"/>
                    </a:cubicBezTo>
                    <a:cubicBezTo>
                      <a:pt x="539750" y="771525"/>
                      <a:pt x="545121" y="781781"/>
                      <a:pt x="552450" y="790575"/>
                    </a:cubicBezTo>
                    <a:cubicBezTo>
                      <a:pt x="561074" y="800923"/>
                      <a:pt x="572401" y="808802"/>
                      <a:pt x="581025" y="819150"/>
                    </a:cubicBezTo>
                    <a:cubicBezTo>
                      <a:pt x="626020" y="873144"/>
                      <a:pt x="572544" y="820611"/>
                      <a:pt x="619125" y="885825"/>
                    </a:cubicBezTo>
                    <a:cubicBezTo>
                      <a:pt x="626955" y="896786"/>
                      <a:pt x="638175" y="904875"/>
                      <a:pt x="647700" y="914400"/>
                    </a:cubicBezTo>
                    <a:cubicBezTo>
                      <a:pt x="650875" y="923925"/>
                      <a:pt x="651835" y="934504"/>
                      <a:pt x="657225" y="942975"/>
                    </a:cubicBezTo>
                    <a:cubicBezTo>
                      <a:pt x="664248" y="954011"/>
                      <a:pt x="717313" y="1019555"/>
                      <a:pt x="733425" y="1047750"/>
                    </a:cubicBezTo>
                    <a:cubicBezTo>
                      <a:pt x="812707" y="1186493"/>
                      <a:pt x="708570" y="1007564"/>
                      <a:pt x="762000" y="1114425"/>
                    </a:cubicBezTo>
                    <a:cubicBezTo>
                      <a:pt x="770279" y="1130984"/>
                      <a:pt x="782296" y="1145491"/>
                      <a:pt x="790575" y="1162050"/>
                    </a:cubicBezTo>
                    <a:cubicBezTo>
                      <a:pt x="795065" y="1171030"/>
                      <a:pt x="794710" y="1182154"/>
                      <a:pt x="800100" y="1190625"/>
                    </a:cubicBezTo>
                    <a:cubicBezTo>
                      <a:pt x="807123" y="1201661"/>
                      <a:pt x="860188" y="1267205"/>
                      <a:pt x="876300" y="1295400"/>
                    </a:cubicBezTo>
                    <a:cubicBezTo>
                      <a:pt x="883345" y="1307728"/>
                      <a:pt x="890077" y="1320317"/>
                      <a:pt x="895350" y="1333500"/>
                    </a:cubicBezTo>
                    <a:cubicBezTo>
                      <a:pt x="902808" y="1352144"/>
                      <a:pt x="903261" y="1373942"/>
                      <a:pt x="914400" y="1390650"/>
                    </a:cubicBezTo>
                    <a:cubicBezTo>
                      <a:pt x="940922" y="1430433"/>
                      <a:pt x="925355" y="1411130"/>
                      <a:pt x="962025" y="1447800"/>
                    </a:cubicBezTo>
                    <a:cubicBezTo>
                      <a:pt x="965200" y="1457325"/>
                      <a:pt x="966674" y="1467598"/>
                      <a:pt x="971550" y="1476375"/>
                    </a:cubicBezTo>
                    <a:cubicBezTo>
                      <a:pt x="982669" y="1496389"/>
                      <a:pt x="1009650" y="1533525"/>
                      <a:pt x="1009650" y="15335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216" name="楕円 215">
                <a:extLst>
                  <a:ext uri="{FF2B5EF4-FFF2-40B4-BE49-F238E27FC236}">
                    <a16:creationId xmlns:a16="http://schemas.microsoft.com/office/drawing/2014/main" id="{E8E06466-3849-4AD9-8004-9009C781FAFE}"/>
                  </a:ext>
                </a:extLst>
              </p:cNvPr>
              <p:cNvSpPr/>
              <p:nvPr/>
            </p:nvSpPr>
            <p:spPr bwMode="auto">
              <a:xfrm rot="19440000">
                <a:off x="9023372" y="2918496"/>
                <a:ext cx="720000" cy="468000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225" name="フリーフォーム: 図形 224">
                <a:extLst>
                  <a:ext uri="{FF2B5EF4-FFF2-40B4-BE49-F238E27FC236}">
                    <a16:creationId xmlns:a16="http://schemas.microsoft.com/office/drawing/2014/main" id="{555242C3-E296-44F7-827C-114A02221B49}"/>
                  </a:ext>
                </a:extLst>
              </p:cNvPr>
              <p:cNvSpPr/>
              <p:nvPr/>
            </p:nvSpPr>
            <p:spPr bwMode="auto">
              <a:xfrm>
                <a:off x="8087372" y="2746800"/>
                <a:ext cx="1009650" cy="1533525"/>
              </a:xfrm>
              <a:custGeom>
                <a:avLst/>
                <a:gdLst>
                  <a:gd name="connsiteX0" fmla="*/ 0 w 1009650"/>
                  <a:gd name="connsiteY0" fmla="*/ 0 h 1533525"/>
                  <a:gd name="connsiteX1" fmla="*/ 19050 w 1009650"/>
                  <a:gd name="connsiteY1" fmla="*/ 47625 h 1533525"/>
                  <a:gd name="connsiteX2" fmla="*/ 47625 w 1009650"/>
                  <a:gd name="connsiteY2" fmla="*/ 85725 h 1533525"/>
                  <a:gd name="connsiteX3" fmla="*/ 66675 w 1009650"/>
                  <a:gd name="connsiteY3" fmla="*/ 114300 h 1533525"/>
                  <a:gd name="connsiteX4" fmla="*/ 85725 w 1009650"/>
                  <a:gd name="connsiteY4" fmla="*/ 152400 h 1533525"/>
                  <a:gd name="connsiteX5" fmla="*/ 95250 w 1009650"/>
                  <a:gd name="connsiteY5" fmla="*/ 190500 h 1533525"/>
                  <a:gd name="connsiteX6" fmla="*/ 123825 w 1009650"/>
                  <a:gd name="connsiteY6" fmla="*/ 247650 h 1533525"/>
                  <a:gd name="connsiteX7" fmla="*/ 161925 w 1009650"/>
                  <a:gd name="connsiteY7" fmla="*/ 276225 h 1533525"/>
                  <a:gd name="connsiteX8" fmla="*/ 247650 w 1009650"/>
                  <a:gd name="connsiteY8" fmla="*/ 381000 h 1533525"/>
                  <a:gd name="connsiteX9" fmla="*/ 285750 w 1009650"/>
                  <a:gd name="connsiteY9" fmla="*/ 409575 h 1533525"/>
                  <a:gd name="connsiteX10" fmla="*/ 304800 w 1009650"/>
                  <a:gd name="connsiteY10" fmla="*/ 438150 h 1533525"/>
                  <a:gd name="connsiteX11" fmla="*/ 371475 w 1009650"/>
                  <a:gd name="connsiteY11" fmla="*/ 504825 h 1533525"/>
                  <a:gd name="connsiteX12" fmla="*/ 409575 w 1009650"/>
                  <a:gd name="connsiteY12" fmla="*/ 552450 h 1533525"/>
                  <a:gd name="connsiteX13" fmla="*/ 438150 w 1009650"/>
                  <a:gd name="connsiteY13" fmla="*/ 581025 h 1533525"/>
                  <a:gd name="connsiteX14" fmla="*/ 476250 w 1009650"/>
                  <a:gd name="connsiteY14" fmla="*/ 666750 h 1533525"/>
                  <a:gd name="connsiteX15" fmla="*/ 533400 w 1009650"/>
                  <a:gd name="connsiteY15" fmla="*/ 762000 h 1533525"/>
                  <a:gd name="connsiteX16" fmla="*/ 552450 w 1009650"/>
                  <a:gd name="connsiteY16" fmla="*/ 790575 h 1533525"/>
                  <a:gd name="connsiteX17" fmla="*/ 581025 w 1009650"/>
                  <a:gd name="connsiteY17" fmla="*/ 819150 h 1533525"/>
                  <a:gd name="connsiteX18" fmla="*/ 619125 w 1009650"/>
                  <a:gd name="connsiteY18" fmla="*/ 885825 h 1533525"/>
                  <a:gd name="connsiteX19" fmla="*/ 647700 w 1009650"/>
                  <a:gd name="connsiteY19" fmla="*/ 914400 h 1533525"/>
                  <a:gd name="connsiteX20" fmla="*/ 657225 w 1009650"/>
                  <a:gd name="connsiteY20" fmla="*/ 942975 h 1533525"/>
                  <a:gd name="connsiteX21" fmla="*/ 733425 w 1009650"/>
                  <a:gd name="connsiteY21" fmla="*/ 1047750 h 1533525"/>
                  <a:gd name="connsiteX22" fmla="*/ 762000 w 1009650"/>
                  <a:gd name="connsiteY22" fmla="*/ 1114425 h 1533525"/>
                  <a:gd name="connsiteX23" fmla="*/ 790575 w 1009650"/>
                  <a:gd name="connsiteY23" fmla="*/ 1162050 h 1533525"/>
                  <a:gd name="connsiteX24" fmla="*/ 800100 w 1009650"/>
                  <a:gd name="connsiteY24" fmla="*/ 1190625 h 1533525"/>
                  <a:gd name="connsiteX25" fmla="*/ 876300 w 1009650"/>
                  <a:gd name="connsiteY25" fmla="*/ 1295400 h 1533525"/>
                  <a:gd name="connsiteX26" fmla="*/ 895350 w 1009650"/>
                  <a:gd name="connsiteY26" fmla="*/ 1333500 h 1533525"/>
                  <a:gd name="connsiteX27" fmla="*/ 914400 w 1009650"/>
                  <a:gd name="connsiteY27" fmla="*/ 1390650 h 1533525"/>
                  <a:gd name="connsiteX28" fmla="*/ 962025 w 1009650"/>
                  <a:gd name="connsiteY28" fmla="*/ 1447800 h 1533525"/>
                  <a:gd name="connsiteX29" fmla="*/ 971550 w 1009650"/>
                  <a:gd name="connsiteY29" fmla="*/ 1476375 h 1533525"/>
                  <a:gd name="connsiteX30" fmla="*/ 1009650 w 1009650"/>
                  <a:gd name="connsiteY30" fmla="*/ 1533525 h 153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009650" h="1533525">
                    <a:moveTo>
                      <a:pt x="0" y="0"/>
                    </a:moveTo>
                    <a:cubicBezTo>
                      <a:pt x="6350" y="15875"/>
                      <a:pt x="10747" y="32679"/>
                      <a:pt x="19050" y="47625"/>
                    </a:cubicBezTo>
                    <a:cubicBezTo>
                      <a:pt x="26760" y="61502"/>
                      <a:pt x="38398" y="72807"/>
                      <a:pt x="47625" y="85725"/>
                    </a:cubicBezTo>
                    <a:cubicBezTo>
                      <a:pt x="54279" y="95040"/>
                      <a:pt x="60995" y="104361"/>
                      <a:pt x="66675" y="114300"/>
                    </a:cubicBezTo>
                    <a:cubicBezTo>
                      <a:pt x="73720" y="126628"/>
                      <a:pt x="80739" y="139105"/>
                      <a:pt x="85725" y="152400"/>
                    </a:cubicBezTo>
                    <a:cubicBezTo>
                      <a:pt x="90322" y="164657"/>
                      <a:pt x="91654" y="177913"/>
                      <a:pt x="95250" y="190500"/>
                    </a:cubicBezTo>
                    <a:cubicBezTo>
                      <a:pt x="101448" y="212191"/>
                      <a:pt x="107127" y="230952"/>
                      <a:pt x="123825" y="247650"/>
                    </a:cubicBezTo>
                    <a:cubicBezTo>
                      <a:pt x="135050" y="258875"/>
                      <a:pt x="149225" y="266700"/>
                      <a:pt x="161925" y="276225"/>
                    </a:cubicBezTo>
                    <a:cubicBezTo>
                      <a:pt x="188100" y="328575"/>
                      <a:pt x="186278" y="334971"/>
                      <a:pt x="247650" y="381000"/>
                    </a:cubicBezTo>
                    <a:cubicBezTo>
                      <a:pt x="260350" y="390525"/>
                      <a:pt x="274525" y="398350"/>
                      <a:pt x="285750" y="409575"/>
                    </a:cubicBezTo>
                    <a:cubicBezTo>
                      <a:pt x="293845" y="417670"/>
                      <a:pt x="297142" y="429641"/>
                      <a:pt x="304800" y="438150"/>
                    </a:cubicBezTo>
                    <a:cubicBezTo>
                      <a:pt x="325826" y="461512"/>
                      <a:pt x="351840" y="480282"/>
                      <a:pt x="371475" y="504825"/>
                    </a:cubicBezTo>
                    <a:cubicBezTo>
                      <a:pt x="384175" y="520700"/>
                      <a:pt x="396188" y="537150"/>
                      <a:pt x="409575" y="552450"/>
                    </a:cubicBezTo>
                    <a:cubicBezTo>
                      <a:pt x="418445" y="562587"/>
                      <a:pt x="430678" y="569817"/>
                      <a:pt x="438150" y="581025"/>
                    </a:cubicBezTo>
                    <a:cubicBezTo>
                      <a:pt x="535302" y="726753"/>
                      <a:pt x="429779" y="580447"/>
                      <a:pt x="476250" y="666750"/>
                    </a:cubicBezTo>
                    <a:cubicBezTo>
                      <a:pt x="493804" y="699351"/>
                      <a:pt x="512861" y="731192"/>
                      <a:pt x="533400" y="762000"/>
                    </a:cubicBezTo>
                    <a:cubicBezTo>
                      <a:pt x="539750" y="771525"/>
                      <a:pt x="545121" y="781781"/>
                      <a:pt x="552450" y="790575"/>
                    </a:cubicBezTo>
                    <a:cubicBezTo>
                      <a:pt x="561074" y="800923"/>
                      <a:pt x="572401" y="808802"/>
                      <a:pt x="581025" y="819150"/>
                    </a:cubicBezTo>
                    <a:cubicBezTo>
                      <a:pt x="626020" y="873144"/>
                      <a:pt x="572544" y="820611"/>
                      <a:pt x="619125" y="885825"/>
                    </a:cubicBezTo>
                    <a:cubicBezTo>
                      <a:pt x="626955" y="896786"/>
                      <a:pt x="638175" y="904875"/>
                      <a:pt x="647700" y="914400"/>
                    </a:cubicBezTo>
                    <a:cubicBezTo>
                      <a:pt x="650875" y="923925"/>
                      <a:pt x="651835" y="934504"/>
                      <a:pt x="657225" y="942975"/>
                    </a:cubicBezTo>
                    <a:cubicBezTo>
                      <a:pt x="664248" y="954011"/>
                      <a:pt x="717313" y="1019555"/>
                      <a:pt x="733425" y="1047750"/>
                    </a:cubicBezTo>
                    <a:cubicBezTo>
                      <a:pt x="812707" y="1186493"/>
                      <a:pt x="708570" y="1007564"/>
                      <a:pt x="762000" y="1114425"/>
                    </a:cubicBezTo>
                    <a:cubicBezTo>
                      <a:pt x="770279" y="1130984"/>
                      <a:pt x="782296" y="1145491"/>
                      <a:pt x="790575" y="1162050"/>
                    </a:cubicBezTo>
                    <a:cubicBezTo>
                      <a:pt x="795065" y="1171030"/>
                      <a:pt x="794710" y="1182154"/>
                      <a:pt x="800100" y="1190625"/>
                    </a:cubicBezTo>
                    <a:cubicBezTo>
                      <a:pt x="807123" y="1201661"/>
                      <a:pt x="860188" y="1267205"/>
                      <a:pt x="876300" y="1295400"/>
                    </a:cubicBezTo>
                    <a:cubicBezTo>
                      <a:pt x="883345" y="1307728"/>
                      <a:pt x="890077" y="1320317"/>
                      <a:pt x="895350" y="1333500"/>
                    </a:cubicBezTo>
                    <a:cubicBezTo>
                      <a:pt x="902808" y="1352144"/>
                      <a:pt x="903261" y="1373942"/>
                      <a:pt x="914400" y="1390650"/>
                    </a:cubicBezTo>
                    <a:cubicBezTo>
                      <a:pt x="940922" y="1430433"/>
                      <a:pt x="925355" y="1411130"/>
                      <a:pt x="962025" y="1447800"/>
                    </a:cubicBezTo>
                    <a:cubicBezTo>
                      <a:pt x="965200" y="1457325"/>
                      <a:pt x="966674" y="1467598"/>
                      <a:pt x="971550" y="1476375"/>
                    </a:cubicBezTo>
                    <a:cubicBezTo>
                      <a:pt x="982669" y="1496389"/>
                      <a:pt x="1009650" y="1533525"/>
                      <a:pt x="1009650" y="15335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grpSp>
            <p:nvGrpSpPr>
              <p:cNvPr id="30" name="グループ化 29">
                <a:extLst>
                  <a:ext uri="{FF2B5EF4-FFF2-40B4-BE49-F238E27FC236}">
                    <a16:creationId xmlns:a16="http://schemas.microsoft.com/office/drawing/2014/main" id="{55E77703-D618-4AE3-ADC8-18BDCE8EA131}"/>
                  </a:ext>
                </a:extLst>
              </p:cNvPr>
              <p:cNvGrpSpPr/>
              <p:nvPr/>
            </p:nvGrpSpPr>
            <p:grpSpPr>
              <a:xfrm>
                <a:off x="2942978" y="2355399"/>
                <a:ext cx="623889" cy="246221"/>
                <a:chOff x="2767236" y="2276872"/>
                <a:chExt cx="623889" cy="246221"/>
              </a:xfrm>
            </p:grpSpPr>
            <p:cxnSp>
              <p:nvCxnSpPr>
                <p:cNvPr id="256" name="直線コネクタ 255">
                  <a:extLst>
                    <a:ext uri="{FF2B5EF4-FFF2-40B4-BE49-F238E27FC236}">
                      <a16:creationId xmlns:a16="http://schemas.microsoft.com/office/drawing/2014/main" id="{468E5DCF-9953-42F5-8B4C-A89E0E865DE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893780" y="2519760"/>
                  <a:ext cx="3708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57" name="テキスト ボックス 256">
                  <a:extLst>
                    <a:ext uri="{FF2B5EF4-FFF2-40B4-BE49-F238E27FC236}">
                      <a16:creationId xmlns:a16="http://schemas.microsoft.com/office/drawing/2014/main" id="{382107E7-C4A3-479C-A33F-99639E083D7E}"/>
                    </a:ext>
                  </a:extLst>
                </p:cNvPr>
                <p:cNvSpPr txBox="1"/>
                <p:nvPr/>
              </p:nvSpPr>
              <p:spPr>
                <a:xfrm>
                  <a:off x="2767236" y="2276872"/>
                  <a:ext cx="623889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1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200 </a:t>
                  </a:r>
                  <a:r>
                    <a:rPr lang="el-GR" altLang="ja-JP" sz="1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1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1000" b="1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259" name="直線コネクタ 258">
                <a:extLst>
                  <a:ext uri="{FF2B5EF4-FFF2-40B4-BE49-F238E27FC236}">
                    <a16:creationId xmlns:a16="http://schemas.microsoft.com/office/drawing/2014/main" id="{F029B5EC-1F58-4181-B712-22EF25576C9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253719" y="2598287"/>
                <a:ext cx="3708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2" name="直線コネクタ 261">
                <a:extLst>
                  <a:ext uri="{FF2B5EF4-FFF2-40B4-BE49-F238E27FC236}">
                    <a16:creationId xmlns:a16="http://schemas.microsoft.com/office/drawing/2014/main" id="{E56DEB15-FF9F-4906-B97C-CD9E8B9FDEF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437916" y="2598287"/>
                <a:ext cx="3708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5" name="直線コネクタ 264">
                <a:extLst>
                  <a:ext uri="{FF2B5EF4-FFF2-40B4-BE49-F238E27FC236}">
                    <a16:creationId xmlns:a16="http://schemas.microsoft.com/office/drawing/2014/main" id="{CDD834FD-EFCE-4528-9F5A-99C9E2F3937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069522" y="4203811"/>
                <a:ext cx="3708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8" name="直線コネクタ 267">
                <a:extLst>
                  <a:ext uri="{FF2B5EF4-FFF2-40B4-BE49-F238E27FC236}">
                    <a16:creationId xmlns:a16="http://schemas.microsoft.com/office/drawing/2014/main" id="{8BD02E2A-B3F8-4729-B5BB-6F64BB7003C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253719" y="4203811"/>
                <a:ext cx="3708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1" name="直線コネクタ 270">
                <a:extLst>
                  <a:ext uri="{FF2B5EF4-FFF2-40B4-BE49-F238E27FC236}">
                    <a16:creationId xmlns:a16="http://schemas.microsoft.com/office/drawing/2014/main" id="{69AAC32D-6635-46DE-B3D4-FA288060CA0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437916" y="4203811"/>
                <a:ext cx="3708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4" name="直線コネクタ 273">
                <a:extLst>
                  <a:ext uri="{FF2B5EF4-FFF2-40B4-BE49-F238E27FC236}">
                    <a16:creationId xmlns:a16="http://schemas.microsoft.com/office/drawing/2014/main" id="{42C37B2E-30C6-4A56-A0F2-4B3C1D32368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069522" y="5809334"/>
                <a:ext cx="3708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7" name="直線コネクタ 276">
                <a:extLst>
                  <a:ext uri="{FF2B5EF4-FFF2-40B4-BE49-F238E27FC236}">
                    <a16:creationId xmlns:a16="http://schemas.microsoft.com/office/drawing/2014/main" id="{BCD3B432-BCB1-47C2-866E-7B5EA042070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253719" y="5809334"/>
                <a:ext cx="3708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0" name="直線コネクタ 279">
                <a:extLst>
                  <a:ext uri="{FF2B5EF4-FFF2-40B4-BE49-F238E27FC236}">
                    <a16:creationId xmlns:a16="http://schemas.microsoft.com/office/drawing/2014/main" id="{1826C011-16A2-42A7-8A05-1C3D2550273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437916" y="5809334"/>
                <a:ext cx="3708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" name="楕円 1">
                <a:extLst>
                  <a:ext uri="{FF2B5EF4-FFF2-40B4-BE49-F238E27FC236}">
                    <a16:creationId xmlns:a16="http://schemas.microsoft.com/office/drawing/2014/main" id="{DB239426-A5A1-45D3-AD6E-547692FB94AE}"/>
                  </a:ext>
                </a:extLst>
              </p:cNvPr>
              <p:cNvSpPr/>
              <p:nvPr/>
            </p:nvSpPr>
            <p:spPr bwMode="auto">
              <a:xfrm>
                <a:off x="5143500" y="5085184"/>
                <a:ext cx="329280" cy="151979"/>
              </a:xfrm>
              <a:prstGeom prst="ellipse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77" name="テキスト ボックス 76">
                <a:extLst>
                  <a:ext uri="{FF2B5EF4-FFF2-40B4-BE49-F238E27FC236}">
                    <a16:creationId xmlns:a16="http://schemas.microsoft.com/office/drawing/2014/main" id="{DA98A6E9-83DB-4C15-AAC0-F20688FAD98C}"/>
                  </a:ext>
                </a:extLst>
              </p:cNvPr>
              <p:cNvSpPr txBox="1"/>
              <p:nvPr/>
            </p:nvSpPr>
            <p:spPr>
              <a:xfrm rot="16200000">
                <a:off x="-12400" y="3400808"/>
                <a:ext cx="48603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ROI 2</a:t>
                </a:r>
                <a:endParaRPr kumimoji="1" lang="ja-JP" altLang="en-US" sz="900" b="1" dirty="0"/>
              </a:p>
            </p:txBody>
          </p:sp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95714CD9-7904-4908-AE90-465230D81843}"/>
                  </a:ext>
                </a:extLst>
              </p:cNvPr>
              <p:cNvGrpSpPr/>
              <p:nvPr/>
            </p:nvGrpSpPr>
            <p:grpSpPr>
              <a:xfrm>
                <a:off x="4999484" y="4437112"/>
                <a:ext cx="909224" cy="640815"/>
                <a:chOff x="4999484" y="4437112"/>
                <a:chExt cx="909224" cy="640815"/>
              </a:xfrm>
            </p:grpSpPr>
            <p:sp>
              <p:nvSpPr>
                <p:cNvPr id="242" name="テキスト ボックス 241">
                  <a:extLst>
                    <a:ext uri="{FF2B5EF4-FFF2-40B4-BE49-F238E27FC236}">
                      <a16:creationId xmlns:a16="http://schemas.microsoft.com/office/drawing/2014/main" id="{C1419453-C0FA-4FD0-BDB8-B5B003033F34}"/>
                    </a:ext>
                  </a:extLst>
                </p:cNvPr>
                <p:cNvSpPr txBox="1"/>
                <p:nvPr/>
              </p:nvSpPr>
              <p:spPr>
                <a:xfrm>
                  <a:off x="4999484" y="4437112"/>
                  <a:ext cx="909224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>
                      <a:solidFill>
                        <a:schemeClr val="bg1"/>
                      </a:solidFill>
                    </a:rPr>
                    <a:t>Tumor nests </a:t>
                  </a:r>
                </a:p>
              </p:txBody>
            </p:sp>
            <p:cxnSp>
              <p:nvCxnSpPr>
                <p:cNvPr id="7" name="直線矢印コネクタ 6">
                  <a:extLst>
                    <a:ext uri="{FF2B5EF4-FFF2-40B4-BE49-F238E27FC236}">
                      <a16:creationId xmlns:a16="http://schemas.microsoft.com/office/drawing/2014/main" id="{D7803582-F168-4C62-87B2-D9C844EBCF31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347924" y="4667396"/>
                  <a:ext cx="227624" cy="410531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81" name="直線矢印コネクタ 80">
                  <a:extLst>
                    <a:ext uri="{FF2B5EF4-FFF2-40B4-BE49-F238E27FC236}">
                      <a16:creationId xmlns:a16="http://schemas.microsoft.com/office/drawing/2014/main" id="{9EE2C8E7-AF61-4116-85B8-C0D83C4164B6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5029342" y="4682012"/>
                  <a:ext cx="238749" cy="213800"/>
                </a:xfrm>
                <a:prstGeom prst="straightConnector1">
                  <a:avLst/>
                </a:prstGeom>
                <a:noFill/>
                <a:ln w="952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</p:grpSp>
          <p:cxnSp>
            <p:nvCxnSpPr>
              <p:cNvPr id="92" name="直線矢印コネクタ 91">
                <a:extLst>
                  <a:ext uri="{FF2B5EF4-FFF2-40B4-BE49-F238E27FC236}">
                    <a16:creationId xmlns:a16="http://schemas.microsoft.com/office/drawing/2014/main" id="{0F80F691-F098-41D0-B81D-7671EC42AE0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532124" y="4667396"/>
                <a:ext cx="227624" cy="410531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93" name="直線矢印コネクタ 92">
                <a:extLst>
                  <a:ext uri="{FF2B5EF4-FFF2-40B4-BE49-F238E27FC236}">
                    <a16:creationId xmlns:a16="http://schemas.microsoft.com/office/drawing/2014/main" id="{AA765047-099E-4E05-B71B-AC7DF314583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8213542" y="4682012"/>
                <a:ext cx="238749" cy="21380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97" name="直線矢印コネクタ 96">
                <a:extLst>
                  <a:ext uri="{FF2B5EF4-FFF2-40B4-BE49-F238E27FC236}">
                    <a16:creationId xmlns:a16="http://schemas.microsoft.com/office/drawing/2014/main" id="{2B0B0590-66B8-48A1-9701-2F4590A67A4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2163728" y="4667396"/>
                <a:ext cx="227624" cy="410531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98" name="直線矢印コネクタ 97">
                <a:extLst>
                  <a:ext uri="{FF2B5EF4-FFF2-40B4-BE49-F238E27FC236}">
                    <a16:creationId xmlns:a16="http://schemas.microsoft.com/office/drawing/2014/main" id="{AEFAF39D-6D70-407A-BB91-11EAF45A235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1845146" y="4682012"/>
                <a:ext cx="238749" cy="21380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2873043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80065A1-2C7F-4355-B7E7-C2C8E7DA043B}"/>
              </a:ext>
            </a:extLst>
          </p:cNvPr>
          <p:cNvSpPr txBox="1"/>
          <p:nvPr/>
        </p:nvSpPr>
        <p:spPr>
          <a:xfrm>
            <a:off x="3814450" y="210126"/>
            <a:ext cx="26580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S6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F6699C36-E461-432C-A01D-49B6C83D965A}"/>
              </a:ext>
            </a:extLst>
          </p:cNvPr>
          <p:cNvGrpSpPr/>
          <p:nvPr/>
        </p:nvGrpSpPr>
        <p:grpSpPr>
          <a:xfrm>
            <a:off x="319144" y="928452"/>
            <a:ext cx="9656456" cy="5380868"/>
            <a:chOff x="319144" y="928452"/>
            <a:chExt cx="9656456" cy="5380868"/>
          </a:xfrm>
        </p:grpSpPr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D28057CF-E6F0-48BE-803D-C306D0FA1EFB}"/>
                </a:ext>
              </a:extLst>
            </p:cNvPr>
            <p:cNvSpPr txBox="1"/>
            <p:nvPr/>
          </p:nvSpPr>
          <p:spPr>
            <a:xfrm>
              <a:off x="327600" y="5485633"/>
              <a:ext cx="9648000" cy="82368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S6.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The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intratumoral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of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(AF546-pHLIP, red) and the corresponding hematoxylin and eosin (H&amp;E) staining on the same whole section of an IGR-OV1 tumor. The merged image shows a well-matched colocalization between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and necrosis. Arrowheads represent small necrotic patches and asterisk indicates a cavity-like liquefactive necrotic area. 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nlarged views of  ROI-1, -2, and -3 are shown in </a:t>
              </a:r>
              <a:r>
                <a:rPr lang="en-US" altLang="ja-JP" sz="1100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S7.</a:t>
              </a:r>
              <a:endParaRPr lang="en-US" altLang="ja-JP" sz="11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Arial" panose="020B0604020202020204" pitchFamily="34" charset="0"/>
              </a:endParaRPr>
            </a:p>
          </p:txBody>
        </p:sp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776D7552-CE18-4A17-A631-8D1BCA829E3A}"/>
                </a:ext>
              </a:extLst>
            </p:cNvPr>
            <p:cNvGrpSpPr/>
            <p:nvPr/>
          </p:nvGrpSpPr>
          <p:grpSpPr>
            <a:xfrm>
              <a:off x="319144" y="928452"/>
              <a:ext cx="9648712" cy="4497088"/>
              <a:chOff x="319144" y="928452"/>
              <a:chExt cx="9648712" cy="4497088"/>
            </a:xfrm>
          </p:grpSpPr>
          <p:grpSp>
            <p:nvGrpSpPr>
              <p:cNvPr id="8" name="グループ化 7">
                <a:extLst>
                  <a:ext uri="{FF2B5EF4-FFF2-40B4-BE49-F238E27FC236}">
                    <a16:creationId xmlns:a16="http://schemas.microsoft.com/office/drawing/2014/main" id="{FABBF3E7-6E31-4693-8259-1EBCF18B23CA}"/>
                  </a:ext>
                </a:extLst>
              </p:cNvPr>
              <p:cNvGrpSpPr/>
              <p:nvPr/>
            </p:nvGrpSpPr>
            <p:grpSpPr>
              <a:xfrm>
                <a:off x="6727856" y="928452"/>
                <a:ext cx="3240000" cy="4497088"/>
                <a:chOff x="6727856" y="928452"/>
                <a:chExt cx="3240000" cy="4497088"/>
              </a:xfrm>
            </p:grpSpPr>
            <p:sp>
              <p:nvSpPr>
                <p:cNvPr id="24" name="テキスト ボックス 23">
                  <a:extLst>
                    <a:ext uri="{FF2B5EF4-FFF2-40B4-BE49-F238E27FC236}">
                      <a16:creationId xmlns:a16="http://schemas.microsoft.com/office/drawing/2014/main" id="{EAC6BD0D-7CFA-4FDC-B1E1-13A2CA3A0236}"/>
                    </a:ext>
                  </a:extLst>
                </p:cNvPr>
                <p:cNvSpPr txBox="1"/>
                <p:nvPr/>
              </p:nvSpPr>
              <p:spPr>
                <a:xfrm>
                  <a:off x="8050339" y="928452"/>
                  <a:ext cx="595035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900" b="1" dirty="0"/>
                    <a:t>Merged</a:t>
                  </a:r>
                  <a:endParaRPr kumimoji="1" lang="ja-JP" altLang="en-US" sz="900" b="1" dirty="0"/>
                </a:p>
              </p:txBody>
            </p:sp>
            <p:pic>
              <p:nvPicPr>
                <p:cNvPr id="34" name="図 33">
                  <a:extLst>
                    <a:ext uri="{FF2B5EF4-FFF2-40B4-BE49-F238E27FC236}">
                      <a16:creationId xmlns:a16="http://schemas.microsoft.com/office/drawing/2014/main" id="{1AC25157-74FD-4BC9-BC88-B69A9AB7C97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6727856" y="1113145"/>
                  <a:ext cx="3240000" cy="4312395"/>
                </a:xfrm>
                <a:prstGeom prst="rect">
                  <a:avLst/>
                </a:prstGeom>
              </p:spPr>
            </p:pic>
            <p:sp>
              <p:nvSpPr>
                <p:cNvPr id="17" name="テキスト ボックス 16">
                  <a:extLst>
                    <a:ext uri="{FF2B5EF4-FFF2-40B4-BE49-F238E27FC236}">
                      <a16:creationId xmlns:a16="http://schemas.microsoft.com/office/drawing/2014/main" id="{CA64BF9C-2385-4F3F-95A9-5698AF12E733}"/>
                    </a:ext>
                  </a:extLst>
                </p:cNvPr>
                <p:cNvSpPr txBox="1"/>
                <p:nvPr/>
              </p:nvSpPr>
              <p:spPr>
                <a:xfrm>
                  <a:off x="8943566" y="5020388"/>
                  <a:ext cx="50526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1000" dirty="0">
                      <a:latin typeface="+mn-lt"/>
                    </a:rPr>
                    <a:t>2</a:t>
                  </a:r>
                  <a:r>
                    <a:rPr lang="ja-JP" altLang="en-US" sz="1000" dirty="0">
                      <a:latin typeface="+mn-lt"/>
                    </a:rPr>
                    <a:t> </a:t>
                  </a:r>
                  <a:r>
                    <a:rPr lang="en-US" altLang="ja-JP" sz="1000" dirty="0">
                      <a:latin typeface="+mn-lt"/>
                    </a:rPr>
                    <a:t>mm</a:t>
                  </a:r>
                  <a:endParaRPr kumimoji="1" lang="ja-JP" altLang="en-US" sz="1000" dirty="0">
                    <a:latin typeface="+mn-lt"/>
                  </a:endParaRPr>
                </a:p>
              </p:txBody>
            </p:sp>
            <p:cxnSp>
              <p:nvCxnSpPr>
                <p:cNvPr id="15" name="直線矢印コネクタ 14">
                  <a:extLst>
                    <a:ext uri="{FF2B5EF4-FFF2-40B4-BE49-F238E27FC236}">
                      <a16:creationId xmlns:a16="http://schemas.microsoft.com/office/drawing/2014/main" id="{52D7F82F-879C-4CCE-A3BA-C3C4CED46D5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15480000" flipH="1">
                  <a:off x="8568000" y="3444433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19" name="テキスト ボックス 18">
                  <a:extLst>
                    <a:ext uri="{FF2B5EF4-FFF2-40B4-BE49-F238E27FC236}">
                      <a16:creationId xmlns:a16="http://schemas.microsoft.com/office/drawing/2014/main" id="{FEA6BF60-7566-4875-A606-344D6903B016}"/>
                    </a:ext>
                  </a:extLst>
                </p:cNvPr>
                <p:cNvSpPr txBox="1"/>
                <p:nvPr/>
              </p:nvSpPr>
              <p:spPr>
                <a:xfrm>
                  <a:off x="8095828" y="3831431"/>
                  <a:ext cx="30489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*</a:t>
                  </a:r>
                  <a:endParaRPr kumimoji="1" lang="ja-JP" altLang="en-US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cxnSp>
              <p:nvCxnSpPr>
                <p:cNvPr id="14" name="直線矢印コネクタ 13">
                  <a:extLst>
                    <a:ext uri="{FF2B5EF4-FFF2-40B4-BE49-F238E27FC236}">
                      <a16:creationId xmlns:a16="http://schemas.microsoft.com/office/drawing/2014/main" id="{52673D95-C0E6-49CA-B56B-6405430BA2E4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1000000" flipH="1">
                  <a:off x="8226892" y="4320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</p:grpSp>
          <p:grpSp>
            <p:nvGrpSpPr>
              <p:cNvPr id="3" name="グループ化 2">
                <a:extLst>
                  <a:ext uri="{FF2B5EF4-FFF2-40B4-BE49-F238E27FC236}">
                    <a16:creationId xmlns:a16="http://schemas.microsoft.com/office/drawing/2014/main" id="{FB0117BB-6615-4B0A-B940-05D24A92C98B}"/>
                  </a:ext>
                </a:extLst>
              </p:cNvPr>
              <p:cNvGrpSpPr/>
              <p:nvPr/>
            </p:nvGrpSpPr>
            <p:grpSpPr>
              <a:xfrm>
                <a:off x="319144" y="928452"/>
                <a:ext cx="3240000" cy="4497088"/>
                <a:chOff x="319144" y="928452"/>
                <a:chExt cx="3240000" cy="4497088"/>
              </a:xfrm>
            </p:grpSpPr>
            <p:sp>
              <p:nvSpPr>
                <p:cNvPr id="22" name="テキスト ボックス 21">
                  <a:extLst>
                    <a:ext uri="{FF2B5EF4-FFF2-40B4-BE49-F238E27FC236}">
                      <a16:creationId xmlns:a16="http://schemas.microsoft.com/office/drawing/2014/main" id="{5024C1D1-1ED7-4A1F-B83F-5858E07EFFBA}"/>
                    </a:ext>
                  </a:extLst>
                </p:cNvPr>
                <p:cNvSpPr txBox="1"/>
                <p:nvPr/>
              </p:nvSpPr>
              <p:spPr>
                <a:xfrm>
                  <a:off x="1487739" y="928452"/>
                  <a:ext cx="90281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900" b="1" dirty="0">
                      <a:solidFill>
                        <a:srgbClr val="FF0000"/>
                      </a:solidFill>
                    </a:rPr>
                    <a:t>AF546-pHLIP</a:t>
                  </a:r>
                  <a:endParaRPr kumimoji="1" lang="ja-JP" altLang="en-US" sz="900" b="1" dirty="0">
                    <a:solidFill>
                      <a:srgbClr val="FF0000"/>
                    </a:solidFill>
                  </a:endParaRPr>
                </a:p>
              </p:txBody>
            </p:sp>
            <p:pic>
              <p:nvPicPr>
                <p:cNvPr id="20" name="図 19">
                  <a:extLst>
                    <a:ext uri="{FF2B5EF4-FFF2-40B4-BE49-F238E27FC236}">
                      <a16:creationId xmlns:a16="http://schemas.microsoft.com/office/drawing/2014/main" id="{CC3F867F-C018-4025-BA72-F25B9B13529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19144" y="1113145"/>
                  <a:ext cx="3240000" cy="4312395"/>
                </a:xfrm>
                <a:prstGeom prst="rect">
                  <a:avLst/>
                </a:prstGeom>
              </p:spPr>
            </p:pic>
            <p:sp>
              <p:nvSpPr>
                <p:cNvPr id="5" name="テキスト ボックス 4">
                  <a:extLst>
                    <a:ext uri="{FF2B5EF4-FFF2-40B4-BE49-F238E27FC236}">
                      <a16:creationId xmlns:a16="http://schemas.microsoft.com/office/drawing/2014/main" id="{CA2CA249-98E9-4A3D-ADCA-AF71A0820830}"/>
                    </a:ext>
                  </a:extLst>
                </p:cNvPr>
                <p:cNvSpPr txBox="1"/>
                <p:nvPr/>
              </p:nvSpPr>
              <p:spPr>
                <a:xfrm>
                  <a:off x="2542767" y="5020388"/>
                  <a:ext cx="505267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1000" dirty="0">
                      <a:solidFill>
                        <a:schemeClr val="bg1"/>
                      </a:solidFill>
                      <a:latin typeface="+mn-lt"/>
                    </a:rPr>
                    <a:t>2</a:t>
                  </a:r>
                  <a:r>
                    <a:rPr lang="ja-JP" altLang="en-US" sz="1000" dirty="0">
                      <a:solidFill>
                        <a:schemeClr val="bg1"/>
                      </a:solidFill>
                      <a:latin typeface="+mn-lt"/>
                    </a:rPr>
                    <a:t> </a:t>
                  </a:r>
                  <a:r>
                    <a:rPr lang="en-US" altLang="ja-JP" sz="1000" dirty="0">
                      <a:solidFill>
                        <a:schemeClr val="bg1"/>
                      </a:solidFill>
                      <a:latin typeface="+mn-lt"/>
                    </a:rPr>
                    <a:t>mm</a:t>
                  </a:r>
                  <a:endParaRPr kumimoji="1" lang="ja-JP" altLang="en-US" sz="1000" dirty="0">
                    <a:solidFill>
                      <a:schemeClr val="bg1"/>
                    </a:solidFill>
                    <a:latin typeface="+mn-lt"/>
                  </a:endParaRPr>
                </a:p>
              </p:txBody>
            </p:sp>
            <p:cxnSp>
              <p:nvCxnSpPr>
                <p:cNvPr id="35" name="直線矢印コネクタ 34">
                  <a:extLst>
                    <a:ext uri="{FF2B5EF4-FFF2-40B4-BE49-F238E27FC236}">
                      <a16:creationId xmlns:a16="http://schemas.microsoft.com/office/drawing/2014/main" id="{F46C597C-1EB8-4377-A638-090F1408E94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1000000" flipH="1">
                  <a:off x="1818000" y="4320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36" name="直線矢印コネクタ 35">
                  <a:extLst>
                    <a:ext uri="{FF2B5EF4-FFF2-40B4-BE49-F238E27FC236}">
                      <a16:creationId xmlns:a16="http://schemas.microsoft.com/office/drawing/2014/main" id="{3E4AA238-5E54-4F9A-9F2D-1F6F846A245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15480000" flipH="1">
                  <a:off x="2159108" y="3444433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37" name="テキスト ボックス 36">
                  <a:extLst>
                    <a:ext uri="{FF2B5EF4-FFF2-40B4-BE49-F238E27FC236}">
                      <a16:creationId xmlns:a16="http://schemas.microsoft.com/office/drawing/2014/main" id="{A6B6A761-A2B7-41A5-9403-8DD62AE6F8BE}"/>
                    </a:ext>
                  </a:extLst>
                </p:cNvPr>
                <p:cNvSpPr txBox="1"/>
                <p:nvPr/>
              </p:nvSpPr>
              <p:spPr>
                <a:xfrm>
                  <a:off x="1686936" y="3831431"/>
                  <a:ext cx="30489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400" dirty="0">
                      <a:solidFill>
                        <a:schemeClr val="bg1"/>
                      </a:solidFill>
                    </a:rPr>
                    <a:t>*</a:t>
                  </a:r>
                  <a:endParaRPr kumimoji="1" lang="ja-JP" altLang="en-US" sz="2400" dirty="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6" name="グループ化 5">
                  <a:extLst>
                    <a:ext uri="{FF2B5EF4-FFF2-40B4-BE49-F238E27FC236}">
                      <a16:creationId xmlns:a16="http://schemas.microsoft.com/office/drawing/2014/main" id="{93A11429-101E-4E42-B2E9-C2C51E1FCA0E}"/>
                    </a:ext>
                  </a:extLst>
                </p:cNvPr>
                <p:cNvGrpSpPr/>
                <p:nvPr/>
              </p:nvGrpSpPr>
              <p:grpSpPr>
                <a:xfrm>
                  <a:off x="865570" y="3254594"/>
                  <a:ext cx="943200" cy="246414"/>
                  <a:chOff x="863880" y="3254594"/>
                  <a:chExt cx="943200" cy="246414"/>
                </a:xfrm>
              </p:grpSpPr>
              <p:sp>
                <p:nvSpPr>
                  <p:cNvPr id="75" name="テキスト ボックス 74">
                    <a:extLst>
                      <a:ext uri="{FF2B5EF4-FFF2-40B4-BE49-F238E27FC236}">
                        <a16:creationId xmlns:a16="http://schemas.microsoft.com/office/drawing/2014/main" id="{71B25CB2-E0D2-4660-8827-63DBAAF6DD8A}"/>
                      </a:ext>
                    </a:extLst>
                  </p:cNvPr>
                  <p:cNvSpPr txBox="1"/>
                  <p:nvPr/>
                </p:nvSpPr>
                <p:spPr>
                  <a:xfrm>
                    <a:off x="863880" y="3263610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1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6" name="正方形/長方形 75">
                    <a:extLst>
                      <a:ext uri="{FF2B5EF4-FFF2-40B4-BE49-F238E27FC236}">
                        <a16:creationId xmlns:a16="http://schemas.microsoft.com/office/drawing/2014/main" id="{036EC7D1-5512-4BBC-B44E-F41AF15A9B9D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1313880" y="3254594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</p:grpSp>
            <p:grpSp>
              <p:nvGrpSpPr>
                <p:cNvPr id="2" name="グループ化 1">
                  <a:extLst>
                    <a:ext uri="{FF2B5EF4-FFF2-40B4-BE49-F238E27FC236}">
                      <a16:creationId xmlns:a16="http://schemas.microsoft.com/office/drawing/2014/main" id="{4F9DEA90-CE9C-4623-80EC-A6C0C7400255}"/>
                    </a:ext>
                  </a:extLst>
                </p:cNvPr>
                <p:cNvGrpSpPr/>
                <p:nvPr/>
              </p:nvGrpSpPr>
              <p:grpSpPr>
                <a:xfrm>
                  <a:off x="417600" y="4132800"/>
                  <a:ext cx="493200" cy="459432"/>
                  <a:chOff x="589105" y="3429000"/>
                  <a:chExt cx="493200" cy="459432"/>
                </a:xfrm>
              </p:grpSpPr>
              <p:sp>
                <p:nvSpPr>
                  <p:cNvPr id="44" name="正方形/長方形 43">
                    <a:extLst>
                      <a:ext uri="{FF2B5EF4-FFF2-40B4-BE49-F238E27FC236}">
                        <a16:creationId xmlns:a16="http://schemas.microsoft.com/office/drawing/2014/main" id="{F53C71D6-B706-4C26-9D65-59288C66372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89105" y="3429000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5" name="テキスト ボックス 44">
                    <a:extLst>
                      <a:ext uri="{FF2B5EF4-FFF2-40B4-BE49-F238E27FC236}">
                        <a16:creationId xmlns:a16="http://schemas.microsoft.com/office/drawing/2014/main" id="{2CB957D0-CB80-41F1-9281-1CA5A9F404D3}"/>
                      </a:ext>
                    </a:extLst>
                  </p:cNvPr>
                  <p:cNvSpPr txBox="1"/>
                  <p:nvPr/>
                </p:nvSpPr>
                <p:spPr>
                  <a:xfrm>
                    <a:off x="592690" y="3657600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2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47" name="グループ化 46">
                  <a:extLst>
                    <a:ext uri="{FF2B5EF4-FFF2-40B4-BE49-F238E27FC236}">
                      <a16:creationId xmlns:a16="http://schemas.microsoft.com/office/drawing/2014/main" id="{69F83617-55C0-43DF-8E99-B3639FF42E99}"/>
                    </a:ext>
                  </a:extLst>
                </p:cNvPr>
                <p:cNvGrpSpPr/>
                <p:nvPr/>
              </p:nvGrpSpPr>
              <p:grpSpPr>
                <a:xfrm>
                  <a:off x="1170000" y="4374000"/>
                  <a:ext cx="493200" cy="459432"/>
                  <a:chOff x="589105" y="3429000"/>
                  <a:chExt cx="493200" cy="459432"/>
                </a:xfrm>
              </p:grpSpPr>
              <p:sp>
                <p:nvSpPr>
                  <p:cNvPr id="48" name="正方形/長方形 47">
                    <a:extLst>
                      <a:ext uri="{FF2B5EF4-FFF2-40B4-BE49-F238E27FC236}">
                        <a16:creationId xmlns:a16="http://schemas.microsoft.com/office/drawing/2014/main" id="{FB4FDCB5-2A31-46BA-ABA3-E50931A92CB7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89105" y="3429000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49" name="テキスト ボックス 48">
                    <a:extLst>
                      <a:ext uri="{FF2B5EF4-FFF2-40B4-BE49-F238E27FC236}">
                        <a16:creationId xmlns:a16="http://schemas.microsoft.com/office/drawing/2014/main" id="{EC9E3B51-8034-41AC-9B1A-949EF569B0E6}"/>
                      </a:ext>
                    </a:extLst>
                  </p:cNvPr>
                  <p:cNvSpPr txBox="1"/>
                  <p:nvPr/>
                </p:nvSpPr>
                <p:spPr>
                  <a:xfrm>
                    <a:off x="592690" y="3657600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3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" name="グループ化 6">
                <a:extLst>
                  <a:ext uri="{FF2B5EF4-FFF2-40B4-BE49-F238E27FC236}">
                    <a16:creationId xmlns:a16="http://schemas.microsoft.com/office/drawing/2014/main" id="{659696D3-B629-4D84-A900-E35DE7B36F60}"/>
                  </a:ext>
                </a:extLst>
              </p:cNvPr>
              <p:cNvGrpSpPr/>
              <p:nvPr/>
            </p:nvGrpSpPr>
            <p:grpSpPr>
              <a:xfrm>
                <a:off x="3523500" y="928452"/>
                <a:ext cx="3240000" cy="4497088"/>
                <a:chOff x="3523500" y="928452"/>
                <a:chExt cx="3240000" cy="4497088"/>
              </a:xfrm>
            </p:grpSpPr>
            <p:sp>
              <p:nvSpPr>
                <p:cNvPr id="23" name="テキスト ボックス 22">
                  <a:extLst>
                    <a:ext uri="{FF2B5EF4-FFF2-40B4-BE49-F238E27FC236}">
                      <a16:creationId xmlns:a16="http://schemas.microsoft.com/office/drawing/2014/main" id="{DB46AD28-1319-4603-8885-0014D56A76D1}"/>
                    </a:ext>
                  </a:extLst>
                </p:cNvPr>
                <p:cNvSpPr txBox="1"/>
                <p:nvPr/>
              </p:nvSpPr>
              <p:spPr>
                <a:xfrm>
                  <a:off x="4929339" y="928452"/>
                  <a:ext cx="428322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/>
                    <a:t>H&amp;E</a:t>
                  </a:r>
                  <a:endParaRPr kumimoji="1" lang="ja-JP" altLang="en-US" sz="900" b="1" dirty="0"/>
                </a:p>
              </p:txBody>
            </p:sp>
            <p:pic>
              <p:nvPicPr>
                <p:cNvPr id="33" name="図 32">
                  <a:extLst>
                    <a:ext uri="{FF2B5EF4-FFF2-40B4-BE49-F238E27FC236}">
                      <a16:creationId xmlns:a16="http://schemas.microsoft.com/office/drawing/2014/main" id="{DA9AAABE-895F-46A2-86FA-11E32FE6E1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23500" y="1113145"/>
                  <a:ext cx="3240000" cy="4312395"/>
                </a:xfrm>
                <a:prstGeom prst="rect">
                  <a:avLst/>
                </a:prstGeom>
              </p:spPr>
            </p:pic>
            <p:sp>
              <p:nvSpPr>
                <p:cNvPr id="13" name="テキスト ボックス 12">
                  <a:extLst>
                    <a:ext uri="{FF2B5EF4-FFF2-40B4-BE49-F238E27FC236}">
                      <a16:creationId xmlns:a16="http://schemas.microsoft.com/office/drawing/2014/main" id="{E3EC444F-A8BB-4812-A001-73FAD03B79E5}"/>
                    </a:ext>
                  </a:extLst>
                </p:cNvPr>
                <p:cNvSpPr txBox="1"/>
                <p:nvPr/>
              </p:nvSpPr>
              <p:spPr>
                <a:xfrm>
                  <a:off x="5735966" y="5020388"/>
                  <a:ext cx="505268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1000" dirty="0">
                      <a:latin typeface="+mn-lt"/>
                    </a:rPr>
                    <a:t>2</a:t>
                  </a:r>
                  <a:r>
                    <a:rPr lang="ja-JP" altLang="en-US" sz="1000" dirty="0">
                      <a:latin typeface="+mn-lt"/>
                    </a:rPr>
                    <a:t> </a:t>
                  </a:r>
                  <a:r>
                    <a:rPr lang="en-US" altLang="ja-JP" sz="1000" dirty="0">
                      <a:latin typeface="+mn-lt"/>
                    </a:rPr>
                    <a:t>mm</a:t>
                  </a:r>
                  <a:endParaRPr kumimoji="1" lang="ja-JP" altLang="en-US" sz="1000" dirty="0">
                    <a:latin typeface="+mn-lt"/>
                  </a:endParaRPr>
                </a:p>
              </p:txBody>
            </p:sp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49B08E31-4BB4-427B-9897-9665B94B857F}"/>
                    </a:ext>
                  </a:extLst>
                </p:cNvPr>
                <p:cNvSpPr txBox="1"/>
                <p:nvPr/>
              </p:nvSpPr>
              <p:spPr>
                <a:xfrm>
                  <a:off x="3523500" y="5179319"/>
                  <a:ext cx="1109599" cy="2462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1000" b="1" dirty="0"/>
                    <a:t>IGR-OV1</a:t>
                  </a:r>
                  <a:r>
                    <a:rPr kumimoji="1" lang="en-US" altLang="ja-JP" sz="1000" b="1" dirty="0"/>
                    <a:t> tumor</a:t>
                  </a:r>
                  <a:endParaRPr kumimoji="1" lang="ja-JP" altLang="en-US" sz="1000" b="1" dirty="0"/>
                </a:p>
              </p:txBody>
            </p:sp>
            <p:cxnSp>
              <p:nvCxnSpPr>
                <p:cNvPr id="30" name="直線矢印コネクタ 29">
                  <a:extLst>
                    <a:ext uri="{FF2B5EF4-FFF2-40B4-BE49-F238E27FC236}">
                      <a16:creationId xmlns:a16="http://schemas.microsoft.com/office/drawing/2014/main" id="{2BC9D807-F10B-4966-8F96-58EA9E61F19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15480000" flipH="1">
                  <a:off x="5363644" y="3444433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00B0F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31" name="テキスト ボックス 30">
                  <a:extLst>
                    <a:ext uri="{FF2B5EF4-FFF2-40B4-BE49-F238E27FC236}">
                      <a16:creationId xmlns:a16="http://schemas.microsoft.com/office/drawing/2014/main" id="{4721ABBC-F338-4433-B2C0-4BF565059E56}"/>
                    </a:ext>
                  </a:extLst>
                </p:cNvPr>
                <p:cNvSpPr txBox="1"/>
                <p:nvPr/>
              </p:nvSpPr>
              <p:spPr>
                <a:xfrm>
                  <a:off x="4891472" y="3831431"/>
                  <a:ext cx="304892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4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*</a:t>
                  </a:r>
                  <a:endParaRPr kumimoji="1" lang="ja-JP" altLang="en-US" sz="2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cxnSp>
              <p:nvCxnSpPr>
                <p:cNvPr id="29" name="直線矢印コネクタ 28">
                  <a:extLst>
                    <a:ext uri="{FF2B5EF4-FFF2-40B4-BE49-F238E27FC236}">
                      <a16:creationId xmlns:a16="http://schemas.microsoft.com/office/drawing/2014/main" id="{A9AC745F-3385-45FD-9FEC-3F6835435C9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rot="21000000" flipH="1">
                  <a:off x="5022536" y="4320000"/>
                  <a:ext cx="72008" cy="72008"/>
                </a:xfrm>
                <a:prstGeom prst="straightConnector1">
                  <a:avLst/>
                </a:prstGeom>
                <a:noFill/>
                <a:ln w="28575" cap="flat" cmpd="sng" algn="ctr">
                  <a:solidFill>
                    <a:srgbClr val="FFFF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67" name="テキスト ボックス 66">
                  <a:extLst>
                    <a:ext uri="{FF2B5EF4-FFF2-40B4-BE49-F238E27FC236}">
                      <a16:creationId xmlns:a16="http://schemas.microsoft.com/office/drawing/2014/main" id="{3D6C32BD-7BAB-4281-9C89-1C86FFDCD7DC}"/>
                    </a:ext>
                  </a:extLst>
                </p:cNvPr>
                <p:cNvSpPr txBox="1"/>
                <p:nvPr/>
              </p:nvSpPr>
              <p:spPr>
                <a:xfrm>
                  <a:off x="4063380" y="3263610"/>
                  <a:ext cx="486031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>
                      <a:solidFill>
                        <a:schemeClr val="bg1"/>
                      </a:solidFill>
                    </a:rPr>
                    <a:t>ROI 1</a:t>
                  </a:r>
                  <a:endParaRPr kumimoji="1" lang="ja-JP" altLang="en-US" sz="9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68" name="正方形/長方形 67">
                  <a:extLst>
                    <a:ext uri="{FF2B5EF4-FFF2-40B4-BE49-F238E27FC236}">
                      <a16:creationId xmlns:a16="http://schemas.microsoft.com/office/drawing/2014/main" id="{F920B95F-9F30-43B7-860E-12FF2E44D32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513380" y="3254594"/>
                  <a:ext cx="493200" cy="24641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grpSp>
              <p:nvGrpSpPr>
                <p:cNvPr id="69" name="グループ化 68">
                  <a:extLst>
                    <a:ext uri="{FF2B5EF4-FFF2-40B4-BE49-F238E27FC236}">
                      <a16:creationId xmlns:a16="http://schemas.microsoft.com/office/drawing/2014/main" id="{83B7D34A-8B35-4958-A3EF-6532B27B4993}"/>
                    </a:ext>
                  </a:extLst>
                </p:cNvPr>
                <p:cNvGrpSpPr/>
                <p:nvPr/>
              </p:nvGrpSpPr>
              <p:grpSpPr>
                <a:xfrm>
                  <a:off x="3615410" y="4132800"/>
                  <a:ext cx="493200" cy="459432"/>
                  <a:chOff x="589105" y="3429000"/>
                  <a:chExt cx="493200" cy="459432"/>
                </a:xfrm>
              </p:grpSpPr>
              <p:sp>
                <p:nvSpPr>
                  <p:cNvPr id="70" name="正方形/長方形 69">
                    <a:extLst>
                      <a:ext uri="{FF2B5EF4-FFF2-40B4-BE49-F238E27FC236}">
                        <a16:creationId xmlns:a16="http://schemas.microsoft.com/office/drawing/2014/main" id="{635FBD4A-40F6-4DDD-BF11-8AFE8518ADA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>
                    <a:off x="589105" y="3429000"/>
                    <a:ext cx="493200" cy="246414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bg1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1" lang="ja-JP" altLang="en-US" sz="2000" b="0" i="0" u="none" strike="noStrike" cap="none" normalizeH="0" baseline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charset="0"/>
                      <a:ea typeface="ＭＳ Ｐゴシック" pitchFamily="50" charset="-128"/>
                    </a:endParaRPr>
                  </a:p>
                </p:txBody>
              </p:sp>
              <p:sp>
                <p:nvSpPr>
                  <p:cNvPr id="71" name="テキスト ボックス 70">
                    <a:extLst>
                      <a:ext uri="{FF2B5EF4-FFF2-40B4-BE49-F238E27FC236}">
                        <a16:creationId xmlns:a16="http://schemas.microsoft.com/office/drawing/2014/main" id="{EC692665-588C-4E7E-BD3C-041D138E781E}"/>
                      </a:ext>
                    </a:extLst>
                  </p:cNvPr>
                  <p:cNvSpPr txBox="1"/>
                  <p:nvPr/>
                </p:nvSpPr>
                <p:spPr>
                  <a:xfrm>
                    <a:off x="592690" y="3657600"/>
                    <a:ext cx="486031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altLang="ja-JP" sz="900" b="1" dirty="0">
                        <a:solidFill>
                          <a:schemeClr val="bg1"/>
                        </a:solidFill>
                      </a:rPr>
                      <a:t>ROI 2</a:t>
                    </a:r>
                    <a:endParaRPr kumimoji="1" lang="ja-JP" altLang="en-US" sz="900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3" name="正方形/長方形 72">
                  <a:extLst>
                    <a:ext uri="{FF2B5EF4-FFF2-40B4-BE49-F238E27FC236}">
                      <a16:creationId xmlns:a16="http://schemas.microsoft.com/office/drawing/2014/main" id="{81C1EC45-F653-4531-9590-62EA29DD3F8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4367810" y="4374000"/>
                  <a:ext cx="493200" cy="246414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0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sp>
              <p:nvSpPr>
                <p:cNvPr id="74" name="テキスト ボックス 73">
                  <a:extLst>
                    <a:ext uri="{FF2B5EF4-FFF2-40B4-BE49-F238E27FC236}">
                      <a16:creationId xmlns:a16="http://schemas.microsoft.com/office/drawing/2014/main" id="{A419C751-693F-431F-AF54-F3A75DB467A4}"/>
                    </a:ext>
                  </a:extLst>
                </p:cNvPr>
                <p:cNvSpPr txBox="1"/>
                <p:nvPr/>
              </p:nvSpPr>
              <p:spPr>
                <a:xfrm>
                  <a:off x="4371395" y="4602600"/>
                  <a:ext cx="486031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>
                      <a:solidFill>
                        <a:schemeClr val="bg1"/>
                      </a:solidFill>
                    </a:rPr>
                    <a:t>ROI 3</a:t>
                  </a:r>
                  <a:endParaRPr kumimoji="1" lang="ja-JP" altLang="en-US" sz="900" b="1" dirty="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12027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720F498A-88A3-4D81-829A-587D83A5C55E}"/>
              </a:ext>
            </a:extLst>
          </p:cNvPr>
          <p:cNvSpPr txBox="1"/>
          <p:nvPr/>
        </p:nvSpPr>
        <p:spPr>
          <a:xfrm>
            <a:off x="3814450" y="210126"/>
            <a:ext cx="2658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S7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3094856-9A6D-41FD-A1E0-CB78AE5FD733}"/>
              </a:ext>
            </a:extLst>
          </p:cNvPr>
          <p:cNvGrpSpPr/>
          <p:nvPr/>
        </p:nvGrpSpPr>
        <p:grpSpPr>
          <a:xfrm>
            <a:off x="115200" y="620688"/>
            <a:ext cx="9792724" cy="6110403"/>
            <a:chOff x="115200" y="620688"/>
            <a:chExt cx="9792724" cy="6110403"/>
          </a:xfrm>
        </p:grpSpPr>
        <p:sp>
          <p:nvSpPr>
            <p:cNvPr id="74" name="テキスト ボックス 73">
              <a:extLst>
                <a:ext uri="{FF2B5EF4-FFF2-40B4-BE49-F238E27FC236}">
                  <a16:creationId xmlns:a16="http://schemas.microsoft.com/office/drawing/2014/main" id="{DDFD6C89-4A77-4E71-893A-72404C14490C}"/>
                </a:ext>
              </a:extLst>
            </p:cNvPr>
            <p:cNvSpPr txBox="1"/>
            <p:nvPr/>
          </p:nvSpPr>
          <p:spPr>
            <a:xfrm>
              <a:off x="389524" y="5653488"/>
              <a:ext cx="9518400" cy="107760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S7.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The 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distribution of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(AF546-pHLIP, red) and the corresponding hematoxylin and eosin (H&amp;E) staining in regions of interest of an IGR-OV1 tumor. Shown are 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nlarged views of ROI-1, -2, and -3 marked in </a:t>
              </a:r>
              <a:r>
                <a:rPr lang="en-US" altLang="ja-JP" sz="1100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S6. CD31 staining (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microvessels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, magenta) was performed on an adjacent section. Neither the tumor–stroma interface nor the border of the liquefactive necrotic region shows a noticeable accumulation of 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. Background staining levels of the imaging probe are indicated in the tumor capsule.</a:t>
              </a:r>
              <a:endParaRPr lang="en-US" altLang="ja-JP" sz="11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游明朝" panose="02020400000000000000" pitchFamily="18" charset="-128"/>
                <a:cs typeface="Arial" panose="020B0604020202020204" pitchFamily="34" charset="0"/>
              </a:endParaRPr>
            </a:p>
          </p:txBody>
        </p:sp>
        <p:grpSp>
          <p:nvGrpSpPr>
            <p:cNvPr id="2" name="グループ化 1">
              <a:extLst>
                <a:ext uri="{FF2B5EF4-FFF2-40B4-BE49-F238E27FC236}">
                  <a16:creationId xmlns:a16="http://schemas.microsoft.com/office/drawing/2014/main" id="{BB6E9590-E175-4C2F-9FCA-129633396FE0}"/>
                </a:ext>
              </a:extLst>
            </p:cNvPr>
            <p:cNvGrpSpPr/>
            <p:nvPr/>
          </p:nvGrpSpPr>
          <p:grpSpPr>
            <a:xfrm>
              <a:off x="115200" y="620688"/>
              <a:ext cx="9792721" cy="5008032"/>
              <a:chOff x="115200" y="928800"/>
              <a:chExt cx="9792721" cy="5008032"/>
            </a:xfrm>
          </p:grpSpPr>
          <p:pic>
            <p:nvPicPr>
              <p:cNvPr id="103" name="図 102">
                <a:extLst>
                  <a:ext uri="{FF2B5EF4-FFF2-40B4-BE49-F238E27FC236}">
                    <a16:creationId xmlns:a16="http://schemas.microsoft.com/office/drawing/2014/main" id="{0A678D9A-A3F8-4033-BEAE-F014D4B4FF2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3846" b="3846"/>
              <a:stretch/>
            </p:blipFill>
            <p:spPr>
              <a:xfrm>
                <a:off x="389528" y="4334248"/>
                <a:ext cx="3150000" cy="1574999"/>
              </a:xfrm>
              <a:prstGeom prst="rect">
                <a:avLst/>
              </a:prstGeom>
            </p:spPr>
          </p:pic>
          <p:pic>
            <p:nvPicPr>
              <p:cNvPr id="104" name="図 103">
                <a:extLst>
                  <a:ext uri="{FF2B5EF4-FFF2-40B4-BE49-F238E27FC236}">
                    <a16:creationId xmlns:a16="http://schemas.microsoft.com/office/drawing/2014/main" id="{B32734B6-63EC-4B3F-8335-0B62F1C9FA1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3846" b="3846"/>
              <a:stretch/>
            </p:blipFill>
            <p:spPr>
              <a:xfrm>
                <a:off x="3573724" y="4334248"/>
                <a:ext cx="3150001" cy="1574999"/>
              </a:xfrm>
              <a:prstGeom prst="rect">
                <a:avLst/>
              </a:prstGeom>
            </p:spPr>
          </p:pic>
          <p:pic>
            <p:nvPicPr>
              <p:cNvPr id="105" name="図 104">
                <a:extLst>
                  <a:ext uri="{FF2B5EF4-FFF2-40B4-BE49-F238E27FC236}">
                    <a16:creationId xmlns:a16="http://schemas.microsoft.com/office/drawing/2014/main" id="{FC3AFD78-DFC9-45F3-8A1D-08DB36827B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57921" y="4334248"/>
                <a:ext cx="3150000" cy="1575000"/>
              </a:xfrm>
              <a:prstGeom prst="rect">
                <a:avLst/>
              </a:prstGeom>
            </p:spPr>
          </p:pic>
          <p:pic>
            <p:nvPicPr>
              <p:cNvPr id="71" name="図 70">
                <a:extLst>
                  <a:ext uri="{FF2B5EF4-FFF2-40B4-BE49-F238E27FC236}">
                    <a16:creationId xmlns:a16="http://schemas.microsoft.com/office/drawing/2014/main" id="{3C40C043-D09B-4551-9F3B-2B93D7E2DFB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r="3846" b="3846"/>
              <a:stretch/>
            </p:blipFill>
            <p:spPr>
              <a:xfrm>
                <a:off x="3573724" y="2728724"/>
                <a:ext cx="3149995" cy="1575000"/>
              </a:xfrm>
              <a:prstGeom prst="rect">
                <a:avLst/>
              </a:prstGeom>
            </p:spPr>
          </p:pic>
          <p:pic>
            <p:nvPicPr>
              <p:cNvPr id="72" name="図 71">
                <a:extLst>
                  <a:ext uri="{FF2B5EF4-FFF2-40B4-BE49-F238E27FC236}">
                    <a16:creationId xmlns:a16="http://schemas.microsoft.com/office/drawing/2014/main" id="{C61109C6-7DE0-4663-A4F8-957AF225A4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r="3846" b="3846"/>
              <a:stretch/>
            </p:blipFill>
            <p:spPr>
              <a:xfrm>
                <a:off x="389528" y="2728724"/>
                <a:ext cx="3149997" cy="1575000"/>
              </a:xfrm>
              <a:prstGeom prst="rect">
                <a:avLst/>
              </a:prstGeom>
            </p:spPr>
          </p:pic>
          <p:pic>
            <p:nvPicPr>
              <p:cNvPr id="66" name="図 65">
                <a:extLst>
                  <a:ext uri="{FF2B5EF4-FFF2-40B4-BE49-F238E27FC236}">
                    <a16:creationId xmlns:a16="http://schemas.microsoft.com/office/drawing/2014/main" id="{FEED9A13-51EE-4F96-A4FE-251EDBECB4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57917" y="1123200"/>
                <a:ext cx="3150000" cy="1575000"/>
              </a:xfrm>
              <a:prstGeom prst="rect">
                <a:avLst/>
              </a:prstGeom>
            </p:spPr>
          </p:pic>
          <p:pic>
            <p:nvPicPr>
              <p:cNvPr id="68" name="図 67">
                <a:extLst>
                  <a:ext uri="{FF2B5EF4-FFF2-40B4-BE49-F238E27FC236}">
                    <a16:creationId xmlns:a16="http://schemas.microsoft.com/office/drawing/2014/main" id="{FF13C4C4-9B9A-4CFB-BC79-541B2F50445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/>
              <a:srcRect l="19115" r="32809" b="7544"/>
              <a:stretch/>
            </p:blipFill>
            <p:spPr>
              <a:xfrm>
                <a:off x="3573720" y="1123200"/>
                <a:ext cx="3149997" cy="1575000"/>
              </a:xfrm>
              <a:prstGeom prst="rect">
                <a:avLst/>
              </a:prstGeom>
            </p:spPr>
          </p:pic>
          <p:pic>
            <p:nvPicPr>
              <p:cNvPr id="69" name="図 68">
                <a:extLst>
                  <a:ext uri="{FF2B5EF4-FFF2-40B4-BE49-F238E27FC236}">
                    <a16:creationId xmlns:a16="http://schemas.microsoft.com/office/drawing/2014/main" id="{03C7A4AA-1DEF-4C43-989B-AD0BA937E25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/>
              <a:srcRect l="19303" t="1083" r="32620" b="6462"/>
              <a:stretch/>
            </p:blipFill>
            <p:spPr>
              <a:xfrm>
                <a:off x="389523" y="1123200"/>
                <a:ext cx="3149997" cy="1575000"/>
              </a:xfrm>
              <a:prstGeom prst="rect">
                <a:avLst/>
              </a:prstGeom>
            </p:spPr>
          </p:pic>
          <p:sp>
            <p:nvSpPr>
              <p:cNvPr id="51" name="テキスト ボックス 50">
                <a:extLst>
                  <a:ext uri="{FF2B5EF4-FFF2-40B4-BE49-F238E27FC236}">
                    <a16:creationId xmlns:a16="http://schemas.microsoft.com/office/drawing/2014/main" id="{317ABC30-21F6-4E04-A93B-534455655E0A}"/>
                  </a:ext>
                </a:extLst>
              </p:cNvPr>
              <p:cNvSpPr txBox="1"/>
              <p:nvPr/>
            </p:nvSpPr>
            <p:spPr>
              <a:xfrm>
                <a:off x="1513116" y="928800"/>
                <a:ext cx="90281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900" b="1" dirty="0">
                    <a:solidFill>
                      <a:srgbClr val="FF0000"/>
                    </a:solidFill>
                  </a:rPr>
                  <a:t>AF546-pHLIP</a:t>
                </a:r>
                <a:endParaRPr kumimoji="1" lang="ja-JP" altLang="en-US" sz="9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DE3C7800-BB06-4138-A6C6-DD84C1BC5B62}"/>
                  </a:ext>
                </a:extLst>
              </p:cNvPr>
              <p:cNvSpPr txBox="1"/>
              <p:nvPr/>
            </p:nvSpPr>
            <p:spPr>
              <a:xfrm rot="16200000">
                <a:off x="-12400" y="1796352"/>
                <a:ext cx="48603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ROI 1</a:t>
                </a:r>
                <a:endParaRPr kumimoji="1" lang="ja-JP" altLang="en-US" sz="900" b="1" dirty="0"/>
              </a:p>
            </p:txBody>
          </p:sp>
          <p:sp>
            <p:nvSpPr>
              <p:cNvPr id="48" name="テキスト ボックス 47">
                <a:extLst>
                  <a:ext uri="{FF2B5EF4-FFF2-40B4-BE49-F238E27FC236}">
                    <a16:creationId xmlns:a16="http://schemas.microsoft.com/office/drawing/2014/main" id="{F219CCD4-6872-4671-92FB-1BA9B77A185B}"/>
                  </a:ext>
                </a:extLst>
              </p:cNvPr>
              <p:cNvSpPr txBox="1"/>
              <p:nvPr/>
            </p:nvSpPr>
            <p:spPr>
              <a:xfrm>
                <a:off x="4934558" y="928800"/>
                <a:ext cx="42832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H&amp;E</a:t>
                </a:r>
                <a:endParaRPr kumimoji="1" lang="ja-JP" altLang="en-US" sz="900" b="1" dirty="0"/>
              </a:p>
            </p:txBody>
          </p:sp>
          <p:sp>
            <p:nvSpPr>
              <p:cNvPr id="53" name="テキスト ボックス 52">
                <a:extLst>
                  <a:ext uri="{FF2B5EF4-FFF2-40B4-BE49-F238E27FC236}">
                    <a16:creationId xmlns:a16="http://schemas.microsoft.com/office/drawing/2014/main" id="{51A84E29-4E87-4A98-A506-420F830C8FA1}"/>
                  </a:ext>
                </a:extLst>
              </p:cNvPr>
              <p:cNvSpPr txBox="1"/>
              <p:nvPr/>
            </p:nvSpPr>
            <p:spPr>
              <a:xfrm>
                <a:off x="8093108" y="928800"/>
                <a:ext cx="47961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rgbClr val="CC00FF"/>
                    </a:solidFill>
                  </a:rPr>
                  <a:t>CD31</a:t>
                </a:r>
                <a:endParaRPr kumimoji="1" lang="ja-JP" altLang="en-US" sz="900" b="1" dirty="0">
                  <a:solidFill>
                    <a:srgbClr val="CC00FF"/>
                  </a:solidFill>
                </a:endParaRPr>
              </a:p>
            </p:txBody>
          </p:sp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1FC7FE0-AAED-4473-B6B4-DF84ED607695}"/>
                  </a:ext>
                </a:extLst>
              </p:cNvPr>
              <p:cNvGrpSpPr/>
              <p:nvPr/>
            </p:nvGrpSpPr>
            <p:grpSpPr>
              <a:xfrm>
                <a:off x="2916000" y="2355399"/>
                <a:ext cx="623889" cy="246221"/>
                <a:chOff x="2930650" y="2355399"/>
                <a:chExt cx="623889" cy="246221"/>
              </a:xfrm>
            </p:grpSpPr>
            <p:sp>
              <p:nvSpPr>
                <p:cNvPr id="38" name="テキスト ボックス 37">
                  <a:extLst>
                    <a:ext uri="{FF2B5EF4-FFF2-40B4-BE49-F238E27FC236}">
                      <a16:creationId xmlns:a16="http://schemas.microsoft.com/office/drawing/2014/main" id="{18EBC88B-0217-4321-B942-2C96DEB40ADC}"/>
                    </a:ext>
                  </a:extLst>
                </p:cNvPr>
                <p:cNvSpPr txBox="1"/>
                <p:nvPr/>
              </p:nvSpPr>
              <p:spPr>
                <a:xfrm>
                  <a:off x="2930650" y="2355399"/>
                  <a:ext cx="623889" cy="24622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1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200 </a:t>
                  </a:r>
                  <a:r>
                    <a:rPr lang="el-GR" altLang="ja-JP" sz="1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10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1000" b="1" dirty="0">
                    <a:solidFill>
                      <a:schemeClr val="bg1"/>
                    </a:solidFill>
                  </a:endParaRPr>
                </a:p>
              </p:txBody>
            </p:sp>
            <p:cxnSp>
              <p:nvCxnSpPr>
                <p:cNvPr id="37" name="直線コネクタ 36">
                  <a:extLst>
                    <a:ext uri="{FF2B5EF4-FFF2-40B4-BE49-F238E27FC236}">
                      <a16:creationId xmlns:a16="http://schemas.microsoft.com/office/drawing/2014/main" id="{70EC6E73-C432-4BD2-9488-7452CEDFF142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983394" y="2598287"/>
                  <a:ext cx="5184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156" name="直線コネクタ 155">
                <a:extLst>
                  <a:ext uri="{FF2B5EF4-FFF2-40B4-BE49-F238E27FC236}">
                    <a16:creationId xmlns:a16="http://schemas.microsoft.com/office/drawing/2014/main" id="{CE0AD2D4-4C04-4EAF-9272-F72689AE280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152941" y="2598287"/>
                <a:ext cx="518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59" name="直線コネクタ 158">
                <a:extLst>
                  <a:ext uri="{FF2B5EF4-FFF2-40B4-BE49-F238E27FC236}">
                    <a16:creationId xmlns:a16="http://schemas.microsoft.com/office/drawing/2014/main" id="{B8C6ACC1-81A2-4CAA-AE01-E53D17EE581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337138" y="2598287"/>
                <a:ext cx="518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65" name="テキスト ボックス 64">
                <a:extLst>
                  <a:ext uri="{FF2B5EF4-FFF2-40B4-BE49-F238E27FC236}">
                    <a16:creationId xmlns:a16="http://schemas.microsoft.com/office/drawing/2014/main" id="{B062B279-2E84-4C16-BD63-44514F8D0260}"/>
                  </a:ext>
                </a:extLst>
              </p:cNvPr>
              <p:cNvSpPr txBox="1"/>
              <p:nvPr/>
            </p:nvSpPr>
            <p:spPr>
              <a:xfrm>
                <a:off x="3697193" y="1616750"/>
                <a:ext cx="58221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Stroma</a:t>
                </a:r>
              </a:p>
            </p:txBody>
          </p:sp>
          <p:sp>
            <p:nvSpPr>
              <p:cNvPr id="67" name="テキスト ボックス 66">
                <a:extLst>
                  <a:ext uri="{FF2B5EF4-FFF2-40B4-BE49-F238E27FC236}">
                    <a16:creationId xmlns:a16="http://schemas.microsoft.com/office/drawing/2014/main" id="{6E318EC4-D308-405D-9688-6E3CB6F5E826}"/>
                  </a:ext>
                </a:extLst>
              </p:cNvPr>
              <p:cNvSpPr txBox="1"/>
              <p:nvPr/>
            </p:nvSpPr>
            <p:spPr>
              <a:xfrm>
                <a:off x="4927741" y="1616750"/>
                <a:ext cx="57579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Tumor </a:t>
                </a:r>
              </a:p>
            </p:txBody>
          </p:sp>
          <p:sp>
            <p:nvSpPr>
              <p:cNvPr id="90" name="テキスト ボックス 89">
                <a:extLst>
                  <a:ext uri="{FF2B5EF4-FFF2-40B4-BE49-F238E27FC236}">
                    <a16:creationId xmlns:a16="http://schemas.microsoft.com/office/drawing/2014/main" id="{165998B2-4331-424F-B63F-20CF3F1416AB}"/>
                  </a:ext>
                </a:extLst>
              </p:cNvPr>
              <p:cNvSpPr txBox="1"/>
              <p:nvPr/>
            </p:nvSpPr>
            <p:spPr>
              <a:xfrm>
                <a:off x="5941757" y="1547500"/>
                <a:ext cx="85792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rgbClr val="CC00FF"/>
                    </a:solidFill>
                  </a:rPr>
                  <a:t>Liquefactive</a:t>
                </a:r>
              </a:p>
              <a:p>
                <a:pPr algn="ctr"/>
                <a:r>
                  <a:rPr lang="en-US" altLang="ja-JP" sz="900" b="1" dirty="0">
                    <a:solidFill>
                      <a:srgbClr val="CC00FF"/>
                    </a:solidFill>
                  </a:rPr>
                  <a:t>necrosis </a:t>
                </a:r>
              </a:p>
            </p:txBody>
          </p:sp>
          <p:sp>
            <p:nvSpPr>
              <p:cNvPr id="25" name="フリーフォーム: 図形 24">
                <a:extLst>
                  <a:ext uri="{FF2B5EF4-FFF2-40B4-BE49-F238E27FC236}">
                    <a16:creationId xmlns:a16="http://schemas.microsoft.com/office/drawing/2014/main" id="{E5224036-3BED-4584-9FF6-2D4C450C726B}"/>
                  </a:ext>
                </a:extLst>
              </p:cNvPr>
              <p:cNvSpPr/>
              <p:nvPr/>
            </p:nvSpPr>
            <p:spPr bwMode="auto">
              <a:xfrm>
                <a:off x="4371975" y="1181100"/>
                <a:ext cx="171450" cy="1485900"/>
              </a:xfrm>
              <a:custGeom>
                <a:avLst/>
                <a:gdLst>
                  <a:gd name="connsiteX0" fmla="*/ 9525 w 171450"/>
                  <a:gd name="connsiteY0" fmla="*/ 0 h 1485900"/>
                  <a:gd name="connsiteX1" fmla="*/ 38100 w 171450"/>
                  <a:gd name="connsiteY1" fmla="*/ 47625 h 1485900"/>
                  <a:gd name="connsiteX2" fmla="*/ 66675 w 171450"/>
                  <a:gd name="connsiteY2" fmla="*/ 85725 h 1485900"/>
                  <a:gd name="connsiteX3" fmla="*/ 76200 w 171450"/>
                  <a:gd name="connsiteY3" fmla="*/ 114300 h 1485900"/>
                  <a:gd name="connsiteX4" fmla="*/ 85725 w 171450"/>
                  <a:gd name="connsiteY4" fmla="*/ 180975 h 1485900"/>
                  <a:gd name="connsiteX5" fmla="*/ 104775 w 171450"/>
                  <a:gd name="connsiteY5" fmla="*/ 247650 h 1485900"/>
                  <a:gd name="connsiteX6" fmla="*/ 123825 w 171450"/>
                  <a:gd name="connsiteY6" fmla="*/ 419100 h 1485900"/>
                  <a:gd name="connsiteX7" fmla="*/ 133350 w 171450"/>
                  <a:gd name="connsiteY7" fmla="*/ 466725 h 1485900"/>
                  <a:gd name="connsiteX8" fmla="*/ 123825 w 171450"/>
                  <a:gd name="connsiteY8" fmla="*/ 695325 h 1485900"/>
                  <a:gd name="connsiteX9" fmla="*/ 114300 w 171450"/>
                  <a:gd name="connsiteY9" fmla="*/ 723900 h 1485900"/>
                  <a:gd name="connsiteX10" fmla="*/ 104775 w 171450"/>
                  <a:gd name="connsiteY10" fmla="*/ 828675 h 1485900"/>
                  <a:gd name="connsiteX11" fmla="*/ 76200 w 171450"/>
                  <a:gd name="connsiteY11" fmla="*/ 885825 h 1485900"/>
                  <a:gd name="connsiteX12" fmla="*/ 28575 w 171450"/>
                  <a:gd name="connsiteY12" fmla="*/ 952500 h 1485900"/>
                  <a:gd name="connsiteX13" fmla="*/ 9525 w 171450"/>
                  <a:gd name="connsiteY13" fmla="*/ 1057275 h 1485900"/>
                  <a:gd name="connsiteX14" fmla="*/ 0 w 171450"/>
                  <a:gd name="connsiteY14" fmla="*/ 1123950 h 1485900"/>
                  <a:gd name="connsiteX15" fmla="*/ 9525 w 171450"/>
                  <a:gd name="connsiteY15" fmla="*/ 1247775 h 1485900"/>
                  <a:gd name="connsiteX16" fmla="*/ 19050 w 171450"/>
                  <a:gd name="connsiteY16" fmla="*/ 1276350 h 1485900"/>
                  <a:gd name="connsiteX17" fmla="*/ 28575 w 171450"/>
                  <a:gd name="connsiteY17" fmla="*/ 1323975 h 1485900"/>
                  <a:gd name="connsiteX18" fmla="*/ 66675 w 171450"/>
                  <a:gd name="connsiteY18" fmla="*/ 1381125 h 1485900"/>
                  <a:gd name="connsiteX19" fmla="*/ 85725 w 171450"/>
                  <a:gd name="connsiteY19" fmla="*/ 1409700 h 1485900"/>
                  <a:gd name="connsiteX20" fmla="*/ 104775 w 171450"/>
                  <a:gd name="connsiteY20" fmla="*/ 1438275 h 1485900"/>
                  <a:gd name="connsiteX21" fmla="*/ 171450 w 171450"/>
                  <a:gd name="connsiteY21" fmla="*/ 1485900 h 148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1450" h="1485900">
                    <a:moveTo>
                      <a:pt x="9525" y="0"/>
                    </a:moveTo>
                    <a:cubicBezTo>
                      <a:pt x="19050" y="15875"/>
                      <a:pt x="27831" y="32221"/>
                      <a:pt x="38100" y="47625"/>
                    </a:cubicBezTo>
                    <a:cubicBezTo>
                      <a:pt x="46906" y="60834"/>
                      <a:pt x="58799" y="71942"/>
                      <a:pt x="66675" y="85725"/>
                    </a:cubicBezTo>
                    <a:cubicBezTo>
                      <a:pt x="71656" y="94442"/>
                      <a:pt x="73025" y="104775"/>
                      <a:pt x="76200" y="114300"/>
                    </a:cubicBezTo>
                    <a:cubicBezTo>
                      <a:pt x="79375" y="136525"/>
                      <a:pt x="81322" y="158960"/>
                      <a:pt x="85725" y="180975"/>
                    </a:cubicBezTo>
                    <a:cubicBezTo>
                      <a:pt x="108373" y="294216"/>
                      <a:pt x="81102" y="105612"/>
                      <a:pt x="104775" y="247650"/>
                    </a:cubicBezTo>
                    <a:cubicBezTo>
                      <a:pt x="116422" y="317530"/>
                      <a:pt x="114042" y="345726"/>
                      <a:pt x="123825" y="419100"/>
                    </a:cubicBezTo>
                    <a:cubicBezTo>
                      <a:pt x="125965" y="435147"/>
                      <a:pt x="130175" y="450850"/>
                      <a:pt x="133350" y="466725"/>
                    </a:cubicBezTo>
                    <a:cubicBezTo>
                      <a:pt x="130175" y="542925"/>
                      <a:pt x="129459" y="619267"/>
                      <a:pt x="123825" y="695325"/>
                    </a:cubicBezTo>
                    <a:cubicBezTo>
                      <a:pt x="123083" y="705338"/>
                      <a:pt x="115720" y="713961"/>
                      <a:pt x="114300" y="723900"/>
                    </a:cubicBezTo>
                    <a:cubicBezTo>
                      <a:pt x="109340" y="758617"/>
                      <a:pt x="109735" y="793958"/>
                      <a:pt x="104775" y="828675"/>
                    </a:cubicBezTo>
                    <a:cubicBezTo>
                      <a:pt x="100617" y="857781"/>
                      <a:pt x="90572" y="860673"/>
                      <a:pt x="76200" y="885825"/>
                    </a:cubicBezTo>
                    <a:cubicBezTo>
                      <a:pt x="42768" y="944331"/>
                      <a:pt x="75119" y="905956"/>
                      <a:pt x="28575" y="952500"/>
                    </a:cubicBezTo>
                    <a:cubicBezTo>
                      <a:pt x="10486" y="1006767"/>
                      <a:pt x="21492" y="967522"/>
                      <a:pt x="9525" y="1057275"/>
                    </a:cubicBezTo>
                    <a:cubicBezTo>
                      <a:pt x="6558" y="1079529"/>
                      <a:pt x="3175" y="1101725"/>
                      <a:pt x="0" y="1123950"/>
                    </a:cubicBezTo>
                    <a:cubicBezTo>
                      <a:pt x="3175" y="1165225"/>
                      <a:pt x="4390" y="1206698"/>
                      <a:pt x="9525" y="1247775"/>
                    </a:cubicBezTo>
                    <a:cubicBezTo>
                      <a:pt x="10770" y="1257738"/>
                      <a:pt x="16615" y="1266610"/>
                      <a:pt x="19050" y="1276350"/>
                    </a:cubicBezTo>
                    <a:cubicBezTo>
                      <a:pt x="22977" y="1292056"/>
                      <a:pt x="21876" y="1309237"/>
                      <a:pt x="28575" y="1323975"/>
                    </a:cubicBezTo>
                    <a:cubicBezTo>
                      <a:pt x="38049" y="1344818"/>
                      <a:pt x="53975" y="1362075"/>
                      <a:pt x="66675" y="1381125"/>
                    </a:cubicBezTo>
                    <a:lnTo>
                      <a:pt x="85725" y="1409700"/>
                    </a:lnTo>
                    <a:cubicBezTo>
                      <a:pt x="92075" y="1419225"/>
                      <a:pt x="94959" y="1432385"/>
                      <a:pt x="104775" y="1438275"/>
                    </a:cubicBezTo>
                    <a:cubicBezTo>
                      <a:pt x="160101" y="1471470"/>
                      <a:pt x="139309" y="1453759"/>
                      <a:pt x="171450" y="148590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27" name="フリーフォーム: 図形 26">
                <a:extLst>
                  <a:ext uri="{FF2B5EF4-FFF2-40B4-BE49-F238E27FC236}">
                    <a16:creationId xmlns:a16="http://schemas.microsoft.com/office/drawing/2014/main" id="{518519FC-37F2-41E8-B8CD-7A0EAA6E5835}"/>
                  </a:ext>
                </a:extLst>
              </p:cNvPr>
              <p:cNvSpPr/>
              <p:nvPr/>
            </p:nvSpPr>
            <p:spPr bwMode="auto">
              <a:xfrm>
                <a:off x="5762625" y="1162050"/>
                <a:ext cx="333375" cy="1504950"/>
              </a:xfrm>
              <a:custGeom>
                <a:avLst/>
                <a:gdLst>
                  <a:gd name="connsiteX0" fmla="*/ 0 w 333375"/>
                  <a:gd name="connsiteY0" fmla="*/ 0 h 1504950"/>
                  <a:gd name="connsiteX1" fmla="*/ 28575 w 333375"/>
                  <a:gd name="connsiteY1" fmla="*/ 57150 h 1504950"/>
                  <a:gd name="connsiteX2" fmla="*/ 38100 w 333375"/>
                  <a:gd name="connsiteY2" fmla="*/ 85725 h 1504950"/>
                  <a:gd name="connsiteX3" fmla="*/ 76200 w 333375"/>
                  <a:gd name="connsiteY3" fmla="*/ 104775 h 1504950"/>
                  <a:gd name="connsiteX4" fmla="*/ 142875 w 333375"/>
                  <a:gd name="connsiteY4" fmla="*/ 171450 h 1504950"/>
                  <a:gd name="connsiteX5" fmla="*/ 161925 w 333375"/>
                  <a:gd name="connsiteY5" fmla="*/ 200025 h 1504950"/>
                  <a:gd name="connsiteX6" fmla="*/ 180975 w 333375"/>
                  <a:gd name="connsiteY6" fmla="*/ 266700 h 1504950"/>
                  <a:gd name="connsiteX7" fmla="*/ 200025 w 333375"/>
                  <a:gd name="connsiteY7" fmla="*/ 323850 h 1504950"/>
                  <a:gd name="connsiteX8" fmla="*/ 219075 w 333375"/>
                  <a:gd name="connsiteY8" fmla="*/ 571500 h 1504950"/>
                  <a:gd name="connsiteX9" fmla="*/ 238125 w 333375"/>
                  <a:gd name="connsiteY9" fmla="*/ 628650 h 1504950"/>
                  <a:gd name="connsiteX10" fmla="*/ 257175 w 333375"/>
                  <a:gd name="connsiteY10" fmla="*/ 657225 h 1504950"/>
                  <a:gd name="connsiteX11" fmla="*/ 266700 w 333375"/>
                  <a:gd name="connsiteY11" fmla="*/ 714375 h 1504950"/>
                  <a:gd name="connsiteX12" fmla="*/ 285750 w 333375"/>
                  <a:gd name="connsiteY12" fmla="*/ 752475 h 1504950"/>
                  <a:gd name="connsiteX13" fmla="*/ 295275 w 333375"/>
                  <a:gd name="connsiteY13" fmla="*/ 781050 h 1504950"/>
                  <a:gd name="connsiteX14" fmla="*/ 276225 w 333375"/>
                  <a:gd name="connsiteY14" fmla="*/ 952500 h 1504950"/>
                  <a:gd name="connsiteX15" fmla="*/ 266700 w 333375"/>
                  <a:gd name="connsiteY15" fmla="*/ 981075 h 1504950"/>
                  <a:gd name="connsiteX16" fmla="*/ 257175 w 333375"/>
                  <a:gd name="connsiteY16" fmla="*/ 1019175 h 1504950"/>
                  <a:gd name="connsiteX17" fmla="*/ 295275 w 333375"/>
                  <a:gd name="connsiteY17" fmla="*/ 1162050 h 1504950"/>
                  <a:gd name="connsiteX18" fmla="*/ 314325 w 333375"/>
                  <a:gd name="connsiteY18" fmla="*/ 1200150 h 1504950"/>
                  <a:gd name="connsiteX19" fmla="*/ 323850 w 333375"/>
                  <a:gd name="connsiteY19" fmla="*/ 1247775 h 1504950"/>
                  <a:gd name="connsiteX20" fmla="*/ 333375 w 333375"/>
                  <a:gd name="connsiteY20" fmla="*/ 1276350 h 1504950"/>
                  <a:gd name="connsiteX21" fmla="*/ 323850 w 333375"/>
                  <a:gd name="connsiteY21" fmla="*/ 1504950 h 150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3375" h="1504950">
                    <a:moveTo>
                      <a:pt x="0" y="0"/>
                    </a:moveTo>
                    <a:cubicBezTo>
                      <a:pt x="9525" y="19050"/>
                      <a:pt x="19925" y="37687"/>
                      <a:pt x="28575" y="57150"/>
                    </a:cubicBezTo>
                    <a:cubicBezTo>
                      <a:pt x="32653" y="66325"/>
                      <a:pt x="31000" y="78625"/>
                      <a:pt x="38100" y="85725"/>
                    </a:cubicBezTo>
                    <a:cubicBezTo>
                      <a:pt x="48140" y="95765"/>
                      <a:pt x="64159" y="97250"/>
                      <a:pt x="76200" y="104775"/>
                    </a:cubicBezTo>
                    <a:cubicBezTo>
                      <a:pt x="115529" y="129356"/>
                      <a:pt x="116246" y="134169"/>
                      <a:pt x="142875" y="171450"/>
                    </a:cubicBezTo>
                    <a:cubicBezTo>
                      <a:pt x="149529" y="180765"/>
                      <a:pt x="156805" y="189786"/>
                      <a:pt x="161925" y="200025"/>
                    </a:cubicBezTo>
                    <a:cubicBezTo>
                      <a:pt x="169928" y="216030"/>
                      <a:pt x="176397" y="251441"/>
                      <a:pt x="180975" y="266700"/>
                    </a:cubicBezTo>
                    <a:cubicBezTo>
                      <a:pt x="186745" y="285934"/>
                      <a:pt x="200025" y="323850"/>
                      <a:pt x="200025" y="323850"/>
                    </a:cubicBezTo>
                    <a:cubicBezTo>
                      <a:pt x="206375" y="406400"/>
                      <a:pt x="208806" y="489345"/>
                      <a:pt x="219075" y="571500"/>
                    </a:cubicBezTo>
                    <a:cubicBezTo>
                      <a:pt x="221566" y="591425"/>
                      <a:pt x="226986" y="611942"/>
                      <a:pt x="238125" y="628650"/>
                    </a:cubicBezTo>
                    <a:lnTo>
                      <a:pt x="257175" y="657225"/>
                    </a:lnTo>
                    <a:cubicBezTo>
                      <a:pt x="260350" y="676275"/>
                      <a:pt x="261151" y="695877"/>
                      <a:pt x="266700" y="714375"/>
                    </a:cubicBezTo>
                    <a:cubicBezTo>
                      <a:pt x="270780" y="727975"/>
                      <a:pt x="280157" y="739424"/>
                      <a:pt x="285750" y="752475"/>
                    </a:cubicBezTo>
                    <a:cubicBezTo>
                      <a:pt x="289705" y="761703"/>
                      <a:pt x="292100" y="771525"/>
                      <a:pt x="295275" y="781050"/>
                    </a:cubicBezTo>
                    <a:cubicBezTo>
                      <a:pt x="288925" y="838200"/>
                      <a:pt x="284357" y="895576"/>
                      <a:pt x="276225" y="952500"/>
                    </a:cubicBezTo>
                    <a:cubicBezTo>
                      <a:pt x="274805" y="962439"/>
                      <a:pt x="269458" y="971421"/>
                      <a:pt x="266700" y="981075"/>
                    </a:cubicBezTo>
                    <a:cubicBezTo>
                      <a:pt x="263104" y="993662"/>
                      <a:pt x="260350" y="1006475"/>
                      <a:pt x="257175" y="1019175"/>
                    </a:cubicBezTo>
                    <a:cubicBezTo>
                      <a:pt x="270265" y="1078081"/>
                      <a:pt x="274045" y="1108975"/>
                      <a:pt x="295275" y="1162050"/>
                    </a:cubicBezTo>
                    <a:cubicBezTo>
                      <a:pt x="300548" y="1175233"/>
                      <a:pt x="307975" y="1187450"/>
                      <a:pt x="314325" y="1200150"/>
                    </a:cubicBezTo>
                    <a:cubicBezTo>
                      <a:pt x="317500" y="1216025"/>
                      <a:pt x="319923" y="1232069"/>
                      <a:pt x="323850" y="1247775"/>
                    </a:cubicBezTo>
                    <a:cubicBezTo>
                      <a:pt x="326285" y="1257515"/>
                      <a:pt x="333375" y="1266310"/>
                      <a:pt x="333375" y="1276350"/>
                    </a:cubicBezTo>
                    <a:cubicBezTo>
                      <a:pt x="333375" y="1352616"/>
                      <a:pt x="323850" y="1428684"/>
                      <a:pt x="323850" y="150495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13" name="フリーフォーム: 図形 112">
                <a:extLst>
                  <a:ext uri="{FF2B5EF4-FFF2-40B4-BE49-F238E27FC236}">
                    <a16:creationId xmlns:a16="http://schemas.microsoft.com/office/drawing/2014/main" id="{1269E8A3-F87B-4E09-B0EB-7982E38AC615}"/>
                  </a:ext>
                </a:extLst>
              </p:cNvPr>
              <p:cNvSpPr/>
              <p:nvPr/>
            </p:nvSpPr>
            <p:spPr bwMode="auto">
              <a:xfrm>
                <a:off x="1187778" y="1181100"/>
                <a:ext cx="171450" cy="1485900"/>
              </a:xfrm>
              <a:custGeom>
                <a:avLst/>
                <a:gdLst>
                  <a:gd name="connsiteX0" fmla="*/ 9525 w 171450"/>
                  <a:gd name="connsiteY0" fmla="*/ 0 h 1485900"/>
                  <a:gd name="connsiteX1" fmla="*/ 38100 w 171450"/>
                  <a:gd name="connsiteY1" fmla="*/ 47625 h 1485900"/>
                  <a:gd name="connsiteX2" fmla="*/ 66675 w 171450"/>
                  <a:gd name="connsiteY2" fmla="*/ 85725 h 1485900"/>
                  <a:gd name="connsiteX3" fmla="*/ 76200 w 171450"/>
                  <a:gd name="connsiteY3" fmla="*/ 114300 h 1485900"/>
                  <a:gd name="connsiteX4" fmla="*/ 85725 w 171450"/>
                  <a:gd name="connsiteY4" fmla="*/ 180975 h 1485900"/>
                  <a:gd name="connsiteX5" fmla="*/ 104775 w 171450"/>
                  <a:gd name="connsiteY5" fmla="*/ 247650 h 1485900"/>
                  <a:gd name="connsiteX6" fmla="*/ 123825 w 171450"/>
                  <a:gd name="connsiteY6" fmla="*/ 419100 h 1485900"/>
                  <a:gd name="connsiteX7" fmla="*/ 133350 w 171450"/>
                  <a:gd name="connsiteY7" fmla="*/ 466725 h 1485900"/>
                  <a:gd name="connsiteX8" fmla="*/ 123825 w 171450"/>
                  <a:gd name="connsiteY8" fmla="*/ 695325 h 1485900"/>
                  <a:gd name="connsiteX9" fmla="*/ 114300 w 171450"/>
                  <a:gd name="connsiteY9" fmla="*/ 723900 h 1485900"/>
                  <a:gd name="connsiteX10" fmla="*/ 104775 w 171450"/>
                  <a:gd name="connsiteY10" fmla="*/ 828675 h 1485900"/>
                  <a:gd name="connsiteX11" fmla="*/ 76200 w 171450"/>
                  <a:gd name="connsiteY11" fmla="*/ 885825 h 1485900"/>
                  <a:gd name="connsiteX12" fmla="*/ 28575 w 171450"/>
                  <a:gd name="connsiteY12" fmla="*/ 952500 h 1485900"/>
                  <a:gd name="connsiteX13" fmla="*/ 9525 w 171450"/>
                  <a:gd name="connsiteY13" fmla="*/ 1057275 h 1485900"/>
                  <a:gd name="connsiteX14" fmla="*/ 0 w 171450"/>
                  <a:gd name="connsiteY14" fmla="*/ 1123950 h 1485900"/>
                  <a:gd name="connsiteX15" fmla="*/ 9525 w 171450"/>
                  <a:gd name="connsiteY15" fmla="*/ 1247775 h 1485900"/>
                  <a:gd name="connsiteX16" fmla="*/ 19050 w 171450"/>
                  <a:gd name="connsiteY16" fmla="*/ 1276350 h 1485900"/>
                  <a:gd name="connsiteX17" fmla="*/ 28575 w 171450"/>
                  <a:gd name="connsiteY17" fmla="*/ 1323975 h 1485900"/>
                  <a:gd name="connsiteX18" fmla="*/ 66675 w 171450"/>
                  <a:gd name="connsiteY18" fmla="*/ 1381125 h 1485900"/>
                  <a:gd name="connsiteX19" fmla="*/ 85725 w 171450"/>
                  <a:gd name="connsiteY19" fmla="*/ 1409700 h 1485900"/>
                  <a:gd name="connsiteX20" fmla="*/ 104775 w 171450"/>
                  <a:gd name="connsiteY20" fmla="*/ 1438275 h 1485900"/>
                  <a:gd name="connsiteX21" fmla="*/ 171450 w 171450"/>
                  <a:gd name="connsiteY21" fmla="*/ 1485900 h 148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1450" h="1485900">
                    <a:moveTo>
                      <a:pt x="9525" y="0"/>
                    </a:moveTo>
                    <a:cubicBezTo>
                      <a:pt x="19050" y="15875"/>
                      <a:pt x="27831" y="32221"/>
                      <a:pt x="38100" y="47625"/>
                    </a:cubicBezTo>
                    <a:cubicBezTo>
                      <a:pt x="46906" y="60834"/>
                      <a:pt x="58799" y="71942"/>
                      <a:pt x="66675" y="85725"/>
                    </a:cubicBezTo>
                    <a:cubicBezTo>
                      <a:pt x="71656" y="94442"/>
                      <a:pt x="73025" y="104775"/>
                      <a:pt x="76200" y="114300"/>
                    </a:cubicBezTo>
                    <a:cubicBezTo>
                      <a:pt x="79375" y="136525"/>
                      <a:pt x="81322" y="158960"/>
                      <a:pt x="85725" y="180975"/>
                    </a:cubicBezTo>
                    <a:cubicBezTo>
                      <a:pt x="108373" y="294216"/>
                      <a:pt x="81102" y="105612"/>
                      <a:pt x="104775" y="247650"/>
                    </a:cubicBezTo>
                    <a:cubicBezTo>
                      <a:pt x="116422" y="317530"/>
                      <a:pt x="114042" y="345726"/>
                      <a:pt x="123825" y="419100"/>
                    </a:cubicBezTo>
                    <a:cubicBezTo>
                      <a:pt x="125965" y="435147"/>
                      <a:pt x="130175" y="450850"/>
                      <a:pt x="133350" y="466725"/>
                    </a:cubicBezTo>
                    <a:cubicBezTo>
                      <a:pt x="130175" y="542925"/>
                      <a:pt x="129459" y="619267"/>
                      <a:pt x="123825" y="695325"/>
                    </a:cubicBezTo>
                    <a:cubicBezTo>
                      <a:pt x="123083" y="705338"/>
                      <a:pt x="115720" y="713961"/>
                      <a:pt x="114300" y="723900"/>
                    </a:cubicBezTo>
                    <a:cubicBezTo>
                      <a:pt x="109340" y="758617"/>
                      <a:pt x="109735" y="793958"/>
                      <a:pt x="104775" y="828675"/>
                    </a:cubicBezTo>
                    <a:cubicBezTo>
                      <a:pt x="100617" y="857781"/>
                      <a:pt x="90572" y="860673"/>
                      <a:pt x="76200" y="885825"/>
                    </a:cubicBezTo>
                    <a:cubicBezTo>
                      <a:pt x="42768" y="944331"/>
                      <a:pt x="75119" y="905956"/>
                      <a:pt x="28575" y="952500"/>
                    </a:cubicBezTo>
                    <a:cubicBezTo>
                      <a:pt x="10486" y="1006767"/>
                      <a:pt x="21492" y="967522"/>
                      <a:pt x="9525" y="1057275"/>
                    </a:cubicBezTo>
                    <a:cubicBezTo>
                      <a:pt x="6558" y="1079529"/>
                      <a:pt x="3175" y="1101725"/>
                      <a:pt x="0" y="1123950"/>
                    </a:cubicBezTo>
                    <a:cubicBezTo>
                      <a:pt x="3175" y="1165225"/>
                      <a:pt x="4390" y="1206698"/>
                      <a:pt x="9525" y="1247775"/>
                    </a:cubicBezTo>
                    <a:cubicBezTo>
                      <a:pt x="10770" y="1257738"/>
                      <a:pt x="16615" y="1266610"/>
                      <a:pt x="19050" y="1276350"/>
                    </a:cubicBezTo>
                    <a:cubicBezTo>
                      <a:pt x="22977" y="1292056"/>
                      <a:pt x="21876" y="1309237"/>
                      <a:pt x="28575" y="1323975"/>
                    </a:cubicBezTo>
                    <a:cubicBezTo>
                      <a:pt x="38049" y="1344818"/>
                      <a:pt x="53975" y="1362075"/>
                      <a:pt x="66675" y="1381125"/>
                    </a:cubicBezTo>
                    <a:lnTo>
                      <a:pt x="85725" y="1409700"/>
                    </a:lnTo>
                    <a:cubicBezTo>
                      <a:pt x="92075" y="1419225"/>
                      <a:pt x="94959" y="1432385"/>
                      <a:pt x="104775" y="1438275"/>
                    </a:cubicBezTo>
                    <a:cubicBezTo>
                      <a:pt x="160101" y="1471470"/>
                      <a:pt x="139309" y="1453759"/>
                      <a:pt x="171450" y="148590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14" name="フリーフォーム: 図形 113">
                <a:extLst>
                  <a:ext uri="{FF2B5EF4-FFF2-40B4-BE49-F238E27FC236}">
                    <a16:creationId xmlns:a16="http://schemas.microsoft.com/office/drawing/2014/main" id="{EFB15DE5-4CD6-4D90-B7C8-29BA2326C55B}"/>
                  </a:ext>
                </a:extLst>
              </p:cNvPr>
              <p:cNvSpPr/>
              <p:nvPr/>
            </p:nvSpPr>
            <p:spPr bwMode="auto">
              <a:xfrm>
                <a:off x="2578428" y="1162050"/>
                <a:ext cx="333375" cy="1504950"/>
              </a:xfrm>
              <a:custGeom>
                <a:avLst/>
                <a:gdLst>
                  <a:gd name="connsiteX0" fmla="*/ 0 w 333375"/>
                  <a:gd name="connsiteY0" fmla="*/ 0 h 1504950"/>
                  <a:gd name="connsiteX1" fmla="*/ 28575 w 333375"/>
                  <a:gd name="connsiteY1" fmla="*/ 57150 h 1504950"/>
                  <a:gd name="connsiteX2" fmla="*/ 38100 w 333375"/>
                  <a:gd name="connsiteY2" fmla="*/ 85725 h 1504950"/>
                  <a:gd name="connsiteX3" fmla="*/ 76200 w 333375"/>
                  <a:gd name="connsiteY3" fmla="*/ 104775 h 1504950"/>
                  <a:gd name="connsiteX4" fmla="*/ 142875 w 333375"/>
                  <a:gd name="connsiteY4" fmla="*/ 171450 h 1504950"/>
                  <a:gd name="connsiteX5" fmla="*/ 161925 w 333375"/>
                  <a:gd name="connsiteY5" fmla="*/ 200025 h 1504950"/>
                  <a:gd name="connsiteX6" fmla="*/ 180975 w 333375"/>
                  <a:gd name="connsiteY6" fmla="*/ 266700 h 1504950"/>
                  <a:gd name="connsiteX7" fmla="*/ 200025 w 333375"/>
                  <a:gd name="connsiteY7" fmla="*/ 323850 h 1504950"/>
                  <a:gd name="connsiteX8" fmla="*/ 219075 w 333375"/>
                  <a:gd name="connsiteY8" fmla="*/ 571500 h 1504950"/>
                  <a:gd name="connsiteX9" fmla="*/ 238125 w 333375"/>
                  <a:gd name="connsiteY9" fmla="*/ 628650 h 1504950"/>
                  <a:gd name="connsiteX10" fmla="*/ 257175 w 333375"/>
                  <a:gd name="connsiteY10" fmla="*/ 657225 h 1504950"/>
                  <a:gd name="connsiteX11" fmla="*/ 266700 w 333375"/>
                  <a:gd name="connsiteY11" fmla="*/ 714375 h 1504950"/>
                  <a:gd name="connsiteX12" fmla="*/ 285750 w 333375"/>
                  <a:gd name="connsiteY12" fmla="*/ 752475 h 1504950"/>
                  <a:gd name="connsiteX13" fmla="*/ 295275 w 333375"/>
                  <a:gd name="connsiteY13" fmla="*/ 781050 h 1504950"/>
                  <a:gd name="connsiteX14" fmla="*/ 276225 w 333375"/>
                  <a:gd name="connsiteY14" fmla="*/ 952500 h 1504950"/>
                  <a:gd name="connsiteX15" fmla="*/ 266700 w 333375"/>
                  <a:gd name="connsiteY15" fmla="*/ 981075 h 1504950"/>
                  <a:gd name="connsiteX16" fmla="*/ 257175 w 333375"/>
                  <a:gd name="connsiteY16" fmla="*/ 1019175 h 1504950"/>
                  <a:gd name="connsiteX17" fmla="*/ 295275 w 333375"/>
                  <a:gd name="connsiteY17" fmla="*/ 1162050 h 1504950"/>
                  <a:gd name="connsiteX18" fmla="*/ 314325 w 333375"/>
                  <a:gd name="connsiteY18" fmla="*/ 1200150 h 1504950"/>
                  <a:gd name="connsiteX19" fmla="*/ 323850 w 333375"/>
                  <a:gd name="connsiteY19" fmla="*/ 1247775 h 1504950"/>
                  <a:gd name="connsiteX20" fmla="*/ 333375 w 333375"/>
                  <a:gd name="connsiteY20" fmla="*/ 1276350 h 1504950"/>
                  <a:gd name="connsiteX21" fmla="*/ 323850 w 333375"/>
                  <a:gd name="connsiteY21" fmla="*/ 1504950 h 150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3375" h="1504950">
                    <a:moveTo>
                      <a:pt x="0" y="0"/>
                    </a:moveTo>
                    <a:cubicBezTo>
                      <a:pt x="9525" y="19050"/>
                      <a:pt x="19925" y="37687"/>
                      <a:pt x="28575" y="57150"/>
                    </a:cubicBezTo>
                    <a:cubicBezTo>
                      <a:pt x="32653" y="66325"/>
                      <a:pt x="31000" y="78625"/>
                      <a:pt x="38100" y="85725"/>
                    </a:cubicBezTo>
                    <a:cubicBezTo>
                      <a:pt x="48140" y="95765"/>
                      <a:pt x="64159" y="97250"/>
                      <a:pt x="76200" y="104775"/>
                    </a:cubicBezTo>
                    <a:cubicBezTo>
                      <a:pt x="115529" y="129356"/>
                      <a:pt x="116246" y="134169"/>
                      <a:pt x="142875" y="171450"/>
                    </a:cubicBezTo>
                    <a:cubicBezTo>
                      <a:pt x="149529" y="180765"/>
                      <a:pt x="156805" y="189786"/>
                      <a:pt x="161925" y="200025"/>
                    </a:cubicBezTo>
                    <a:cubicBezTo>
                      <a:pt x="169928" y="216030"/>
                      <a:pt x="176397" y="251441"/>
                      <a:pt x="180975" y="266700"/>
                    </a:cubicBezTo>
                    <a:cubicBezTo>
                      <a:pt x="186745" y="285934"/>
                      <a:pt x="200025" y="323850"/>
                      <a:pt x="200025" y="323850"/>
                    </a:cubicBezTo>
                    <a:cubicBezTo>
                      <a:pt x="206375" y="406400"/>
                      <a:pt x="208806" y="489345"/>
                      <a:pt x="219075" y="571500"/>
                    </a:cubicBezTo>
                    <a:cubicBezTo>
                      <a:pt x="221566" y="591425"/>
                      <a:pt x="226986" y="611942"/>
                      <a:pt x="238125" y="628650"/>
                    </a:cubicBezTo>
                    <a:lnTo>
                      <a:pt x="257175" y="657225"/>
                    </a:lnTo>
                    <a:cubicBezTo>
                      <a:pt x="260350" y="676275"/>
                      <a:pt x="261151" y="695877"/>
                      <a:pt x="266700" y="714375"/>
                    </a:cubicBezTo>
                    <a:cubicBezTo>
                      <a:pt x="270780" y="727975"/>
                      <a:pt x="280157" y="739424"/>
                      <a:pt x="285750" y="752475"/>
                    </a:cubicBezTo>
                    <a:cubicBezTo>
                      <a:pt x="289705" y="761703"/>
                      <a:pt x="292100" y="771525"/>
                      <a:pt x="295275" y="781050"/>
                    </a:cubicBezTo>
                    <a:cubicBezTo>
                      <a:pt x="288925" y="838200"/>
                      <a:pt x="284357" y="895576"/>
                      <a:pt x="276225" y="952500"/>
                    </a:cubicBezTo>
                    <a:cubicBezTo>
                      <a:pt x="274805" y="962439"/>
                      <a:pt x="269458" y="971421"/>
                      <a:pt x="266700" y="981075"/>
                    </a:cubicBezTo>
                    <a:cubicBezTo>
                      <a:pt x="263104" y="993662"/>
                      <a:pt x="260350" y="1006475"/>
                      <a:pt x="257175" y="1019175"/>
                    </a:cubicBezTo>
                    <a:cubicBezTo>
                      <a:pt x="270265" y="1078081"/>
                      <a:pt x="274045" y="1108975"/>
                      <a:pt x="295275" y="1162050"/>
                    </a:cubicBezTo>
                    <a:cubicBezTo>
                      <a:pt x="300548" y="1175233"/>
                      <a:pt x="307975" y="1187450"/>
                      <a:pt x="314325" y="1200150"/>
                    </a:cubicBezTo>
                    <a:cubicBezTo>
                      <a:pt x="317500" y="1216025"/>
                      <a:pt x="319923" y="1232069"/>
                      <a:pt x="323850" y="1247775"/>
                    </a:cubicBezTo>
                    <a:cubicBezTo>
                      <a:pt x="326285" y="1257515"/>
                      <a:pt x="333375" y="1266310"/>
                      <a:pt x="333375" y="1276350"/>
                    </a:cubicBezTo>
                    <a:cubicBezTo>
                      <a:pt x="333375" y="1352616"/>
                      <a:pt x="323850" y="1428684"/>
                      <a:pt x="323850" y="150495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19" name="フリーフォーム: 図形 118">
                <a:extLst>
                  <a:ext uri="{FF2B5EF4-FFF2-40B4-BE49-F238E27FC236}">
                    <a16:creationId xmlns:a16="http://schemas.microsoft.com/office/drawing/2014/main" id="{8CBBC740-8DDD-4D48-B771-63AE9785680E}"/>
                  </a:ext>
                </a:extLst>
              </p:cNvPr>
              <p:cNvSpPr/>
              <p:nvPr/>
            </p:nvSpPr>
            <p:spPr bwMode="auto">
              <a:xfrm>
                <a:off x="7556172" y="1181100"/>
                <a:ext cx="171450" cy="1485900"/>
              </a:xfrm>
              <a:custGeom>
                <a:avLst/>
                <a:gdLst>
                  <a:gd name="connsiteX0" fmla="*/ 9525 w 171450"/>
                  <a:gd name="connsiteY0" fmla="*/ 0 h 1485900"/>
                  <a:gd name="connsiteX1" fmla="*/ 38100 w 171450"/>
                  <a:gd name="connsiteY1" fmla="*/ 47625 h 1485900"/>
                  <a:gd name="connsiteX2" fmla="*/ 66675 w 171450"/>
                  <a:gd name="connsiteY2" fmla="*/ 85725 h 1485900"/>
                  <a:gd name="connsiteX3" fmla="*/ 76200 w 171450"/>
                  <a:gd name="connsiteY3" fmla="*/ 114300 h 1485900"/>
                  <a:gd name="connsiteX4" fmla="*/ 85725 w 171450"/>
                  <a:gd name="connsiteY4" fmla="*/ 180975 h 1485900"/>
                  <a:gd name="connsiteX5" fmla="*/ 104775 w 171450"/>
                  <a:gd name="connsiteY5" fmla="*/ 247650 h 1485900"/>
                  <a:gd name="connsiteX6" fmla="*/ 123825 w 171450"/>
                  <a:gd name="connsiteY6" fmla="*/ 419100 h 1485900"/>
                  <a:gd name="connsiteX7" fmla="*/ 133350 w 171450"/>
                  <a:gd name="connsiteY7" fmla="*/ 466725 h 1485900"/>
                  <a:gd name="connsiteX8" fmla="*/ 123825 w 171450"/>
                  <a:gd name="connsiteY8" fmla="*/ 695325 h 1485900"/>
                  <a:gd name="connsiteX9" fmla="*/ 114300 w 171450"/>
                  <a:gd name="connsiteY9" fmla="*/ 723900 h 1485900"/>
                  <a:gd name="connsiteX10" fmla="*/ 104775 w 171450"/>
                  <a:gd name="connsiteY10" fmla="*/ 828675 h 1485900"/>
                  <a:gd name="connsiteX11" fmla="*/ 76200 w 171450"/>
                  <a:gd name="connsiteY11" fmla="*/ 885825 h 1485900"/>
                  <a:gd name="connsiteX12" fmla="*/ 28575 w 171450"/>
                  <a:gd name="connsiteY12" fmla="*/ 952500 h 1485900"/>
                  <a:gd name="connsiteX13" fmla="*/ 9525 w 171450"/>
                  <a:gd name="connsiteY13" fmla="*/ 1057275 h 1485900"/>
                  <a:gd name="connsiteX14" fmla="*/ 0 w 171450"/>
                  <a:gd name="connsiteY14" fmla="*/ 1123950 h 1485900"/>
                  <a:gd name="connsiteX15" fmla="*/ 9525 w 171450"/>
                  <a:gd name="connsiteY15" fmla="*/ 1247775 h 1485900"/>
                  <a:gd name="connsiteX16" fmla="*/ 19050 w 171450"/>
                  <a:gd name="connsiteY16" fmla="*/ 1276350 h 1485900"/>
                  <a:gd name="connsiteX17" fmla="*/ 28575 w 171450"/>
                  <a:gd name="connsiteY17" fmla="*/ 1323975 h 1485900"/>
                  <a:gd name="connsiteX18" fmla="*/ 66675 w 171450"/>
                  <a:gd name="connsiteY18" fmla="*/ 1381125 h 1485900"/>
                  <a:gd name="connsiteX19" fmla="*/ 85725 w 171450"/>
                  <a:gd name="connsiteY19" fmla="*/ 1409700 h 1485900"/>
                  <a:gd name="connsiteX20" fmla="*/ 104775 w 171450"/>
                  <a:gd name="connsiteY20" fmla="*/ 1438275 h 1485900"/>
                  <a:gd name="connsiteX21" fmla="*/ 171450 w 171450"/>
                  <a:gd name="connsiteY21" fmla="*/ 1485900 h 148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1450" h="1485900">
                    <a:moveTo>
                      <a:pt x="9525" y="0"/>
                    </a:moveTo>
                    <a:cubicBezTo>
                      <a:pt x="19050" y="15875"/>
                      <a:pt x="27831" y="32221"/>
                      <a:pt x="38100" y="47625"/>
                    </a:cubicBezTo>
                    <a:cubicBezTo>
                      <a:pt x="46906" y="60834"/>
                      <a:pt x="58799" y="71942"/>
                      <a:pt x="66675" y="85725"/>
                    </a:cubicBezTo>
                    <a:cubicBezTo>
                      <a:pt x="71656" y="94442"/>
                      <a:pt x="73025" y="104775"/>
                      <a:pt x="76200" y="114300"/>
                    </a:cubicBezTo>
                    <a:cubicBezTo>
                      <a:pt x="79375" y="136525"/>
                      <a:pt x="81322" y="158960"/>
                      <a:pt x="85725" y="180975"/>
                    </a:cubicBezTo>
                    <a:cubicBezTo>
                      <a:pt x="108373" y="294216"/>
                      <a:pt x="81102" y="105612"/>
                      <a:pt x="104775" y="247650"/>
                    </a:cubicBezTo>
                    <a:cubicBezTo>
                      <a:pt x="116422" y="317530"/>
                      <a:pt x="114042" y="345726"/>
                      <a:pt x="123825" y="419100"/>
                    </a:cubicBezTo>
                    <a:cubicBezTo>
                      <a:pt x="125965" y="435147"/>
                      <a:pt x="130175" y="450850"/>
                      <a:pt x="133350" y="466725"/>
                    </a:cubicBezTo>
                    <a:cubicBezTo>
                      <a:pt x="130175" y="542925"/>
                      <a:pt x="129459" y="619267"/>
                      <a:pt x="123825" y="695325"/>
                    </a:cubicBezTo>
                    <a:cubicBezTo>
                      <a:pt x="123083" y="705338"/>
                      <a:pt x="115720" y="713961"/>
                      <a:pt x="114300" y="723900"/>
                    </a:cubicBezTo>
                    <a:cubicBezTo>
                      <a:pt x="109340" y="758617"/>
                      <a:pt x="109735" y="793958"/>
                      <a:pt x="104775" y="828675"/>
                    </a:cubicBezTo>
                    <a:cubicBezTo>
                      <a:pt x="100617" y="857781"/>
                      <a:pt x="90572" y="860673"/>
                      <a:pt x="76200" y="885825"/>
                    </a:cubicBezTo>
                    <a:cubicBezTo>
                      <a:pt x="42768" y="944331"/>
                      <a:pt x="75119" y="905956"/>
                      <a:pt x="28575" y="952500"/>
                    </a:cubicBezTo>
                    <a:cubicBezTo>
                      <a:pt x="10486" y="1006767"/>
                      <a:pt x="21492" y="967522"/>
                      <a:pt x="9525" y="1057275"/>
                    </a:cubicBezTo>
                    <a:cubicBezTo>
                      <a:pt x="6558" y="1079529"/>
                      <a:pt x="3175" y="1101725"/>
                      <a:pt x="0" y="1123950"/>
                    </a:cubicBezTo>
                    <a:cubicBezTo>
                      <a:pt x="3175" y="1165225"/>
                      <a:pt x="4390" y="1206698"/>
                      <a:pt x="9525" y="1247775"/>
                    </a:cubicBezTo>
                    <a:cubicBezTo>
                      <a:pt x="10770" y="1257738"/>
                      <a:pt x="16615" y="1266610"/>
                      <a:pt x="19050" y="1276350"/>
                    </a:cubicBezTo>
                    <a:cubicBezTo>
                      <a:pt x="22977" y="1292056"/>
                      <a:pt x="21876" y="1309237"/>
                      <a:pt x="28575" y="1323975"/>
                    </a:cubicBezTo>
                    <a:cubicBezTo>
                      <a:pt x="38049" y="1344818"/>
                      <a:pt x="53975" y="1362075"/>
                      <a:pt x="66675" y="1381125"/>
                    </a:cubicBezTo>
                    <a:lnTo>
                      <a:pt x="85725" y="1409700"/>
                    </a:lnTo>
                    <a:cubicBezTo>
                      <a:pt x="92075" y="1419225"/>
                      <a:pt x="94959" y="1432385"/>
                      <a:pt x="104775" y="1438275"/>
                    </a:cubicBezTo>
                    <a:cubicBezTo>
                      <a:pt x="160101" y="1471470"/>
                      <a:pt x="139309" y="1453759"/>
                      <a:pt x="171450" y="148590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20" name="フリーフォーム: 図形 119">
                <a:extLst>
                  <a:ext uri="{FF2B5EF4-FFF2-40B4-BE49-F238E27FC236}">
                    <a16:creationId xmlns:a16="http://schemas.microsoft.com/office/drawing/2014/main" id="{E3D4DFEE-2A01-4354-8FD5-2566D89B6C5B}"/>
                  </a:ext>
                </a:extLst>
              </p:cNvPr>
              <p:cNvSpPr/>
              <p:nvPr/>
            </p:nvSpPr>
            <p:spPr bwMode="auto">
              <a:xfrm>
                <a:off x="8946822" y="1162050"/>
                <a:ext cx="333375" cy="1504950"/>
              </a:xfrm>
              <a:custGeom>
                <a:avLst/>
                <a:gdLst>
                  <a:gd name="connsiteX0" fmla="*/ 0 w 333375"/>
                  <a:gd name="connsiteY0" fmla="*/ 0 h 1504950"/>
                  <a:gd name="connsiteX1" fmla="*/ 28575 w 333375"/>
                  <a:gd name="connsiteY1" fmla="*/ 57150 h 1504950"/>
                  <a:gd name="connsiteX2" fmla="*/ 38100 w 333375"/>
                  <a:gd name="connsiteY2" fmla="*/ 85725 h 1504950"/>
                  <a:gd name="connsiteX3" fmla="*/ 76200 w 333375"/>
                  <a:gd name="connsiteY3" fmla="*/ 104775 h 1504950"/>
                  <a:gd name="connsiteX4" fmla="*/ 142875 w 333375"/>
                  <a:gd name="connsiteY4" fmla="*/ 171450 h 1504950"/>
                  <a:gd name="connsiteX5" fmla="*/ 161925 w 333375"/>
                  <a:gd name="connsiteY5" fmla="*/ 200025 h 1504950"/>
                  <a:gd name="connsiteX6" fmla="*/ 180975 w 333375"/>
                  <a:gd name="connsiteY6" fmla="*/ 266700 h 1504950"/>
                  <a:gd name="connsiteX7" fmla="*/ 200025 w 333375"/>
                  <a:gd name="connsiteY7" fmla="*/ 323850 h 1504950"/>
                  <a:gd name="connsiteX8" fmla="*/ 219075 w 333375"/>
                  <a:gd name="connsiteY8" fmla="*/ 571500 h 1504950"/>
                  <a:gd name="connsiteX9" fmla="*/ 238125 w 333375"/>
                  <a:gd name="connsiteY9" fmla="*/ 628650 h 1504950"/>
                  <a:gd name="connsiteX10" fmla="*/ 257175 w 333375"/>
                  <a:gd name="connsiteY10" fmla="*/ 657225 h 1504950"/>
                  <a:gd name="connsiteX11" fmla="*/ 266700 w 333375"/>
                  <a:gd name="connsiteY11" fmla="*/ 714375 h 1504950"/>
                  <a:gd name="connsiteX12" fmla="*/ 285750 w 333375"/>
                  <a:gd name="connsiteY12" fmla="*/ 752475 h 1504950"/>
                  <a:gd name="connsiteX13" fmla="*/ 295275 w 333375"/>
                  <a:gd name="connsiteY13" fmla="*/ 781050 h 1504950"/>
                  <a:gd name="connsiteX14" fmla="*/ 276225 w 333375"/>
                  <a:gd name="connsiteY14" fmla="*/ 952500 h 1504950"/>
                  <a:gd name="connsiteX15" fmla="*/ 266700 w 333375"/>
                  <a:gd name="connsiteY15" fmla="*/ 981075 h 1504950"/>
                  <a:gd name="connsiteX16" fmla="*/ 257175 w 333375"/>
                  <a:gd name="connsiteY16" fmla="*/ 1019175 h 1504950"/>
                  <a:gd name="connsiteX17" fmla="*/ 295275 w 333375"/>
                  <a:gd name="connsiteY17" fmla="*/ 1162050 h 1504950"/>
                  <a:gd name="connsiteX18" fmla="*/ 314325 w 333375"/>
                  <a:gd name="connsiteY18" fmla="*/ 1200150 h 1504950"/>
                  <a:gd name="connsiteX19" fmla="*/ 323850 w 333375"/>
                  <a:gd name="connsiteY19" fmla="*/ 1247775 h 1504950"/>
                  <a:gd name="connsiteX20" fmla="*/ 333375 w 333375"/>
                  <a:gd name="connsiteY20" fmla="*/ 1276350 h 1504950"/>
                  <a:gd name="connsiteX21" fmla="*/ 323850 w 333375"/>
                  <a:gd name="connsiteY21" fmla="*/ 1504950 h 1504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3375" h="1504950">
                    <a:moveTo>
                      <a:pt x="0" y="0"/>
                    </a:moveTo>
                    <a:cubicBezTo>
                      <a:pt x="9525" y="19050"/>
                      <a:pt x="19925" y="37687"/>
                      <a:pt x="28575" y="57150"/>
                    </a:cubicBezTo>
                    <a:cubicBezTo>
                      <a:pt x="32653" y="66325"/>
                      <a:pt x="31000" y="78625"/>
                      <a:pt x="38100" y="85725"/>
                    </a:cubicBezTo>
                    <a:cubicBezTo>
                      <a:pt x="48140" y="95765"/>
                      <a:pt x="64159" y="97250"/>
                      <a:pt x="76200" y="104775"/>
                    </a:cubicBezTo>
                    <a:cubicBezTo>
                      <a:pt x="115529" y="129356"/>
                      <a:pt x="116246" y="134169"/>
                      <a:pt x="142875" y="171450"/>
                    </a:cubicBezTo>
                    <a:cubicBezTo>
                      <a:pt x="149529" y="180765"/>
                      <a:pt x="156805" y="189786"/>
                      <a:pt x="161925" y="200025"/>
                    </a:cubicBezTo>
                    <a:cubicBezTo>
                      <a:pt x="169928" y="216030"/>
                      <a:pt x="176397" y="251441"/>
                      <a:pt x="180975" y="266700"/>
                    </a:cubicBezTo>
                    <a:cubicBezTo>
                      <a:pt x="186745" y="285934"/>
                      <a:pt x="200025" y="323850"/>
                      <a:pt x="200025" y="323850"/>
                    </a:cubicBezTo>
                    <a:cubicBezTo>
                      <a:pt x="206375" y="406400"/>
                      <a:pt x="208806" y="489345"/>
                      <a:pt x="219075" y="571500"/>
                    </a:cubicBezTo>
                    <a:cubicBezTo>
                      <a:pt x="221566" y="591425"/>
                      <a:pt x="226986" y="611942"/>
                      <a:pt x="238125" y="628650"/>
                    </a:cubicBezTo>
                    <a:lnTo>
                      <a:pt x="257175" y="657225"/>
                    </a:lnTo>
                    <a:cubicBezTo>
                      <a:pt x="260350" y="676275"/>
                      <a:pt x="261151" y="695877"/>
                      <a:pt x="266700" y="714375"/>
                    </a:cubicBezTo>
                    <a:cubicBezTo>
                      <a:pt x="270780" y="727975"/>
                      <a:pt x="280157" y="739424"/>
                      <a:pt x="285750" y="752475"/>
                    </a:cubicBezTo>
                    <a:cubicBezTo>
                      <a:pt x="289705" y="761703"/>
                      <a:pt x="292100" y="771525"/>
                      <a:pt x="295275" y="781050"/>
                    </a:cubicBezTo>
                    <a:cubicBezTo>
                      <a:pt x="288925" y="838200"/>
                      <a:pt x="284357" y="895576"/>
                      <a:pt x="276225" y="952500"/>
                    </a:cubicBezTo>
                    <a:cubicBezTo>
                      <a:pt x="274805" y="962439"/>
                      <a:pt x="269458" y="971421"/>
                      <a:pt x="266700" y="981075"/>
                    </a:cubicBezTo>
                    <a:cubicBezTo>
                      <a:pt x="263104" y="993662"/>
                      <a:pt x="260350" y="1006475"/>
                      <a:pt x="257175" y="1019175"/>
                    </a:cubicBezTo>
                    <a:cubicBezTo>
                      <a:pt x="270265" y="1078081"/>
                      <a:pt x="274045" y="1108975"/>
                      <a:pt x="295275" y="1162050"/>
                    </a:cubicBezTo>
                    <a:cubicBezTo>
                      <a:pt x="300548" y="1175233"/>
                      <a:pt x="307975" y="1187450"/>
                      <a:pt x="314325" y="1200150"/>
                    </a:cubicBezTo>
                    <a:cubicBezTo>
                      <a:pt x="317500" y="1216025"/>
                      <a:pt x="319923" y="1232069"/>
                      <a:pt x="323850" y="1247775"/>
                    </a:cubicBezTo>
                    <a:cubicBezTo>
                      <a:pt x="326285" y="1257515"/>
                      <a:pt x="333375" y="1266310"/>
                      <a:pt x="333375" y="1276350"/>
                    </a:cubicBezTo>
                    <a:cubicBezTo>
                      <a:pt x="333375" y="1352616"/>
                      <a:pt x="323850" y="1428684"/>
                      <a:pt x="323850" y="150495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42" name="楕円 141">
                <a:extLst>
                  <a:ext uri="{FF2B5EF4-FFF2-40B4-BE49-F238E27FC236}">
                    <a16:creationId xmlns:a16="http://schemas.microsoft.com/office/drawing/2014/main" id="{50BD81F4-82B1-4373-9C5E-12A7D443D0E3}"/>
                  </a:ext>
                </a:extLst>
              </p:cNvPr>
              <p:cNvSpPr/>
              <p:nvPr/>
            </p:nvSpPr>
            <p:spPr bwMode="auto">
              <a:xfrm rot="18540000">
                <a:off x="1836000" y="3168000"/>
                <a:ext cx="1568246" cy="52876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65" name="楕円 164">
                <a:extLst>
                  <a:ext uri="{FF2B5EF4-FFF2-40B4-BE49-F238E27FC236}">
                    <a16:creationId xmlns:a16="http://schemas.microsoft.com/office/drawing/2014/main" id="{AE15E928-92C2-40C9-8463-EBA9FFB9F0A4}"/>
                  </a:ext>
                </a:extLst>
              </p:cNvPr>
              <p:cNvSpPr/>
              <p:nvPr/>
            </p:nvSpPr>
            <p:spPr bwMode="auto">
              <a:xfrm rot="18540000">
                <a:off x="5020194" y="3168000"/>
                <a:ext cx="1568246" cy="52876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FC86390F-4FF6-4797-B8C8-A5C10B2689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757921" y="2728724"/>
                <a:ext cx="3150000" cy="1575000"/>
              </a:xfrm>
              <a:prstGeom prst="rect">
                <a:avLst/>
              </a:prstGeom>
            </p:spPr>
          </p:pic>
          <p:sp>
            <p:nvSpPr>
              <p:cNvPr id="64" name="テキスト ボックス 63">
                <a:extLst>
                  <a:ext uri="{FF2B5EF4-FFF2-40B4-BE49-F238E27FC236}">
                    <a16:creationId xmlns:a16="http://schemas.microsoft.com/office/drawing/2014/main" id="{9DAE23A1-D45A-4086-A423-36EAFE3462BB}"/>
                  </a:ext>
                </a:extLst>
              </p:cNvPr>
              <p:cNvSpPr txBox="1"/>
              <p:nvPr/>
            </p:nvSpPr>
            <p:spPr>
              <a:xfrm rot="16200000">
                <a:off x="-12400" y="3401596"/>
                <a:ext cx="48603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ROI 2</a:t>
                </a:r>
                <a:endParaRPr kumimoji="1" lang="ja-JP" altLang="en-US" sz="900" b="1" dirty="0"/>
              </a:p>
            </p:txBody>
          </p:sp>
          <p:cxnSp>
            <p:nvCxnSpPr>
              <p:cNvPr id="176" name="直線コネクタ 175">
                <a:extLst>
                  <a:ext uri="{FF2B5EF4-FFF2-40B4-BE49-F238E27FC236}">
                    <a16:creationId xmlns:a16="http://schemas.microsoft.com/office/drawing/2014/main" id="{A0606430-FC01-4E21-B899-68D5D69653E1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968744" y="4203811"/>
                <a:ext cx="518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4" name="直線コネクタ 173">
                <a:extLst>
                  <a:ext uri="{FF2B5EF4-FFF2-40B4-BE49-F238E27FC236}">
                    <a16:creationId xmlns:a16="http://schemas.microsoft.com/office/drawing/2014/main" id="{30056D00-85AE-453C-A93D-C482301981B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152941" y="4203811"/>
                <a:ext cx="518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2" name="直線コネクタ 171">
                <a:extLst>
                  <a:ext uri="{FF2B5EF4-FFF2-40B4-BE49-F238E27FC236}">
                    <a16:creationId xmlns:a16="http://schemas.microsoft.com/office/drawing/2014/main" id="{DB865C05-E8F9-4848-AB2D-640B0F81DE5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337138" y="4203811"/>
                <a:ext cx="518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1" name="直線矢印コネクタ 140">
                <a:extLst>
                  <a:ext uri="{FF2B5EF4-FFF2-40B4-BE49-F238E27FC236}">
                    <a16:creationId xmlns:a16="http://schemas.microsoft.com/office/drawing/2014/main" id="{5E1AA7FE-0CE0-4E00-805B-A5349477168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21300000" flipV="1">
                <a:off x="682323" y="3386605"/>
                <a:ext cx="284713" cy="258419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62" name="テキスト ボックス 161">
                <a:extLst>
                  <a:ext uri="{FF2B5EF4-FFF2-40B4-BE49-F238E27FC236}">
                    <a16:creationId xmlns:a16="http://schemas.microsoft.com/office/drawing/2014/main" id="{D2A0E10C-F55D-4C8C-B137-20A0A628E0EB}"/>
                  </a:ext>
                </a:extLst>
              </p:cNvPr>
              <p:cNvSpPr txBox="1"/>
              <p:nvPr/>
            </p:nvSpPr>
            <p:spPr>
              <a:xfrm>
                <a:off x="5272194" y="2780928"/>
                <a:ext cx="704039" cy="2041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Necrosis </a:t>
                </a:r>
              </a:p>
            </p:txBody>
          </p:sp>
          <p:sp>
            <p:nvSpPr>
              <p:cNvPr id="163" name="テキスト ボックス 162">
                <a:extLst>
                  <a:ext uri="{FF2B5EF4-FFF2-40B4-BE49-F238E27FC236}">
                    <a16:creationId xmlns:a16="http://schemas.microsoft.com/office/drawing/2014/main" id="{C9E96D4C-7AAA-45B1-829F-E475CEC7BDF0}"/>
                  </a:ext>
                </a:extLst>
              </p:cNvPr>
              <p:cNvSpPr txBox="1"/>
              <p:nvPr/>
            </p:nvSpPr>
            <p:spPr>
              <a:xfrm>
                <a:off x="3580194" y="3600000"/>
                <a:ext cx="61427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Tumor </a:t>
                </a:r>
              </a:p>
              <a:p>
                <a:pPr algn="ctr"/>
                <a:r>
                  <a:rPr lang="en-US" altLang="ja-JP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capsule</a:t>
                </a:r>
                <a:endParaRPr kumimoji="1" lang="ja-JP" altLang="en-US" sz="900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cxnSp>
            <p:nvCxnSpPr>
              <p:cNvPr id="164" name="直線矢印コネクタ 163">
                <a:extLst>
                  <a:ext uri="{FF2B5EF4-FFF2-40B4-BE49-F238E27FC236}">
                    <a16:creationId xmlns:a16="http://schemas.microsoft.com/office/drawing/2014/main" id="{A8647FCF-621C-44BA-A053-BAE5B90EFCA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21300000" flipV="1">
                <a:off x="3866517" y="3386605"/>
                <a:ext cx="284713" cy="258419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78" name="直線矢印コネクタ 177">
                <a:extLst>
                  <a:ext uri="{FF2B5EF4-FFF2-40B4-BE49-F238E27FC236}">
                    <a16:creationId xmlns:a16="http://schemas.microsoft.com/office/drawing/2014/main" id="{3F3D3859-33C7-49AF-8DDE-53800D98740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21300000" flipV="1">
                <a:off x="7050719" y="3386605"/>
                <a:ext cx="284713" cy="258419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179" name="楕円 178">
                <a:extLst>
                  <a:ext uri="{FF2B5EF4-FFF2-40B4-BE49-F238E27FC236}">
                    <a16:creationId xmlns:a16="http://schemas.microsoft.com/office/drawing/2014/main" id="{C2F47CFD-2F47-4BC7-9B65-A14014A51427}"/>
                  </a:ext>
                </a:extLst>
              </p:cNvPr>
              <p:cNvSpPr/>
              <p:nvPr/>
            </p:nvSpPr>
            <p:spPr bwMode="auto">
              <a:xfrm rot="18540000">
                <a:off x="8204396" y="3168000"/>
                <a:ext cx="1568246" cy="528763"/>
              </a:xfrm>
              <a:prstGeom prst="ellipse">
                <a:avLst/>
              </a:pr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79" name="テキスト ボックス 78">
                <a:extLst>
                  <a:ext uri="{FF2B5EF4-FFF2-40B4-BE49-F238E27FC236}">
                    <a16:creationId xmlns:a16="http://schemas.microsoft.com/office/drawing/2014/main" id="{D5DB0F9F-DD42-4942-9165-4F45CD6CEE6E}"/>
                  </a:ext>
                </a:extLst>
              </p:cNvPr>
              <p:cNvSpPr txBox="1"/>
              <p:nvPr/>
            </p:nvSpPr>
            <p:spPr>
              <a:xfrm rot="16200000">
                <a:off x="-12400" y="5006331"/>
                <a:ext cx="48603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ROI 3</a:t>
                </a:r>
                <a:endParaRPr kumimoji="1" lang="ja-JP" altLang="en-US" sz="900" b="1" dirty="0"/>
              </a:p>
            </p:txBody>
          </p:sp>
          <p:cxnSp>
            <p:nvCxnSpPr>
              <p:cNvPr id="98" name="直線コネクタ 97">
                <a:extLst>
                  <a:ext uri="{FF2B5EF4-FFF2-40B4-BE49-F238E27FC236}">
                    <a16:creationId xmlns:a16="http://schemas.microsoft.com/office/drawing/2014/main" id="{09946BC3-90BB-4E52-91E6-E3950F7F398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968744" y="5840191"/>
                <a:ext cx="518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6" name="直線コネクタ 95">
                <a:extLst>
                  <a:ext uri="{FF2B5EF4-FFF2-40B4-BE49-F238E27FC236}">
                    <a16:creationId xmlns:a16="http://schemas.microsoft.com/office/drawing/2014/main" id="{254AC5C2-1629-480A-80DC-CA9942CBCF1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152941" y="5840191"/>
                <a:ext cx="518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3" name="直線コネクタ 92">
                <a:extLst>
                  <a:ext uri="{FF2B5EF4-FFF2-40B4-BE49-F238E27FC236}">
                    <a16:creationId xmlns:a16="http://schemas.microsoft.com/office/drawing/2014/main" id="{FF96BE33-EF60-4D61-82F9-723365FDEE1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9337138" y="5840191"/>
                <a:ext cx="518400" cy="0"/>
              </a:xfrm>
              <a:prstGeom prst="line">
                <a:avLst/>
              </a:prstGeom>
              <a:noFill/>
              <a:ln w="2857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3" name="フリーフォーム: 図形 12">
                <a:extLst>
                  <a:ext uri="{FF2B5EF4-FFF2-40B4-BE49-F238E27FC236}">
                    <a16:creationId xmlns:a16="http://schemas.microsoft.com/office/drawing/2014/main" id="{705974AE-F567-4E8B-A6DB-966CE53D2859}"/>
                  </a:ext>
                </a:extLst>
              </p:cNvPr>
              <p:cNvSpPr/>
              <p:nvPr/>
            </p:nvSpPr>
            <p:spPr bwMode="auto">
              <a:xfrm>
                <a:off x="4772025" y="5162550"/>
                <a:ext cx="847725" cy="742950"/>
              </a:xfrm>
              <a:custGeom>
                <a:avLst/>
                <a:gdLst>
                  <a:gd name="connsiteX0" fmla="*/ 0 w 847725"/>
                  <a:gd name="connsiteY0" fmla="*/ 304800 h 742950"/>
                  <a:gd name="connsiteX1" fmla="*/ 47625 w 847725"/>
                  <a:gd name="connsiteY1" fmla="*/ 266700 h 742950"/>
                  <a:gd name="connsiteX2" fmla="*/ 123825 w 847725"/>
                  <a:gd name="connsiteY2" fmla="*/ 219075 h 742950"/>
                  <a:gd name="connsiteX3" fmla="*/ 190500 w 847725"/>
                  <a:gd name="connsiteY3" fmla="*/ 152400 h 742950"/>
                  <a:gd name="connsiteX4" fmla="*/ 257175 w 847725"/>
                  <a:gd name="connsiteY4" fmla="*/ 76200 h 742950"/>
                  <a:gd name="connsiteX5" fmla="*/ 333375 w 847725"/>
                  <a:gd name="connsiteY5" fmla="*/ 28575 h 742950"/>
                  <a:gd name="connsiteX6" fmla="*/ 428625 w 847725"/>
                  <a:gd name="connsiteY6" fmla="*/ 0 h 742950"/>
                  <a:gd name="connsiteX7" fmla="*/ 647700 w 847725"/>
                  <a:gd name="connsiteY7" fmla="*/ 9525 h 742950"/>
                  <a:gd name="connsiteX8" fmla="*/ 704850 w 847725"/>
                  <a:gd name="connsiteY8" fmla="*/ 28575 h 742950"/>
                  <a:gd name="connsiteX9" fmla="*/ 733425 w 847725"/>
                  <a:gd name="connsiteY9" fmla="*/ 38100 h 742950"/>
                  <a:gd name="connsiteX10" fmla="*/ 771525 w 847725"/>
                  <a:gd name="connsiteY10" fmla="*/ 95250 h 742950"/>
                  <a:gd name="connsiteX11" fmla="*/ 828675 w 847725"/>
                  <a:gd name="connsiteY11" fmla="*/ 133350 h 742950"/>
                  <a:gd name="connsiteX12" fmla="*/ 847725 w 847725"/>
                  <a:gd name="connsiteY12" fmla="*/ 295275 h 742950"/>
                  <a:gd name="connsiteX13" fmla="*/ 838200 w 847725"/>
                  <a:gd name="connsiteY13" fmla="*/ 361950 h 742950"/>
                  <a:gd name="connsiteX14" fmla="*/ 828675 w 847725"/>
                  <a:gd name="connsiteY14" fmla="*/ 409575 h 742950"/>
                  <a:gd name="connsiteX15" fmla="*/ 752475 w 847725"/>
                  <a:gd name="connsiteY15" fmla="*/ 581025 h 742950"/>
                  <a:gd name="connsiteX16" fmla="*/ 723900 w 847725"/>
                  <a:gd name="connsiteY16" fmla="*/ 666750 h 742950"/>
                  <a:gd name="connsiteX17" fmla="*/ 714375 w 847725"/>
                  <a:gd name="connsiteY17" fmla="*/ 695325 h 742950"/>
                  <a:gd name="connsiteX18" fmla="*/ 695325 w 847725"/>
                  <a:gd name="connsiteY18" fmla="*/ 723900 h 742950"/>
                  <a:gd name="connsiteX19" fmla="*/ 685800 w 847725"/>
                  <a:gd name="connsiteY19" fmla="*/ 742950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47725" h="742950">
                    <a:moveTo>
                      <a:pt x="0" y="304800"/>
                    </a:moveTo>
                    <a:cubicBezTo>
                      <a:pt x="15875" y="292100"/>
                      <a:pt x="30910" y="278272"/>
                      <a:pt x="47625" y="266700"/>
                    </a:cubicBezTo>
                    <a:cubicBezTo>
                      <a:pt x="72252" y="249651"/>
                      <a:pt x="102645" y="240255"/>
                      <a:pt x="123825" y="219075"/>
                    </a:cubicBezTo>
                    <a:cubicBezTo>
                      <a:pt x="146050" y="196850"/>
                      <a:pt x="171641" y="177545"/>
                      <a:pt x="190500" y="152400"/>
                    </a:cubicBezTo>
                    <a:cubicBezTo>
                      <a:pt x="211167" y="124845"/>
                      <a:pt x="228989" y="97339"/>
                      <a:pt x="257175" y="76200"/>
                    </a:cubicBezTo>
                    <a:cubicBezTo>
                      <a:pt x="281137" y="58228"/>
                      <a:pt x="304959" y="38047"/>
                      <a:pt x="333375" y="28575"/>
                    </a:cubicBezTo>
                    <a:cubicBezTo>
                      <a:pt x="402944" y="5385"/>
                      <a:pt x="371044" y="14395"/>
                      <a:pt x="428625" y="0"/>
                    </a:cubicBezTo>
                    <a:cubicBezTo>
                      <a:pt x="501650" y="3175"/>
                      <a:pt x="574994" y="2004"/>
                      <a:pt x="647700" y="9525"/>
                    </a:cubicBezTo>
                    <a:cubicBezTo>
                      <a:pt x="667674" y="11591"/>
                      <a:pt x="685800" y="22225"/>
                      <a:pt x="704850" y="28575"/>
                    </a:cubicBezTo>
                    <a:lnTo>
                      <a:pt x="733425" y="38100"/>
                    </a:lnTo>
                    <a:cubicBezTo>
                      <a:pt x="746125" y="57150"/>
                      <a:pt x="755336" y="79061"/>
                      <a:pt x="771525" y="95250"/>
                    </a:cubicBezTo>
                    <a:cubicBezTo>
                      <a:pt x="787714" y="111439"/>
                      <a:pt x="828675" y="133350"/>
                      <a:pt x="828675" y="133350"/>
                    </a:cubicBezTo>
                    <a:cubicBezTo>
                      <a:pt x="844911" y="198293"/>
                      <a:pt x="847725" y="200514"/>
                      <a:pt x="847725" y="295275"/>
                    </a:cubicBezTo>
                    <a:cubicBezTo>
                      <a:pt x="847725" y="317726"/>
                      <a:pt x="841891" y="339805"/>
                      <a:pt x="838200" y="361950"/>
                    </a:cubicBezTo>
                    <a:cubicBezTo>
                      <a:pt x="835538" y="377919"/>
                      <a:pt x="834487" y="394465"/>
                      <a:pt x="828675" y="409575"/>
                    </a:cubicBezTo>
                    <a:cubicBezTo>
                      <a:pt x="795684" y="495351"/>
                      <a:pt x="776555" y="484707"/>
                      <a:pt x="752475" y="581025"/>
                    </a:cubicBezTo>
                    <a:cubicBezTo>
                      <a:pt x="736515" y="644866"/>
                      <a:pt x="750801" y="595015"/>
                      <a:pt x="723900" y="666750"/>
                    </a:cubicBezTo>
                    <a:cubicBezTo>
                      <a:pt x="720375" y="676151"/>
                      <a:pt x="718865" y="686345"/>
                      <a:pt x="714375" y="695325"/>
                    </a:cubicBezTo>
                    <a:cubicBezTo>
                      <a:pt x="709255" y="705564"/>
                      <a:pt x="701215" y="714084"/>
                      <a:pt x="695325" y="723900"/>
                    </a:cubicBezTo>
                    <a:cubicBezTo>
                      <a:pt x="691672" y="729988"/>
                      <a:pt x="688975" y="736600"/>
                      <a:pt x="685800" y="742950"/>
                    </a:cubicBezTo>
                  </a:path>
                </a:pathLst>
              </a:cu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22" name="テキスト ボックス 121">
                <a:extLst>
                  <a:ext uri="{FF2B5EF4-FFF2-40B4-BE49-F238E27FC236}">
                    <a16:creationId xmlns:a16="http://schemas.microsoft.com/office/drawing/2014/main" id="{704DC805-61B1-4726-AF29-881A79B7F51C}"/>
                  </a:ext>
                </a:extLst>
              </p:cNvPr>
              <p:cNvSpPr txBox="1"/>
              <p:nvPr/>
            </p:nvSpPr>
            <p:spPr>
              <a:xfrm>
                <a:off x="4999484" y="5430416"/>
                <a:ext cx="57579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Tumor </a:t>
                </a:r>
              </a:p>
            </p:txBody>
          </p:sp>
          <p:sp>
            <p:nvSpPr>
              <p:cNvPr id="123" name="テキスト ボックス 122">
                <a:extLst>
                  <a:ext uri="{FF2B5EF4-FFF2-40B4-BE49-F238E27FC236}">
                    <a16:creationId xmlns:a16="http://schemas.microsoft.com/office/drawing/2014/main" id="{186771F5-F6CE-40C1-8658-8C4F7260EBC1}"/>
                  </a:ext>
                </a:extLst>
              </p:cNvPr>
              <p:cNvSpPr txBox="1"/>
              <p:nvPr/>
            </p:nvSpPr>
            <p:spPr>
              <a:xfrm>
                <a:off x="5425385" y="4926360"/>
                <a:ext cx="58221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Stroma</a:t>
                </a:r>
              </a:p>
            </p:txBody>
          </p:sp>
          <p:sp>
            <p:nvSpPr>
              <p:cNvPr id="20" name="フリーフォーム: 図形 19">
                <a:extLst>
                  <a:ext uri="{FF2B5EF4-FFF2-40B4-BE49-F238E27FC236}">
                    <a16:creationId xmlns:a16="http://schemas.microsoft.com/office/drawing/2014/main" id="{9811F668-BDCF-4A02-A441-F011097454EB}"/>
                  </a:ext>
                </a:extLst>
              </p:cNvPr>
              <p:cNvSpPr/>
              <p:nvPr/>
            </p:nvSpPr>
            <p:spPr bwMode="auto">
              <a:xfrm>
                <a:off x="5743389" y="4391025"/>
                <a:ext cx="933636" cy="542925"/>
              </a:xfrm>
              <a:custGeom>
                <a:avLst/>
                <a:gdLst>
                  <a:gd name="connsiteX0" fmla="*/ 9711 w 933636"/>
                  <a:gd name="connsiteY0" fmla="*/ 0 h 542925"/>
                  <a:gd name="connsiteX1" fmla="*/ 9711 w 933636"/>
                  <a:gd name="connsiteY1" fmla="*/ 314325 h 542925"/>
                  <a:gd name="connsiteX2" fmla="*/ 28761 w 933636"/>
                  <a:gd name="connsiteY2" fmla="*/ 390525 h 542925"/>
                  <a:gd name="connsiteX3" fmla="*/ 38286 w 933636"/>
                  <a:gd name="connsiteY3" fmla="*/ 419100 h 542925"/>
                  <a:gd name="connsiteX4" fmla="*/ 181161 w 933636"/>
                  <a:gd name="connsiteY4" fmla="*/ 514350 h 542925"/>
                  <a:gd name="connsiteX5" fmla="*/ 219261 w 933636"/>
                  <a:gd name="connsiteY5" fmla="*/ 533400 h 542925"/>
                  <a:gd name="connsiteX6" fmla="*/ 333561 w 933636"/>
                  <a:gd name="connsiteY6" fmla="*/ 542925 h 542925"/>
                  <a:gd name="connsiteX7" fmla="*/ 524061 w 933636"/>
                  <a:gd name="connsiteY7" fmla="*/ 533400 h 542925"/>
                  <a:gd name="connsiteX8" fmla="*/ 581211 w 933636"/>
                  <a:gd name="connsiteY8" fmla="*/ 504825 h 542925"/>
                  <a:gd name="connsiteX9" fmla="*/ 619311 w 933636"/>
                  <a:gd name="connsiteY9" fmla="*/ 495300 h 542925"/>
                  <a:gd name="connsiteX10" fmla="*/ 666936 w 933636"/>
                  <a:gd name="connsiteY10" fmla="*/ 457200 h 542925"/>
                  <a:gd name="connsiteX11" fmla="*/ 695511 w 933636"/>
                  <a:gd name="connsiteY11" fmla="*/ 428625 h 542925"/>
                  <a:gd name="connsiteX12" fmla="*/ 752661 w 933636"/>
                  <a:gd name="connsiteY12" fmla="*/ 409575 h 542925"/>
                  <a:gd name="connsiteX13" fmla="*/ 828861 w 933636"/>
                  <a:gd name="connsiteY13" fmla="*/ 352425 h 542925"/>
                  <a:gd name="connsiteX14" fmla="*/ 876486 w 933636"/>
                  <a:gd name="connsiteY14" fmla="*/ 266700 h 542925"/>
                  <a:gd name="connsiteX15" fmla="*/ 924111 w 933636"/>
                  <a:gd name="connsiteY15" fmla="*/ 200025 h 542925"/>
                  <a:gd name="connsiteX16" fmla="*/ 933636 w 933636"/>
                  <a:gd name="connsiteY16" fmla="*/ 20002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33636" h="542925">
                    <a:moveTo>
                      <a:pt x="9711" y="0"/>
                    </a:moveTo>
                    <a:cubicBezTo>
                      <a:pt x="1581" y="138204"/>
                      <a:pt x="-7314" y="178125"/>
                      <a:pt x="9711" y="314325"/>
                    </a:cubicBezTo>
                    <a:cubicBezTo>
                      <a:pt x="12958" y="340305"/>
                      <a:pt x="20482" y="365687"/>
                      <a:pt x="28761" y="390525"/>
                    </a:cubicBezTo>
                    <a:cubicBezTo>
                      <a:pt x="31936" y="400050"/>
                      <a:pt x="32450" y="410930"/>
                      <a:pt x="38286" y="419100"/>
                    </a:cubicBezTo>
                    <a:cubicBezTo>
                      <a:pt x="72786" y="467400"/>
                      <a:pt x="130656" y="489098"/>
                      <a:pt x="181161" y="514350"/>
                    </a:cubicBezTo>
                    <a:cubicBezTo>
                      <a:pt x="193861" y="520700"/>
                      <a:pt x="205111" y="532221"/>
                      <a:pt x="219261" y="533400"/>
                    </a:cubicBezTo>
                    <a:lnTo>
                      <a:pt x="333561" y="542925"/>
                    </a:lnTo>
                    <a:cubicBezTo>
                      <a:pt x="397061" y="539750"/>
                      <a:pt x="460721" y="538908"/>
                      <a:pt x="524061" y="533400"/>
                    </a:cubicBezTo>
                    <a:cubicBezTo>
                      <a:pt x="557629" y="530481"/>
                      <a:pt x="550972" y="517785"/>
                      <a:pt x="581211" y="504825"/>
                    </a:cubicBezTo>
                    <a:cubicBezTo>
                      <a:pt x="593243" y="499668"/>
                      <a:pt x="606611" y="498475"/>
                      <a:pt x="619311" y="495300"/>
                    </a:cubicBezTo>
                    <a:cubicBezTo>
                      <a:pt x="661916" y="431393"/>
                      <a:pt x="611727" y="494006"/>
                      <a:pt x="666936" y="457200"/>
                    </a:cubicBezTo>
                    <a:cubicBezTo>
                      <a:pt x="678144" y="449728"/>
                      <a:pt x="683736" y="435167"/>
                      <a:pt x="695511" y="428625"/>
                    </a:cubicBezTo>
                    <a:cubicBezTo>
                      <a:pt x="713064" y="418873"/>
                      <a:pt x="734017" y="417033"/>
                      <a:pt x="752661" y="409575"/>
                    </a:cubicBezTo>
                    <a:cubicBezTo>
                      <a:pt x="791487" y="394045"/>
                      <a:pt x="800123" y="385953"/>
                      <a:pt x="828861" y="352425"/>
                    </a:cubicBezTo>
                    <a:cubicBezTo>
                      <a:pt x="845218" y="333342"/>
                      <a:pt x="869783" y="283458"/>
                      <a:pt x="876486" y="266700"/>
                    </a:cubicBezTo>
                    <a:cubicBezTo>
                      <a:pt x="897259" y="214769"/>
                      <a:pt x="866568" y="234551"/>
                      <a:pt x="924111" y="200025"/>
                    </a:cubicBezTo>
                    <a:cubicBezTo>
                      <a:pt x="926834" y="198391"/>
                      <a:pt x="930461" y="200025"/>
                      <a:pt x="933636" y="2000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22" name="フリーフォーム: 図形 21">
                <a:extLst>
                  <a:ext uri="{FF2B5EF4-FFF2-40B4-BE49-F238E27FC236}">
                    <a16:creationId xmlns:a16="http://schemas.microsoft.com/office/drawing/2014/main" id="{FD117A1B-D651-47B8-A90B-FA21ED39D37A}"/>
                  </a:ext>
                </a:extLst>
              </p:cNvPr>
              <p:cNvSpPr/>
              <p:nvPr/>
            </p:nvSpPr>
            <p:spPr bwMode="auto">
              <a:xfrm>
                <a:off x="5997562" y="4848225"/>
                <a:ext cx="679463" cy="1000125"/>
              </a:xfrm>
              <a:custGeom>
                <a:avLst/>
                <a:gdLst>
                  <a:gd name="connsiteX0" fmla="*/ 679463 w 679463"/>
                  <a:gd name="connsiteY0" fmla="*/ 0 h 1000125"/>
                  <a:gd name="connsiteX1" fmla="*/ 631838 w 679463"/>
                  <a:gd name="connsiteY1" fmla="*/ 38100 h 1000125"/>
                  <a:gd name="connsiteX2" fmla="*/ 622313 w 679463"/>
                  <a:gd name="connsiteY2" fmla="*/ 66675 h 1000125"/>
                  <a:gd name="connsiteX3" fmla="*/ 593738 w 679463"/>
                  <a:gd name="connsiteY3" fmla="*/ 104775 h 1000125"/>
                  <a:gd name="connsiteX4" fmla="*/ 555638 w 679463"/>
                  <a:gd name="connsiteY4" fmla="*/ 161925 h 1000125"/>
                  <a:gd name="connsiteX5" fmla="*/ 508013 w 679463"/>
                  <a:gd name="connsiteY5" fmla="*/ 228600 h 1000125"/>
                  <a:gd name="connsiteX6" fmla="*/ 441338 w 679463"/>
                  <a:gd name="connsiteY6" fmla="*/ 285750 h 1000125"/>
                  <a:gd name="connsiteX7" fmla="*/ 412763 w 679463"/>
                  <a:gd name="connsiteY7" fmla="*/ 304800 h 1000125"/>
                  <a:gd name="connsiteX8" fmla="*/ 384188 w 679463"/>
                  <a:gd name="connsiteY8" fmla="*/ 314325 h 1000125"/>
                  <a:gd name="connsiteX9" fmla="*/ 298463 w 679463"/>
                  <a:gd name="connsiteY9" fmla="*/ 371475 h 1000125"/>
                  <a:gd name="connsiteX10" fmla="*/ 269888 w 679463"/>
                  <a:gd name="connsiteY10" fmla="*/ 390525 h 1000125"/>
                  <a:gd name="connsiteX11" fmla="*/ 241313 w 679463"/>
                  <a:gd name="connsiteY11" fmla="*/ 419100 h 1000125"/>
                  <a:gd name="connsiteX12" fmla="*/ 203213 w 679463"/>
                  <a:gd name="connsiteY12" fmla="*/ 447675 h 1000125"/>
                  <a:gd name="connsiteX13" fmla="*/ 155588 w 679463"/>
                  <a:gd name="connsiteY13" fmla="*/ 504825 h 1000125"/>
                  <a:gd name="connsiteX14" fmla="*/ 146063 w 679463"/>
                  <a:gd name="connsiteY14" fmla="*/ 533400 h 1000125"/>
                  <a:gd name="connsiteX15" fmla="*/ 98438 w 679463"/>
                  <a:gd name="connsiteY15" fmla="*/ 619125 h 1000125"/>
                  <a:gd name="connsiteX16" fmla="*/ 69863 w 679463"/>
                  <a:gd name="connsiteY16" fmla="*/ 685800 h 1000125"/>
                  <a:gd name="connsiteX17" fmla="*/ 41288 w 679463"/>
                  <a:gd name="connsiteY17" fmla="*/ 790575 h 1000125"/>
                  <a:gd name="connsiteX18" fmla="*/ 31763 w 679463"/>
                  <a:gd name="connsiteY18" fmla="*/ 838200 h 1000125"/>
                  <a:gd name="connsiteX19" fmla="*/ 3188 w 679463"/>
                  <a:gd name="connsiteY19" fmla="*/ 876300 h 1000125"/>
                  <a:gd name="connsiteX20" fmla="*/ 3188 w 679463"/>
                  <a:gd name="connsiteY20" fmla="*/ 100012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79463" h="1000125">
                    <a:moveTo>
                      <a:pt x="679463" y="0"/>
                    </a:moveTo>
                    <a:cubicBezTo>
                      <a:pt x="663588" y="12700"/>
                      <a:pt x="645069" y="22664"/>
                      <a:pt x="631838" y="38100"/>
                    </a:cubicBezTo>
                    <a:cubicBezTo>
                      <a:pt x="625304" y="45723"/>
                      <a:pt x="627294" y="57958"/>
                      <a:pt x="622313" y="66675"/>
                    </a:cubicBezTo>
                    <a:cubicBezTo>
                      <a:pt x="614437" y="80458"/>
                      <a:pt x="602842" y="91770"/>
                      <a:pt x="593738" y="104775"/>
                    </a:cubicBezTo>
                    <a:cubicBezTo>
                      <a:pt x="580608" y="123532"/>
                      <a:pt x="568338" y="142875"/>
                      <a:pt x="555638" y="161925"/>
                    </a:cubicBezTo>
                    <a:cubicBezTo>
                      <a:pt x="540561" y="184540"/>
                      <a:pt x="525735" y="207925"/>
                      <a:pt x="508013" y="228600"/>
                    </a:cubicBezTo>
                    <a:cubicBezTo>
                      <a:pt x="486150" y="254107"/>
                      <a:pt x="469075" y="265938"/>
                      <a:pt x="441338" y="285750"/>
                    </a:cubicBezTo>
                    <a:cubicBezTo>
                      <a:pt x="432023" y="292404"/>
                      <a:pt x="423002" y="299680"/>
                      <a:pt x="412763" y="304800"/>
                    </a:cubicBezTo>
                    <a:cubicBezTo>
                      <a:pt x="403783" y="309290"/>
                      <a:pt x="392965" y="309449"/>
                      <a:pt x="384188" y="314325"/>
                    </a:cubicBezTo>
                    <a:lnTo>
                      <a:pt x="298463" y="371475"/>
                    </a:lnTo>
                    <a:cubicBezTo>
                      <a:pt x="288938" y="377825"/>
                      <a:pt x="277983" y="382430"/>
                      <a:pt x="269888" y="390525"/>
                    </a:cubicBezTo>
                    <a:cubicBezTo>
                      <a:pt x="260363" y="400050"/>
                      <a:pt x="251540" y="410334"/>
                      <a:pt x="241313" y="419100"/>
                    </a:cubicBezTo>
                    <a:cubicBezTo>
                      <a:pt x="229260" y="429431"/>
                      <a:pt x="215266" y="437344"/>
                      <a:pt x="203213" y="447675"/>
                    </a:cubicBezTo>
                    <a:cubicBezTo>
                      <a:pt x="184781" y="463474"/>
                      <a:pt x="166611" y="482779"/>
                      <a:pt x="155588" y="504825"/>
                    </a:cubicBezTo>
                    <a:cubicBezTo>
                      <a:pt x="151098" y="513805"/>
                      <a:pt x="150553" y="524420"/>
                      <a:pt x="146063" y="533400"/>
                    </a:cubicBezTo>
                    <a:cubicBezTo>
                      <a:pt x="127876" y="569775"/>
                      <a:pt x="112197" y="582433"/>
                      <a:pt x="98438" y="619125"/>
                    </a:cubicBezTo>
                    <a:cubicBezTo>
                      <a:pt x="72078" y="689419"/>
                      <a:pt x="108469" y="627892"/>
                      <a:pt x="69863" y="685800"/>
                    </a:cubicBezTo>
                    <a:cubicBezTo>
                      <a:pt x="48271" y="815352"/>
                      <a:pt x="75705" y="675851"/>
                      <a:pt x="41288" y="790575"/>
                    </a:cubicBezTo>
                    <a:cubicBezTo>
                      <a:pt x="36636" y="806082"/>
                      <a:pt x="38338" y="823406"/>
                      <a:pt x="31763" y="838200"/>
                    </a:cubicBezTo>
                    <a:cubicBezTo>
                      <a:pt x="25316" y="852707"/>
                      <a:pt x="5947" y="860667"/>
                      <a:pt x="3188" y="876300"/>
                    </a:cubicBezTo>
                    <a:cubicBezTo>
                      <a:pt x="-3985" y="916947"/>
                      <a:pt x="3188" y="958850"/>
                      <a:pt x="3188" y="10001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33" name="フリーフォーム: 図形 32">
                <a:extLst>
                  <a:ext uri="{FF2B5EF4-FFF2-40B4-BE49-F238E27FC236}">
                    <a16:creationId xmlns:a16="http://schemas.microsoft.com/office/drawing/2014/main" id="{7F5D4B1B-7BD1-4C33-B086-F078E9F77819}"/>
                  </a:ext>
                </a:extLst>
              </p:cNvPr>
              <p:cNvSpPr/>
              <p:nvPr/>
            </p:nvSpPr>
            <p:spPr bwMode="auto">
              <a:xfrm>
                <a:off x="5010150" y="5143500"/>
                <a:ext cx="714375" cy="733425"/>
              </a:xfrm>
              <a:custGeom>
                <a:avLst/>
                <a:gdLst>
                  <a:gd name="connsiteX0" fmla="*/ 0 w 714375"/>
                  <a:gd name="connsiteY0" fmla="*/ 209550 h 733425"/>
                  <a:gd name="connsiteX1" fmla="*/ 66675 w 714375"/>
                  <a:gd name="connsiteY1" fmla="*/ 152400 h 733425"/>
                  <a:gd name="connsiteX2" fmla="*/ 114300 w 714375"/>
                  <a:gd name="connsiteY2" fmla="*/ 66675 h 733425"/>
                  <a:gd name="connsiteX3" fmla="*/ 142875 w 714375"/>
                  <a:gd name="connsiteY3" fmla="*/ 57150 h 733425"/>
                  <a:gd name="connsiteX4" fmla="*/ 171450 w 714375"/>
                  <a:gd name="connsiteY4" fmla="*/ 38100 h 733425"/>
                  <a:gd name="connsiteX5" fmla="*/ 219075 w 714375"/>
                  <a:gd name="connsiteY5" fmla="*/ 28575 h 733425"/>
                  <a:gd name="connsiteX6" fmla="*/ 276225 w 714375"/>
                  <a:gd name="connsiteY6" fmla="*/ 0 h 733425"/>
                  <a:gd name="connsiteX7" fmla="*/ 533400 w 714375"/>
                  <a:gd name="connsiteY7" fmla="*/ 19050 h 733425"/>
                  <a:gd name="connsiteX8" fmla="*/ 600075 w 714375"/>
                  <a:gd name="connsiteY8" fmla="*/ 47625 h 733425"/>
                  <a:gd name="connsiteX9" fmla="*/ 628650 w 714375"/>
                  <a:gd name="connsiteY9" fmla="*/ 57150 h 733425"/>
                  <a:gd name="connsiteX10" fmla="*/ 695325 w 714375"/>
                  <a:gd name="connsiteY10" fmla="*/ 142875 h 733425"/>
                  <a:gd name="connsiteX11" fmla="*/ 714375 w 714375"/>
                  <a:gd name="connsiteY11" fmla="*/ 200025 h 733425"/>
                  <a:gd name="connsiteX12" fmla="*/ 704850 w 714375"/>
                  <a:gd name="connsiteY12" fmla="*/ 304800 h 733425"/>
                  <a:gd name="connsiteX13" fmla="*/ 685800 w 714375"/>
                  <a:gd name="connsiteY13" fmla="*/ 342900 h 733425"/>
                  <a:gd name="connsiteX14" fmla="*/ 676275 w 714375"/>
                  <a:gd name="connsiteY14" fmla="*/ 371475 h 733425"/>
                  <a:gd name="connsiteX15" fmla="*/ 657225 w 714375"/>
                  <a:gd name="connsiteY15" fmla="*/ 409575 h 733425"/>
                  <a:gd name="connsiteX16" fmla="*/ 647700 w 714375"/>
                  <a:gd name="connsiteY16" fmla="*/ 447675 h 733425"/>
                  <a:gd name="connsiteX17" fmla="*/ 600075 w 714375"/>
                  <a:gd name="connsiteY17" fmla="*/ 514350 h 733425"/>
                  <a:gd name="connsiteX18" fmla="*/ 581025 w 714375"/>
                  <a:gd name="connsiteY18" fmla="*/ 552450 h 733425"/>
                  <a:gd name="connsiteX19" fmla="*/ 561975 w 714375"/>
                  <a:gd name="connsiteY19" fmla="*/ 600075 h 733425"/>
                  <a:gd name="connsiteX20" fmla="*/ 552450 w 714375"/>
                  <a:gd name="connsiteY20" fmla="*/ 647700 h 733425"/>
                  <a:gd name="connsiteX21" fmla="*/ 533400 w 714375"/>
                  <a:gd name="connsiteY21" fmla="*/ 676275 h 733425"/>
                  <a:gd name="connsiteX22" fmla="*/ 495300 w 714375"/>
                  <a:gd name="connsiteY22" fmla="*/ 733425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4375" h="733425">
                    <a:moveTo>
                      <a:pt x="0" y="209550"/>
                    </a:moveTo>
                    <a:cubicBezTo>
                      <a:pt x="40507" y="185246"/>
                      <a:pt x="47827" y="190096"/>
                      <a:pt x="66675" y="152400"/>
                    </a:cubicBezTo>
                    <a:cubicBezTo>
                      <a:pt x="80094" y="125562"/>
                      <a:pt x="78261" y="78688"/>
                      <a:pt x="114300" y="66675"/>
                    </a:cubicBezTo>
                    <a:cubicBezTo>
                      <a:pt x="123825" y="63500"/>
                      <a:pt x="133895" y="61640"/>
                      <a:pt x="142875" y="57150"/>
                    </a:cubicBezTo>
                    <a:cubicBezTo>
                      <a:pt x="153114" y="52030"/>
                      <a:pt x="160731" y="42120"/>
                      <a:pt x="171450" y="38100"/>
                    </a:cubicBezTo>
                    <a:cubicBezTo>
                      <a:pt x="186609" y="32416"/>
                      <a:pt x="203369" y="32502"/>
                      <a:pt x="219075" y="28575"/>
                    </a:cubicBezTo>
                    <a:cubicBezTo>
                      <a:pt x="250623" y="20688"/>
                      <a:pt x="248289" y="18624"/>
                      <a:pt x="276225" y="0"/>
                    </a:cubicBezTo>
                    <a:cubicBezTo>
                      <a:pt x="361950" y="6350"/>
                      <a:pt x="447867" y="10497"/>
                      <a:pt x="533400" y="19050"/>
                    </a:cubicBezTo>
                    <a:cubicBezTo>
                      <a:pt x="552824" y="20992"/>
                      <a:pt x="584986" y="41158"/>
                      <a:pt x="600075" y="47625"/>
                    </a:cubicBezTo>
                    <a:cubicBezTo>
                      <a:pt x="609303" y="51580"/>
                      <a:pt x="619125" y="53975"/>
                      <a:pt x="628650" y="57150"/>
                    </a:cubicBezTo>
                    <a:cubicBezTo>
                      <a:pt x="663536" y="92036"/>
                      <a:pt x="674316" y="96656"/>
                      <a:pt x="695325" y="142875"/>
                    </a:cubicBezTo>
                    <a:cubicBezTo>
                      <a:pt x="703634" y="161156"/>
                      <a:pt x="714375" y="200025"/>
                      <a:pt x="714375" y="200025"/>
                    </a:cubicBezTo>
                    <a:cubicBezTo>
                      <a:pt x="711200" y="234950"/>
                      <a:pt x="711728" y="270412"/>
                      <a:pt x="704850" y="304800"/>
                    </a:cubicBezTo>
                    <a:cubicBezTo>
                      <a:pt x="702065" y="318723"/>
                      <a:pt x="691393" y="329849"/>
                      <a:pt x="685800" y="342900"/>
                    </a:cubicBezTo>
                    <a:cubicBezTo>
                      <a:pt x="681845" y="352128"/>
                      <a:pt x="680230" y="362247"/>
                      <a:pt x="676275" y="371475"/>
                    </a:cubicBezTo>
                    <a:cubicBezTo>
                      <a:pt x="670682" y="384526"/>
                      <a:pt x="662211" y="396280"/>
                      <a:pt x="657225" y="409575"/>
                    </a:cubicBezTo>
                    <a:cubicBezTo>
                      <a:pt x="652628" y="421832"/>
                      <a:pt x="652857" y="435643"/>
                      <a:pt x="647700" y="447675"/>
                    </a:cubicBezTo>
                    <a:cubicBezTo>
                      <a:pt x="642204" y="460498"/>
                      <a:pt x="604510" y="507253"/>
                      <a:pt x="600075" y="514350"/>
                    </a:cubicBezTo>
                    <a:cubicBezTo>
                      <a:pt x="592550" y="526391"/>
                      <a:pt x="586792" y="539475"/>
                      <a:pt x="581025" y="552450"/>
                    </a:cubicBezTo>
                    <a:cubicBezTo>
                      <a:pt x="574081" y="568074"/>
                      <a:pt x="566888" y="583698"/>
                      <a:pt x="561975" y="600075"/>
                    </a:cubicBezTo>
                    <a:cubicBezTo>
                      <a:pt x="557323" y="615582"/>
                      <a:pt x="558134" y="632541"/>
                      <a:pt x="552450" y="647700"/>
                    </a:cubicBezTo>
                    <a:cubicBezTo>
                      <a:pt x="548430" y="658419"/>
                      <a:pt x="540054" y="666960"/>
                      <a:pt x="533400" y="676275"/>
                    </a:cubicBezTo>
                    <a:cubicBezTo>
                      <a:pt x="496917" y="727351"/>
                      <a:pt x="513556" y="696913"/>
                      <a:pt x="495300" y="7334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5" name="フリーフォーム: 図形 4">
                <a:extLst>
                  <a:ext uri="{FF2B5EF4-FFF2-40B4-BE49-F238E27FC236}">
                    <a16:creationId xmlns:a16="http://schemas.microsoft.com/office/drawing/2014/main" id="{69319CE9-5848-4E64-BAEC-AA19C393105F}"/>
                  </a:ext>
                </a:extLst>
              </p:cNvPr>
              <p:cNvSpPr/>
              <p:nvPr/>
            </p:nvSpPr>
            <p:spPr bwMode="auto">
              <a:xfrm>
                <a:off x="4162394" y="4371975"/>
                <a:ext cx="1143031" cy="1485900"/>
              </a:xfrm>
              <a:custGeom>
                <a:avLst/>
                <a:gdLst>
                  <a:gd name="connsiteX0" fmla="*/ 1143031 w 1143031"/>
                  <a:gd name="connsiteY0" fmla="*/ 0 h 1485900"/>
                  <a:gd name="connsiteX1" fmla="*/ 1114456 w 1143031"/>
                  <a:gd name="connsiteY1" fmla="*/ 95250 h 1485900"/>
                  <a:gd name="connsiteX2" fmla="*/ 1095406 w 1143031"/>
                  <a:gd name="connsiteY2" fmla="*/ 142875 h 1485900"/>
                  <a:gd name="connsiteX3" fmla="*/ 1085881 w 1143031"/>
                  <a:gd name="connsiteY3" fmla="*/ 180975 h 1485900"/>
                  <a:gd name="connsiteX4" fmla="*/ 1066831 w 1143031"/>
                  <a:gd name="connsiteY4" fmla="*/ 219075 h 1485900"/>
                  <a:gd name="connsiteX5" fmla="*/ 1057306 w 1143031"/>
                  <a:gd name="connsiteY5" fmla="*/ 257175 h 1485900"/>
                  <a:gd name="connsiteX6" fmla="*/ 990631 w 1143031"/>
                  <a:gd name="connsiteY6" fmla="*/ 314325 h 1485900"/>
                  <a:gd name="connsiteX7" fmla="*/ 971581 w 1143031"/>
                  <a:gd name="connsiteY7" fmla="*/ 342900 h 1485900"/>
                  <a:gd name="connsiteX8" fmla="*/ 943006 w 1143031"/>
                  <a:gd name="connsiteY8" fmla="*/ 352425 h 1485900"/>
                  <a:gd name="connsiteX9" fmla="*/ 914431 w 1143031"/>
                  <a:gd name="connsiteY9" fmla="*/ 371475 h 1485900"/>
                  <a:gd name="connsiteX10" fmla="*/ 857281 w 1143031"/>
                  <a:gd name="connsiteY10" fmla="*/ 400050 h 1485900"/>
                  <a:gd name="connsiteX11" fmla="*/ 790606 w 1143031"/>
                  <a:gd name="connsiteY11" fmla="*/ 457200 h 1485900"/>
                  <a:gd name="connsiteX12" fmla="*/ 771556 w 1143031"/>
                  <a:gd name="connsiteY12" fmla="*/ 523875 h 1485900"/>
                  <a:gd name="connsiteX13" fmla="*/ 762031 w 1143031"/>
                  <a:gd name="connsiteY13" fmla="*/ 552450 h 1485900"/>
                  <a:gd name="connsiteX14" fmla="*/ 733456 w 1143031"/>
                  <a:gd name="connsiteY14" fmla="*/ 666750 h 1485900"/>
                  <a:gd name="connsiteX15" fmla="*/ 723931 w 1143031"/>
                  <a:gd name="connsiteY15" fmla="*/ 695325 h 1485900"/>
                  <a:gd name="connsiteX16" fmla="*/ 695356 w 1143031"/>
                  <a:gd name="connsiteY16" fmla="*/ 723900 h 1485900"/>
                  <a:gd name="connsiteX17" fmla="*/ 628681 w 1143031"/>
                  <a:gd name="connsiteY17" fmla="*/ 800100 h 1485900"/>
                  <a:gd name="connsiteX18" fmla="*/ 523906 w 1143031"/>
                  <a:gd name="connsiteY18" fmla="*/ 857250 h 1485900"/>
                  <a:gd name="connsiteX19" fmla="*/ 495331 w 1143031"/>
                  <a:gd name="connsiteY19" fmla="*/ 866775 h 1485900"/>
                  <a:gd name="connsiteX20" fmla="*/ 400081 w 1143031"/>
                  <a:gd name="connsiteY20" fmla="*/ 914400 h 1485900"/>
                  <a:gd name="connsiteX21" fmla="*/ 371506 w 1143031"/>
                  <a:gd name="connsiteY21" fmla="*/ 942975 h 1485900"/>
                  <a:gd name="connsiteX22" fmla="*/ 276256 w 1143031"/>
                  <a:gd name="connsiteY22" fmla="*/ 1009650 h 1485900"/>
                  <a:gd name="connsiteX23" fmla="*/ 181006 w 1143031"/>
                  <a:gd name="connsiteY23" fmla="*/ 1095375 h 1485900"/>
                  <a:gd name="connsiteX24" fmla="*/ 152431 w 1143031"/>
                  <a:gd name="connsiteY24" fmla="*/ 1143000 h 1485900"/>
                  <a:gd name="connsiteX25" fmla="*/ 142906 w 1143031"/>
                  <a:gd name="connsiteY25" fmla="*/ 1181100 h 1485900"/>
                  <a:gd name="connsiteX26" fmla="*/ 133381 w 1143031"/>
                  <a:gd name="connsiteY26" fmla="*/ 1228725 h 1485900"/>
                  <a:gd name="connsiteX27" fmla="*/ 104806 w 1143031"/>
                  <a:gd name="connsiteY27" fmla="*/ 1314450 h 1485900"/>
                  <a:gd name="connsiteX28" fmla="*/ 85756 w 1143031"/>
                  <a:gd name="connsiteY28" fmla="*/ 1381125 h 1485900"/>
                  <a:gd name="connsiteX29" fmla="*/ 66706 w 1143031"/>
                  <a:gd name="connsiteY29" fmla="*/ 1419225 h 1485900"/>
                  <a:gd name="connsiteX30" fmla="*/ 38131 w 1143031"/>
                  <a:gd name="connsiteY30" fmla="*/ 1447800 h 1485900"/>
                  <a:gd name="connsiteX31" fmla="*/ 31 w 1143031"/>
                  <a:gd name="connsiteY31" fmla="*/ 1485900 h 148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43031" h="1485900">
                    <a:moveTo>
                      <a:pt x="1143031" y="0"/>
                    </a:moveTo>
                    <a:cubicBezTo>
                      <a:pt x="1090767" y="130661"/>
                      <a:pt x="1153091" y="-33532"/>
                      <a:pt x="1114456" y="95250"/>
                    </a:cubicBezTo>
                    <a:cubicBezTo>
                      <a:pt x="1109543" y="111627"/>
                      <a:pt x="1100813" y="126655"/>
                      <a:pt x="1095406" y="142875"/>
                    </a:cubicBezTo>
                    <a:cubicBezTo>
                      <a:pt x="1091266" y="155294"/>
                      <a:pt x="1090478" y="168718"/>
                      <a:pt x="1085881" y="180975"/>
                    </a:cubicBezTo>
                    <a:cubicBezTo>
                      <a:pt x="1080895" y="194270"/>
                      <a:pt x="1071817" y="205780"/>
                      <a:pt x="1066831" y="219075"/>
                    </a:cubicBezTo>
                    <a:cubicBezTo>
                      <a:pt x="1062234" y="231332"/>
                      <a:pt x="1064244" y="246074"/>
                      <a:pt x="1057306" y="257175"/>
                    </a:cubicBezTo>
                    <a:cubicBezTo>
                      <a:pt x="1040808" y="283572"/>
                      <a:pt x="1015222" y="297931"/>
                      <a:pt x="990631" y="314325"/>
                    </a:cubicBezTo>
                    <a:cubicBezTo>
                      <a:pt x="984281" y="323850"/>
                      <a:pt x="980520" y="335749"/>
                      <a:pt x="971581" y="342900"/>
                    </a:cubicBezTo>
                    <a:cubicBezTo>
                      <a:pt x="963741" y="349172"/>
                      <a:pt x="951986" y="347935"/>
                      <a:pt x="943006" y="352425"/>
                    </a:cubicBezTo>
                    <a:cubicBezTo>
                      <a:pt x="932767" y="357545"/>
                      <a:pt x="924438" y="365916"/>
                      <a:pt x="914431" y="371475"/>
                    </a:cubicBezTo>
                    <a:cubicBezTo>
                      <a:pt x="895813" y="381818"/>
                      <a:pt x="875544" y="389092"/>
                      <a:pt x="857281" y="400050"/>
                    </a:cubicBezTo>
                    <a:cubicBezTo>
                      <a:pt x="826733" y="418379"/>
                      <a:pt x="814854" y="432952"/>
                      <a:pt x="790606" y="457200"/>
                    </a:cubicBezTo>
                    <a:cubicBezTo>
                      <a:pt x="767768" y="525713"/>
                      <a:pt x="795476" y="440154"/>
                      <a:pt x="771556" y="523875"/>
                    </a:cubicBezTo>
                    <a:cubicBezTo>
                      <a:pt x="768798" y="533529"/>
                      <a:pt x="764618" y="542749"/>
                      <a:pt x="762031" y="552450"/>
                    </a:cubicBezTo>
                    <a:cubicBezTo>
                      <a:pt x="751912" y="590397"/>
                      <a:pt x="745875" y="629493"/>
                      <a:pt x="733456" y="666750"/>
                    </a:cubicBezTo>
                    <a:cubicBezTo>
                      <a:pt x="730281" y="676275"/>
                      <a:pt x="729500" y="686971"/>
                      <a:pt x="723931" y="695325"/>
                    </a:cubicBezTo>
                    <a:cubicBezTo>
                      <a:pt x="716459" y="706533"/>
                      <a:pt x="704122" y="713673"/>
                      <a:pt x="695356" y="723900"/>
                    </a:cubicBezTo>
                    <a:cubicBezTo>
                      <a:pt x="664053" y="760420"/>
                      <a:pt x="668901" y="768818"/>
                      <a:pt x="628681" y="800100"/>
                    </a:cubicBezTo>
                    <a:cubicBezTo>
                      <a:pt x="608611" y="815710"/>
                      <a:pt x="544903" y="847918"/>
                      <a:pt x="523906" y="857250"/>
                    </a:cubicBezTo>
                    <a:cubicBezTo>
                      <a:pt x="514731" y="861328"/>
                      <a:pt x="504311" y="862285"/>
                      <a:pt x="495331" y="866775"/>
                    </a:cubicBezTo>
                    <a:cubicBezTo>
                      <a:pt x="370758" y="929061"/>
                      <a:pt x="522420" y="865465"/>
                      <a:pt x="400081" y="914400"/>
                    </a:cubicBezTo>
                    <a:cubicBezTo>
                      <a:pt x="390556" y="923925"/>
                      <a:pt x="381733" y="934209"/>
                      <a:pt x="371506" y="942975"/>
                    </a:cubicBezTo>
                    <a:cubicBezTo>
                      <a:pt x="307038" y="998233"/>
                      <a:pt x="358227" y="944073"/>
                      <a:pt x="276256" y="1009650"/>
                    </a:cubicBezTo>
                    <a:cubicBezTo>
                      <a:pt x="242291" y="1036822"/>
                      <a:pt x="208562" y="1060930"/>
                      <a:pt x="181006" y="1095375"/>
                    </a:cubicBezTo>
                    <a:cubicBezTo>
                      <a:pt x="169441" y="1109831"/>
                      <a:pt x="161956" y="1127125"/>
                      <a:pt x="152431" y="1143000"/>
                    </a:cubicBezTo>
                    <a:cubicBezTo>
                      <a:pt x="149256" y="1155700"/>
                      <a:pt x="145746" y="1168321"/>
                      <a:pt x="142906" y="1181100"/>
                    </a:cubicBezTo>
                    <a:cubicBezTo>
                      <a:pt x="139394" y="1196904"/>
                      <a:pt x="137829" y="1213159"/>
                      <a:pt x="133381" y="1228725"/>
                    </a:cubicBezTo>
                    <a:cubicBezTo>
                      <a:pt x="125106" y="1257687"/>
                      <a:pt x="112111" y="1285229"/>
                      <a:pt x="104806" y="1314450"/>
                    </a:cubicBezTo>
                    <a:cubicBezTo>
                      <a:pt x="99973" y="1333784"/>
                      <a:pt x="93955" y="1361994"/>
                      <a:pt x="85756" y="1381125"/>
                    </a:cubicBezTo>
                    <a:cubicBezTo>
                      <a:pt x="80163" y="1394176"/>
                      <a:pt x="74959" y="1407671"/>
                      <a:pt x="66706" y="1419225"/>
                    </a:cubicBezTo>
                    <a:cubicBezTo>
                      <a:pt x="58876" y="1430186"/>
                      <a:pt x="48358" y="1439034"/>
                      <a:pt x="38131" y="1447800"/>
                    </a:cubicBezTo>
                    <a:cubicBezTo>
                      <a:pt x="-2509" y="1482634"/>
                      <a:pt x="31" y="1459629"/>
                      <a:pt x="31" y="148590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21" name="テキスト ボックス 120">
                <a:extLst>
                  <a:ext uri="{FF2B5EF4-FFF2-40B4-BE49-F238E27FC236}">
                    <a16:creationId xmlns:a16="http://schemas.microsoft.com/office/drawing/2014/main" id="{BD77AC22-3B64-438D-8179-76A5140D744C}"/>
                  </a:ext>
                </a:extLst>
              </p:cNvPr>
              <p:cNvSpPr txBox="1"/>
              <p:nvPr/>
            </p:nvSpPr>
            <p:spPr>
              <a:xfrm>
                <a:off x="5935853" y="4437112"/>
                <a:ext cx="57579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Tumor </a:t>
                </a:r>
              </a:p>
            </p:txBody>
          </p:sp>
          <p:sp>
            <p:nvSpPr>
              <p:cNvPr id="125" name="テキスト ボックス 124">
                <a:extLst>
                  <a:ext uri="{FF2B5EF4-FFF2-40B4-BE49-F238E27FC236}">
                    <a16:creationId xmlns:a16="http://schemas.microsoft.com/office/drawing/2014/main" id="{0E7E5856-E8D1-4D99-8769-EBE1D3C214DD}"/>
                  </a:ext>
                </a:extLst>
              </p:cNvPr>
              <p:cNvSpPr txBox="1"/>
              <p:nvPr/>
            </p:nvSpPr>
            <p:spPr>
              <a:xfrm>
                <a:off x="3919629" y="4725144"/>
                <a:ext cx="57579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Tumor </a:t>
                </a:r>
              </a:p>
            </p:txBody>
          </p:sp>
          <p:sp>
            <p:nvSpPr>
              <p:cNvPr id="126" name="テキスト ボックス 125">
                <a:extLst>
                  <a:ext uri="{FF2B5EF4-FFF2-40B4-BE49-F238E27FC236}">
                    <a16:creationId xmlns:a16="http://schemas.microsoft.com/office/drawing/2014/main" id="{5222B9DA-08E5-4C5D-BD1E-C0CD0FB80E55}"/>
                  </a:ext>
                </a:extLst>
              </p:cNvPr>
              <p:cNvSpPr txBox="1"/>
              <p:nvPr/>
            </p:nvSpPr>
            <p:spPr>
              <a:xfrm>
                <a:off x="6223885" y="5214392"/>
                <a:ext cx="57579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bg1"/>
                    </a:solidFill>
                  </a:rPr>
                  <a:t>Tumor </a:t>
                </a:r>
              </a:p>
            </p:txBody>
          </p:sp>
          <p:sp>
            <p:nvSpPr>
              <p:cNvPr id="130" name="フリーフォーム: 図形 129">
                <a:extLst>
                  <a:ext uri="{FF2B5EF4-FFF2-40B4-BE49-F238E27FC236}">
                    <a16:creationId xmlns:a16="http://schemas.microsoft.com/office/drawing/2014/main" id="{B0E83C46-E978-4BFE-A634-BF211A6FAA24}"/>
                  </a:ext>
                </a:extLst>
              </p:cNvPr>
              <p:cNvSpPr/>
              <p:nvPr/>
            </p:nvSpPr>
            <p:spPr bwMode="auto">
              <a:xfrm>
                <a:off x="2559193" y="4391025"/>
                <a:ext cx="933636" cy="542925"/>
              </a:xfrm>
              <a:custGeom>
                <a:avLst/>
                <a:gdLst>
                  <a:gd name="connsiteX0" fmla="*/ 9711 w 933636"/>
                  <a:gd name="connsiteY0" fmla="*/ 0 h 542925"/>
                  <a:gd name="connsiteX1" fmla="*/ 9711 w 933636"/>
                  <a:gd name="connsiteY1" fmla="*/ 314325 h 542925"/>
                  <a:gd name="connsiteX2" fmla="*/ 28761 w 933636"/>
                  <a:gd name="connsiteY2" fmla="*/ 390525 h 542925"/>
                  <a:gd name="connsiteX3" fmla="*/ 38286 w 933636"/>
                  <a:gd name="connsiteY3" fmla="*/ 419100 h 542925"/>
                  <a:gd name="connsiteX4" fmla="*/ 181161 w 933636"/>
                  <a:gd name="connsiteY4" fmla="*/ 514350 h 542925"/>
                  <a:gd name="connsiteX5" fmla="*/ 219261 w 933636"/>
                  <a:gd name="connsiteY5" fmla="*/ 533400 h 542925"/>
                  <a:gd name="connsiteX6" fmla="*/ 333561 w 933636"/>
                  <a:gd name="connsiteY6" fmla="*/ 542925 h 542925"/>
                  <a:gd name="connsiteX7" fmla="*/ 524061 w 933636"/>
                  <a:gd name="connsiteY7" fmla="*/ 533400 h 542925"/>
                  <a:gd name="connsiteX8" fmla="*/ 581211 w 933636"/>
                  <a:gd name="connsiteY8" fmla="*/ 504825 h 542925"/>
                  <a:gd name="connsiteX9" fmla="*/ 619311 w 933636"/>
                  <a:gd name="connsiteY9" fmla="*/ 495300 h 542925"/>
                  <a:gd name="connsiteX10" fmla="*/ 666936 w 933636"/>
                  <a:gd name="connsiteY10" fmla="*/ 457200 h 542925"/>
                  <a:gd name="connsiteX11" fmla="*/ 695511 w 933636"/>
                  <a:gd name="connsiteY11" fmla="*/ 428625 h 542925"/>
                  <a:gd name="connsiteX12" fmla="*/ 752661 w 933636"/>
                  <a:gd name="connsiteY12" fmla="*/ 409575 h 542925"/>
                  <a:gd name="connsiteX13" fmla="*/ 828861 w 933636"/>
                  <a:gd name="connsiteY13" fmla="*/ 352425 h 542925"/>
                  <a:gd name="connsiteX14" fmla="*/ 876486 w 933636"/>
                  <a:gd name="connsiteY14" fmla="*/ 266700 h 542925"/>
                  <a:gd name="connsiteX15" fmla="*/ 924111 w 933636"/>
                  <a:gd name="connsiteY15" fmla="*/ 200025 h 542925"/>
                  <a:gd name="connsiteX16" fmla="*/ 933636 w 933636"/>
                  <a:gd name="connsiteY16" fmla="*/ 20002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33636" h="542925">
                    <a:moveTo>
                      <a:pt x="9711" y="0"/>
                    </a:moveTo>
                    <a:cubicBezTo>
                      <a:pt x="1581" y="138204"/>
                      <a:pt x="-7314" y="178125"/>
                      <a:pt x="9711" y="314325"/>
                    </a:cubicBezTo>
                    <a:cubicBezTo>
                      <a:pt x="12958" y="340305"/>
                      <a:pt x="20482" y="365687"/>
                      <a:pt x="28761" y="390525"/>
                    </a:cubicBezTo>
                    <a:cubicBezTo>
                      <a:pt x="31936" y="400050"/>
                      <a:pt x="32450" y="410930"/>
                      <a:pt x="38286" y="419100"/>
                    </a:cubicBezTo>
                    <a:cubicBezTo>
                      <a:pt x="72786" y="467400"/>
                      <a:pt x="130656" y="489098"/>
                      <a:pt x="181161" y="514350"/>
                    </a:cubicBezTo>
                    <a:cubicBezTo>
                      <a:pt x="193861" y="520700"/>
                      <a:pt x="205111" y="532221"/>
                      <a:pt x="219261" y="533400"/>
                    </a:cubicBezTo>
                    <a:lnTo>
                      <a:pt x="333561" y="542925"/>
                    </a:lnTo>
                    <a:cubicBezTo>
                      <a:pt x="397061" y="539750"/>
                      <a:pt x="460721" y="538908"/>
                      <a:pt x="524061" y="533400"/>
                    </a:cubicBezTo>
                    <a:cubicBezTo>
                      <a:pt x="557629" y="530481"/>
                      <a:pt x="550972" y="517785"/>
                      <a:pt x="581211" y="504825"/>
                    </a:cubicBezTo>
                    <a:cubicBezTo>
                      <a:pt x="593243" y="499668"/>
                      <a:pt x="606611" y="498475"/>
                      <a:pt x="619311" y="495300"/>
                    </a:cubicBezTo>
                    <a:cubicBezTo>
                      <a:pt x="661916" y="431393"/>
                      <a:pt x="611727" y="494006"/>
                      <a:pt x="666936" y="457200"/>
                    </a:cubicBezTo>
                    <a:cubicBezTo>
                      <a:pt x="678144" y="449728"/>
                      <a:pt x="683736" y="435167"/>
                      <a:pt x="695511" y="428625"/>
                    </a:cubicBezTo>
                    <a:cubicBezTo>
                      <a:pt x="713064" y="418873"/>
                      <a:pt x="734017" y="417033"/>
                      <a:pt x="752661" y="409575"/>
                    </a:cubicBezTo>
                    <a:cubicBezTo>
                      <a:pt x="791487" y="394045"/>
                      <a:pt x="800123" y="385953"/>
                      <a:pt x="828861" y="352425"/>
                    </a:cubicBezTo>
                    <a:cubicBezTo>
                      <a:pt x="845218" y="333342"/>
                      <a:pt x="869783" y="283458"/>
                      <a:pt x="876486" y="266700"/>
                    </a:cubicBezTo>
                    <a:cubicBezTo>
                      <a:pt x="897259" y="214769"/>
                      <a:pt x="866568" y="234551"/>
                      <a:pt x="924111" y="200025"/>
                    </a:cubicBezTo>
                    <a:cubicBezTo>
                      <a:pt x="926834" y="198391"/>
                      <a:pt x="930461" y="200025"/>
                      <a:pt x="933636" y="2000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31" name="フリーフォーム: 図形 130">
                <a:extLst>
                  <a:ext uri="{FF2B5EF4-FFF2-40B4-BE49-F238E27FC236}">
                    <a16:creationId xmlns:a16="http://schemas.microsoft.com/office/drawing/2014/main" id="{4BB1B5DC-DA39-4B6C-8FF1-5C1BF0F7B506}"/>
                  </a:ext>
                </a:extLst>
              </p:cNvPr>
              <p:cNvSpPr/>
              <p:nvPr/>
            </p:nvSpPr>
            <p:spPr bwMode="auto">
              <a:xfrm>
                <a:off x="2813366" y="4848225"/>
                <a:ext cx="679463" cy="1000125"/>
              </a:xfrm>
              <a:custGeom>
                <a:avLst/>
                <a:gdLst>
                  <a:gd name="connsiteX0" fmla="*/ 679463 w 679463"/>
                  <a:gd name="connsiteY0" fmla="*/ 0 h 1000125"/>
                  <a:gd name="connsiteX1" fmla="*/ 631838 w 679463"/>
                  <a:gd name="connsiteY1" fmla="*/ 38100 h 1000125"/>
                  <a:gd name="connsiteX2" fmla="*/ 622313 w 679463"/>
                  <a:gd name="connsiteY2" fmla="*/ 66675 h 1000125"/>
                  <a:gd name="connsiteX3" fmla="*/ 593738 w 679463"/>
                  <a:gd name="connsiteY3" fmla="*/ 104775 h 1000125"/>
                  <a:gd name="connsiteX4" fmla="*/ 555638 w 679463"/>
                  <a:gd name="connsiteY4" fmla="*/ 161925 h 1000125"/>
                  <a:gd name="connsiteX5" fmla="*/ 508013 w 679463"/>
                  <a:gd name="connsiteY5" fmla="*/ 228600 h 1000125"/>
                  <a:gd name="connsiteX6" fmla="*/ 441338 w 679463"/>
                  <a:gd name="connsiteY6" fmla="*/ 285750 h 1000125"/>
                  <a:gd name="connsiteX7" fmla="*/ 412763 w 679463"/>
                  <a:gd name="connsiteY7" fmla="*/ 304800 h 1000125"/>
                  <a:gd name="connsiteX8" fmla="*/ 384188 w 679463"/>
                  <a:gd name="connsiteY8" fmla="*/ 314325 h 1000125"/>
                  <a:gd name="connsiteX9" fmla="*/ 298463 w 679463"/>
                  <a:gd name="connsiteY9" fmla="*/ 371475 h 1000125"/>
                  <a:gd name="connsiteX10" fmla="*/ 269888 w 679463"/>
                  <a:gd name="connsiteY10" fmla="*/ 390525 h 1000125"/>
                  <a:gd name="connsiteX11" fmla="*/ 241313 w 679463"/>
                  <a:gd name="connsiteY11" fmla="*/ 419100 h 1000125"/>
                  <a:gd name="connsiteX12" fmla="*/ 203213 w 679463"/>
                  <a:gd name="connsiteY12" fmla="*/ 447675 h 1000125"/>
                  <a:gd name="connsiteX13" fmla="*/ 155588 w 679463"/>
                  <a:gd name="connsiteY13" fmla="*/ 504825 h 1000125"/>
                  <a:gd name="connsiteX14" fmla="*/ 146063 w 679463"/>
                  <a:gd name="connsiteY14" fmla="*/ 533400 h 1000125"/>
                  <a:gd name="connsiteX15" fmla="*/ 98438 w 679463"/>
                  <a:gd name="connsiteY15" fmla="*/ 619125 h 1000125"/>
                  <a:gd name="connsiteX16" fmla="*/ 69863 w 679463"/>
                  <a:gd name="connsiteY16" fmla="*/ 685800 h 1000125"/>
                  <a:gd name="connsiteX17" fmla="*/ 41288 w 679463"/>
                  <a:gd name="connsiteY17" fmla="*/ 790575 h 1000125"/>
                  <a:gd name="connsiteX18" fmla="*/ 31763 w 679463"/>
                  <a:gd name="connsiteY18" fmla="*/ 838200 h 1000125"/>
                  <a:gd name="connsiteX19" fmla="*/ 3188 w 679463"/>
                  <a:gd name="connsiteY19" fmla="*/ 876300 h 1000125"/>
                  <a:gd name="connsiteX20" fmla="*/ 3188 w 679463"/>
                  <a:gd name="connsiteY20" fmla="*/ 100012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79463" h="1000125">
                    <a:moveTo>
                      <a:pt x="679463" y="0"/>
                    </a:moveTo>
                    <a:cubicBezTo>
                      <a:pt x="663588" y="12700"/>
                      <a:pt x="645069" y="22664"/>
                      <a:pt x="631838" y="38100"/>
                    </a:cubicBezTo>
                    <a:cubicBezTo>
                      <a:pt x="625304" y="45723"/>
                      <a:pt x="627294" y="57958"/>
                      <a:pt x="622313" y="66675"/>
                    </a:cubicBezTo>
                    <a:cubicBezTo>
                      <a:pt x="614437" y="80458"/>
                      <a:pt x="602842" y="91770"/>
                      <a:pt x="593738" y="104775"/>
                    </a:cubicBezTo>
                    <a:cubicBezTo>
                      <a:pt x="580608" y="123532"/>
                      <a:pt x="568338" y="142875"/>
                      <a:pt x="555638" y="161925"/>
                    </a:cubicBezTo>
                    <a:cubicBezTo>
                      <a:pt x="540561" y="184540"/>
                      <a:pt x="525735" y="207925"/>
                      <a:pt x="508013" y="228600"/>
                    </a:cubicBezTo>
                    <a:cubicBezTo>
                      <a:pt x="486150" y="254107"/>
                      <a:pt x="469075" y="265938"/>
                      <a:pt x="441338" y="285750"/>
                    </a:cubicBezTo>
                    <a:cubicBezTo>
                      <a:pt x="432023" y="292404"/>
                      <a:pt x="423002" y="299680"/>
                      <a:pt x="412763" y="304800"/>
                    </a:cubicBezTo>
                    <a:cubicBezTo>
                      <a:pt x="403783" y="309290"/>
                      <a:pt x="392965" y="309449"/>
                      <a:pt x="384188" y="314325"/>
                    </a:cubicBezTo>
                    <a:lnTo>
                      <a:pt x="298463" y="371475"/>
                    </a:lnTo>
                    <a:cubicBezTo>
                      <a:pt x="288938" y="377825"/>
                      <a:pt x="277983" y="382430"/>
                      <a:pt x="269888" y="390525"/>
                    </a:cubicBezTo>
                    <a:cubicBezTo>
                      <a:pt x="260363" y="400050"/>
                      <a:pt x="251540" y="410334"/>
                      <a:pt x="241313" y="419100"/>
                    </a:cubicBezTo>
                    <a:cubicBezTo>
                      <a:pt x="229260" y="429431"/>
                      <a:pt x="215266" y="437344"/>
                      <a:pt x="203213" y="447675"/>
                    </a:cubicBezTo>
                    <a:cubicBezTo>
                      <a:pt x="184781" y="463474"/>
                      <a:pt x="166611" y="482779"/>
                      <a:pt x="155588" y="504825"/>
                    </a:cubicBezTo>
                    <a:cubicBezTo>
                      <a:pt x="151098" y="513805"/>
                      <a:pt x="150553" y="524420"/>
                      <a:pt x="146063" y="533400"/>
                    </a:cubicBezTo>
                    <a:cubicBezTo>
                      <a:pt x="127876" y="569775"/>
                      <a:pt x="112197" y="582433"/>
                      <a:pt x="98438" y="619125"/>
                    </a:cubicBezTo>
                    <a:cubicBezTo>
                      <a:pt x="72078" y="689419"/>
                      <a:pt x="108469" y="627892"/>
                      <a:pt x="69863" y="685800"/>
                    </a:cubicBezTo>
                    <a:cubicBezTo>
                      <a:pt x="48271" y="815352"/>
                      <a:pt x="75705" y="675851"/>
                      <a:pt x="41288" y="790575"/>
                    </a:cubicBezTo>
                    <a:cubicBezTo>
                      <a:pt x="36636" y="806082"/>
                      <a:pt x="38338" y="823406"/>
                      <a:pt x="31763" y="838200"/>
                    </a:cubicBezTo>
                    <a:cubicBezTo>
                      <a:pt x="25316" y="852707"/>
                      <a:pt x="5947" y="860667"/>
                      <a:pt x="3188" y="876300"/>
                    </a:cubicBezTo>
                    <a:cubicBezTo>
                      <a:pt x="-3985" y="916947"/>
                      <a:pt x="3188" y="958850"/>
                      <a:pt x="3188" y="10001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34" name="フリーフォーム: 図形 133">
                <a:extLst>
                  <a:ext uri="{FF2B5EF4-FFF2-40B4-BE49-F238E27FC236}">
                    <a16:creationId xmlns:a16="http://schemas.microsoft.com/office/drawing/2014/main" id="{FA7297C4-9886-4B6B-B638-7E395D130E05}"/>
                  </a:ext>
                </a:extLst>
              </p:cNvPr>
              <p:cNvSpPr/>
              <p:nvPr/>
            </p:nvSpPr>
            <p:spPr bwMode="auto">
              <a:xfrm>
                <a:off x="1825954" y="5143500"/>
                <a:ext cx="714375" cy="733425"/>
              </a:xfrm>
              <a:custGeom>
                <a:avLst/>
                <a:gdLst>
                  <a:gd name="connsiteX0" fmla="*/ 0 w 714375"/>
                  <a:gd name="connsiteY0" fmla="*/ 209550 h 733425"/>
                  <a:gd name="connsiteX1" fmla="*/ 66675 w 714375"/>
                  <a:gd name="connsiteY1" fmla="*/ 152400 h 733425"/>
                  <a:gd name="connsiteX2" fmla="*/ 114300 w 714375"/>
                  <a:gd name="connsiteY2" fmla="*/ 66675 h 733425"/>
                  <a:gd name="connsiteX3" fmla="*/ 142875 w 714375"/>
                  <a:gd name="connsiteY3" fmla="*/ 57150 h 733425"/>
                  <a:gd name="connsiteX4" fmla="*/ 171450 w 714375"/>
                  <a:gd name="connsiteY4" fmla="*/ 38100 h 733425"/>
                  <a:gd name="connsiteX5" fmla="*/ 219075 w 714375"/>
                  <a:gd name="connsiteY5" fmla="*/ 28575 h 733425"/>
                  <a:gd name="connsiteX6" fmla="*/ 276225 w 714375"/>
                  <a:gd name="connsiteY6" fmla="*/ 0 h 733425"/>
                  <a:gd name="connsiteX7" fmla="*/ 533400 w 714375"/>
                  <a:gd name="connsiteY7" fmla="*/ 19050 h 733425"/>
                  <a:gd name="connsiteX8" fmla="*/ 600075 w 714375"/>
                  <a:gd name="connsiteY8" fmla="*/ 47625 h 733425"/>
                  <a:gd name="connsiteX9" fmla="*/ 628650 w 714375"/>
                  <a:gd name="connsiteY9" fmla="*/ 57150 h 733425"/>
                  <a:gd name="connsiteX10" fmla="*/ 695325 w 714375"/>
                  <a:gd name="connsiteY10" fmla="*/ 142875 h 733425"/>
                  <a:gd name="connsiteX11" fmla="*/ 714375 w 714375"/>
                  <a:gd name="connsiteY11" fmla="*/ 200025 h 733425"/>
                  <a:gd name="connsiteX12" fmla="*/ 704850 w 714375"/>
                  <a:gd name="connsiteY12" fmla="*/ 304800 h 733425"/>
                  <a:gd name="connsiteX13" fmla="*/ 685800 w 714375"/>
                  <a:gd name="connsiteY13" fmla="*/ 342900 h 733425"/>
                  <a:gd name="connsiteX14" fmla="*/ 676275 w 714375"/>
                  <a:gd name="connsiteY14" fmla="*/ 371475 h 733425"/>
                  <a:gd name="connsiteX15" fmla="*/ 657225 w 714375"/>
                  <a:gd name="connsiteY15" fmla="*/ 409575 h 733425"/>
                  <a:gd name="connsiteX16" fmla="*/ 647700 w 714375"/>
                  <a:gd name="connsiteY16" fmla="*/ 447675 h 733425"/>
                  <a:gd name="connsiteX17" fmla="*/ 600075 w 714375"/>
                  <a:gd name="connsiteY17" fmla="*/ 514350 h 733425"/>
                  <a:gd name="connsiteX18" fmla="*/ 581025 w 714375"/>
                  <a:gd name="connsiteY18" fmla="*/ 552450 h 733425"/>
                  <a:gd name="connsiteX19" fmla="*/ 561975 w 714375"/>
                  <a:gd name="connsiteY19" fmla="*/ 600075 h 733425"/>
                  <a:gd name="connsiteX20" fmla="*/ 552450 w 714375"/>
                  <a:gd name="connsiteY20" fmla="*/ 647700 h 733425"/>
                  <a:gd name="connsiteX21" fmla="*/ 533400 w 714375"/>
                  <a:gd name="connsiteY21" fmla="*/ 676275 h 733425"/>
                  <a:gd name="connsiteX22" fmla="*/ 495300 w 714375"/>
                  <a:gd name="connsiteY22" fmla="*/ 733425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4375" h="733425">
                    <a:moveTo>
                      <a:pt x="0" y="209550"/>
                    </a:moveTo>
                    <a:cubicBezTo>
                      <a:pt x="40507" y="185246"/>
                      <a:pt x="47827" y="190096"/>
                      <a:pt x="66675" y="152400"/>
                    </a:cubicBezTo>
                    <a:cubicBezTo>
                      <a:pt x="80094" y="125562"/>
                      <a:pt x="78261" y="78688"/>
                      <a:pt x="114300" y="66675"/>
                    </a:cubicBezTo>
                    <a:cubicBezTo>
                      <a:pt x="123825" y="63500"/>
                      <a:pt x="133895" y="61640"/>
                      <a:pt x="142875" y="57150"/>
                    </a:cubicBezTo>
                    <a:cubicBezTo>
                      <a:pt x="153114" y="52030"/>
                      <a:pt x="160731" y="42120"/>
                      <a:pt x="171450" y="38100"/>
                    </a:cubicBezTo>
                    <a:cubicBezTo>
                      <a:pt x="186609" y="32416"/>
                      <a:pt x="203369" y="32502"/>
                      <a:pt x="219075" y="28575"/>
                    </a:cubicBezTo>
                    <a:cubicBezTo>
                      <a:pt x="250623" y="20688"/>
                      <a:pt x="248289" y="18624"/>
                      <a:pt x="276225" y="0"/>
                    </a:cubicBezTo>
                    <a:cubicBezTo>
                      <a:pt x="361950" y="6350"/>
                      <a:pt x="447867" y="10497"/>
                      <a:pt x="533400" y="19050"/>
                    </a:cubicBezTo>
                    <a:cubicBezTo>
                      <a:pt x="552824" y="20992"/>
                      <a:pt x="584986" y="41158"/>
                      <a:pt x="600075" y="47625"/>
                    </a:cubicBezTo>
                    <a:cubicBezTo>
                      <a:pt x="609303" y="51580"/>
                      <a:pt x="619125" y="53975"/>
                      <a:pt x="628650" y="57150"/>
                    </a:cubicBezTo>
                    <a:cubicBezTo>
                      <a:pt x="663536" y="92036"/>
                      <a:pt x="674316" y="96656"/>
                      <a:pt x="695325" y="142875"/>
                    </a:cubicBezTo>
                    <a:cubicBezTo>
                      <a:pt x="703634" y="161156"/>
                      <a:pt x="714375" y="200025"/>
                      <a:pt x="714375" y="200025"/>
                    </a:cubicBezTo>
                    <a:cubicBezTo>
                      <a:pt x="711200" y="234950"/>
                      <a:pt x="711728" y="270412"/>
                      <a:pt x="704850" y="304800"/>
                    </a:cubicBezTo>
                    <a:cubicBezTo>
                      <a:pt x="702065" y="318723"/>
                      <a:pt x="691393" y="329849"/>
                      <a:pt x="685800" y="342900"/>
                    </a:cubicBezTo>
                    <a:cubicBezTo>
                      <a:pt x="681845" y="352128"/>
                      <a:pt x="680230" y="362247"/>
                      <a:pt x="676275" y="371475"/>
                    </a:cubicBezTo>
                    <a:cubicBezTo>
                      <a:pt x="670682" y="384526"/>
                      <a:pt x="662211" y="396280"/>
                      <a:pt x="657225" y="409575"/>
                    </a:cubicBezTo>
                    <a:cubicBezTo>
                      <a:pt x="652628" y="421832"/>
                      <a:pt x="652857" y="435643"/>
                      <a:pt x="647700" y="447675"/>
                    </a:cubicBezTo>
                    <a:cubicBezTo>
                      <a:pt x="642204" y="460498"/>
                      <a:pt x="604510" y="507253"/>
                      <a:pt x="600075" y="514350"/>
                    </a:cubicBezTo>
                    <a:cubicBezTo>
                      <a:pt x="592550" y="526391"/>
                      <a:pt x="586792" y="539475"/>
                      <a:pt x="581025" y="552450"/>
                    </a:cubicBezTo>
                    <a:cubicBezTo>
                      <a:pt x="574081" y="568074"/>
                      <a:pt x="566888" y="583698"/>
                      <a:pt x="561975" y="600075"/>
                    </a:cubicBezTo>
                    <a:cubicBezTo>
                      <a:pt x="557323" y="615582"/>
                      <a:pt x="558134" y="632541"/>
                      <a:pt x="552450" y="647700"/>
                    </a:cubicBezTo>
                    <a:cubicBezTo>
                      <a:pt x="548430" y="658419"/>
                      <a:pt x="540054" y="666960"/>
                      <a:pt x="533400" y="676275"/>
                    </a:cubicBezTo>
                    <a:cubicBezTo>
                      <a:pt x="496917" y="727351"/>
                      <a:pt x="513556" y="696913"/>
                      <a:pt x="495300" y="7334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35" name="フリーフォーム: 図形 134">
                <a:extLst>
                  <a:ext uri="{FF2B5EF4-FFF2-40B4-BE49-F238E27FC236}">
                    <a16:creationId xmlns:a16="http://schemas.microsoft.com/office/drawing/2014/main" id="{E3775CDF-BF6B-4BAC-99A1-86ED0D07AA8F}"/>
                  </a:ext>
                </a:extLst>
              </p:cNvPr>
              <p:cNvSpPr/>
              <p:nvPr/>
            </p:nvSpPr>
            <p:spPr bwMode="auto">
              <a:xfrm>
                <a:off x="978198" y="4371975"/>
                <a:ext cx="1143031" cy="1485900"/>
              </a:xfrm>
              <a:custGeom>
                <a:avLst/>
                <a:gdLst>
                  <a:gd name="connsiteX0" fmla="*/ 1143031 w 1143031"/>
                  <a:gd name="connsiteY0" fmla="*/ 0 h 1485900"/>
                  <a:gd name="connsiteX1" fmla="*/ 1114456 w 1143031"/>
                  <a:gd name="connsiteY1" fmla="*/ 95250 h 1485900"/>
                  <a:gd name="connsiteX2" fmla="*/ 1095406 w 1143031"/>
                  <a:gd name="connsiteY2" fmla="*/ 142875 h 1485900"/>
                  <a:gd name="connsiteX3" fmla="*/ 1085881 w 1143031"/>
                  <a:gd name="connsiteY3" fmla="*/ 180975 h 1485900"/>
                  <a:gd name="connsiteX4" fmla="*/ 1066831 w 1143031"/>
                  <a:gd name="connsiteY4" fmla="*/ 219075 h 1485900"/>
                  <a:gd name="connsiteX5" fmla="*/ 1057306 w 1143031"/>
                  <a:gd name="connsiteY5" fmla="*/ 257175 h 1485900"/>
                  <a:gd name="connsiteX6" fmla="*/ 990631 w 1143031"/>
                  <a:gd name="connsiteY6" fmla="*/ 314325 h 1485900"/>
                  <a:gd name="connsiteX7" fmla="*/ 971581 w 1143031"/>
                  <a:gd name="connsiteY7" fmla="*/ 342900 h 1485900"/>
                  <a:gd name="connsiteX8" fmla="*/ 943006 w 1143031"/>
                  <a:gd name="connsiteY8" fmla="*/ 352425 h 1485900"/>
                  <a:gd name="connsiteX9" fmla="*/ 914431 w 1143031"/>
                  <a:gd name="connsiteY9" fmla="*/ 371475 h 1485900"/>
                  <a:gd name="connsiteX10" fmla="*/ 857281 w 1143031"/>
                  <a:gd name="connsiteY10" fmla="*/ 400050 h 1485900"/>
                  <a:gd name="connsiteX11" fmla="*/ 790606 w 1143031"/>
                  <a:gd name="connsiteY11" fmla="*/ 457200 h 1485900"/>
                  <a:gd name="connsiteX12" fmla="*/ 771556 w 1143031"/>
                  <a:gd name="connsiteY12" fmla="*/ 523875 h 1485900"/>
                  <a:gd name="connsiteX13" fmla="*/ 762031 w 1143031"/>
                  <a:gd name="connsiteY13" fmla="*/ 552450 h 1485900"/>
                  <a:gd name="connsiteX14" fmla="*/ 733456 w 1143031"/>
                  <a:gd name="connsiteY14" fmla="*/ 666750 h 1485900"/>
                  <a:gd name="connsiteX15" fmla="*/ 723931 w 1143031"/>
                  <a:gd name="connsiteY15" fmla="*/ 695325 h 1485900"/>
                  <a:gd name="connsiteX16" fmla="*/ 695356 w 1143031"/>
                  <a:gd name="connsiteY16" fmla="*/ 723900 h 1485900"/>
                  <a:gd name="connsiteX17" fmla="*/ 628681 w 1143031"/>
                  <a:gd name="connsiteY17" fmla="*/ 800100 h 1485900"/>
                  <a:gd name="connsiteX18" fmla="*/ 523906 w 1143031"/>
                  <a:gd name="connsiteY18" fmla="*/ 857250 h 1485900"/>
                  <a:gd name="connsiteX19" fmla="*/ 495331 w 1143031"/>
                  <a:gd name="connsiteY19" fmla="*/ 866775 h 1485900"/>
                  <a:gd name="connsiteX20" fmla="*/ 400081 w 1143031"/>
                  <a:gd name="connsiteY20" fmla="*/ 914400 h 1485900"/>
                  <a:gd name="connsiteX21" fmla="*/ 371506 w 1143031"/>
                  <a:gd name="connsiteY21" fmla="*/ 942975 h 1485900"/>
                  <a:gd name="connsiteX22" fmla="*/ 276256 w 1143031"/>
                  <a:gd name="connsiteY22" fmla="*/ 1009650 h 1485900"/>
                  <a:gd name="connsiteX23" fmla="*/ 181006 w 1143031"/>
                  <a:gd name="connsiteY23" fmla="*/ 1095375 h 1485900"/>
                  <a:gd name="connsiteX24" fmla="*/ 152431 w 1143031"/>
                  <a:gd name="connsiteY24" fmla="*/ 1143000 h 1485900"/>
                  <a:gd name="connsiteX25" fmla="*/ 142906 w 1143031"/>
                  <a:gd name="connsiteY25" fmla="*/ 1181100 h 1485900"/>
                  <a:gd name="connsiteX26" fmla="*/ 133381 w 1143031"/>
                  <a:gd name="connsiteY26" fmla="*/ 1228725 h 1485900"/>
                  <a:gd name="connsiteX27" fmla="*/ 104806 w 1143031"/>
                  <a:gd name="connsiteY27" fmla="*/ 1314450 h 1485900"/>
                  <a:gd name="connsiteX28" fmla="*/ 85756 w 1143031"/>
                  <a:gd name="connsiteY28" fmla="*/ 1381125 h 1485900"/>
                  <a:gd name="connsiteX29" fmla="*/ 66706 w 1143031"/>
                  <a:gd name="connsiteY29" fmla="*/ 1419225 h 1485900"/>
                  <a:gd name="connsiteX30" fmla="*/ 38131 w 1143031"/>
                  <a:gd name="connsiteY30" fmla="*/ 1447800 h 1485900"/>
                  <a:gd name="connsiteX31" fmla="*/ 31 w 1143031"/>
                  <a:gd name="connsiteY31" fmla="*/ 1485900 h 148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43031" h="1485900">
                    <a:moveTo>
                      <a:pt x="1143031" y="0"/>
                    </a:moveTo>
                    <a:cubicBezTo>
                      <a:pt x="1090767" y="130661"/>
                      <a:pt x="1153091" y="-33532"/>
                      <a:pt x="1114456" y="95250"/>
                    </a:cubicBezTo>
                    <a:cubicBezTo>
                      <a:pt x="1109543" y="111627"/>
                      <a:pt x="1100813" y="126655"/>
                      <a:pt x="1095406" y="142875"/>
                    </a:cubicBezTo>
                    <a:cubicBezTo>
                      <a:pt x="1091266" y="155294"/>
                      <a:pt x="1090478" y="168718"/>
                      <a:pt x="1085881" y="180975"/>
                    </a:cubicBezTo>
                    <a:cubicBezTo>
                      <a:pt x="1080895" y="194270"/>
                      <a:pt x="1071817" y="205780"/>
                      <a:pt x="1066831" y="219075"/>
                    </a:cubicBezTo>
                    <a:cubicBezTo>
                      <a:pt x="1062234" y="231332"/>
                      <a:pt x="1064244" y="246074"/>
                      <a:pt x="1057306" y="257175"/>
                    </a:cubicBezTo>
                    <a:cubicBezTo>
                      <a:pt x="1040808" y="283572"/>
                      <a:pt x="1015222" y="297931"/>
                      <a:pt x="990631" y="314325"/>
                    </a:cubicBezTo>
                    <a:cubicBezTo>
                      <a:pt x="984281" y="323850"/>
                      <a:pt x="980520" y="335749"/>
                      <a:pt x="971581" y="342900"/>
                    </a:cubicBezTo>
                    <a:cubicBezTo>
                      <a:pt x="963741" y="349172"/>
                      <a:pt x="951986" y="347935"/>
                      <a:pt x="943006" y="352425"/>
                    </a:cubicBezTo>
                    <a:cubicBezTo>
                      <a:pt x="932767" y="357545"/>
                      <a:pt x="924438" y="365916"/>
                      <a:pt x="914431" y="371475"/>
                    </a:cubicBezTo>
                    <a:cubicBezTo>
                      <a:pt x="895813" y="381818"/>
                      <a:pt x="875544" y="389092"/>
                      <a:pt x="857281" y="400050"/>
                    </a:cubicBezTo>
                    <a:cubicBezTo>
                      <a:pt x="826733" y="418379"/>
                      <a:pt x="814854" y="432952"/>
                      <a:pt x="790606" y="457200"/>
                    </a:cubicBezTo>
                    <a:cubicBezTo>
                      <a:pt x="767768" y="525713"/>
                      <a:pt x="795476" y="440154"/>
                      <a:pt x="771556" y="523875"/>
                    </a:cubicBezTo>
                    <a:cubicBezTo>
                      <a:pt x="768798" y="533529"/>
                      <a:pt x="764618" y="542749"/>
                      <a:pt x="762031" y="552450"/>
                    </a:cubicBezTo>
                    <a:cubicBezTo>
                      <a:pt x="751912" y="590397"/>
                      <a:pt x="745875" y="629493"/>
                      <a:pt x="733456" y="666750"/>
                    </a:cubicBezTo>
                    <a:cubicBezTo>
                      <a:pt x="730281" y="676275"/>
                      <a:pt x="729500" y="686971"/>
                      <a:pt x="723931" y="695325"/>
                    </a:cubicBezTo>
                    <a:cubicBezTo>
                      <a:pt x="716459" y="706533"/>
                      <a:pt x="704122" y="713673"/>
                      <a:pt x="695356" y="723900"/>
                    </a:cubicBezTo>
                    <a:cubicBezTo>
                      <a:pt x="664053" y="760420"/>
                      <a:pt x="668901" y="768818"/>
                      <a:pt x="628681" y="800100"/>
                    </a:cubicBezTo>
                    <a:cubicBezTo>
                      <a:pt x="608611" y="815710"/>
                      <a:pt x="544903" y="847918"/>
                      <a:pt x="523906" y="857250"/>
                    </a:cubicBezTo>
                    <a:cubicBezTo>
                      <a:pt x="514731" y="861328"/>
                      <a:pt x="504311" y="862285"/>
                      <a:pt x="495331" y="866775"/>
                    </a:cubicBezTo>
                    <a:cubicBezTo>
                      <a:pt x="370758" y="929061"/>
                      <a:pt x="522420" y="865465"/>
                      <a:pt x="400081" y="914400"/>
                    </a:cubicBezTo>
                    <a:cubicBezTo>
                      <a:pt x="390556" y="923925"/>
                      <a:pt x="381733" y="934209"/>
                      <a:pt x="371506" y="942975"/>
                    </a:cubicBezTo>
                    <a:cubicBezTo>
                      <a:pt x="307038" y="998233"/>
                      <a:pt x="358227" y="944073"/>
                      <a:pt x="276256" y="1009650"/>
                    </a:cubicBezTo>
                    <a:cubicBezTo>
                      <a:pt x="242291" y="1036822"/>
                      <a:pt x="208562" y="1060930"/>
                      <a:pt x="181006" y="1095375"/>
                    </a:cubicBezTo>
                    <a:cubicBezTo>
                      <a:pt x="169441" y="1109831"/>
                      <a:pt x="161956" y="1127125"/>
                      <a:pt x="152431" y="1143000"/>
                    </a:cubicBezTo>
                    <a:cubicBezTo>
                      <a:pt x="149256" y="1155700"/>
                      <a:pt x="145746" y="1168321"/>
                      <a:pt x="142906" y="1181100"/>
                    </a:cubicBezTo>
                    <a:cubicBezTo>
                      <a:pt x="139394" y="1196904"/>
                      <a:pt x="137829" y="1213159"/>
                      <a:pt x="133381" y="1228725"/>
                    </a:cubicBezTo>
                    <a:cubicBezTo>
                      <a:pt x="125106" y="1257687"/>
                      <a:pt x="112111" y="1285229"/>
                      <a:pt x="104806" y="1314450"/>
                    </a:cubicBezTo>
                    <a:cubicBezTo>
                      <a:pt x="99973" y="1333784"/>
                      <a:pt x="93955" y="1361994"/>
                      <a:pt x="85756" y="1381125"/>
                    </a:cubicBezTo>
                    <a:cubicBezTo>
                      <a:pt x="80163" y="1394176"/>
                      <a:pt x="74959" y="1407671"/>
                      <a:pt x="66706" y="1419225"/>
                    </a:cubicBezTo>
                    <a:cubicBezTo>
                      <a:pt x="58876" y="1430186"/>
                      <a:pt x="48358" y="1439034"/>
                      <a:pt x="38131" y="1447800"/>
                    </a:cubicBezTo>
                    <a:cubicBezTo>
                      <a:pt x="-2509" y="1482634"/>
                      <a:pt x="31" y="1459629"/>
                      <a:pt x="31" y="148590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44" name="フリーフォーム: 図形 143">
                <a:extLst>
                  <a:ext uri="{FF2B5EF4-FFF2-40B4-BE49-F238E27FC236}">
                    <a16:creationId xmlns:a16="http://schemas.microsoft.com/office/drawing/2014/main" id="{878E5EC1-674F-491E-9E53-9CCBFCFC4979}"/>
                  </a:ext>
                </a:extLst>
              </p:cNvPr>
              <p:cNvSpPr/>
              <p:nvPr/>
            </p:nvSpPr>
            <p:spPr bwMode="auto">
              <a:xfrm>
                <a:off x="8927582" y="4391025"/>
                <a:ext cx="933636" cy="542925"/>
              </a:xfrm>
              <a:custGeom>
                <a:avLst/>
                <a:gdLst>
                  <a:gd name="connsiteX0" fmla="*/ 9711 w 933636"/>
                  <a:gd name="connsiteY0" fmla="*/ 0 h 542925"/>
                  <a:gd name="connsiteX1" fmla="*/ 9711 w 933636"/>
                  <a:gd name="connsiteY1" fmla="*/ 314325 h 542925"/>
                  <a:gd name="connsiteX2" fmla="*/ 28761 w 933636"/>
                  <a:gd name="connsiteY2" fmla="*/ 390525 h 542925"/>
                  <a:gd name="connsiteX3" fmla="*/ 38286 w 933636"/>
                  <a:gd name="connsiteY3" fmla="*/ 419100 h 542925"/>
                  <a:gd name="connsiteX4" fmla="*/ 181161 w 933636"/>
                  <a:gd name="connsiteY4" fmla="*/ 514350 h 542925"/>
                  <a:gd name="connsiteX5" fmla="*/ 219261 w 933636"/>
                  <a:gd name="connsiteY5" fmla="*/ 533400 h 542925"/>
                  <a:gd name="connsiteX6" fmla="*/ 333561 w 933636"/>
                  <a:gd name="connsiteY6" fmla="*/ 542925 h 542925"/>
                  <a:gd name="connsiteX7" fmla="*/ 524061 w 933636"/>
                  <a:gd name="connsiteY7" fmla="*/ 533400 h 542925"/>
                  <a:gd name="connsiteX8" fmla="*/ 581211 w 933636"/>
                  <a:gd name="connsiteY8" fmla="*/ 504825 h 542925"/>
                  <a:gd name="connsiteX9" fmla="*/ 619311 w 933636"/>
                  <a:gd name="connsiteY9" fmla="*/ 495300 h 542925"/>
                  <a:gd name="connsiteX10" fmla="*/ 666936 w 933636"/>
                  <a:gd name="connsiteY10" fmla="*/ 457200 h 542925"/>
                  <a:gd name="connsiteX11" fmla="*/ 695511 w 933636"/>
                  <a:gd name="connsiteY11" fmla="*/ 428625 h 542925"/>
                  <a:gd name="connsiteX12" fmla="*/ 752661 w 933636"/>
                  <a:gd name="connsiteY12" fmla="*/ 409575 h 542925"/>
                  <a:gd name="connsiteX13" fmla="*/ 828861 w 933636"/>
                  <a:gd name="connsiteY13" fmla="*/ 352425 h 542925"/>
                  <a:gd name="connsiteX14" fmla="*/ 876486 w 933636"/>
                  <a:gd name="connsiteY14" fmla="*/ 266700 h 542925"/>
                  <a:gd name="connsiteX15" fmla="*/ 924111 w 933636"/>
                  <a:gd name="connsiteY15" fmla="*/ 200025 h 542925"/>
                  <a:gd name="connsiteX16" fmla="*/ 933636 w 933636"/>
                  <a:gd name="connsiteY16" fmla="*/ 200025 h 5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33636" h="542925">
                    <a:moveTo>
                      <a:pt x="9711" y="0"/>
                    </a:moveTo>
                    <a:cubicBezTo>
                      <a:pt x="1581" y="138204"/>
                      <a:pt x="-7314" y="178125"/>
                      <a:pt x="9711" y="314325"/>
                    </a:cubicBezTo>
                    <a:cubicBezTo>
                      <a:pt x="12958" y="340305"/>
                      <a:pt x="20482" y="365687"/>
                      <a:pt x="28761" y="390525"/>
                    </a:cubicBezTo>
                    <a:cubicBezTo>
                      <a:pt x="31936" y="400050"/>
                      <a:pt x="32450" y="410930"/>
                      <a:pt x="38286" y="419100"/>
                    </a:cubicBezTo>
                    <a:cubicBezTo>
                      <a:pt x="72786" y="467400"/>
                      <a:pt x="130656" y="489098"/>
                      <a:pt x="181161" y="514350"/>
                    </a:cubicBezTo>
                    <a:cubicBezTo>
                      <a:pt x="193861" y="520700"/>
                      <a:pt x="205111" y="532221"/>
                      <a:pt x="219261" y="533400"/>
                    </a:cubicBezTo>
                    <a:lnTo>
                      <a:pt x="333561" y="542925"/>
                    </a:lnTo>
                    <a:cubicBezTo>
                      <a:pt x="397061" y="539750"/>
                      <a:pt x="460721" y="538908"/>
                      <a:pt x="524061" y="533400"/>
                    </a:cubicBezTo>
                    <a:cubicBezTo>
                      <a:pt x="557629" y="530481"/>
                      <a:pt x="550972" y="517785"/>
                      <a:pt x="581211" y="504825"/>
                    </a:cubicBezTo>
                    <a:cubicBezTo>
                      <a:pt x="593243" y="499668"/>
                      <a:pt x="606611" y="498475"/>
                      <a:pt x="619311" y="495300"/>
                    </a:cubicBezTo>
                    <a:cubicBezTo>
                      <a:pt x="661916" y="431393"/>
                      <a:pt x="611727" y="494006"/>
                      <a:pt x="666936" y="457200"/>
                    </a:cubicBezTo>
                    <a:cubicBezTo>
                      <a:pt x="678144" y="449728"/>
                      <a:pt x="683736" y="435167"/>
                      <a:pt x="695511" y="428625"/>
                    </a:cubicBezTo>
                    <a:cubicBezTo>
                      <a:pt x="713064" y="418873"/>
                      <a:pt x="734017" y="417033"/>
                      <a:pt x="752661" y="409575"/>
                    </a:cubicBezTo>
                    <a:cubicBezTo>
                      <a:pt x="791487" y="394045"/>
                      <a:pt x="800123" y="385953"/>
                      <a:pt x="828861" y="352425"/>
                    </a:cubicBezTo>
                    <a:cubicBezTo>
                      <a:pt x="845218" y="333342"/>
                      <a:pt x="869783" y="283458"/>
                      <a:pt x="876486" y="266700"/>
                    </a:cubicBezTo>
                    <a:cubicBezTo>
                      <a:pt x="897259" y="214769"/>
                      <a:pt x="866568" y="234551"/>
                      <a:pt x="924111" y="200025"/>
                    </a:cubicBezTo>
                    <a:cubicBezTo>
                      <a:pt x="926834" y="198391"/>
                      <a:pt x="930461" y="200025"/>
                      <a:pt x="933636" y="2000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47" name="フリーフォーム: 図形 146">
                <a:extLst>
                  <a:ext uri="{FF2B5EF4-FFF2-40B4-BE49-F238E27FC236}">
                    <a16:creationId xmlns:a16="http://schemas.microsoft.com/office/drawing/2014/main" id="{4DF917BC-76EE-4FF6-80BA-7048BB116846}"/>
                  </a:ext>
                </a:extLst>
              </p:cNvPr>
              <p:cNvSpPr/>
              <p:nvPr/>
            </p:nvSpPr>
            <p:spPr bwMode="auto">
              <a:xfrm>
                <a:off x="9181755" y="4848225"/>
                <a:ext cx="679463" cy="1000125"/>
              </a:xfrm>
              <a:custGeom>
                <a:avLst/>
                <a:gdLst>
                  <a:gd name="connsiteX0" fmla="*/ 679463 w 679463"/>
                  <a:gd name="connsiteY0" fmla="*/ 0 h 1000125"/>
                  <a:gd name="connsiteX1" fmla="*/ 631838 w 679463"/>
                  <a:gd name="connsiteY1" fmla="*/ 38100 h 1000125"/>
                  <a:gd name="connsiteX2" fmla="*/ 622313 w 679463"/>
                  <a:gd name="connsiteY2" fmla="*/ 66675 h 1000125"/>
                  <a:gd name="connsiteX3" fmla="*/ 593738 w 679463"/>
                  <a:gd name="connsiteY3" fmla="*/ 104775 h 1000125"/>
                  <a:gd name="connsiteX4" fmla="*/ 555638 w 679463"/>
                  <a:gd name="connsiteY4" fmla="*/ 161925 h 1000125"/>
                  <a:gd name="connsiteX5" fmla="*/ 508013 w 679463"/>
                  <a:gd name="connsiteY5" fmla="*/ 228600 h 1000125"/>
                  <a:gd name="connsiteX6" fmla="*/ 441338 w 679463"/>
                  <a:gd name="connsiteY6" fmla="*/ 285750 h 1000125"/>
                  <a:gd name="connsiteX7" fmla="*/ 412763 w 679463"/>
                  <a:gd name="connsiteY7" fmla="*/ 304800 h 1000125"/>
                  <a:gd name="connsiteX8" fmla="*/ 384188 w 679463"/>
                  <a:gd name="connsiteY8" fmla="*/ 314325 h 1000125"/>
                  <a:gd name="connsiteX9" fmla="*/ 298463 w 679463"/>
                  <a:gd name="connsiteY9" fmla="*/ 371475 h 1000125"/>
                  <a:gd name="connsiteX10" fmla="*/ 269888 w 679463"/>
                  <a:gd name="connsiteY10" fmla="*/ 390525 h 1000125"/>
                  <a:gd name="connsiteX11" fmla="*/ 241313 w 679463"/>
                  <a:gd name="connsiteY11" fmla="*/ 419100 h 1000125"/>
                  <a:gd name="connsiteX12" fmla="*/ 203213 w 679463"/>
                  <a:gd name="connsiteY12" fmla="*/ 447675 h 1000125"/>
                  <a:gd name="connsiteX13" fmla="*/ 155588 w 679463"/>
                  <a:gd name="connsiteY13" fmla="*/ 504825 h 1000125"/>
                  <a:gd name="connsiteX14" fmla="*/ 146063 w 679463"/>
                  <a:gd name="connsiteY14" fmla="*/ 533400 h 1000125"/>
                  <a:gd name="connsiteX15" fmla="*/ 98438 w 679463"/>
                  <a:gd name="connsiteY15" fmla="*/ 619125 h 1000125"/>
                  <a:gd name="connsiteX16" fmla="*/ 69863 w 679463"/>
                  <a:gd name="connsiteY16" fmla="*/ 685800 h 1000125"/>
                  <a:gd name="connsiteX17" fmla="*/ 41288 w 679463"/>
                  <a:gd name="connsiteY17" fmla="*/ 790575 h 1000125"/>
                  <a:gd name="connsiteX18" fmla="*/ 31763 w 679463"/>
                  <a:gd name="connsiteY18" fmla="*/ 838200 h 1000125"/>
                  <a:gd name="connsiteX19" fmla="*/ 3188 w 679463"/>
                  <a:gd name="connsiteY19" fmla="*/ 876300 h 1000125"/>
                  <a:gd name="connsiteX20" fmla="*/ 3188 w 679463"/>
                  <a:gd name="connsiteY20" fmla="*/ 1000125 h 1000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79463" h="1000125">
                    <a:moveTo>
                      <a:pt x="679463" y="0"/>
                    </a:moveTo>
                    <a:cubicBezTo>
                      <a:pt x="663588" y="12700"/>
                      <a:pt x="645069" y="22664"/>
                      <a:pt x="631838" y="38100"/>
                    </a:cubicBezTo>
                    <a:cubicBezTo>
                      <a:pt x="625304" y="45723"/>
                      <a:pt x="627294" y="57958"/>
                      <a:pt x="622313" y="66675"/>
                    </a:cubicBezTo>
                    <a:cubicBezTo>
                      <a:pt x="614437" y="80458"/>
                      <a:pt x="602842" y="91770"/>
                      <a:pt x="593738" y="104775"/>
                    </a:cubicBezTo>
                    <a:cubicBezTo>
                      <a:pt x="580608" y="123532"/>
                      <a:pt x="568338" y="142875"/>
                      <a:pt x="555638" y="161925"/>
                    </a:cubicBezTo>
                    <a:cubicBezTo>
                      <a:pt x="540561" y="184540"/>
                      <a:pt x="525735" y="207925"/>
                      <a:pt x="508013" y="228600"/>
                    </a:cubicBezTo>
                    <a:cubicBezTo>
                      <a:pt x="486150" y="254107"/>
                      <a:pt x="469075" y="265938"/>
                      <a:pt x="441338" y="285750"/>
                    </a:cubicBezTo>
                    <a:cubicBezTo>
                      <a:pt x="432023" y="292404"/>
                      <a:pt x="423002" y="299680"/>
                      <a:pt x="412763" y="304800"/>
                    </a:cubicBezTo>
                    <a:cubicBezTo>
                      <a:pt x="403783" y="309290"/>
                      <a:pt x="392965" y="309449"/>
                      <a:pt x="384188" y="314325"/>
                    </a:cubicBezTo>
                    <a:lnTo>
                      <a:pt x="298463" y="371475"/>
                    </a:lnTo>
                    <a:cubicBezTo>
                      <a:pt x="288938" y="377825"/>
                      <a:pt x="277983" y="382430"/>
                      <a:pt x="269888" y="390525"/>
                    </a:cubicBezTo>
                    <a:cubicBezTo>
                      <a:pt x="260363" y="400050"/>
                      <a:pt x="251540" y="410334"/>
                      <a:pt x="241313" y="419100"/>
                    </a:cubicBezTo>
                    <a:cubicBezTo>
                      <a:pt x="229260" y="429431"/>
                      <a:pt x="215266" y="437344"/>
                      <a:pt x="203213" y="447675"/>
                    </a:cubicBezTo>
                    <a:cubicBezTo>
                      <a:pt x="184781" y="463474"/>
                      <a:pt x="166611" y="482779"/>
                      <a:pt x="155588" y="504825"/>
                    </a:cubicBezTo>
                    <a:cubicBezTo>
                      <a:pt x="151098" y="513805"/>
                      <a:pt x="150553" y="524420"/>
                      <a:pt x="146063" y="533400"/>
                    </a:cubicBezTo>
                    <a:cubicBezTo>
                      <a:pt x="127876" y="569775"/>
                      <a:pt x="112197" y="582433"/>
                      <a:pt x="98438" y="619125"/>
                    </a:cubicBezTo>
                    <a:cubicBezTo>
                      <a:pt x="72078" y="689419"/>
                      <a:pt x="108469" y="627892"/>
                      <a:pt x="69863" y="685800"/>
                    </a:cubicBezTo>
                    <a:cubicBezTo>
                      <a:pt x="48271" y="815352"/>
                      <a:pt x="75705" y="675851"/>
                      <a:pt x="41288" y="790575"/>
                    </a:cubicBezTo>
                    <a:cubicBezTo>
                      <a:pt x="36636" y="806082"/>
                      <a:pt x="38338" y="823406"/>
                      <a:pt x="31763" y="838200"/>
                    </a:cubicBezTo>
                    <a:cubicBezTo>
                      <a:pt x="25316" y="852707"/>
                      <a:pt x="5947" y="860667"/>
                      <a:pt x="3188" y="876300"/>
                    </a:cubicBezTo>
                    <a:cubicBezTo>
                      <a:pt x="-3985" y="916947"/>
                      <a:pt x="3188" y="958850"/>
                      <a:pt x="3188" y="10001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grpSp>
            <p:nvGrpSpPr>
              <p:cNvPr id="12" name="グループ化 11">
                <a:extLst>
                  <a:ext uri="{FF2B5EF4-FFF2-40B4-BE49-F238E27FC236}">
                    <a16:creationId xmlns:a16="http://schemas.microsoft.com/office/drawing/2014/main" id="{DA814B81-C832-4529-A024-8FB2C3450DAB}"/>
                  </a:ext>
                </a:extLst>
              </p:cNvPr>
              <p:cNvGrpSpPr/>
              <p:nvPr/>
            </p:nvGrpSpPr>
            <p:grpSpPr>
              <a:xfrm>
                <a:off x="1346847" y="5166000"/>
                <a:ext cx="6728389" cy="648000"/>
                <a:chOff x="1346847" y="5188199"/>
                <a:chExt cx="6728389" cy="648000"/>
              </a:xfrm>
            </p:grpSpPr>
            <p:sp>
              <p:nvSpPr>
                <p:cNvPr id="145" name="楕円 144">
                  <a:extLst>
                    <a:ext uri="{FF2B5EF4-FFF2-40B4-BE49-F238E27FC236}">
                      <a16:creationId xmlns:a16="http://schemas.microsoft.com/office/drawing/2014/main" id="{6AE932B4-4A1C-49ED-ACBC-7F5DE03D9225}"/>
                    </a:ext>
                  </a:extLst>
                </p:cNvPr>
                <p:cNvSpPr/>
                <p:nvPr/>
              </p:nvSpPr>
              <p:spPr bwMode="auto">
                <a:xfrm rot="18540000">
                  <a:off x="4387043" y="5332199"/>
                  <a:ext cx="648000" cy="360000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FFFF00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sp>
              <p:nvSpPr>
                <p:cNvPr id="132" name="楕円 131">
                  <a:extLst>
                    <a:ext uri="{FF2B5EF4-FFF2-40B4-BE49-F238E27FC236}">
                      <a16:creationId xmlns:a16="http://schemas.microsoft.com/office/drawing/2014/main" id="{41CD88E6-F317-4D24-81BC-F0283BB1B303}"/>
                    </a:ext>
                  </a:extLst>
                </p:cNvPr>
                <p:cNvSpPr/>
                <p:nvPr/>
              </p:nvSpPr>
              <p:spPr bwMode="auto">
                <a:xfrm rot="18540000">
                  <a:off x="1202847" y="5332199"/>
                  <a:ext cx="648000" cy="360000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FFFF00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  <p:sp>
              <p:nvSpPr>
                <p:cNvPr id="148" name="楕円 147">
                  <a:extLst>
                    <a:ext uri="{FF2B5EF4-FFF2-40B4-BE49-F238E27FC236}">
                      <a16:creationId xmlns:a16="http://schemas.microsoft.com/office/drawing/2014/main" id="{99A8203A-E50D-4014-8476-0B4ACC6C859D}"/>
                    </a:ext>
                  </a:extLst>
                </p:cNvPr>
                <p:cNvSpPr/>
                <p:nvPr/>
              </p:nvSpPr>
              <p:spPr bwMode="auto">
                <a:xfrm rot="18540000">
                  <a:off x="7571236" y="5332199"/>
                  <a:ext cx="648000" cy="360000"/>
                </a:xfrm>
                <a:prstGeom prst="ellipse">
                  <a:avLst/>
                </a:prstGeom>
                <a:noFill/>
                <a:ln w="12700" cap="flat" cmpd="sng" algn="ctr">
                  <a:solidFill>
                    <a:srgbClr val="FFFF00"/>
                  </a:solidFill>
                  <a:prstDash val="dash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0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ea typeface="ＭＳ Ｐゴシック" pitchFamily="50" charset="-128"/>
                  </a:endParaRPr>
                </a:p>
              </p:txBody>
            </p:sp>
          </p:grpSp>
          <p:sp>
            <p:nvSpPr>
              <p:cNvPr id="146" name="テキスト ボックス 145">
                <a:extLst>
                  <a:ext uri="{FF2B5EF4-FFF2-40B4-BE49-F238E27FC236}">
                    <a16:creationId xmlns:a16="http://schemas.microsoft.com/office/drawing/2014/main" id="{B3C34D49-5DAE-44CF-8789-88C3EEB4EE3D}"/>
                  </a:ext>
                </a:extLst>
              </p:cNvPr>
              <p:cNvSpPr txBox="1"/>
              <p:nvPr/>
            </p:nvSpPr>
            <p:spPr>
              <a:xfrm>
                <a:off x="4192196" y="5706000"/>
                <a:ext cx="70403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rgbClr val="FFFF00"/>
                    </a:solidFill>
                  </a:rPr>
                  <a:t>Necrosis </a:t>
                </a:r>
              </a:p>
            </p:txBody>
          </p:sp>
          <p:sp>
            <p:nvSpPr>
              <p:cNvPr id="150" name="フリーフォーム: 図形 149">
                <a:extLst>
                  <a:ext uri="{FF2B5EF4-FFF2-40B4-BE49-F238E27FC236}">
                    <a16:creationId xmlns:a16="http://schemas.microsoft.com/office/drawing/2014/main" id="{432EF917-AACA-4B60-A23A-B2605B2FFC3A}"/>
                  </a:ext>
                </a:extLst>
              </p:cNvPr>
              <p:cNvSpPr/>
              <p:nvPr/>
            </p:nvSpPr>
            <p:spPr bwMode="auto">
              <a:xfrm>
                <a:off x="8194343" y="5143500"/>
                <a:ext cx="714375" cy="733425"/>
              </a:xfrm>
              <a:custGeom>
                <a:avLst/>
                <a:gdLst>
                  <a:gd name="connsiteX0" fmla="*/ 0 w 714375"/>
                  <a:gd name="connsiteY0" fmla="*/ 209550 h 733425"/>
                  <a:gd name="connsiteX1" fmla="*/ 66675 w 714375"/>
                  <a:gd name="connsiteY1" fmla="*/ 152400 h 733425"/>
                  <a:gd name="connsiteX2" fmla="*/ 114300 w 714375"/>
                  <a:gd name="connsiteY2" fmla="*/ 66675 h 733425"/>
                  <a:gd name="connsiteX3" fmla="*/ 142875 w 714375"/>
                  <a:gd name="connsiteY3" fmla="*/ 57150 h 733425"/>
                  <a:gd name="connsiteX4" fmla="*/ 171450 w 714375"/>
                  <a:gd name="connsiteY4" fmla="*/ 38100 h 733425"/>
                  <a:gd name="connsiteX5" fmla="*/ 219075 w 714375"/>
                  <a:gd name="connsiteY5" fmla="*/ 28575 h 733425"/>
                  <a:gd name="connsiteX6" fmla="*/ 276225 w 714375"/>
                  <a:gd name="connsiteY6" fmla="*/ 0 h 733425"/>
                  <a:gd name="connsiteX7" fmla="*/ 533400 w 714375"/>
                  <a:gd name="connsiteY7" fmla="*/ 19050 h 733425"/>
                  <a:gd name="connsiteX8" fmla="*/ 600075 w 714375"/>
                  <a:gd name="connsiteY8" fmla="*/ 47625 h 733425"/>
                  <a:gd name="connsiteX9" fmla="*/ 628650 w 714375"/>
                  <a:gd name="connsiteY9" fmla="*/ 57150 h 733425"/>
                  <a:gd name="connsiteX10" fmla="*/ 695325 w 714375"/>
                  <a:gd name="connsiteY10" fmla="*/ 142875 h 733425"/>
                  <a:gd name="connsiteX11" fmla="*/ 714375 w 714375"/>
                  <a:gd name="connsiteY11" fmla="*/ 200025 h 733425"/>
                  <a:gd name="connsiteX12" fmla="*/ 704850 w 714375"/>
                  <a:gd name="connsiteY12" fmla="*/ 304800 h 733425"/>
                  <a:gd name="connsiteX13" fmla="*/ 685800 w 714375"/>
                  <a:gd name="connsiteY13" fmla="*/ 342900 h 733425"/>
                  <a:gd name="connsiteX14" fmla="*/ 676275 w 714375"/>
                  <a:gd name="connsiteY14" fmla="*/ 371475 h 733425"/>
                  <a:gd name="connsiteX15" fmla="*/ 657225 w 714375"/>
                  <a:gd name="connsiteY15" fmla="*/ 409575 h 733425"/>
                  <a:gd name="connsiteX16" fmla="*/ 647700 w 714375"/>
                  <a:gd name="connsiteY16" fmla="*/ 447675 h 733425"/>
                  <a:gd name="connsiteX17" fmla="*/ 600075 w 714375"/>
                  <a:gd name="connsiteY17" fmla="*/ 514350 h 733425"/>
                  <a:gd name="connsiteX18" fmla="*/ 581025 w 714375"/>
                  <a:gd name="connsiteY18" fmla="*/ 552450 h 733425"/>
                  <a:gd name="connsiteX19" fmla="*/ 561975 w 714375"/>
                  <a:gd name="connsiteY19" fmla="*/ 600075 h 733425"/>
                  <a:gd name="connsiteX20" fmla="*/ 552450 w 714375"/>
                  <a:gd name="connsiteY20" fmla="*/ 647700 h 733425"/>
                  <a:gd name="connsiteX21" fmla="*/ 533400 w 714375"/>
                  <a:gd name="connsiteY21" fmla="*/ 676275 h 733425"/>
                  <a:gd name="connsiteX22" fmla="*/ 495300 w 714375"/>
                  <a:gd name="connsiteY22" fmla="*/ 733425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4375" h="733425">
                    <a:moveTo>
                      <a:pt x="0" y="209550"/>
                    </a:moveTo>
                    <a:cubicBezTo>
                      <a:pt x="40507" y="185246"/>
                      <a:pt x="47827" y="190096"/>
                      <a:pt x="66675" y="152400"/>
                    </a:cubicBezTo>
                    <a:cubicBezTo>
                      <a:pt x="80094" y="125562"/>
                      <a:pt x="78261" y="78688"/>
                      <a:pt x="114300" y="66675"/>
                    </a:cubicBezTo>
                    <a:cubicBezTo>
                      <a:pt x="123825" y="63500"/>
                      <a:pt x="133895" y="61640"/>
                      <a:pt x="142875" y="57150"/>
                    </a:cubicBezTo>
                    <a:cubicBezTo>
                      <a:pt x="153114" y="52030"/>
                      <a:pt x="160731" y="42120"/>
                      <a:pt x="171450" y="38100"/>
                    </a:cubicBezTo>
                    <a:cubicBezTo>
                      <a:pt x="186609" y="32416"/>
                      <a:pt x="203369" y="32502"/>
                      <a:pt x="219075" y="28575"/>
                    </a:cubicBezTo>
                    <a:cubicBezTo>
                      <a:pt x="250623" y="20688"/>
                      <a:pt x="248289" y="18624"/>
                      <a:pt x="276225" y="0"/>
                    </a:cubicBezTo>
                    <a:cubicBezTo>
                      <a:pt x="361950" y="6350"/>
                      <a:pt x="447867" y="10497"/>
                      <a:pt x="533400" y="19050"/>
                    </a:cubicBezTo>
                    <a:cubicBezTo>
                      <a:pt x="552824" y="20992"/>
                      <a:pt x="584986" y="41158"/>
                      <a:pt x="600075" y="47625"/>
                    </a:cubicBezTo>
                    <a:cubicBezTo>
                      <a:pt x="609303" y="51580"/>
                      <a:pt x="619125" y="53975"/>
                      <a:pt x="628650" y="57150"/>
                    </a:cubicBezTo>
                    <a:cubicBezTo>
                      <a:pt x="663536" y="92036"/>
                      <a:pt x="674316" y="96656"/>
                      <a:pt x="695325" y="142875"/>
                    </a:cubicBezTo>
                    <a:cubicBezTo>
                      <a:pt x="703634" y="161156"/>
                      <a:pt x="714375" y="200025"/>
                      <a:pt x="714375" y="200025"/>
                    </a:cubicBezTo>
                    <a:cubicBezTo>
                      <a:pt x="711200" y="234950"/>
                      <a:pt x="711728" y="270412"/>
                      <a:pt x="704850" y="304800"/>
                    </a:cubicBezTo>
                    <a:cubicBezTo>
                      <a:pt x="702065" y="318723"/>
                      <a:pt x="691393" y="329849"/>
                      <a:pt x="685800" y="342900"/>
                    </a:cubicBezTo>
                    <a:cubicBezTo>
                      <a:pt x="681845" y="352128"/>
                      <a:pt x="680230" y="362247"/>
                      <a:pt x="676275" y="371475"/>
                    </a:cubicBezTo>
                    <a:cubicBezTo>
                      <a:pt x="670682" y="384526"/>
                      <a:pt x="662211" y="396280"/>
                      <a:pt x="657225" y="409575"/>
                    </a:cubicBezTo>
                    <a:cubicBezTo>
                      <a:pt x="652628" y="421832"/>
                      <a:pt x="652857" y="435643"/>
                      <a:pt x="647700" y="447675"/>
                    </a:cubicBezTo>
                    <a:cubicBezTo>
                      <a:pt x="642204" y="460498"/>
                      <a:pt x="604510" y="507253"/>
                      <a:pt x="600075" y="514350"/>
                    </a:cubicBezTo>
                    <a:cubicBezTo>
                      <a:pt x="592550" y="526391"/>
                      <a:pt x="586792" y="539475"/>
                      <a:pt x="581025" y="552450"/>
                    </a:cubicBezTo>
                    <a:cubicBezTo>
                      <a:pt x="574081" y="568074"/>
                      <a:pt x="566888" y="583698"/>
                      <a:pt x="561975" y="600075"/>
                    </a:cubicBezTo>
                    <a:cubicBezTo>
                      <a:pt x="557323" y="615582"/>
                      <a:pt x="558134" y="632541"/>
                      <a:pt x="552450" y="647700"/>
                    </a:cubicBezTo>
                    <a:cubicBezTo>
                      <a:pt x="548430" y="658419"/>
                      <a:pt x="540054" y="666960"/>
                      <a:pt x="533400" y="676275"/>
                    </a:cubicBezTo>
                    <a:cubicBezTo>
                      <a:pt x="496917" y="727351"/>
                      <a:pt x="513556" y="696913"/>
                      <a:pt x="495300" y="733425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151" name="フリーフォーム: 図形 150">
                <a:extLst>
                  <a:ext uri="{FF2B5EF4-FFF2-40B4-BE49-F238E27FC236}">
                    <a16:creationId xmlns:a16="http://schemas.microsoft.com/office/drawing/2014/main" id="{9CE6CC5D-B1C1-4C59-9BE6-E0D3E8496DC0}"/>
                  </a:ext>
                </a:extLst>
              </p:cNvPr>
              <p:cNvSpPr/>
              <p:nvPr/>
            </p:nvSpPr>
            <p:spPr bwMode="auto">
              <a:xfrm>
                <a:off x="7346587" y="4371975"/>
                <a:ext cx="1143031" cy="1485900"/>
              </a:xfrm>
              <a:custGeom>
                <a:avLst/>
                <a:gdLst>
                  <a:gd name="connsiteX0" fmla="*/ 1143031 w 1143031"/>
                  <a:gd name="connsiteY0" fmla="*/ 0 h 1485900"/>
                  <a:gd name="connsiteX1" fmla="*/ 1114456 w 1143031"/>
                  <a:gd name="connsiteY1" fmla="*/ 95250 h 1485900"/>
                  <a:gd name="connsiteX2" fmla="*/ 1095406 w 1143031"/>
                  <a:gd name="connsiteY2" fmla="*/ 142875 h 1485900"/>
                  <a:gd name="connsiteX3" fmla="*/ 1085881 w 1143031"/>
                  <a:gd name="connsiteY3" fmla="*/ 180975 h 1485900"/>
                  <a:gd name="connsiteX4" fmla="*/ 1066831 w 1143031"/>
                  <a:gd name="connsiteY4" fmla="*/ 219075 h 1485900"/>
                  <a:gd name="connsiteX5" fmla="*/ 1057306 w 1143031"/>
                  <a:gd name="connsiteY5" fmla="*/ 257175 h 1485900"/>
                  <a:gd name="connsiteX6" fmla="*/ 990631 w 1143031"/>
                  <a:gd name="connsiteY6" fmla="*/ 314325 h 1485900"/>
                  <a:gd name="connsiteX7" fmla="*/ 971581 w 1143031"/>
                  <a:gd name="connsiteY7" fmla="*/ 342900 h 1485900"/>
                  <a:gd name="connsiteX8" fmla="*/ 943006 w 1143031"/>
                  <a:gd name="connsiteY8" fmla="*/ 352425 h 1485900"/>
                  <a:gd name="connsiteX9" fmla="*/ 914431 w 1143031"/>
                  <a:gd name="connsiteY9" fmla="*/ 371475 h 1485900"/>
                  <a:gd name="connsiteX10" fmla="*/ 857281 w 1143031"/>
                  <a:gd name="connsiteY10" fmla="*/ 400050 h 1485900"/>
                  <a:gd name="connsiteX11" fmla="*/ 790606 w 1143031"/>
                  <a:gd name="connsiteY11" fmla="*/ 457200 h 1485900"/>
                  <a:gd name="connsiteX12" fmla="*/ 771556 w 1143031"/>
                  <a:gd name="connsiteY12" fmla="*/ 523875 h 1485900"/>
                  <a:gd name="connsiteX13" fmla="*/ 762031 w 1143031"/>
                  <a:gd name="connsiteY13" fmla="*/ 552450 h 1485900"/>
                  <a:gd name="connsiteX14" fmla="*/ 733456 w 1143031"/>
                  <a:gd name="connsiteY14" fmla="*/ 666750 h 1485900"/>
                  <a:gd name="connsiteX15" fmla="*/ 723931 w 1143031"/>
                  <a:gd name="connsiteY15" fmla="*/ 695325 h 1485900"/>
                  <a:gd name="connsiteX16" fmla="*/ 695356 w 1143031"/>
                  <a:gd name="connsiteY16" fmla="*/ 723900 h 1485900"/>
                  <a:gd name="connsiteX17" fmla="*/ 628681 w 1143031"/>
                  <a:gd name="connsiteY17" fmla="*/ 800100 h 1485900"/>
                  <a:gd name="connsiteX18" fmla="*/ 523906 w 1143031"/>
                  <a:gd name="connsiteY18" fmla="*/ 857250 h 1485900"/>
                  <a:gd name="connsiteX19" fmla="*/ 495331 w 1143031"/>
                  <a:gd name="connsiteY19" fmla="*/ 866775 h 1485900"/>
                  <a:gd name="connsiteX20" fmla="*/ 400081 w 1143031"/>
                  <a:gd name="connsiteY20" fmla="*/ 914400 h 1485900"/>
                  <a:gd name="connsiteX21" fmla="*/ 371506 w 1143031"/>
                  <a:gd name="connsiteY21" fmla="*/ 942975 h 1485900"/>
                  <a:gd name="connsiteX22" fmla="*/ 276256 w 1143031"/>
                  <a:gd name="connsiteY22" fmla="*/ 1009650 h 1485900"/>
                  <a:gd name="connsiteX23" fmla="*/ 181006 w 1143031"/>
                  <a:gd name="connsiteY23" fmla="*/ 1095375 h 1485900"/>
                  <a:gd name="connsiteX24" fmla="*/ 152431 w 1143031"/>
                  <a:gd name="connsiteY24" fmla="*/ 1143000 h 1485900"/>
                  <a:gd name="connsiteX25" fmla="*/ 142906 w 1143031"/>
                  <a:gd name="connsiteY25" fmla="*/ 1181100 h 1485900"/>
                  <a:gd name="connsiteX26" fmla="*/ 133381 w 1143031"/>
                  <a:gd name="connsiteY26" fmla="*/ 1228725 h 1485900"/>
                  <a:gd name="connsiteX27" fmla="*/ 104806 w 1143031"/>
                  <a:gd name="connsiteY27" fmla="*/ 1314450 h 1485900"/>
                  <a:gd name="connsiteX28" fmla="*/ 85756 w 1143031"/>
                  <a:gd name="connsiteY28" fmla="*/ 1381125 h 1485900"/>
                  <a:gd name="connsiteX29" fmla="*/ 66706 w 1143031"/>
                  <a:gd name="connsiteY29" fmla="*/ 1419225 h 1485900"/>
                  <a:gd name="connsiteX30" fmla="*/ 38131 w 1143031"/>
                  <a:gd name="connsiteY30" fmla="*/ 1447800 h 1485900"/>
                  <a:gd name="connsiteX31" fmla="*/ 31 w 1143031"/>
                  <a:gd name="connsiteY31" fmla="*/ 1485900 h 1485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43031" h="1485900">
                    <a:moveTo>
                      <a:pt x="1143031" y="0"/>
                    </a:moveTo>
                    <a:cubicBezTo>
                      <a:pt x="1090767" y="130661"/>
                      <a:pt x="1153091" y="-33532"/>
                      <a:pt x="1114456" y="95250"/>
                    </a:cubicBezTo>
                    <a:cubicBezTo>
                      <a:pt x="1109543" y="111627"/>
                      <a:pt x="1100813" y="126655"/>
                      <a:pt x="1095406" y="142875"/>
                    </a:cubicBezTo>
                    <a:cubicBezTo>
                      <a:pt x="1091266" y="155294"/>
                      <a:pt x="1090478" y="168718"/>
                      <a:pt x="1085881" y="180975"/>
                    </a:cubicBezTo>
                    <a:cubicBezTo>
                      <a:pt x="1080895" y="194270"/>
                      <a:pt x="1071817" y="205780"/>
                      <a:pt x="1066831" y="219075"/>
                    </a:cubicBezTo>
                    <a:cubicBezTo>
                      <a:pt x="1062234" y="231332"/>
                      <a:pt x="1064244" y="246074"/>
                      <a:pt x="1057306" y="257175"/>
                    </a:cubicBezTo>
                    <a:cubicBezTo>
                      <a:pt x="1040808" y="283572"/>
                      <a:pt x="1015222" y="297931"/>
                      <a:pt x="990631" y="314325"/>
                    </a:cubicBezTo>
                    <a:cubicBezTo>
                      <a:pt x="984281" y="323850"/>
                      <a:pt x="980520" y="335749"/>
                      <a:pt x="971581" y="342900"/>
                    </a:cubicBezTo>
                    <a:cubicBezTo>
                      <a:pt x="963741" y="349172"/>
                      <a:pt x="951986" y="347935"/>
                      <a:pt x="943006" y="352425"/>
                    </a:cubicBezTo>
                    <a:cubicBezTo>
                      <a:pt x="932767" y="357545"/>
                      <a:pt x="924438" y="365916"/>
                      <a:pt x="914431" y="371475"/>
                    </a:cubicBezTo>
                    <a:cubicBezTo>
                      <a:pt x="895813" y="381818"/>
                      <a:pt x="875544" y="389092"/>
                      <a:pt x="857281" y="400050"/>
                    </a:cubicBezTo>
                    <a:cubicBezTo>
                      <a:pt x="826733" y="418379"/>
                      <a:pt x="814854" y="432952"/>
                      <a:pt x="790606" y="457200"/>
                    </a:cubicBezTo>
                    <a:cubicBezTo>
                      <a:pt x="767768" y="525713"/>
                      <a:pt x="795476" y="440154"/>
                      <a:pt x="771556" y="523875"/>
                    </a:cubicBezTo>
                    <a:cubicBezTo>
                      <a:pt x="768798" y="533529"/>
                      <a:pt x="764618" y="542749"/>
                      <a:pt x="762031" y="552450"/>
                    </a:cubicBezTo>
                    <a:cubicBezTo>
                      <a:pt x="751912" y="590397"/>
                      <a:pt x="745875" y="629493"/>
                      <a:pt x="733456" y="666750"/>
                    </a:cubicBezTo>
                    <a:cubicBezTo>
                      <a:pt x="730281" y="676275"/>
                      <a:pt x="729500" y="686971"/>
                      <a:pt x="723931" y="695325"/>
                    </a:cubicBezTo>
                    <a:cubicBezTo>
                      <a:pt x="716459" y="706533"/>
                      <a:pt x="704122" y="713673"/>
                      <a:pt x="695356" y="723900"/>
                    </a:cubicBezTo>
                    <a:cubicBezTo>
                      <a:pt x="664053" y="760420"/>
                      <a:pt x="668901" y="768818"/>
                      <a:pt x="628681" y="800100"/>
                    </a:cubicBezTo>
                    <a:cubicBezTo>
                      <a:pt x="608611" y="815710"/>
                      <a:pt x="544903" y="847918"/>
                      <a:pt x="523906" y="857250"/>
                    </a:cubicBezTo>
                    <a:cubicBezTo>
                      <a:pt x="514731" y="861328"/>
                      <a:pt x="504311" y="862285"/>
                      <a:pt x="495331" y="866775"/>
                    </a:cubicBezTo>
                    <a:cubicBezTo>
                      <a:pt x="370758" y="929061"/>
                      <a:pt x="522420" y="865465"/>
                      <a:pt x="400081" y="914400"/>
                    </a:cubicBezTo>
                    <a:cubicBezTo>
                      <a:pt x="390556" y="923925"/>
                      <a:pt x="381733" y="934209"/>
                      <a:pt x="371506" y="942975"/>
                    </a:cubicBezTo>
                    <a:cubicBezTo>
                      <a:pt x="307038" y="998233"/>
                      <a:pt x="358227" y="944073"/>
                      <a:pt x="276256" y="1009650"/>
                    </a:cubicBezTo>
                    <a:cubicBezTo>
                      <a:pt x="242291" y="1036822"/>
                      <a:pt x="208562" y="1060930"/>
                      <a:pt x="181006" y="1095375"/>
                    </a:cubicBezTo>
                    <a:cubicBezTo>
                      <a:pt x="169441" y="1109831"/>
                      <a:pt x="161956" y="1127125"/>
                      <a:pt x="152431" y="1143000"/>
                    </a:cubicBezTo>
                    <a:cubicBezTo>
                      <a:pt x="149256" y="1155700"/>
                      <a:pt x="145746" y="1168321"/>
                      <a:pt x="142906" y="1181100"/>
                    </a:cubicBezTo>
                    <a:cubicBezTo>
                      <a:pt x="139394" y="1196904"/>
                      <a:pt x="137829" y="1213159"/>
                      <a:pt x="133381" y="1228725"/>
                    </a:cubicBezTo>
                    <a:cubicBezTo>
                      <a:pt x="125106" y="1257687"/>
                      <a:pt x="112111" y="1285229"/>
                      <a:pt x="104806" y="1314450"/>
                    </a:cubicBezTo>
                    <a:cubicBezTo>
                      <a:pt x="99973" y="1333784"/>
                      <a:pt x="93955" y="1361994"/>
                      <a:pt x="85756" y="1381125"/>
                    </a:cubicBezTo>
                    <a:cubicBezTo>
                      <a:pt x="80163" y="1394176"/>
                      <a:pt x="74959" y="1407671"/>
                      <a:pt x="66706" y="1419225"/>
                    </a:cubicBezTo>
                    <a:cubicBezTo>
                      <a:pt x="58876" y="1430186"/>
                      <a:pt x="48358" y="1439034"/>
                      <a:pt x="38131" y="1447800"/>
                    </a:cubicBezTo>
                    <a:cubicBezTo>
                      <a:pt x="-2509" y="1482634"/>
                      <a:pt x="31" y="1459629"/>
                      <a:pt x="31" y="1485900"/>
                    </a:cubicBezTo>
                  </a:path>
                </a:pathLst>
              </a:custGeom>
              <a:noFill/>
              <a:ln w="12700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7638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D391E84D-83D5-48FE-B31A-1B50FAA154E5}"/>
              </a:ext>
            </a:extLst>
          </p:cNvPr>
          <p:cNvSpPr txBox="1"/>
          <p:nvPr/>
        </p:nvSpPr>
        <p:spPr>
          <a:xfrm>
            <a:off x="3814450" y="210126"/>
            <a:ext cx="26581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S8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CEECA13E-CBB5-4C8A-8D9E-DD77F70D352E}"/>
              </a:ext>
            </a:extLst>
          </p:cNvPr>
          <p:cNvGrpSpPr/>
          <p:nvPr/>
        </p:nvGrpSpPr>
        <p:grpSpPr>
          <a:xfrm>
            <a:off x="1021500" y="915478"/>
            <a:ext cx="8244000" cy="3758293"/>
            <a:chOff x="1021500" y="915478"/>
            <a:chExt cx="8244000" cy="3758293"/>
          </a:xfrm>
        </p:grpSpPr>
        <p:sp>
          <p:nvSpPr>
            <p:cNvPr id="177" name="テキスト ボックス 176">
              <a:extLst>
                <a:ext uri="{FF2B5EF4-FFF2-40B4-BE49-F238E27FC236}">
                  <a16:creationId xmlns:a16="http://schemas.microsoft.com/office/drawing/2014/main" id="{1AC151BB-DF30-42A4-B58A-95EAC4407A22}"/>
                </a:ext>
              </a:extLst>
            </p:cNvPr>
            <p:cNvSpPr txBox="1"/>
            <p:nvPr/>
          </p:nvSpPr>
          <p:spPr>
            <a:xfrm>
              <a:off x="1021500" y="4104000"/>
              <a:ext cx="8244000" cy="56977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S8.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The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intratumoral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distribution of </a:t>
              </a:r>
              <a:r>
                <a:rPr lang="en-US" altLang="ja-JP" sz="1100" kern="1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(IR800-pHLIP, red) and the corresponding hematoxylin and eosin (H&amp;E) staining on the same whole section of a U87MG tumor. 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nlarged views show skin accumulation of the imaging probe.</a:t>
              </a:r>
              <a:endParaRPr lang="en-US" altLang="ja-JP" sz="1100" kern="100" dirty="0">
                <a:latin typeface="Times New Roman" panose="02020603050405020304" pitchFamily="18" charset="0"/>
                <a:ea typeface="ＭＳ 明朝" panose="02020609040205080304" pitchFamily="17" charset="-128"/>
              </a:endParaRPr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2694C41A-98DA-4544-A272-3621CBA85C20}"/>
                </a:ext>
              </a:extLst>
            </p:cNvPr>
            <p:cNvGrpSpPr/>
            <p:nvPr/>
          </p:nvGrpSpPr>
          <p:grpSpPr>
            <a:xfrm>
              <a:off x="2070000" y="915478"/>
              <a:ext cx="6187767" cy="3137400"/>
              <a:chOff x="2070000" y="915478"/>
              <a:chExt cx="6187767" cy="3137400"/>
            </a:xfrm>
          </p:grpSpPr>
          <p:pic>
            <p:nvPicPr>
              <p:cNvPr id="20" name="図 19">
                <a:extLst>
                  <a:ext uri="{FF2B5EF4-FFF2-40B4-BE49-F238E27FC236}">
                    <a16:creationId xmlns:a16="http://schemas.microsoft.com/office/drawing/2014/main" id="{44AFF83C-ECFE-4135-9834-78ABA61957E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291" t="1997" r="2669" b="1901"/>
              <a:stretch/>
            </p:blipFill>
            <p:spPr>
              <a:xfrm>
                <a:off x="4215199" y="1280894"/>
                <a:ext cx="2070000" cy="2685584"/>
              </a:xfrm>
              <a:prstGeom prst="rect">
                <a:avLst/>
              </a:prstGeom>
            </p:spPr>
          </p:pic>
          <p:sp>
            <p:nvSpPr>
              <p:cNvPr id="50" name="正方形/長方形 49">
                <a:extLst>
                  <a:ext uri="{FF2B5EF4-FFF2-40B4-BE49-F238E27FC236}">
                    <a16:creationId xmlns:a16="http://schemas.microsoft.com/office/drawing/2014/main" id="{48FEB8BD-E4F0-4D85-A4D2-75C38AFF86DB}"/>
                  </a:ext>
                </a:extLst>
              </p:cNvPr>
              <p:cNvSpPr/>
              <p:nvPr/>
            </p:nvSpPr>
            <p:spPr bwMode="auto">
              <a:xfrm>
                <a:off x="5004119" y="1347478"/>
                <a:ext cx="129600" cy="936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rgbClr val="0000CC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pic>
            <p:nvPicPr>
              <p:cNvPr id="3" name="図 2">
                <a:extLst>
                  <a:ext uri="{FF2B5EF4-FFF2-40B4-BE49-F238E27FC236}">
                    <a16:creationId xmlns:a16="http://schemas.microsoft.com/office/drawing/2014/main" id="{C929B687-9FF8-4259-A4F1-6ABE71C8EF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4187" t="2479" r="2122" b="5421"/>
              <a:stretch/>
            </p:blipFill>
            <p:spPr>
              <a:xfrm>
                <a:off x="2073600" y="1109878"/>
                <a:ext cx="2177914" cy="2943000"/>
              </a:xfrm>
              <a:prstGeom prst="rect">
                <a:avLst/>
              </a:prstGeom>
            </p:spPr>
          </p:pic>
          <p:cxnSp>
            <p:nvCxnSpPr>
              <p:cNvPr id="45" name="直線コネクタ 44">
                <a:extLst>
                  <a:ext uri="{FF2B5EF4-FFF2-40B4-BE49-F238E27FC236}">
                    <a16:creationId xmlns:a16="http://schemas.microsoft.com/office/drawing/2014/main" id="{5C194984-B3C4-49D9-A327-80CBEF67AFA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5149352" y="1018954"/>
                <a:ext cx="1135847" cy="328524"/>
              </a:xfrm>
              <a:prstGeom prst="line">
                <a:avLst/>
              </a:prstGeom>
              <a:noFill/>
              <a:ln w="9525" cap="flat" cmpd="sng" algn="ctr">
                <a:solidFill>
                  <a:srgbClr val="5CAFB8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直線コネクタ 45">
                <a:extLst>
                  <a:ext uri="{FF2B5EF4-FFF2-40B4-BE49-F238E27FC236}">
                    <a16:creationId xmlns:a16="http://schemas.microsoft.com/office/drawing/2014/main" id="{F3FDF549-73A8-4100-A8EF-EE0A262A264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151204" y="1444761"/>
                <a:ext cx="1133995" cy="1016917"/>
              </a:xfrm>
              <a:prstGeom prst="line">
                <a:avLst/>
              </a:prstGeom>
              <a:noFill/>
              <a:ln w="9525" cap="flat" cmpd="sng" algn="ctr">
                <a:solidFill>
                  <a:srgbClr val="5CAFB8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8" name="グループ化 7">
                <a:extLst>
                  <a:ext uri="{FF2B5EF4-FFF2-40B4-BE49-F238E27FC236}">
                    <a16:creationId xmlns:a16="http://schemas.microsoft.com/office/drawing/2014/main" id="{F5FC74C4-E0C6-4389-9703-47E1557FC2BE}"/>
                  </a:ext>
                </a:extLst>
              </p:cNvPr>
              <p:cNvGrpSpPr/>
              <p:nvPr/>
            </p:nvGrpSpPr>
            <p:grpSpPr>
              <a:xfrm>
                <a:off x="2070000" y="3749730"/>
                <a:ext cx="441147" cy="216000"/>
                <a:chOff x="2984529" y="4583852"/>
                <a:chExt cx="441147" cy="216000"/>
              </a:xfrm>
            </p:grpSpPr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D66C0C4E-DACB-4D35-8FF1-C5FA17B0789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066502" y="4799852"/>
                  <a:ext cx="277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26" name="テキスト ボックス 25">
                  <a:extLst>
                    <a:ext uri="{FF2B5EF4-FFF2-40B4-BE49-F238E27FC236}">
                      <a16:creationId xmlns:a16="http://schemas.microsoft.com/office/drawing/2014/main" id="{DDB4EC01-6D56-4074-8EDB-89D47BFF069D}"/>
                    </a:ext>
                  </a:extLst>
                </p:cNvPr>
                <p:cNvSpPr txBox="1"/>
                <p:nvPr/>
              </p:nvSpPr>
              <p:spPr>
                <a:xfrm>
                  <a:off x="2984529" y="4583852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62" name="正方形/長方形 61">
                <a:extLst>
                  <a:ext uri="{FF2B5EF4-FFF2-40B4-BE49-F238E27FC236}">
                    <a16:creationId xmlns:a16="http://schemas.microsoft.com/office/drawing/2014/main" id="{7094DFC9-F14C-4F0F-A566-4826EBAD0FF0}"/>
                  </a:ext>
                </a:extLst>
              </p:cNvPr>
              <p:cNvSpPr/>
              <p:nvPr/>
            </p:nvSpPr>
            <p:spPr bwMode="auto">
              <a:xfrm>
                <a:off x="2919471" y="1347478"/>
                <a:ext cx="129600" cy="93600"/>
              </a:xfrm>
              <a:prstGeom prst="rect">
                <a:avLst/>
              </a:prstGeom>
              <a:noFill/>
              <a:ln w="9525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rgbClr val="0000CC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80" name="正方形/長方形 79">
                <a:extLst>
                  <a:ext uri="{FF2B5EF4-FFF2-40B4-BE49-F238E27FC236}">
                    <a16:creationId xmlns:a16="http://schemas.microsoft.com/office/drawing/2014/main" id="{0F67D1BD-98B5-4A43-BA24-A98AE2B30F8A}"/>
                  </a:ext>
                </a:extLst>
              </p:cNvPr>
              <p:cNvSpPr/>
              <p:nvPr/>
            </p:nvSpPr>
            <p:spPr bwMode="auto">
              <a:xfrm>
                <a:off x="4418804" y="2503078"/>
                <a:ext cx="129600" cy="93600"/>
              </a:xfrm>
              <a:prstGeom prst="rect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rgbClr val="0000CC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sp>
            <p:nvSpPr>
              <p:cNvPr id="81" name="正方形/長方形 80">
                <a:extLst>
                  <a:ext uri="{FF2B5EF4-FFF2-40B4-BE49-F238E27FC236}">
                    <a16:creationId xmlns:a16="http://schemas.microsoft.com/office/drawing/2014/main" id="{DDDFE52E-A3F4-40A5-803D-EA050B8F376C}"/>
                  </a:ext>
                </a:extLst>
              </p:cNvPr>
              <p:cNvSpPr/>
              <p:nvPr/>
            </p:nvSpPr>
            <p:spPr bwMode="auto">
              <a:xfrm>
                <a:off x="2334156" y="2503078"/>
                <a:ext cx="129600" cy="93600"/>
              </a:xfrm>
              <a:prstGeom prst="rect">
                <a:avLst/>
              </a:prstGeom>
              <a:noFill/>
              <a:ln w="9525" cap="flat" cmpd="sng" algn="ctr">
                <a:solidFill>
                  <a:schemeClr val="bg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ja-JP" altLang="en-US" sz="2000" b="0" i="0" u="none" strike="noStrike" cap="none" normalizeH="0" baseline="0">
                  <a:ln>
                    <a:noFill/>
                  </a:ln>
                  <a:solidFill>
                    <a:srgbClr val="0000CC"/>
                  </a:solidFill>
                  <a:effectLst/>
                  <a:latin typeface="Arial" charset="0"/>
                  <a:ea typeface="ＭＳ Ｐゴシック" pitchFamily="50" charset="-128"/>
                </a:endParaRPr>
              </a:p>
            </p:txBody>
          </p:sp>
          <p:cxnSp>
            <p:nvCxnSpPr>
              <p:cNvPr id="103" name="直線コネクタ 102">
                <a:extLst>
                  <a:ext uri="{FF2B5EF4-FFF2-40B4-BE49-F238E27FC236}">
                    <a16:creationId xmlns:a16="http://schemas.microsoft.com/office/drawing/2014/main" id="{D743F3AD-2EA1-44E3-A5CE-641A695650C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556942" y="2500661"/>
                <a:ext cx="1728257" cy="25817"/>
              </a:xfrm>
              <a:prstGeom prst="line">
                <a:avLst/>
              </a:prstGeom>
              <a:noFill/>
              <a:ln w="9525" cap="flat" cmpd="sng" algn="ctr">
                <a:solidFill>
                  <a:srgbClr val="5CAFB8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4" name="直線コネクタ 103">
                <a:extLst>
                  <a:ext uri="{FF2B5EF4-FFF2-40B4-BE49-F238E27FC236}">
                    <a16:creationId xmlns:a16="http://schemas.microsoft.com/office/drawing/2014/main" id="{445E94C6-3997-486B-BF60-AA5F1DDCE01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556942" y="2599373"/>
                <a:ext cx="1728257" cy="1363077"/>
              </a:xfrm>
              <a:prstGeom prst="line">
                <a:avLst/>
              </a:prstGeom>
              <a:noFill/>
              <a:ln w="9525" cap="flat" cmpd="sng" algn="ctr">
                <a:solidFill>
                  <a:srgbClr val="5CAFB8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10" name="直線矢印コネクタ 109">
                <a:extLst>
                  <a:ext uri="{FF2B5EF4-FFF2-40B4-BE49-F238E27FC236}">
                    <a16:creationId xmlns:a16="http://schemas.microsoft.com/office/drawing/2014/main" id="{5FD96FD5-DCAD-446C-A5E1-F051459DC24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3072052" y="1394278"/>
                <a:ext cx="190800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5CAFB8"/>
                </a:solidFill>
                <a:prstDash val="dash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111" name="直線矢印コネクタ 110">
                <a:extLst>
                  <a:ext uri="{FF2B5EF4-FFF2-40B4-BE49-F238E27FC236}">
                    <a16:creationId xmlns:a16="http://schemas.microsoft.com/office/drawing/2014/main" id="{56E35A20-DCBF-46FB-A2A2-5EB870C7DD75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2481652" y="2549878"/>
                <a:ext cx="1915200" cy="0"/>
              </a:xfrm>
              <a:prstGeom prst="straightConnector1">
                <a:avLst/>
              </a:prstGeom>
              <a:noFill/>
              <a:ln w="9525" cap="flat" cmpd="sng" algn="ctr">
                <a:solidFill>
                  <a:srgbClr val="5CAFB8"/>
                </a:solidFill>
                <a:prstDash val="dash"/>
                <a:round/>
                <a:headEnd type="none" w="med" len="med"/>
                <a:tailEnd type="triangle"/>
              </a:ln>
              <a:effectLst/>
            </p:spPr>
          </p:cxnSp>
          <p:pic>
            <p:nvPicPr>
              <p:cNvPr id="85" name="図 84">
                <a:extLst>
                  <a:ext uri="{FF2B5EF4-FFF2-40B4-BE49-F238E27FC236}">
                    <a16:creationId xmlns:a16="http://schemas.microsoft.com/office/drawing/2014/main" id="{0B5E09AF-D57F-4337-A631-B32BCFA296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86852" y="1021678"/>
                <a:ext cx="1923386" cy="1440000"/>
              </a:xfrm>
              <a:prstGeom prst="rect">
                <a:avLst/>
              </a:prstGeom>
              <a:ln w="9525">
                <a:solidFill>
                  <a:srgbClr val="5CAFB8"/>
                </a:solidFill>
              </a:ln>
            </p:spPr>
          </p:pic>
          <p:pic>
            <p:nvPicPr>
              <p:cNvPr id="86" name="図 85">
                <a:extLst>
                  <a:ext uri="{FF2B5EF4-FFF2-40B4-BE49-F238E27FC236}">
                    <a16:creationId xmlns:a16="http://schemas.microsoft.com/office/drawing/2014/main" id="{09EB70F6-3CE2-4E30-BACC-1E6A0D0118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86852" y="2526478"/>
                <a:ext cx="1923386" cy="1440000"/>
              </a:xfrm>
              <a:prstGeom prst="rect">
                <a:avLst/>
              </a:prstGeom>
              <a:ln>
                <a:solidFill>
                  <a:srgbClr val="5CAFB8"/>
                </a:solidFill>
              </a:ln>
            </p:spPr>
          </p:pic>
          <p:grpSp>
            <p:nvGrpSpPr>
              <p:cNvPr id="112" name="グループ化 111">
                <a:extLst>
                  <a:ext uri="{FF2B5EF4-FFF2-40B4-BE49-F238E27FC236}">
                    <a16:creationId xmlns:a16="http://schemas.microsoft.com/office/drawing/2014/main" id="{6BD29D30-400B-4CE4-9E4D-F7AC6612F5F3}"/>
                  </a:ext>
                </a:extLst>
              </p:cNvPr>
              <p:cNvGrpSpPr/>
              <p:nvPr/>
            </p:nvGrpSpPr>
            <p:grpSpPr>
              <a:xfrm>
                <a:off x="7726852" y="2200870"/>
                <a:ext cx="530915" cy="215444"/>
                <a:chOff x="3919364" y="3645604"/>
                <a:chExt cx="530915" cy="215444"/>
              </a:xfrm>
            </p:grpSpPr>
            <p:cxnSp>
              <p:nvCxnSpPr>
                <p:cNvPr id="113" name="直線コネクタ 112">
                  <a:extLst>
                    <a:ext uri="{FF2B5EF4-FFF2-40B4-BE49-F238E27FC236}">
                      <a16:creationId xmlns:a16="http://schemas.microsoft.com/office/drawing/2014/main" id="{7C4715AF-4320-4FE4-A17C-1B5360DC47C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053421" y="3843604"/>
                  <a:ext cx="2628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14" name="テキスト ボックス 113">
                  <a:extLst>
                    <a:ext uri="{FF2B5EF4-FFF2-40B4-BE49-F238E27FC236}">
                      <a16:creationId xmlns:a16="http://schemas.microsoft.com/office/drawing/2014/main" id="{D2DC964A-A017-415B-968F-F8D6C5E4EC6B}"/>
                    </a:ext>
                  </a:extLst>
                </p:cNvPr>
                <p:cNvSpPr txBox="1"/>
                <p:nvPr/>
              </p:nvSpPr>
              <p:spPr>
                <a:xfrm>
                  <a:off x="3919364" y="3645604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0" name="グループ化 9">
                <a:extLst>
                  <a:ext uri="{FF2B5EF4-FFF2-40B4-BE49-F238E27FC236}">
                    <a16:creationId xmlns:a16="http://schemas.microsoft.com/office/drawing/2014/main" id="{3C72145A-DF44-4E77-9B43-27E2291FE26B}"/>
                  </a:ext>
                </a:extLst>
              </p:cNvPr>
              <p:cNvGrpSpPr/>
              <p:nvPr/>
            </p:nvGrpSpPr>
            <p:grpSpPr>
              <a:xfrm>
                <a:off x="7726852" y="3705670"/>
                <a:ext cx="530915" cy="215444"/>
                <a:chOff x="3919364" y="3645604"/>
                <a:chExt cx="530915" cy="215444"/>
              </a:xfrm>
            </p:grpSpPr>
            <p:cxnSp>
              <p:nvCxnSpPr>
                <p:cNvPr id="31" name="直線コネクタ 30">
                  <a:extLst>
                    <a:ext uri="{FF2B5EF4-FFF2-40B4-BE49-F238E27FC236}">
                      <a16:creationId xmlns:a16="http://schemas.microsoft.com/office/drawing/2014/main" id="{E4024E5E-7C58-430A-98CF-363F175273E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4053421" y="3843604"/>
                  <a:ext cx="2628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33" name="テキスト ボックス 32">
                  <a:extLst>
                    <a:ext uri="{FF2B5EF4-FFF2-40B4-BE49-F238E27FC236}">
                      <a16:creationId xmlns:a16="http://schemas.microsoft.com/office/drawing/2014/main" id="{710F17DC-51AC-466E-919F-04EB89726458}"/>
                    </a:ext>
                  </a:extLst>
                </p:cNvPr>
                <p:cNvSpPr txBox="1"/>
                <p:nvPr/>
              </p:nvSpPr>
              <p:spPr>
                <a:xfrm>
                  <a:off x="3919364" y="3645604"/>
                  <a:ext cx="530915" cy="21544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100 </a:t>
                  </a:r>
                  <a:r>
                    <a:rPr kumimoji="1" lang="el-GR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μ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grpSp>
            <p:nvGrpSpPr>
              <p:cNvPr id="118" name="グループ化 117">
                <a:extLst>
                  <a:ext uri="{FF2B5EF4-FFF2-40B4-BE49-F238E27FC236}">
                    <a16:creationId xmlns:a16="http://schemas.microsoft.com/office/drawing/2014/main" id="{481E3F00-4855-45C0-8D64-E3C51449274A}"/>
                  </a:ext>
                </a:extLst>
              </p:cNvPr>
              <p:cNvGrpSpPr/>
              <p:nvPr/>
            </p:nvGrpSpPr>
            <p:grpSpPr>
              <a:xfrm>
                <a:off x="5733309" y="3749730"/>
                <a:ext cx="441147" cy="216000"/>
                <a:chOff x="2551212" y="4581128"/>
                <a:chExt cx="441147" cy="216000"/>
              </a:xfrm>
            </p:grpSpPr>
            <p:cxnSp>
              <p:nvCxnSpPr>
                <p:cNvPr id="116" name="直線コネクタ 115">
                  <a:extLst>
                    <a:ext uri="{FF2B5EF4-FFF2-40B4-BE49-F238E27FC236}">
                      <a16:creationId xmlns:a16="http://schemas.microsoft.com/office/drawing/2014/main" id="{638E8257-5D74-4788-BD14-07217687E83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633185" y="4797128"/>
                  <a:ext cx="277200" cy="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sp>
              <p:nvSpPr>
                <p:cNvPr id="117" name="テキスト ボックス 116">
                  <a:extLst>
                    <a:ext uri="{FF2B5EF4-FFF2-40B4-BE49-F238E27FC236}">
                      <a16:creationId xmlns:a16="http://schemas.microsoft.com/office/drawing/2014/main" id="{8477C21B-A06F-471B-9A04-3D056CB299B7}"/>
                    </a:ext>
                  </a:extLst>
                </p:cNvPr>
                <p:cNvSpPr txBox="1"/>
                <p:nvPr/>
              </p:nvSpPr>
              <p:spPr>
                <a:xfrm>
                  <a:off x="2551212" y="4581128"/>
                  <a:ext cx="441147" cy="21544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2 m</a:t>
                  </a:r>
                  <a:r>
                    <a:rPr kumimoji="1" lang="en-US" altLang="ja-JP" sz="8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m</a:t>
                  </a:r>
                  <a:endParaRPr kumimoji="1" lang="ja-JP" altLang="en-US" sz="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134" name="テキスト ボックス 133">
                <a:extLst>
                  <a:ext uri="{FF2B5EF4-FFF2-40B4-BE49-F238E27FC236}">
                    <a16:creationId xmlns:a16="http://schemas.microsoft.com/office/drawing/2014/main" id="{C0A64037-A944-4F90-8D5E-715339069884}"/>
                  </a:ext>
                </a:extLst>
              </p:cNvPr>
              <p:cNvSpPr txBox="1"/>
              <p:nvPr/>
            </p:nvSpPr>
            <p:spPr>
              <a:xfrm>
                <a:off x="2730388" y="915478"/>
                <a:ext cx="86433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rgbClr val="FF0000"/>
                    </a:solidFill>
                  </a:rPr>
                  <a:t>IR800-</a:t>
                </a:r>
                <a:r>
                  <a:rPr kumimoji="1" lang="en-US" altLang="ja-JP" sz="900" b="1" dirty="0">
                    <a:solidFill>
                      <a:srgbClr val="FF0000"/>
                    </a:solidFill>
                  </a:rPr>
                  <a:t>pHLIP</a:t>
                </a:r>
                <a:endParaRPr kumimoji="1" lang="ja-JP" altLang="en-US" sz="9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5" name="テキスト ボックス 134">
                <a:extLst>
                  <a:ext uri="{FF2B5EF4-FFF2-40B4-BE49-F238E27FC236}">
                    <a16:creationId xmlns:a16="http://schemas.microsoft.com/office/drawing/2014/main" id="{8C6D67C1-7639-4DE3-B99B-5F54E561702F}"/>
                  </a:ext>
                </a:extLst>
              </p:cNvPr>
              <p:cNvSpPr txBox="1"/>
              <p:nvPr/>
            </p:nvSpPr>
            <p:spPr>
              <a:xfrm>
                <a:off x="5036038" y="915478"/>
                <a:ext cx="42832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/>
                  <a:t>H&amp;E</a:t>
                </a:r>
                <a:endParaRPr kumimoji="1" lang="ja-JP" altLang="en-US" sz="900" b="1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11680425-996A-4BE0-95E2-F200CA4D519F}"/>
                  </a:ext>
                </a:extLst>
              </p:cNvPr>
              <p:cNvSpPr txBox="1"/>
              <p:nvPr/>
            </p:nvSpPr>
            <p:spPr>
              <a:xfrm>
                <a:off x="6227345" y="3717032"/>
                <a:ext cx="4283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Skin</a:t>
                </a:r>
              </a:p>
            </p:txBody>
          </p:sp>
          <p:cxnSp>
            <p:nvCxnSpPr>
              <p:cNvPr id="36" name="直線矢印コネクタ 35">
                <a:extLst>
                  <a:ext uri="{FF2B5EF4-FFF2-40B4-BE49-F238E27FC236}">
                    <a16:creationId xmlns:a16="http://schemas.microsoft.com/office/drawing/2014/main" id="{7026EAD4-B781-4F34-9C3C-EAC1000AA53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6439644" y="3620930"/>
                <a:ext cx="121493" cy="12880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sp>
            <p:nvSpPr>
              <p:cNvPr id="38" name="テキスト ボックス 37">
                <a:extLst>
                  <a:ext uri="{FF2B5EF4-FFF2-40B4-BE49-F238E27FC236}">
                    <a16:creationId xmlns:a16="http://schemas.microsoft.com/office/drawing/2014/main" id="{4B89BB86-CFAB-4F6E-89C3-A1DA3BD80F3F}"/>
                  </a:ext>
                </a:extLst>
              </p:cNvPr>
              <p:cNvSpPr txBox="1"/>
              <p:nvPr/>
            </p:nvSpPr>
            <p:spPr>
              <a:xfrm>
                <a:off x="6367636" y="1004822"/>
                <a:ext cx="428323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Skin</a:t>
                </a:r>
              </a:p>
            </p:txBody>
          </p:sp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DFD76070-7091-4AEE-889C-57FF39F785C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rot="5280000" flipV="1">
                <a:off x="6732000" y="1080000"/>
                <a:ext cx="121493" cy="128800"/>
              </a:xfrm>
              <a:prstGeom prst="straightConnector1">
                <a:avLst/>
              </a:prstGeom>
              <a:noFill/>
              <a:ln w="9525" cap="flat" cmpd="sng" algn="ctr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3813198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715A8549-8C45-4542-895E-15AD6B92E578}"/>
              </a:ext>
            </a:extLst>
          </p:cNvPr>
          <p:cNvSpPr txBox="1"/>
          <p:nvPr/>
        </p:nvSpPr>
        <p:spPr>
          <a:xfrm>
            <a:off x="3851354" y="210126"/>
            <a:ext cx="26580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1600" b="1" dirty="0">
                <a:latin typeface="+mn-lt"/>
                <a:cs typeface="Times New Roman" pitchFamily="18" charset="0"/>
              </a:rPr>
              <a:t>Supplementary Figure </a:t>
            </a:r>
            <a:r>
              <a:rPr kumimoji="1" lang="en-US" altLang="ja-JP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Times New Roman" pitchFamily="18" charset="0"/>
              </a:rPr>
              <a:t>S9</a:t>
            </a:r>
            <a:endParaRPr kumimoji="1" lang="ja-JP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62EFB149-6507-45B2-A8C8-29A769D6E204}"/>
              </a:ext>
            </a:extLst>
          </p:cNvPr>
          <p:cNvGrpSpPr/>
          <p:nvPr/>
        </p:nvGrpSpPr>
        <p:grpSpPr>
          <a:xfrm>
            <a:off x="1058400" y="914400"/>
            <a:ext cx="8244000" cy="4818856"/>
            <a:chOff x="1058400" y="914400"/>
            <a:chExt cx="8244000" cy="4818856"/>
          </a:xfrm>
        </p:grpSpPr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2031E315-F35C-4055-93BC-3F1645EC2C67}"/>
                </a:ext>
              </a:extLst>
            </p:cNvPr>
            <p:cNvSpPr txBox="1"/>
            <p:nvPr/>
          </p:nvSpPr>
          <p:spPr>
            <a:xfrm>
              <a:off x="1058400" y="4401738"/>
              <a:ext cx="8244000" cy="13315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S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upplementary</a:t>
              </a:r>
              <a:r>
                <a:rPr lang="en-US" altLang="ja-JP" sz="1100" b="1" kern="100" cap="all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F</a:t>
              </a:r>
              <a:r>
                <a:rPr lang="en-US" altLang="ja-JP" sz="1100" b="1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igure S9.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Contiguous presence of </a:t>
              </a:r>
              <a:r>
                <a:rPr lang="en-US" altLang="ja-JP" sz="1100" kern="100" dirty="0" err="1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pHLIP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and lipid droplets at the edge of a hypoxic region adjoining 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liquefactive necrosis in the IGR-OV1 tumor. </a:t>
              </a:r>
              <a:r>
                <a:rPr lang="en-GB" altLang="ja-JP" sz="11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pHLIP</a:t>
              </a:r>
              <a:r>
                <a:rPr lang="en-GB" altLang="ja-JP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distribution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 (AF546-pHLIP, red), pimonidazole-stained hypoxia (red), and lipid droplet staining (green) were examined at the same sites in the same tumor sections.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ＭＳ 明朝" panose="02020609040205080304" pitchFamily="17" charset="-128"/>
                  <a:cs typeface="Arial" panose="020B0604020202020204" pitchFamily="34" charset="0"/>
                </a:rPr>
                <a:t>T</a:t>
              </a:r>
              <a:r>
                <a:rPr lang="en-US" altLang="ja-JP" sz="1100" kern="100" dirty="0">
                  <a:latin typeface="Times New Roman" panose="02020603050405020304" pitchFamily="18" charset="0"/>
                  <a:ea typeface="ＭＳ 明朝" panose="02020609040205080304" pitchFamily="17" charset="-128"/>
                </a:rPr>
                <a:t>he lipid droplet-specific fluorescent probe </a:t>
              </a:r>
              <a:r>
                <a:rPr lang="en-US" altLang="ja-JP" sz="1100" kern="100" dirty="0" err="1">
                  <a:latin typeface="Times New Roman" panose="02020603050405020304" pitchFamily="18" charset="0"/>
                  <a:ea typeface="ＭＳ 明朝" panose="02020609040205080304" pitchFamily="17" charset="-128"/>
                </a:rPr>
                <a:t>Lipi</a:t>
              </a:r>
              <a:r>
                <a:rPr lang="en-US" altLang="ja-JP" sz="1100" kern="100" dirty="0">
                  <a:latin typeface="Times New Roman" panose="02020603050405020304" pitchFamily="18" charset="0"/>
                  <a:ea typeface="ＭＳ 明朝" panose="02020609040205080304" pitchFamily="17" charset="-128"/>
                </a:rPr>
                <a:t>-Green was used for staining the lipid droplets. </a:t>
              </a:r>
              <a:r>
                <a:rPr lang="en-US" altLang="ja-JP" sz="1100" kern="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Blue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, nuclei stained with DAPI. An </a:t>
              </a:r>
              <a:r>
                <a:rPr lang="en-US" altLang="ja-JP" sz="1100" kern="100" dirty="0">
                  <a:solidFill>
                    <a:srgbClr val="0D0D0D"/>
                  </a:solidFill>
                  <a:latin typeface="Times New Roman" panose="02020603050405020304" pitchFamily="18" charset="0"/>
                  <a:ea typeface="游明朝" panose="02020400000000000000" pitchFamily="18" charset="-128"/>
                  <a:cs typeface="Arial" panose="020B0604020202020204" pitchFamily="34" charset="0"/>
                </a:rPr>
                <a:t>enlarged view of fluorescence overlays 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clearly shows the non-overlapped accumulation of </a:t>
              </a:r>
              <a:r>
                <a:rPr lang="en-US" altLang="ja-JP" sz="1100" kern="0" dirty="0" err="1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pHLIP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 and lipid droplets. </a:t>
              </a:r>
              <a:r>
                <a:rPr lang="en-US" altLang="ja-JP" sz="1100" i="1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LN</a:t>
              </a:r>
              <a:r>
                <a:rPr lang="en-US" altLang="ja-JP" sz="1100" kern="0" dirty="0">
                  <a:latin typeface="Times New Roman" panose="02020603050405020304" pitchFamily="18" charset="0"/>
                  <a:ea typeface="AdvP6421"/>
                  <a:cs typeface="Arial" panose="020B0604020202020204" pitchFamily="34" charset="0"/>
                </a:rPr>
                <a:t>, liquefactive necrosis.</a:t>
              </a:r>
              <a:endParaRPr lang="en-US" altLang="ja-JP" sz="1100" kern="100" dirty="0">
                <a:latin typeface="Times New Roman" panose="02020603050405020304" pitchFamily="18" charset="0"/>
                <a:ea typeface="ＭＳ 明朝" panose="02020609040205080304" pitchFamily="17" charset="-128"/>
              </a:endParaRPr>
            </a:p>
          </p:txBody>
        </p:sp>
        <p:grpSp>
          <p:nvGrpSpPr>
            <p:cNvPr id="3" name="グループ化 2">
              <a:extLst>
                <a:ext uri="{FF2B5EF4-FFF2-40B4-BE49-F238E27FC236}">
                  <a16:creationId xmlns:a16="http://schemas.microsoft.com/office/drawing/2014/main" id="{67257162-C3C0-4FB8-B052-0A572D024566}"/>
                </a:ext>
              </a:extLst>
            </p:cNvPr>
            <p:cNvGrpSpPr/>
            <p:nvPr/>
          </p:nvGrpSpPr>
          <p:grpSpPr>
            <a:xfrm>
              <a:off x="2205798" y="914400"/>
              <a:ext cx="5877965" cy="3426493"/>
              <a:chOff x="2205798" y="914400"/>
              <a:chExt cx="5877965" cy="3426493"/>
            </a:xfrm>
          </p:grpSpPr>
          <p:grpSp>
            <p:nvGrpSpPr>
              <p:cNvPr id="2" name="グループ化 1">
                <a:extLst>
                  <a:ext uri="{FF2B5EF4-FFF2-40B4-BE49-F238E27FC236}">
                    <a16:creationId xmlns:a16="http://schemas.microsoft.com/office/drawing/2014/main" id="{582F2BC4-4983-44CA-AE32-80690E5F927A}"/>
                  </a:ext>
                </a:extLst>
              </p:cNvPr>
              <p:cNvGrpSpPr/>
              <p:nvPr/>
            </p:nvGrpSpPr>
            <p:grpSpPr>
              <a:xfrm>
                <a:off x="2205798" y="914400"/>
                <a:ext cx="5877310" cy="1208818"/>
                <a:chOff x="2205798" y="914400"/>
                <a:chExt cx="5877310" cy="1208818"/>
              </a:xfrm>
            </p:grpSpPr>
            <p:sp>
              <p:nvSpPr>
                <p:cNvPr id="62" name="テキスト ボックス 61">
                  <a:extLst>
                    <a:ext uri="{FF2B5EF4-FFF2-40B4-BE49-F238E27FC236}">
                      <a16:creationId xmlns:a16="http://schemas.microsoft.com/office/drawing/2014/main" id="{85DFFEF6-701A-47D8-820C-707A14BA9E64}"/>
                    </a:ext>
                  </a:extLst>
                </p:cNvPr>
                <p:cNvSpPr txBox="1"/>
                <p:nvPr/>
              </p:nvSpPr>
              <p:spPr>
                <a:xfrm>
                  <a:off x="5463024" y="914400"/>
                  <a:ext cx="883576" cy="233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ts val="1200"/>
                    </a:lnSpc>
                  </a:pPr>
                  <a:r>
                    <a:rPr kumimoji="1" lang="en-US" altLang="ja-JP" sz="900" b="1" dirty="0">
                      <a:solidFill>
                        <a:srgbClr val="006600"/>
                      </a:solidFill>
                    </a:rPr>
                    <a:t>Lipid droplet</a:t>
                  </a:r>
                </a:p>
              </p:txBody>
            </p:sp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B723F753-D7CE-4246-809D-8E9E8097F2D3}"/>
                    </a:ext>
                  </a:extLst>
                </p:cNvPr>
                <p:cNvSpPr txBox="1"/>
                <p:nvPr/>
              </p:nvSpPr>
              <p:spPr>
                <a:xfrm>
                  <a:off x="7103109" y="914400"/>
                  <a:ext cx="518092" cy="233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ts val="1200"/>
                    </a:lnSpc>
                  </a:pPr>
                  <a:r>
                    <a:rPr kumimoji="1" lang="en-US" altLang="ja-JP" sz="900" b="1" dirty="0" err="1">
                      <a:solidFill>
                        <a:srgbClr val="FF0000"/>
                      </a:solidFill>
                    </a:rPr>
                    <a:t>pHLIP</a:t>
                  </a:r>
                  <a:endParaRPr kumimoji="1" lang="en-US" altLang="ja-JP" sz="9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67" name="テキスト ボックス 66">
                  <a:extLst>
                    <a:ext uri="{FF2B5EF4-FFF2-40B4-BE49-F238E27FC236}">
                      <a16:creationId xmlns:a16="http://schemas.microsoft.com/office/drawing/2014/main" id="{C9E9BB08-0107-4B8C-8FDC-3848B44E3E76}"/>
                    </a:ext>
                  </a:extLst>
                </p:cNvPr>
                <p:cNvSpPr txBox="1"/>
                <p:nvPr/>
              </p:nvSpPr>
              <p:spPr>
                <a:xfrm>
                  <a:off x="2759929" y="914400"/>
                  <a:ext cx="460383" cy="2308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ja-JP" sz="900" b="1" dirty="0">
                      <a:solidFill>
                        <a:srgbClr val="0000CC"/>
                      </a:solidFill>
                    </a:rPr>
                    <a:t>DAPI</a:t>
                  </a:r>
                  <a:endParaRPr kumimoji="1" lang="ja-JP" altLang="en-US" sz="900" b="1" dirty="0">
                    <a:solidFill>
                      <a:srgbClr val="0000CC"/>
                    </a:solidFill>
                  </a:endParaRPr>
                </a:p>
              </p:txBody>
            </p:sp>
            <p:sp>
              <p:nvSpPr>
                <p:cNvPr id="69" name="テキスト ボックス 68">
                  <a:extLst>
                    <a:ext uri="{FF2B5EF4-FFF2-40B4-BE49-F238E27FC236}">
                      <a16:creationId xmlns:a16="http://schemas.microsoft.com/office/drawing/2014/main" id="{3ED0706F-565E-4532-A04F-278F555CAC9F}"/>
                    </a:ext>
                  </a:extLst>
                </p:cNvPr>
                <p:cNvSpPr txBox="1"/>
                <p:nvPr/>
              </p:nvSpPr>
              <p:spPr>
                <a:xfrm>
                  <a:off x="3983234" y="914400"/>
                  <a:ext cx="928460" cy="233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ts val="1200"/>
                    </a:lnSpc>
                  </a:pPr>
                  <a:r>
                    <a:rPr kumimoji="1" lang="en-US" altLang="ja-JP" sz="900" b="1" dirty="0">
                      <a:solidFill>
                        <a:srgbClr val="FF0000"/>
                      </a:solidFill>
                    </a:rPr>
                    <a:t>Pimonidazole</a:t>
                  </a:r>
                </a:p>
              </p:txBody>
            </p:sp>
            <p:pic>
              <p:nvPicPr>
                <p:cNvPr id="7" name="図 6">
                  <a:extLst>
                    <a:ext uri="{FF2B5EF4-FFF2-40B4-BE49-F238E27FC236}">
                      <a16:creationId xmlns:a16="http://schemas.microsoft.com/office/drawing/2014/main" id="{C7FD74DF-9AF0-4DDA-AE43-D8A6F48C76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3728418" y="1109878"/>
                  <a:ext cx="1440000" cy="1013340"/>
                </a:xfrm>
                <a:prstGeom prst="rect">
                  <a:avLst/>
                </a:prstGeom>
              </p:spPr>
            </p:pic>
            <p:pic>
              <p:nvPicPr>
                <p:cNvPr id="13" name="図 12">
                  <a:extLst>
                    <a:ext uri="{FF2B5EF4-FFF2-40B4-BE49-F238E27FC236}">
                      <a16:creationId xmlns:a16="http://schemas.microsoft.com/office/drawing/2014/main" id="{8DE512F6-3E5D-498F-BDD4-491E16B7D9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5185763" y="1109878"/>
                  <a:ext cx="1440000" cy="1013340"/>
                </a:xfrm>
                <a:prstGeom prst="rect">
                  <a:avLst/>
                </a:prstGeom>
              </p:spPr>
            </p:pic>
            <p:pic>
              <p:nvPicPr>
                <p:cNvPr id="8" name="図 7">
                  <a:extLst>
                    <a:ext uri="{FF2B5EF4-FFF2-40B4-BE49-F238E27FC236}">
                      <a16:creationId xmlns:a16="http://schemas.microsoft.com/office/drawing/2014/main" id="{BA3AC22E-C168-46E5-A94E-8C28681CBF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6643108" y="1109878"/>
                  <a:ext cx="1440000" cy="1013340"/>
                </a:xfrm>
                <a:prstGeom prst="rect">
                  <a:avLst/>
                </a:prstGeom>
              </p:spPr>
            </p:pic>
            <p:pic>
              <p:nvPicPr>
                <p:cNvPr id="5" name="図 4">
                  <a:extLst>
                    <a:ext uri="{FF2B5EF4-FFF2-40B4-BE49-F238E27FC236}">
                      <a16:creationId xmlns:a16="http://schemas.microsoft.com/office/drawing/2014/main" id="{CA531B2D-4A6F-41E4-B182-45C666498C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269168" y="1109878"/>
                  <a:ext cx="1440000" cy="1013340"/>
                </a:xfrm>
                <a:prstGeom prst="rect">
                  <a:avLst/>
                </a:prstGeom>
              </p:spPr>
            </p:pic>
            <p:grpSp>
              <p:nvGrpSpPr>
                <p:cNvPr id="12" name="グループ化 11">
                  <a:extLst>
                    <a:ext uri="{FF2B5EF4-FFF2-40B4-BE49-F238E27FC236}">
                      <a16:creationId xmlns:a16="http://schemas.microsoft.com/office/drawing/2014/main" id="{2CDA9738-A640-48B0-9F8E-C2097EB2BD7E}"/>
                    </a:ext>
                  </a:extLst>
                </p:cNvPr>
                <p:cNvGrpSpPr/>
                <p:nvPr/>
              </p:nvGrpSpPr>
              <p:grpSpPr>
                <a:xfrm>
                  <a:off x="2205798" y="1850249"/>
                  <a:ext cx="530915" cy="215444"/>
                  <a:chOff x="2205798" y="1692911"/>
                  <a:chExt cx="530915" cy="215444"/>
                </a:xfrm>
              </p:grpSpPr>
              <p:cxnSp>
                <p:nvCxnSpPr>
                  <p:cNvPr id="97" name="直線コネクタ 96">
                    <a:extLst>
                      <a:ext uri="{FF2B5EF4-FFF2-40B4-BE49-F238E27FC236}">
                        <a16:creationId xmlns:a16="http://schemas.microsoft.com/office/drawing/2014/main" id="{30F7EDC6-97EF-44B5-9FE2-152B5F38984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2313798" y="1890911"/>
                    <a:ext cx="212400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119" name="テキスト ボックス 118">
                    <a:extLst>
                      <a:ext uri="{FF2B5EF4-FFF2-40B4-BE49-F238E27FC236}">
                        <a16:creationId xmlns:a16="http://schemas.microsoft.com/office/drawing/2014/main" id="{42BE60CF-7877-4E22-A5A9-DE11675600F0}"/>
                      </a:ext>
                    </a:extLst>
                  </p:cNvPr>
                  <p:cNvSpPr txBox="1"/>
                  <p:nvPr/>
                </p:nvSpPr>
                <p:spPr>
                  <a:xfrm>
                    <a:off x="2205798" y="1692911"/>
                    <a:ext cx="530915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>
                        <a:solidFill>
                          <a:schemeClr val="bg1"/>
                        </a:solidFill>
                      </a:rPr>
                      <a:t>100 </a:t>
                    </a:r>
                    <a:r>
                      <a:rPr kumimoji="1" lang="el-GR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</a:t>
                    </a:r>
                    <a:endParaRPr kumimoji="1" lang="ja-JP" altLang="en-US" sz="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id="{E209C2E2-4171-4BC7-945F-990F61183BD1}"/>
                    </a:ext>
                  </a:extLst>
                </p:cNvPr>
                <p:cNvGrpSpPr/>
                <p:nvPr/>
              </p:nvGrpSpPr>
              <p:grpSpPr>
                <a:xfrm>
                  <a:off x="3665048" y="1850249"/>
                  <a:ext cx="530915" cy="215444"/>
                  <a:chOff x="3665048" y="1692911"/>
                  <a:chExt cx="530915" cy="215444"/>
                </a:xfrm>
              </p:grpSpPr>
              <p:cxnSp>
                <p:nvCxnSpPr>
                  <p:cNvPr id="99" name="直線コネクタ 98">
                    <a:extLst>
                      <a:ext uri="{FF2B5EF4-FFF2-40B4-BE49-F238E27FC236}">
                        <a16:creationId xmlns:a16="http://schemas.microsoft.com/office/drawing/2014/main" id="{EA776423-F7A6-4017-B812-600721B5D6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3773048" y="1890911"/>
                    <a:ext cx="212400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33" name="テキスト ボックス 32">
                    <a:extLst>
                      <a:ext uri="{FF2B5EF4-FFF2-40B4-BE49-F238E27FC236}">
                        <a16:creationId xmlns:a16="http://schemas.microsoft.com/office/drawing/2014/main" id="{14B38A76-7F47-4A45-B141-2EE0E1133782}"/>
                      </a:ext>
                    </a:extLst>
                  </p:cNvPr>
                  <p:cNvSpPr txBox="1"/>
                  <p:nvPr/>
                </p:nvSpPr>
                <p:spPr>
                  <a:xfrm>
                    <a:off x="3665048" y="1692911"/>
                    <a:ext cx="530915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>
                        <a:solidFill>
                          <a:schemeClr val="bg1"/>
                        </a:solidFill>
                      </a:rPr>
                      <a:t>100 </a:t>
                    </a:r>
                    <a:r>
                      <a:rPr kumimoji="1" lang="el-GR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</a:t>
                    </a:r>
                    <a:endParaRPr kumimoji="1" lang="ja-JP" altLang="en-US" sz="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6" name="グループ化 15">
                  <a:extLst>
                    <a:ext uri="{FF2B5EF4-FFF2-40B4-BE49-F238E27FC236}">
                      <a16:creationId xmlns:a16="http://schemas.microsoft.com/office/drawing/2014/main" id="{DBF80359-F178-42FC-BC17-706107099DBE}"/>
                    </a:ext>
                  </a:extLst>
                </p:cNvPr>
                <p:cNvGrpSpPr/>
                <p:nvPr/>
              </p:nvGrpSpPr>
              <p:grpSpPr>
                <a:xfrm>
                  <a:off x="5122393" y="1850249"/>
                  <a:ext cx="530915" cy="215444"/>
                  <a:chOff x="5122393" y="1692911"/>
                  <a:chExt cx="530915" cy="215444"/>
                </a:xfrm>
              </p:grpSpPr>
              <p:cxnSp>
                <p:nvCxnSpPr>
                  <p:cNvPr id="100" name="直線コネクタ 99">
                    <a:extLst>
                      <a:ext uri="{FF2B5EF4-FFF2-40B4-BE49-F238E27FC236}">
                        <a16:creationId xmlns:a16="http://schemas.microsoft.com/office/drawing/2014/main" id="{04498868-87EC-4B83-8FC8-DDE3AA929DF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5230393" y="1890911"/>
                    <a:ext cx="212400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34" name="テキスト ボックス 33">
                    <a:extLst>
                      <a:ext uri="{FF2B5EF4-FFF2-40B4-BE49-F238E27FC236}">
                        <a16:creationId xmlns:a16="http://schemas.microsoft.com/office/drawing/2014/main" id="{C1195203-8B9A-4CD0-8D48-B26B4B3E874F}"/>
                      </a:ext>
                    </a:extLst>
                  </p:cNvPr>
                  <p:cNvSpPr txBox="1"/>
                  <p:nvPr/>
                </p:nvSpPr>
                <p:spPr>
                  <a:xfrm>
                    <a:off x="5122393" y="1692911"/>
                    <a:ext cx="530915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>
                        <a:solidFill>
                          <a:schemeClr val="bg1"/>
                        </a:solidFill>
                      </a:rPr>
                      <a:t>100 </a:t>
                    </a:r>
                    <a:r>
                      <a:rPr kumimoji="1" lang="el-GR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</a:t>
                    </a:r>
                    <a:endParaRPr kumimoji="1" lang="ja-JP" altLang="en-US" sz="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id="{DD70A201-897F-4C63-868C-6B9AB2C7F578}"/>
                    </a:ext>
                  </a:extLst>
                </p:cNvPr>
                <p:cNvGrpSpPr/>
                <p:nvPr/>
              </p:nvGrpSpPr>
              <p:grpSpPr>
                <a:xfrm>
                  <a:off x="6579738" y="1850249"/>
                  <a:ext cx="530915" cy="215444"/>
                  <a:chOff x="6579738" y="1692911"/>
                  <a:chExt cx="530915" cy="215444"/>
                </a:xfrm>
              </p:grpSpPr>
              <p:cxnSp>
                <p:nvCxnSpPr>
                  <p:cNvPr id="93" name="直線コネクタ 92">
                    <a:extLst>
                      <a:ext uri="{FF2B5EF4-FFF2-40B4-BE49-F238E27FC236}">
                        <a16:creationId xmlns:a16="http://schemas.microsoft.com/office/drawing/2014/main" id="{B4C11724-26B7-4FB6-AAE7-492AA8EA512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 bwMode="auto">
                  <a:xfrm>
                    <a:off x="6687738" y="1890911"/>
                    <a:ext cx="212400" cy="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sp>
                <p:nvSpPr>
                  <p:cNvPr id="35" name="テキスト ボックス 34">
                    <a:extLst>
                      <a:ext uri="{FF2B5EF4-FFF2-40B4-BE49-F238E27FC236}">
                        <a16:creationId xmlns:a16="http://schemas.microsoft.com/office/drawing/2014/main" id="{B0CF5C66-B579-4FA0-B7F6-50899EB42E23}"/>
                      </a:ext>
                    </a:extLst>
                  </p:cNvPr>
                  <p:cNvSpPr txBox="1"/>
                  <p:nvPr/>
                </p:nvSpPr>
                <p:spPr>
                  <a:xfrm>
                    <a:off x="6579738" y="1692911"/>
                    <a:ext cx="530915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kumimoji="1" lang="en-US" altLang="ja-JP" sz="800" dirty="0">
                        <a:solidFill>
                          <a:schemeClr val="bg1"/>
                        </a:solidFill>
                      </a:rPr>
                      <a:t>100 </a:t>
                    </a:r>
                    <a:r>
                      <a:rPr kumimoji="1" lang="el-GR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μ</a:t>
                    </a:r>
                    <a:r>
                      <a:rPr kumimoji="1" lang="en-US" altLang="ja-JP" sz="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t>m</a:t>
                    </a:r>
                    <a:endParaRPr kumimoji="1" lang="ja-JP" altLang="en-US" sz="8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27" name="グループ化 26">
                <a:extLst>
                  <a:ext uri="{FF2B5EF4-FFF2-40B4-BE49-F238E27FC236}">
                    <a16:creationId xmlns:a16="http://schemas.microsoft.com/office/drawing/2014/main" id="{32BF3CB2-4618-4665-8569-10A02A611D0B}"/>
                  </a:ext>
                </a:extLst>
              </p:cNvPr>
              <p:cNvGrpSpPr/>
              <p:nvPr/>
            </p:nvGrpSpPr>
            <p:grpSpPr>
              <a:xfrm>
                <a:off x="2260741" y="2106000"/>
                <a:ext cx="5823022" cy="2234893"/>
                <a:chOff x="2260741" y="2106000"/>
                <a:chExt cx="5823022" cy="2234893"/>
              </a:xfrm>
            </p:grpSpPr>
            <p:sp>
              <p:nvSpPr>
                <p:cNvPr id="64" name="テキスト ボックス 63">
                  <a:extLst>
                    <a:ext uri="{FF2B5EF4-FFF2-40B4-BE49-F238E27FC236}">
                      <a16:creationId xmlns:a16="http://schemas.microsoft.com/office/drawing/2014/main" id="{1709715D-46A4-4E4F-91D6-182B8D84A79C}"/>
                    </a:ext>
                  </a:extLst>
                </p:cNvPr>
                <p:cNvSpPr txBox="1"/>
                <p:nvPr/>
              </p:nvSpPr>
              <p:spPr>
                <a:xfrm>
                  <a:off x="5884192" y="2106000"/>
                  <a:ext cx="1492716" cy="233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ts val="1200"/>
                    </a:lnSpc>
                  </a:pPr>
                  <a:r>
                    <a:rPr lang="en-US" altLang="ja-JP" sz="900" b="1" dirty="0" err="1">
                      <a:solidFill>
                        <a:srgbClr val="FF0000"/>
                      </a:solidFill>
                    </a:rPr>
                    <a:t>pHLIP</a:t>
                  </a:r>
                  <a:r>
                    <a:rPr lang="en-US" altLang="ja-JP" sz="900" b="1" dirty="0" err="1">
                      <a:solidFill>
                        <a:srgbClr val="006600"/>
                      </a:solidFill>
                    </a:rPr>
                    <a:t>Lipid</a:t>
                  </a:r>
                  <a:r>
                    <a:rPr lang="en-US" altLang="ja-JP" sz="900" b="1" dirty="0">
                      <a:solidFill>
                        <a:srgbClr val="006600"/>
                      </a:solidFill>
                    </a:rPr>
                    <a:t> </a:t>
                  </a:r>
                  <a:r>
                    <a:rPr lang="en-US" altLang="ja-JP" sz="900" b="1" dirty="0" err="1">
                      <a:solidFill>
                        <a:srgbClr val="006600"/>
                      </a:solidFill>
                    </a:rPr>
                    <a:t>droplet</a:t>
                  </a:r>
                  <a:r>
                    <a:rPr lang="en-US" altLang="ja-JP" sz="900" b="1" dirty="0" err="1">
                      <a:solidFill>
                        <a:srgbClr val="0000CC"/>
                      </a:solidFill>
                    </a:rPr>
                    <a:t>DAPI</a:t>
                  </a:r>
                  <a:endParaRPr kumimoji="1" lang="en-US" altLang="ja-JP" sz="900" b="1" dirty="0">
                    <a:solidFill>
                      <a:srgbClr val="0000CC"/>
                    </a:solidFill>
                  </a:endParaRPr>
                </a:p>
              </p:txBody>
            </p:sp>
            <p:sp>
              <p:nvSpPr>
                <p:cNvPr id="59" name="テキスト ボックス 58">
                  <a:extLst>
                    <a:ext uri="{FF2B5EF4-FFF2-40B4-BE49-F238E27FC236}">
                      <a16:creationId xmlns:a16="http://schemas.microsoft.com/office/drawing/2014/main" id="{BA01B4F4-616D-4288-B3BB-E7279810DD98}"/>
                    </a:ext>
                  </a:extLst>
                </p:cNvPr>
                <p:cNvSpPr txBox="1"/>
                <p:nvPr/>
              </p:nvSpPr>
              <p:spPr>
                <a:xfrm>
                  <a:off x="2762414" y="2106000"/>
                  <a:ext cx="1903085" cy="2339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>
                    <a:lnSpc>
                      <a:spcPts val="1200"/>
                    </a:lnSpc>
                  </a:pPr>
                  <a:r>
                    <a:rPr lang="en-US" altLang="ja-JP" sz="900" b="1" dirty="0" err="1">
                      <a:solidFill>
                        <a:srgbClr val="FF0000"/>
                      </a:solidFill>
                    </a:rPr>
                    <a:t>Pimonidazole</a:t>
                  </a:r>
                  <a:r>
                    <a:rPr lang="en-US" altLang="ja-JP" sz="900" b="1" dirty="0" err="1">
                      <a:solidFill>
                        <a:srgbClr val="006600"/>
                      </a:solidFill>
                    </a:rPr>
                    <a:t>Lipid</a:t>
                  </a:r>
                  <a:r>
                    <a:rPr lang="en-US" altLang="ja-JP" sz="900" b="1" dirty="0">
                      <a:solidFill>
                        <a:srgbClr val="006600"/>
                      </a:solidFill>
                    </a:rPr>
                    <a:t> </a:t>
                  </a:r>
                  <a:r>
                    <a:rPr lang="en-US" altLang="ja-JP" sz="900" b="1" dirty="0" err="1">
                      <a:solidFill>
                        <a:srgbClr val="006600"/>
                      </a:solidFill>
                    </a:rPr>
                    <a:t>droplet</a:t>
                  </a:r>
                  <a:r>
                    <a:rPr lang="en-US" altLang="ja-JP" sz="900" b="1" dirty="0" err="1">
                      <a:solidFill>
                        <a:srgbClr val="0000CC"/>
                      </a:solidFill>
                    </a:rPr>
                    <a:t>DAPI</a:t>
                  </a:r>
                  <a:endParaRPr kumimoji="1" lang="en-US" altLang="ja-JP" sz="900" b="1" dirty="0">
                    <a:solidFill>
                      <a:srgbClr val="0000CC"/>
                    </a:solidFill>
                  </a:endParaRPr>
                </a:p>
              </p:txBody>
            </p:sp>
            <p:grpSp>
              <p:nvGrpSpPr>
                <p:cNvPr id="25" name="グループ化 24">
                  <a:extLst>
                    <a:ext uri="{FF2B5EF4-FFF2-40B4-BE49-F238E27FC236}">
                      <a16:creationId xmlns:a16="http://schemas.microsoft.com/office/drawing/2014/main" id="{3788DCAE-E97E-4201-8B80-D40975D6DF26}"/>
                    </a:ext>
                  </a:extLst>
                </p:cNvPr>
                <p:cNvGrpSpPr/>
                <p:nvPr/>
              </p:nvGrpSpPr>
              <p:grpSpPr>
                <a:xfrm>
                  <a:off x="2260741" y="2301560"/>
                  <a:ext cx="2906427" cy="2039333"/>
                  <a:chOff x="2260741" y="2301560"/>
                  <a:chExt cx="2906427" cy="2039333"/>
                </a:xfrm>
              </p:grpSpPr>
              <p:pic>
                <p:nvPicPr>
                  <p:cNvPr id="39" name="図 38">
                    <a:extLst>
                      <a:ext uri="{FF2B5EF4-FFF2-40B4-BE49-F238E27FC236}">
                        <a16:creationId xmlns:a16="http://schemas.microsoft.com/office/drawing/2014/main" id="{76D5B72A-B9DD-4796-8570-03E51C50273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2269168" y="2301560"/>
                    <a:ext cx="2898000" cy="2039333"/>
                  </a:xfrm>
                  <a:prstGeom prst="rect">
                    <a:avLst/>
                  </a:prstGeom>
                </p:spPr>
              </p:pic>
              <p:grpSp>
                <p:nvGrpSpPr>
                  <p:cNvPr id="19" name="グループ化 18">
                    <a:extLst>
                      <a:ext uri="{FF2B5EF4-FFF2-40B4-BE49-F238E27FC236}">
                        <a16:creationId xmlns:a16="http://schemas.microsoft.com/office/drawing/2014/main" id="{A4647ED3-52AC-4FCC-9A66-4892D3138118}"/>
                      </a:ext>
                    </a:extLst>
                  </p:cNvPr>
                  <p:cNvGrpSpPr/>
                  <p:nvPr/>
                </p:nvGrpSpPr>
                <p:grpSpPr>
                  <a:xfrm>
                    <a:off x="2260741" y="4067924"/>
                    <a:ext cx="530915" cy="215444"/>
                    <a:chOff x="2260741" y="4067924"/>
                    <a:chExt cx="530915" cy="215444"/>
                  </a:xfrm>
                </p:grpSpPr>
                <p:cxnSp>
                  <p:nvCxnSpPr>
                    <p:cNvPr id="73" name="直線コネクタ 72">
                      <a:extLst>
                        <a:ext uri="{FF2B5EF4-FFF2-40B4-BE49-F238E27FC236}">
                          <a16:creationId xmlns:a16="http://schemas.microsoft.com/office/drawing/2014/main" id="{6F059EEA-40DF-481E-B35D-0624EB3C00D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2313798" y="4265924"/>
                      <a:ext cx="424800" cy="0"/>
                    </a:xfrm>
                    <a:prstGeom prst="line">
                      <a:avLst/>
                    </a:prstGeom>
                    <a:noFill/>
                    <a:ln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sp>
                  <p:nvSpPr>
                    <p:cNvPr id="102" name="テキスト ボックス 101">
                      <a:extLst>
                        <a:ext uri="{FF2B5EF4-FFF2-40B4-BE49-F238E27FC236}">
                          <a16:creationId xmlns:a16="http://schemas.microsoft.com/office/drawing/2014/main" id="{5D0035B3-5054-4178-A9FC-66F5105F199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260741" y="4067924"/>
                      <a:ext cx="530915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>
                          <a:solidFill>
                            <a:schemeClr val="bg1"/>
                          </a:solidFill>
                        </a:rPr>
                        <a:t>100 </a:t>
                      </a:r>
                      <a:r>
                        <a:rPr kumimoji="1" lang="el-GR" altLang="ja-JP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μ</a:t>
                      </a:r>
                      <a:r>
                        <a:rPr kumimoji="1" lang="en-US" altLang="ja-JP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kumimoji="1" lang="ja-JP" altLang="en-US" sz="800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  <p:sp>
                <p:nvSpPr>
                  <p:cNvPr id="4" name="テキスト ボックス 3">
                    <a:extLst>
                      <a:ext uri="{FF2B5EF4-FFF2-40B4-BE49-F238E27FC236}">
                        <a16:creationId xmlns:a16="http://schemas.microsoft.com/office/drawing/2014/main" id="{ACBEB554-1D68-4DAD-9DD3-1D29A26D65CE}"/>
                      </a:ext>
                    </a:extLst>
                  </p:cNvPr>
                  <p:cNvSpPr txBox="1"/>
                  <p:nvPr/>
                </p:nvSpPr>
                <p:spPr>
                  <a:xfrm>
                    <a:off x="4214066" y="2829671"/>
                    <a:ext cx="320922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ja-JP" sz="800" b="1" i="1" dirty="0">
                        <a:solidFill>
                          <a:schemeClr val="bg1"/>
                        </a:solidFill>
                      </a:rPr>
                      <a:t>LN</a:t>
                    </a:r>
                    <a:endParaRPr kumimoji="1" lang="ja-JP" altLang="en-US" sz="800" b="1" i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26" name="グループ化 25">
                  <a:extLst>
                    <a:ext uri="{FF2B5EF4-FFF2-40B4-BE49-F238E27FC236}">
                      <a16:creationId xmlns:a16="http://schemas.microsoft.com/office/drawing/2014/main" id="{0E1797AC-8462-46E6-BE54-96B88843E8B8}"/>
                    </a:ext>
                  </a:extLst>
                </p:cNvPr>
                <p:cNvGrpSpPr/>
                <p:nvPr/>
              </p:nvGrpSpPr>
              <p:grpSpPr>
                <a:xfrm>
                  <a:off x="5177336" y="2301560"/>
                  <a:ext cx="2906427" cy="2039333"/>
                  <a:chOff x="5177336" y="2301560"/>
                  <a:chExt cx="2906427" cy="2039333"/>
                </a:xfrm>
              </p:grpSpPr>
              <p:pic>
                <p:nvPicPr>
                  <p:cNvPr id="56" name="図 55">
                    <a:extLst>
                      <a:ext uri="{FF2B5EF4-FFF2-40B4-BE49-F238E27FC236}">
                        <a16:creationId xmlns:a16="http://schemas.microsoft.com/office/drawing/2014/main" id="{61497854-E314-466F-A667-BF1FBC48E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>
                    <a:off x="5185763" y="2301560"/>
                    <a:ext cx="2898000" cy="2039333"/>
                  </a:xfrm>
                  <a:prstGeom prst="rect">
                    <a:avLst/>
                  </a:prstGeom>
                </p:spPr>
              </p:pic>
              <p:sp>
                <p:nvSpPr>
                  <p:cNvPr id="31" name="テキスト ボックス 30">
                    <a:extLst>
                      <a:ext uri="{FF2B5EF4-FFF2-40B4-BE49-F238E27FC236}">
                        <a16:creationId xmlns:a16="http://schemas.microsoft.com/office/drawing/2014/main" id="{E694AB9F-50D8-44CD-9AFE-A1D15BFEE468}"/>
                      </a:ext>
                    </a:extLst>
                  </p:cNvPr>
                  <p:cNvSpPr txBox="1"/>
                  <p:nvPr/>
                </p:nvSpPr>
                <p:spPr>
                  <a:xfrm>
                    <a:off x="7130661" y="2829671"/>
                    <a:ext cx="320922" cy="21544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altLang="ja-JP" sz="800" b="1" i="1" dirty="0">
                        <a:solidFill>
                          <a:schemeClr val="bg1"/>
                        </a:solidFill>
                      </a:rPr>
                      <a:t>LN</a:t>
                    </a:r>
                    <a:endParaRPr kumimoji="1" lang="ja-JP" altLang="en-US" sz="800" b="1" i="1" dirty="0">
                      <a:solidFill>
                        <a:schemeClr val="bg1"/>
                      </a:solidFill>
                    </a:endParaRPr>
                  </a:p>
                </p:txBody>
              </p:sp>
              <p:grpSp>
                <p:nvGrpSpPr>
                  <p:cNvPr id="20" name="グループ化 19">
                    <a:extLst>
                      <a:ext uri="{FF2B5EF4-FFF2-40B4-BE49-F238E27FC236}">
                        <a16:creationId xmlns:a16="http://schemas.microsoft.com/office/drawing/2014/main" id="{49D32B56-E382-46E2-92E7-06DCAFDB00C1}"/>
                      </a:ext>
                    </a:extLst>
                  </p:cNvPr>
                  <p:cNvGrpSpPr/>
                  <p:nvPr/>
                </p:nvGrpSpPr>
                <p:grpSpPr>
                  <a:xfrm>
                    <a:off x="5177336" y="4067924"/>
                    <a:ext cx="530915" cy="215444"/>
                    <a:chOff x="5177336" y="4067924"/>
                    <a:chExt cx="530915" cy="215444"/>
                  </a:xfrm>
                </p:grpSpPr>
                <p:cxnSp>
                  <p:nvCxnSpPr>
                    <p:cNvPr id="74" name="直線コネクタ 73">
                      <a:extLst>
                        <a:ext uri="{FF2B5EF4-FFF2-40B4-BE49-F238E27FC236}">
                          <a16:creationId xmlns:a16="http://schemas.microsoft.com/office/drawing/2014/main" id="{94C92E01-4E10-49D5-86E3-054DE6694CC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 bwMode="auto">
                    <a:xfrm>
                      <a:off x="5230393" y="4265924"/>
                      <a:ext cx="424800" cy="0"/>
                    </a:xfrm>
                    <a:prstGeom prst="line">
                      <a:avLst/>
                    </a:prstGeom>
                    <a:noFill/>
                    <a:ln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sp>
                  <p:nvSpPr>
                    <p:cNvPr id="53" name="テキスト ボックス 52">
                      <a:extLst>
                        <a:ext uri="{FF2B5EF4-FFF2-40B4-BE49-F238E27FC236}">
                          <a16:creationId xmlns:a16="http://schemas.microsoft.com/office/drawing/2014/main" id="{B395539E-732B-4A99-B773-616420E0B1D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5177336" y="4067924"/>
                      <a:ext cx="530915" cy="215444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kumimoji="1" lang="en-US" altLang="ja-JP" sz="800" dirty="0">
                          <a:solidFill>
                            <a:schemeClr val="bg1"/>
                          </a:solidFill>
                        </a:rPr>
                        <a:t>100 </a:t>
                      </a:r>
                      <a:r>
                        <a:rPr kumimoji="1" lang="el-GR" altLang="ja-JP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μ</a:t>
                      </a:r>
                      <a:r>
                        <a:rPr kumimoji="1" lang="en-US" altLang="ja-JP" sz="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endParaRPr kumimoji="1" lang="ja-JP" altLang="en-US" sz="800" dirty="0">
                        <a:solidFill>
                          <a:schemeClr val="bg1"/>
                        </a:solidFill>
                      </a:endParaRPr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354739550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55115</TotalTime>
  <Words>1532</Words>
  <Application>Microsoft Office PowerPoint</Application>
  <PresentationFormat>35mm スライド</PresentationFormat>
  <Paragraphs>282</Paragraphs>
  <Slides>12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5" baseType="lpstr">
      <vt:lpstr>Arial</vt:lpstr>
      <vt:lpstr>Times New Roman</vt:lpstr>
      <vt:lpstr>標準デザイン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Unknown User</dc:creator>
  <cp:lastModifiedBy>Zhao-Hui Jin</cp:lastModifiedBy>
  <cp:revision>5180</cp:revision>
  <cp:lastPrinted>2022-09-30T03:07:55Z</cp:lastPrinted>
  <dcterms:created xsi:type="dcterms:W3CDTF">2005-10-10T13:03:29Z</dcterms:created>
  <dcterms:modified xsi:type="dcterms:W3CDTF">2022-11-04T09:39:03Z</dcterms:modified>
</cp:coreProperties>
</file>