
<file path=[Content_Types].xml><?xml version="1.0" encoding="utf-8"?>
<Types xmlns="http://schemas.openxmlformats.org/package/2006/content-types">
  <Default Extension="png" ContentType="image/png"/>
  <Default Extension="mov" ContentType="video/quicktime"/>
  <Default Extension="3gp" ContentType="video/3gpp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70" r:id="rId2"/>
    <p:sldId id="264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E2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09"/>
    <p:restoredTop sz="96197"/>
  </p:normalViewPr>
  <p:slideViewPr>
    <p:cSldViewPr snapToGrid="0" snapToObjects="1">
      <p:cViewPr varScale="1">
        <p:scale>
          <a:sx n="89" d="100"/>
          <a:sy n="89" d="100"/>
        </p:scale>
        <p:origin x="437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48DB446-D7F4-4548-9521-EF3901D7A7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8E1E028B-5582-D84D-ABCE-F04BA57D95B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8B1B044F-9A33-574A-90D7-0536B7EF31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3366F-2485-604A-8D28-877F646738DC}" type="datetimeFigureOut">
              <a:rPr lang="en-US" smtClean="0"/>
              <a:t>1/27/2022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80DA22C-B824-EB44-93EF-1CDE6E1EFE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1E77056-7DD8-C040-BB61-C16DBB5A8F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0FC7C-DFCC-EA4B-B765-5EEC95CD8F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58161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7E062A2-1111-8B47-9058-1C23A7C830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9B6C2E0A-1EDB-8049-ADAD-C1A30710F8F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FEB2C5B-6B36-0C40-A182-6E7575D35B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3366F-2485-604A-8D28-877F646738DC}" type="datetimeFigureOut">
              <a:rPr lang="en-US" smtClean="0"/>
              <a:t>1/27/2022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1255920E-22AC-4746-BC37-E1637C5C5A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667755E-62CF-ED46-A114-249AFC347C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0FC7C-DFCC-EA4B-B765-5EEC95CD8F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40534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7BCB81BB-4CC2-794E-B25A-497E8D8C3E9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D733C564-B805-6541-B2D9-E0C6CFEEBE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83C064B-1804-1F49-96DA-F852EBE951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3366F-2485-604A-8D28-877F646738DC}" type="datetimeFigureOut">
              <a:rPr lang="en-US" smtClean="0"/>
              <a:t>1/27/2022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0363D7E7-607A-324C-9D3C-6C76A70D3F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F7C22EC-5F01-C149-8DA6-FCE978CC28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0FC7C-DFCC-EA4B-B765-5EEC95CD8F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58278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37CA961-C2C6-1F49-8767-280584CB0A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463C8CD-A388-9C49-AB84-3FED4FC466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6991C8F-0B57-5849-A182-88AB12D834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3366F-2485-604A-8D28-877F646738DC}" type="datetimeFigureOut">
              <a:rPr lang="en-US" smtClean="0"/>
              <a:t>1/27/2022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8FFBF20-8CD2-5F42-A432-60B755C14F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3D1D2CB-B663-3A4F-A925-96D6F8AB3A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0FC7C-DFCC-EA4B-B765-5EEC95CD8F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37966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9582EDD-F251-F24A-B1B7-3687CA8C6B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64BD0CC6-D4A7-4E41-B912-B4FBB73E1F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25ECEE88-03CD-F44B-826B-FC8C6D59CF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3366F-2485-604A-8D28-877F646738DC}" type="datetimeFigureOut">
              <a:rPr lang="en-US" smtClean="0"/>
              <a:t>1/27/2022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1441A58-F207-1C4F-97C5-DAD7FCAD89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EE077B6-21B3-DC4F-9093-35B7BCA559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0FC7C-DFCC-EA4B-B765-5EEC95CD8F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95642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D3BD3A5-99AD-5E4A-8B9C-747FB8FC6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9C1E8FE-A5E3-0745-A16D-3D538D9C84E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04264C86-AEA5-D243-9184-35BA7972613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16CA0092-A02A-2D4A-BBB2-2AC323C3EC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3366F-2485-604A-8D28-877F646738DC}" type="datetimeFigureOut">
              <a:rPr lang="en-US" smtClean="0"/>
              <a:t>1/27/2022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16212C87-E745-CA45-8752-4D234D06DB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BFDF8050-98FE-E34A-B11F-EB2A3126B7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0FC7C-DFCC-EA4B-B765-5EEC95CD8F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44004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6F5826E-2273-B94D-8BDC-2306F3D0F5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65D8E38E-A2C2-C04C-B1BA-5CAE7456A3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46E048D3-C25A-1C4B-88DD-27F4C14D7B6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A7232149-2DDF-6740-828A-9055399938E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2361EA41-478D-6648-8AF6-F565EC08F54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739C5D88-5C71-7342-B71F-6D3E43D450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3366F-2485-604A-8D28-877F646738DC}" type="datetimeFigureOut">
              <a:rPr lang="en-US" smtClean="0"/>
              <a:t>1/27/2022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CF6C57B6-85B4-F348-BEFC-E29539C063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E042BD91-C8D4-FD41-BBE6-30165F82F7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0FC7C-DFCC-EA4B-B765-5EEC95CD8F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38745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F073981-BB61-8C45-B52A-67DA4F90E5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C69CDACF-7441-B34A-8B12-8A5ECAC228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3366F-2485-604A-8D28-877F646738DC}" type="datetimeFigureOut">
              <a:rPr lang="en-US" smtClean="0"/>
              <a:t>1/27/2022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450C9B06-A113-F145-89B2-DE0E613950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F3A0399E-BD3E-C147-A776-64ADE669EA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0FC7C-DFCC-EA4B-B765-5EEC95CD8F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7150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B1B5D4BF-4829-6743-90BA-FC71B7AB74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3366F-2485-604A-8D28-877F646738DC}" type="datetimeFigureOut">
              <a:rPr lang="en-US" smtClean="0"/>
              <a:t>1/27/2022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38CA6E8E-8F4C-D740-8E83-1BC55026B2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01469E88-7323-7348-8822-4EA394EDFA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0FC7C-DFCC-EA4B-B765-5EEC95CD8F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09206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F8195A7-B82E-F642-BFF6-3F4E2CB1CF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D9C1DFF-DB7D-7544-868D-1D193A04D4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47159F4E-CBF3-B249-A935-E7AD780A56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50CC019A-C6EE-4346-8C2B-3AE0FB6315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3366F-2485-604A-8D28-877F646738DC}" type="datetimeFigureOut">
              <a:rPr lang="en-US" smtClean="0"/>
              <a:t>1/27/2022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6DAD5B3D-E163-994A-AEA2-3AC2430804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7401C51D-910B-4D4D-9528-F69D6D27CA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0FC7C-DFCC-EA4B-B765-5EEC95CD8F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88531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A57A1C7-83A7-8D4F-AD7C-7F0F404D0C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44C0FA72-B231-E145-B734-87E27CA7B92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9DE042A4-DC0B-764B-920B-57214230BA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EA38C15B-421B-D345-83CC-33C03A0664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3366F-2485-604A-8D28-877F646738DC}" type="datetimeFigureOut">
              <a:rPr lang="en-US" smtClean="0"/>
              <a:t>1/27/2022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7FD9C93A-1629-DC46-9CBE-C8903D0304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51BEEA1C-EEA2-FA4E-AEBC-91A7E08625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0FC7C-DFCC-EA4B-B765-5EEC95CD8F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96587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9C49CD58-E4F6-2243-A889-FE918669A5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73B28BF1-086A-CD4D-AC76-C82240B2F3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A83CFDF-3AEC-3D4C-8D2C-43DD72BB8F4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63366F-2485-604A-8D28-877F646738DC}" type="datetimeFigureOut">
              <a:rPr lang="en-US" smtClean="0"/>
              <a:t>1/27/2022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DC26963-3C1B-054A-8E50-EBC963C404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672C7FB-5858-9C48-A3FF-CDC26D63B9E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00FC7C-DFCC-EA4B-B765-5EEC95CD8F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51958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microsoft.com/office/2007/relationships/media" Target="../media/media2.mov"/><Relationship Id="rId7" Type="http://schemas.openxmlformats.org/officeDocument/2006/relationships/slideLayout" Target="../slideLayouts/slideLayout5.xml"/><Relationship Id="rId2" Type="http://schemas.openxmlformats.org/officeDocument/2006/relationships/video" Target="../media/media1.mov"/><Relationship Id="rId1" Type="http://schemas.microsoft.com/office/2007/relationships/media" Target="../media/media1.mov"/><Relationship Id="rId6" Type="http://schemas.openxmlformats.org/officeDocument/2006/relationships/video" Target="../media/media3.mov"/><Relationship Id="rId5" Type="http://schemas.microsoft.com/office/2007/relationships/media" Target="../media/media3.mov"/><Relationship Id="rId10" Type="http://schemas.openxmlformats.org/officeDocument/2006/relationships/image" Target="../media/image3.png"/><Relationship Id="rId4" Type="http://schemas.openxmlformats.org/officeDocument/2006/relationships/video" Target="../media/media2.mov"/><Relationship Id="rId9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media" Target="../media/media5.3gp"/><Relationship Id="rId7" Type="http://schemas.openxmlformats.org/officeDocument/2006/relationships/image" Target="../media/image5.png"/><Relationship Id="rId2" Type="http://schemas.openxmlformats.org/officeDocument/2006/relationships/video" Target="../media/media4.3gp"/><Relationship Id="rId1" Type="http://schemas.microsoft.com/office/2007/relationships/media" Target="../media/media4.3gp"/><Relationship Id="rId6" Type="http://schemas.openxmlformats.org/officeDocument/2006/relationships/image" Target="../media/image4.png"/><Relationship Id="rId5" Type="http://schemas.openxmlformats.org/officeDocument/2006/relationships/slideLayout" Target="../slideLayouts/slideLayout5.xml"/><Relationship Id="rId4" Type="http://schemas.openxmlformats.org/officeDocument/2006/relationships/video" Target="../media/media5.3g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rol_A3_4" descr="Control_A3_4">
            <a:hlinkClick r:id="" action="ppaction://media"/>
            <a:extLst>
              <a:ext uri="{FF2B5EF4-FFF2-40B4-BE49-F238E27FC236}">
                <a16:creationId xmlns:a16="http://schemas.microsoft.com/office/drawing/2014/main" xmlns="" id="{C5EEF058-A7C9-3043-A8FE-AD5093A2B3A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67057" y="1640482"/>
            <a:ext cx="3854062" cy="2880000"/>
          </a:xfrm>
          <a:prstGeom prst="rect">
            <a:avLst/>
          </a:prstGeom>
        </p:spPr>
      </p:pic>
      <p:pic>
        <p:nvPicPr>
          <p:cNvPr id="11" name="Fe alone_B5'''" descr="Fe alone_B5'''">
            <a:hlinkClick r:id="" action="ppaction://media"/>
            <a:extLst>
              <a:ext uri="{FF2B5EF4-FFF2-40B4-BE49-F238E27FC236}">
                <a16:creationId xmlns:a16="http://schemas.microsoft.com/office/drawing/2014/main" xmlns="" id="{421387AB-5852-F04B-8A1A-555EBD301A58}"/>
              </a:ext>
            </a:extLst>
          </p:cNvPr>
          <p:cNvPicPr>
            <a:picLocks noGrp="1" noChangeAspect="1"/>
          </p:cNvPicPr>
          <p:nvPr>
            <p:ph sz="half" idx="2"/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160065" y="1640482"/>
            <a:ext cx="3854062" cy="2880000"/>
          </a:xfrm>
        </p:spPr>
      </p:pic>
      <p:pic>
        <p:nvPicPr>
          <p:cNvPr id="12" name="Fe+HS_B12" descr="Fe+HS_B12">
            <a:hlinkClick r:id="" action="ppaction://media"/>
            <a:extLst>
              <a:ext uri="{FF2B5EF4-FFF2-40B4-BE49-F238E27FC236}">
                <a16:creationId xmlns:a16="http://schemas.microsoft.com/office/drawing/2014/main" xmlns="" id="{C4339FCD-4D83-284D-9726-7217BDAFFCB7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153073" y="1640482"/>
            <a:ext cx="3854062" cy="28800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C78B5024-0E00-E745-80DE-861B6113BE6C}"/>
              </a:ext>
            </a:extLst>
          </p:cNvPr>
          <p:cNvSpPr txBox="1"/>
          <p:nvPr/>
        </p:nvSpPr>
        <p:spPr>
          <a:xfrm>
            <a:off x="1655217" y="1240117"/>
            <a:ext cx="8777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Control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A4EEE2F6-6FF7-2944-B9B6-72E1116A71A6}"/>
              </a:ext>
            </a:extLst>
          </p:cNvPr>
          <p:cNvSpPr txBox="1"/>
          <p:nvPr/>
        </p:nvSpPr>
        <p:spPr>
          <a:xfrm>
            <a:off x="5764162" y="1240117"/>
            <a:ext cx="7262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+ Fe</a:t>
            </a:r>
            <a:r>
              <a:rPr lang="en-US" baseline="30000" dirty="0"/>
              <a:t>2+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661C10DF-B9E7-D94A-B4DC-201EAE18FB5F}"/>
              </a:ext>
            </a:extLst>
          </p:cNvPr>
          <p:cNvSpPr txBox="1"/>
          <p:nvPr/>
        </p:nvSpPr>
        <p:spPr>
          <a:xfrm>
            <a:off x="9121023" y="1240117"/>
            <a:ext cx="11975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+ Fe</a:t>
            </a:r>
            <a:r>
              <a:rPr lang="en-US" baseline="30000" dirty="0"/>
              <a:t>2+</a:t>
            </a:r>
            <a:r>
              <a:rPr lang="en-US" dirty="0"/>
              <a:t> + HS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869DF276-46C4-4A4A-A5B7-40D96F75E5C2}"/>
              </a:ext>
            </a:extLst>
          </p:cNvPr>
          <p:cNvSpPr txBox="1"/>
          <p:nvPr/>
        </p:nvSpPr>
        <p:spPr>
          <a:xfrm>
            <a:off x="749300" y="330200"/>
            <a:ext cx="11588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rgbClr val="2E2CFF"/>
                </a:solidFill>
              </a:rPr>
              <a:t>Supplementary </a:t>
            </a:r>
            <a:r>
              <a:rPr lang="en-US" sz="2000" dirty="0">
                <a:solidFill>
                  <a:srgbClr val="2E2CFF"/>
                </a:solidFill>
              </a:rPr>
              <a:t>Video </a:t>
            </a:r>
            <a:r>
              <a:rPr lang="en-US" sz="2000" dirty="0" smtClean="0">
                <a:solidFill>
                  <a:srgbClr val="2E2CFF"/>
                </a:solidFill>
              </a:rPr>
              <a:t>S1</a:t>
            </a:r>
            <a:r>
              <a:rPr lang="en-US" sz="2000" dirty="0">
                <a:solidFill>
                  <a:srgbClr val="2E2CFF"/>
                </a:solidFill>
              </a:rPr>
              <a:t>: The real time killing of neurons by iron is prevented by the presence of plant extract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C3A6DCBA-44D3-B947-A133-55CF70B6537D}"/>
              </a:ext>
            </a:extLst>
          </p:cNvPr>
          <p:cNvSpPr txBox="1"/>
          <p:nvPr/>
        </p:nvSpPr>
        <p:spPr>
          <a:xfrm>
            <a:off x="215900" y="949067"/>
            <a:ext cx="11696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0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3314106D-0AC5-964B-8F20-D3CE4B506B22}"/>
              </a:ext>
            </a:extLst>
          </p:cNvPr>
          <p:cNvSpPr txBox="1"/>
          <p:nvPr/>
        </p:nvSpPr>
        <p:spPr>
          <a:xfrm>
            <a:off x="167057" y="5384800"/>
            <a:ext cx="1184007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Visualization in real time of the killing of mouse neurons by iron and the protection by HS. All cells are labeled by the cell permeant Cell Tracker™ Red CMTPX dye. In control condition, few of the red cells incorporate SYTOX into their nuclei. In 50 µM FeSO4-exposed condition, the number of nuclei that turns green through SYTOX incorporation progressively increases from 8 to 20h. The presence of HS (100 µg/ml) prevents neurons from being compromised as determined by few red cells incorporating the SYTOX green dye. </a:t>
            </a:r>
          </a:p>
        </p:txBody>
      </p:sp>
    </p:spTree>
    <p:extLst>
      <p:ext uri="{BB962C8B-B14F-4D97-AF65-F5344CB8AC3E}">
        <p14:creationId xmlns:p14="http://schemas.microsoft.com/office/powerpoint/2010/main" val="3069672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800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700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9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20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5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video>
              <p:cMediaNode vol="80000">
                <p:cTn id="26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1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video>
              <p:cMediaNode vol="80000">
                <p:cTn id="32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6175D424-56CF-4CD0-A4E5-5DC6EB330B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249363"/>
            <a:ext cx="5157787" cy="823912"/>
          </a:xfrm>
        </p:spPr>
        <p:txBody>
          <a:bodyPr/>
          <a:lstStyle/>
          <a:p>
            <a:pPr algn="ctr"/>
            <a:r>
              <a:rPr lang="en-US" dirty="0"/>
              <a:t>EAE + Vehicle</a:t>
            </a:r>
            <a:endParaRPr lang="en-CA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xmlns="" id="{6BD2C3AA-8E6A-484D-BFF8-63462463DA1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223963"/>
            <a:ext cx="5183188" cy="823912"/>
          </a:xfrm>
        </p:spPr>
        <p:txBody>
          <a:bodyPr/>
          <a:lstStyle/>
          <a:p>
            <a:pPr algn="ctr"/>
            <a:r>
              <a:rPr lang="en-US" dirty="0"/>
              <a:t>EAE + HS</a:t>
            </a:r>
            <a:endParaRPr lang="en-CA" dirty="0"/>
          </a:p>
        </p:txBody>
      </p:sp>
      <p:pic>
        <p:nvPicPr>
          <p:cNvPr id="6" name="1 Vehicle-EAE av score">
            <a:hlinkClick r:id="" action="ppaction://media"/>
            <a:extLst>
              <a:ext uri="{FF2B5EF4-FFF2-40B4-BE49-F238E27FC236}">
                <a16:creationId xmlns:a16="http://schemas.microsoft.com/office/drawing/2014/main" xmlns="" id="{557109F1-EB73-4D7E-80D8-1D95151D25A7}"/>
              </a:ext>
            </a:extLst>
          </p:cNvPr>
          <p:cNvPicPr>
            <a:picLocks noGrp="1" noChangeAspect="1"/>
          </p:cNvPicPr>
          <p:nvPr>
            <p:ph sz="half" idx="2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6"/>
          <a:srcRect l="27032" r="26859"/>
          <a:stretch/>
        </p:blipFill>
        <p:spPr>
          <a:xfrm rot="16200000">
            <a:off x="1701112" y="1668406"/>
            <a:ext cx="3205744" cy="4669532"/>
          </a:xfrm>
        </p:spPr>
      </p:pic>
      <p:pic>
        <p:nvPicPr>
          <p:cNvPr id="9" name="EAE and HS av score">
            <a:hlinkClick r:id="" action="ppaction://media"/>
            <a:extLst>
              <a:ext uri="{FF2B5EF4-FFF2-40B4-BE49-F238E27FC236}">
                <a16:creationId xmlns:a16="http://schemas.microsoft.com/office/drawing/2014/main" xmlns="" id="{A9CE344E-FF97-47B4-81E7-67977E844C50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 rotWithShape="1">
          <a:blip r:embed="rId7"/>
          <a:srcRect t="15972" b="15608"/>
          <a:stretch/>
        </p:blipFill>
        <p:spPr>
          <a:xfrm>
            <a:off x="5722534" y="2392863"/>
            <a:ext cx="5732865" cy="320902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5BF74003-0F9F-CF4D-AC63-596280C2128E}"/>
              </a:ext>
            </a:extLst>
          </p:cNvPr>
          <p:cNvSpPr txBox="1"/>
          <p:nvPr/>
        </p:nvSpPr>
        <p:spPr>
          <a:xfrm>
            <a:off x="3033164" y="152400"/>
            <a:ext cx="605435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/>
              <a:t>Supplementary Video </a:t>
            </a:r>
            <a:r>
              <a:rPr lang="en-US" sz="2400" dirty="0" smtClean="0"/>
              <a:t>S2</a:t>
            </a:r>
            <a:r>
              <a:rPr lang="en-US" sz="2400" dirty="0"/>
              <a:t>: Disability in EAE mice</a:t>
            </a:r>
          </a:p>
          <a:p>
            <a:pPr algn="ctr"/>
            <a:r>
              <a:rPr lang="en-US" sz="2400" dirty="0"/>
              <a:t>treated with vehicle versus HS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F9928A08-91CC-EF4D-B30B-AB055B29DDF4}"/>
              </a:ext>
            </a:extLst>
          </p:cNvPr>
          <p:cNvSpPr txBox="1"/>
          <p:nvPr/>
        </p:nvSpPr>
        <p:spPr>
          <a:xfrm>
            <a:off x="546100" y="6210300"/>
            <a:ext cx="11671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Representative disability in EAE-afflicted mice treated with HS or EAE, and recorded just before sacrifice at day 24. </a:t>
            </a:r>
          </a:p>
        </p:txBody>
      </p:sp>
    </p:spTree>
    <p:extLst>
      <p:ext uri="{BB962C8B-B14F-4D97-AF65-F5344CB8AC3E}">
        <p14:creationId xmlns:p14="http://schemas.microsoft.com/office/powerpoint/2010/main" val="3521330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8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026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22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</TotalTime>
  <Words>164</Words>
  <Application>Microsoft Office PowerPoint</Application>
  <PresentationFormat>Widescreen</PresentationFormat>
  <Paragraphs>10</Paragraphs>
  <Slides>2</Slides>
  <Notes>0</Notes>
  <HiddenSlides>0</HiddenSlides>
  <MMClips>5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Effect of HS 01 on Fe2+ induced neurotoxicity (mouse fetal neurons)</dc:title>
  <dc:creator>Manoj Kumar Mishra</dc:creator>
  <cp:lastModifiedBy>MDPI</cp:lastModifiedBy>
  <cp:revision>16</cp:revision>
  <dcterms:created xsi:type="dcterms:W3CDTF">2021-09-21T17:12:43Z</dcterms:created>
  <dcterms:modified xsi:type="dcterms:W3CDTF">2022-01-27T10:57:50Z</dcterms:modified>
</cp:coreProperties>
</file>