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7" r:id="rId3"/>
    <p:sldId id="278" r:id="rId4"/>
    <p:sldId id="276" r:id="rId5"/>
    <p:sldId id="275" r:id="rId6"/>
    <p:sldId id="279" r:id="rId7"/>
    <p:sldId id="281" r:id="rId8"/>
    <p:sldId id="280" r:id="rId9"/>
    <p:sldId id="282" r:id="rId10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66" d="100"/>
          <a:sy n="66" d="100"/>
        </p:scale>
        <p:origin x="706" y="-365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00086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9346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73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5682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04854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3005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0983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6326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0082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971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49187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DBCC1-CAAB-4248-B591-18B8592AF475}" type="datetimeFigureOut">
              <a:rPr lang="en-IE" smtClean="0"/>
              <a:t>19/02/2022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4631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tif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tif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genome.ucsc.edu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231830"/>
            <a:ext cx="3598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/>
              <a:t>Supplemental Figure S1 – Cruz et 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40" y="5625841"/>
            <a:ext cx="63432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0"/>
              </a:spcAft>
            </a:pPr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S1: HER2 expression in breast cancer cell lines. 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150,000 MCF7, MCF7-HER2 or SKBR3 cells were plated per well in 6-well plates and whole cell lysates prepared at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confluency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for analysis by Western immunoblotting. Representative western blot images and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densitometric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analysis of three independent experiments confirmed that MCF7-HER2 and SKBR3 cells had higher HER2 protein expression than MCF7 control cells. JAM-A was robustly expressed in all three cell lines, with the highest expression in MCF7 cells. Results were compared using two-tailed, equal variance Student’s t-tests, ** p&lt;0.01, *** p&lt;0.001.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83" y="2176978"/>
            <a:ext cx="4053840" cy="33345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083" y="601162"/>
            <a:ext cx="1691640" cy="157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476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231830"/>
            <a:ext cx="3598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/>
              <a:t>Supplemental Figure S2 – Cruz et al.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06" t="11029"/>
          <a:stretch/>
        </p:blipFill>
        <p:spPr bwMode="auto">
          <a:xfrm>
            <a:off x="7600195" y="1123238"/>
            <a:ext cx="3437965" cy="26044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6632" y="3568005"/>
            <a:ext cx="65527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0"/>
              </a:spcAft>
            </a:pPr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S2: JAM-A silencing using individual siRNA constructs reduces HER2 protein expression.</a:t>
            </a:r>
            <a:r>
              <a:rPr lang="en-IE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150,000</a:t>
            </a:r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MCF7-HER2 cells were plated in 6-well plates, transfected 24 h later with 25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nM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control siRNA (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siNEG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or JAM-A siRNA (siJAM1 or siJAM2) and harvested 72 h later for immunoblot analysis. Representative blots and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densitometric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analysis of three independent experiments revealed that JAM-A silencing with either siJAM1 or siJAM2 exerted similar reductions in HER2 protein expression. Data represent mean ±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s.e.m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compared using two-tailed, equal variance Student’s t-tests, ** p&lt;0.01, *** p&lt;0.001.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562" y="1033201"/>
            <a:ext cx="4184998" cy="23575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7" y="862813"/>
            <a:ext cx="2583172" cy="244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73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231830"/>
            <a:ext cx="3598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/>
              <a:t>Supplemental Figure S3 – Cruz et al.</a:t>
            </a:r>
          </a:p>
        </p:txBody>
      </p:sp>
      <p:sp>
        <p:nvSpPr>
          <p:cNvPr id="5" name="Rectangle 4"/>
          <p:cNvSpPr/>
          <p:nvPr/>
        </p:nvSpPr>
        <p:spPr>
          <a:xfrm>
            <a:off x="74171" y="6035232"/>
            <a:ext cx="6552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0"/>
              </a:spcAft>
            </a:pPr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S3: JAM-A overexpression upregulates HER2 protein expression in HER2-negative cell lines.</a:t>
            </a:r>
            <a:r>
              <a:rPr lang="en-IE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MCF7 </a:t>
            </a:r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 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MDA-MB-231 </a:t>
            </a:r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cells expressing either a pcDNA3 empty vector (EV) or full-length human JAM-A (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WT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were grown to confluence and subjected to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SDS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-PAGE and Western blot analysis to compare JAM-A and HER2 protein expression. As shown in one of three representative experiments, HER2 protein expression was increased in JAM-A overexpressing cells relative to empty vector controls.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Densitometric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quantification of two blots per protein (relative to actin expression) is shown to the right of each image. Since HER2 was undetectable in EV-expressing MCF7 cells, it was not possible to generate a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densitometric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graph comparing HER2 expression against that in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WT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JAM-A-overexpressing cells.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85" t="50403" r="10307" b="19579"/>
          <a:stretch/>
        </p:blipFill>
        <p:spPr bwMode="auto">
          <a:xfrm>
            <a:off x="723568" y="4168458"/>
            <a:ext cx="1776016" cy="117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747480" y="1683675"/>
            <a:ext cx="1728192" cy="952529"/>
            <a:chOff x="980728" y="1462991"/>
            <a:chExt cx="1728192" cy="95252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26" t="49597" r="63594" b="32985"/>
            <a:stretch/>
          </p:blipFill>
          <p:spPr bwMode="auto">
            <a:xfrm>
              <a:off x="980728" y="1462991"/>
              <a:ext cx="1728192" cy="681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26" t="73501" r="63594" b="19579"/>
            <a:stretch/>
          </p:blipFill>
          <p:spPr bwMode="auto">
            <a:xfrm>
              <a:off x="980728" y="2144688"/>
              <a:ext cx="1728192" cy="27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232477" y="992560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A)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32477" y="3678531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B)</a:t>
            </a:r>
            <a:endParaRPr lang="en-US" sz="1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2814"/>
          <a:stretch/>
        </p:blipFill>
        <p:spPr>
          <a:xfrm>
            <a:off x="3083034" y="3801847"/>
            <a:ext cx="2895600" cy="19080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20506"/>
          <a:stretch/>
        </p:blipFill>
        <p:spPr>
          <a:xfrm>
            <a:off x="3326874" y="1108363"/>
            <a:ext cx="2407920" cy="210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800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231830"/>
            <a:ext cx="3598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/>
              <a:t>Supplemental Figure S4 – Cruz et al.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8640" y="776536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A)</a:t>
            </a:r>
            <a:endParaRPr lang="en-US" sz="1400" b="1" dirty="0"/>
          </a:p>
        </p:txBody>
      </p:sp>
      <p:sp>
        <p:nvSpPr>
          <p:cNvPr id="3" name="Rectangle 2"/>
          <p:cNvSpPr/>
          <p:nvPr/>
        </p:nvSpPr>
        <p:spPr>
          <a:xfrm>
            <a:off x="192634" y="7590793"/>
            <a:ext cx="632945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IE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S4: JAM-A overexpression increases cell survival in HER2-negative breast cancer cell lines.  (A) 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150,000 MCF7 or MDA-MB-231 breast cancer cells overexpressing JAM-A or empty vector control were plated in 6-well plates and whole cell lysates prepared at </a:t>
            </a:r>
            <a:r>
              <a:rPr lang="en-IE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confluency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for Western immunoblotting. Representative western blot images and </a:t>
            </a:r>
            <a:r>
              <a:rPr lang="en-IE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densitometric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analysis for JAM-A protein expression normalised to actin, </a:t>
            </a:r>
            <a:r>
              <a:rPr lang="en-IE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pAKT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protein expression normalised to total </a:t>
            </a:r>
            <a:r>
              <a:rPr lang="en-IE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AKT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IE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pERK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expression normalised to total </a:t>
            </a:r>
            <a:r>
              <a:rPr lang="en-IE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ERK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MDA-MB-231 empty vector control and JAM-A-overexpressing cells and MCF7 empty vector control and JAM-A-overexpressing cells. Results revealed increased phosphorylation of </a:t>
            </a:r>
            <a:r>
              <a:rPr lang="en-IE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AKT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IE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ERK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MDA-MB-231-JAM+ and MCF7-JAM+ cells compared to controls. Experiments were performed three times and data represent mean ± </a:t>
            </a:r>
            <a:r>
              <a:rPr lang="en-IE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s.e.m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Results were compared using two-tailed, equal variance Student’s t-tests, ** p&lt;0.01, *** p&lt;0.001. </a:t>
            </a:r>
            <a:r>
              <a:rPr lang="en-IE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 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1,500 MCF7 or MDA-MB-231 cells overexpressing JAM-A or empty vector control were seeded in 96 well-plates and cell viability measured by </a:t>
            </a:r>
            <a:r>
              <a:rPr lang="en-IE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MTT</a:t>
            </a:r>
            <a:r>
              <a:rPr lang="en-I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assays at 24 h to 120 h. MDA-MB-231-JAM+ and MCF7-JAM+ cells proliferated more than empty vector control cells. Experiments were performed three times and data </a:t>
            </a:r>
            <a:r>
              <a:rPr lang="en-US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represent mean ± </a:t>
            </a:r>
            <a:r>
              <a:rPr lang="en-US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s.e.m</a:t>
            </a:r>
            <a:r>
              <a:rPr lang="en-US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compared using two-tailed, equal variance Student’s t-tests, *p&lt;0,05, ** p&lt;0.01, *** p&lt;0.001. </a:t>
            </a:r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415" y="982670"/>
            <a:ext cx="3261499" cy="20104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415" y="3389950"/>
            <a:ext cx="3400958" cy="194157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35" y="5265370"/>
            <a:ext cx="3104693" cy="21642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874" y="5268574"/>
            <a:ext cx="3421532" cy="217932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29" y="583266"/>
            <a:ext cx="1612392" cy="21793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29" y="2717866"/>
            <a:ext cx="2045208" cy="24323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8640" y="5115560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B)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956711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231830"/>
            <a:ext cx="3598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/>
              <a:t>Supplemental Figure S5 – Cruz et al.</a:t>
            </a:r>
          </a:p>
        </p:txBody>
      </p:sp>
      <p:sp>
        <p:nvSpPr>
          <p:cNvPr id="5" name="Rectangle 4"/>
          <p:cNvSpPr/>
          <p:nvPr/>
        </p:nvSpPr>
        <p:spPr>
          <a:xfrm>
            <a:off x="331923" y="3688214"/>
            <a:ext cx="62704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S5: Independent JAM-A siRNA constructs reduce cell viability and survival pathway </a:t>
            </a:r>
            <a:r>
              <a:rPr lang="en-IE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signaling</a:t>
            </a:r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HER2-negative cells.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MCF7 cells were transfected with 25nM control siRNA (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siNEG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or two different JAM-A siRNAs (siJAM1 or siJAM2) and analysed 72 hours later. </a:t>
            </a:r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A)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JAM-A gene silencing revealed that siJAM1 and siJAM2 significantly reduced cell viability as measured by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Alamar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blue assays. </a:t>
            </a:r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B)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Representative western blot images and densitometry analysis for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pAKT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pERK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after JAM-A knockdown showed reductions in both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phospho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-proteins following siJAM1 or siJAM2 exposure compared to control conditions. Experiments were performed three times and data represent mean ± </a:t>
            </a:r>
            <a:r>
              <a:rPr lang="en-I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s.e.m</a:t>
            </a:r>
            <a:r>
              <a:rPr lang="en-I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results were compared using equal variance, unpaired Student’s t-tests, *p&lt;0.05, ** p&lt;0.01, *** p&lt;0.001.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803"/>
            <a:ext cx="2449373" cy="20802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834" y="1174611"/>
            <a:ext cx="2660599" cy="20823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578" y="813757"/>
            <a:ext cx="1844376" cy="27691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8640" y="761469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A)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99205" y="761469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B)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483309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231830"/>
            <a:ext cx="3598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/>
              <a:t>Supplemental Figure S6 – Cruz et al.</a:t>
            </a:r>
          </a:p>
        </p:txBody>
      </p:sp>
      <p:sp>
        <p:nvSpPr>
          <p:cNvPr id="5" name="Rectangle 4"/>
          <p:cNvSpPr/>
          <p:nvPr/>
        </p:nvSpPr>
        <p:spPr>
          <a:xfrm>
            <a:off x="299466" y="6959854"/>
            <a:ext cx="627042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S6: High mean expression of JAM-A, HER2 and FOXA1 correlates with poorer overall survival in HER2-positive but not HER2-negative gastric cancer patients.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Mean combined mRNA expression of the JAM-A (F11r), HER2 (ERBB2) and FOXA1 genes in gastric cancer patients was correlated with overall survival (OS) using the online resource kmplot.com (Szasz AM et al,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Oncotarget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2016, 7,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49322-49333; accessed on 8 December 2021), using only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JetSet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probes. The cutoff between high versus low expression was auto-selected by the online tool. There was a significant positive correlation between high mean expression of the three genes and poorer OS in HER2-positive gastric cancer patients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(A);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median survival 20.03 versus 23.6 months for patients with high versus low expression respectively) and the entire gastric cancer patient population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median survival 22 versus 34.37 months for patients with high versus low expression respectively).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contrast, there was a trend towards a negative correlation between high mean expression of JAM-A, HER2 and FOXA1 (combined) and poorer OS in HER2-negative patients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(B);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median survival 40.7 versus 28.8 months for patients with high versus low expression respectively).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88640" y="1116831"/>
            <a:ext cx="2521415" cy="307777"/>
            <a:chOff x="188640" y="776536"/>
            <a:chExt cx="2521415" cy="307777"/>
          </a:xfrm>
        </p:grpSpPr>
        <p:sp>
          <p:nvSpPr>
            <p:cNvPr id="6" name="TextBox 5"/>
            <p:cNvSpPr txBox="1"/>
            <p:nvPr/>
          </p:nvSpPr>
          <p:spPr>
            <a:xfrm>
              <a:off x="188640" y="776536"/>
              <a:ext cx="3497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400" b="1" dirty="0"/>
                <a:t>A)</a:t>
              </a:r>
              <a:endParaRPr lang="en-US" sz="1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1860" y="827839"/>
              <a:ext cx="20681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HER2-positive gastric cancer patients: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494530" y="1116831"/>
            <a:ext cx="2682932" cy="307777"/>
            <a:chOff x="3494530" y="926920"/>
            <a:chExt cx="2682932" cy="307777"/>
          </a:xfrm>
        </p:grpSpPr>
        <p:sp>
          <p:nvSpPr>
            <p:cNvPr id="8" name="TextBox 7"/>
            <p:cNvSpPr txBox="1"/>
            <p:nvPr/>
          </p:nvSpPr>
          <p:spPr>
            <a:xfrm>
              <a:off x="3494530" y="926920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400" b="1" dirty="0"/>
                <a:t>B)</a:t>
              </a:r>
              <a:endParaRPr lang="en-US" sz="1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80413" y="988988"/>
              <a:ext cx="20970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HER2-negative gastric cancer patients: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172295" y="3924686"/>
            <a:ext cx="1988018" cy="317649"/>
            <a:chOff x="203068" y="3853135"/>
            <a:chExt cx="1988018" cy="317649"/>
          </a:xfrm>
        </p:grpSpPr>
        <p:sp>
          <p:nvSpPr>
            <p:cNvPr id="7" name="TextBox 6"/>
            <p:cNvSpPr txBox="1"/>
            <p:nvPr/>
          </p:nvSpPr>
          <p:spPr>
            <a:xfrm>
              <a:off x="203068" y="3853135"/>
              <a:ext cx="335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400" b="1" dirty="0"/>
                <a:t>C)</a:t>
              </a:r>
              <a:endParaRPr lang="en-US" sz="14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8752" y="3955340"/>
              <a:ext cx="1502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All gastric cancer patients: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20" y="4242335"/>
            <a:ext cx="2438400" cy="2438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29" y="1464729"/>
            <a:ext cx="2438400" cy="2438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912" y="1464729"/>
            <a:ext cx="2438400" cy="24384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-165844" y="2389725"/>
            <a:ext cx="9076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/>
              <a:t>Overall survival</a:t>
            </a:r>
            <a:endParaRPr lang="en-US" sz="9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3308369" y="2389726"/>
            <a:ext cx="9076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/>
              <a:t>Overall survival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584236" y="5191541"/>
            <a:ext cx="9076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/>
              <a:t>Overall survival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019659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231830"/>
            <a:ext cx="35985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IE" b="1" dirty="0"/>
              <a:t>Supplemental Figure S7 – Cruz et al.</a:t>
            </a:r>
          </a:p>
        </p:txBody>
      </p:sp>
      <p:sp>
        <p:nvSpPr>
          <p:cNvPr id="5" name="Rectangle 4"/>
          <p:cNvSpPr/>
          <p:nvPr/>
        </p:nvSpPr>
        <p:spPr>
          <a:xfrm>
            <a:off x="299466" y="7844521"/>
            <a:ext cx="627042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S7: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ZONAB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silencing in SK-BR-3 cells had no effect on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ZONAB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protein expression.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SK-BR-3 cells were plated at 150,000 cells per well in 6- well plates and transfected after 24 h with 25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control siRNA or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ZONAB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siRNA, and repeated every 72 h. Protein was extracted at 6 days, 8 days or 10 days for Western blot analysis. Representative western blot images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densitometric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analysis of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ZONAB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protein expression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normalised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revealed that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ZONAB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silencing had no significant effect on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ZONAB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protein expression. Experiments were performed three times and data represent mean ±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compared using two-tailed, equal variance Student’s t-tests.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519" y="1248927"/>
            <a:ext cx="3254315" cy="15830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224" y="3736538"/>
            <a:ext cx="4184904" cy="320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81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231830"/>
            <a:ext cx="35985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IE" b="1" dirty="0"/>
              <a:t>Supplemental Figure S8 – Cruz et al.</a:t>
            </a:r>
          </a:p>
        </p:txBody>
      </p:sp>
      <p:sp>
        <p:nvSpPr>
          <p:cNvPr id="5" name="Rectangle 4"/>
          <p:cNvSpPr/>
          <p:nvPr/>
        </p:nvSpPr>
        <p:spPr>
          <a:xfrm>
            <a:off x="299466" y="7242942"/>
            <a:ext cx="6270421" cy="230832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S8: </a:t>
            </a:r>
            <a:r>
              <a:rPr lang="en-IE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ChIP-seq</a:t>
            </a:r>
            <a:r>
              <a:rPr lang="en-IE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binding sites for FOXA1 from the ENCODE project. 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A screenshot from 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http://genome.ucsc.edu/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shows details of the </a:t>
            </a:r>
            <a:r>
              <a:rPr lang="en-IE" sz="1200" dirty="0" err="1">
                <a:latin typeface="Arial" panose="020B0604020202020204" pitchFamily="34" charset="0"/>
                <a:cs typeface="Arial" panose="020B0604020202020204" pitchFamily="34" charset="0"/>
              </a:rPr>
              <a:t>ChIP-seq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binding site for FOXA1 from the ENCODE project in the proximal promoter of HER2 (chr17:37,844,393-37,884,915) 1,237bp upstream from the transcription start site. </a:t>
            </a:r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The exact location of the </a:t>
            </a:r>
            <a:r>
              <a:rPr lang="en-IE" sz="1200" dirty="0" err="1">
                <a:latin typeface="Arial" panose="020B0604020202020204" pitchFamily="34" charset="0"/>
                <a:cs typeface="Arial" panose="020B0604020202020204" pitchFamily="34" charset="0"/>
              </a:rPr>
              <a:t>TFBS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motif (chr17:37,843,298-37,843,314) in the 304bp </a:t>
            </a:r>
            <a:r>
              <a:rPr lang="en-IE" sz="1200" dirty="0" err="1">
                <a:latin typeface="Arial" panose="020B0604020202020204" pitchFamily="34" charset="0"/>
                <a:cs typeface="Arial" panose="020B0604020202020204" pitchFamily="34" charset="0"/>
              </a:rPr>
              <a:t>ChIP-seq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region (chr17:37,843,156-37,843,459) is shown along with motif logo.</a:t>
            </a:r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 (B)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The exact location of the </a:t>
            </a:r>
            <a:r>
              <a:rPr lang="en-IE" sz="1200" dirty="0" err="1">
                <a:latin typeface="Arial" panose="020B0604020202020204" pitchFamily="34" charset="0"/>
                <a:cs typeface="Arial" panose="020B0604020202020204" pitchFamily="34" charset="0"/>
              </a:rPr>
              <a:t>TFBS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motif (chr17:37844536-37844552) in the 285bp </a:t>
            </a:r>
            <a:r>
              <a:rPr lang="en-IE" sz="1200" dirty="0" err="1">
                <a:latin typeface="Arial" panose="020B0604020202020204" pitchFamily="34" charset="0"/>
                <a:cs typeface="Arial" panose="020B0604020202020204" pitchFamily="34" charset="0"/>
              </a:rPr>
              <a:t>ChIP-seq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region (chr17:37,844,349-37,844,633) is shown along with motif logo.</a:t>
            </a:r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 (C) 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The exact location of the </a:t>
            </a:r>
            <a:r>
              <a:rPr lang="en-IE" sz="1200" dirty="0" err="1">
                <a:latin typeface="Arial" panose="020B0604020202020204" pitchFamily="34" charset="0"/>
                <a:cs typeface="Arial" panose="020B0604020202020204" pitchFamily="34" charset="0"/>
              </a:rPr>
              <a:t>TFBS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motif (chr17:37,852,087-37,852,103) in the 331bp </a:t>
            </a:r>
            <a:r>
              <a:rPr lang="en-IE" sz="1200" dirty="0" err="1">
                <a:latin typeface="Arial" panose="020B0604020202020204" pitchFamily="34" charset="0"/>
                <a:cs typeface="Arial" panose="020B0604020202020204" pitchFamily="34" charset="0"/>
              </a:rPr>
              <a:t>ChIP-seq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region (chr17:37,851,885-37,852,215) is shown along with motif logo.</a:t>
            </a:r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 (D)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The exact location of the </a:t>
            </a:r>
            <a:r>
              <a:rPr lang="en-IE" sz="1200" dirty="0" err="1">
                <a:latin typeface="Arial" panose="020B0604020202020204" pitchFamily="34" charset="0"/>
                <a:cs typeface="Arial" panose="020B0604020202020204" pitchFamily="34" charset="0"/>
              </a:rPr>
              <a:t>TFBS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motif (chr17:37,859,747-37,859,763) in the 322bp </a:t>
            </a:r>
            <a:r>
              <a:rPr lang="en-IE" sz="1200" dirty="0" err="1">
                <a:latin typeface="Arial" panose="020B0604020202020204" pitchFamily="34" charset="0"/>
                <a:cs typeface="Arial" panose="020B0604020202020204" pitchFamily="34" charset="0"/>
              </a:rPr>
              <a:t>ChIP-seq</a:t>
            </a: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 region (chr17:37,859,628-37,859,949) is shown along with motif logo.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8640" y="649471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A)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94530" y="649471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B)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556" y="3862716"/>
            <a:ext cx="33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C)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658998" y="3862716"/>
            <a:ext cx="3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D)</a:t>
            </a:r>
            <a:endParaRPr lang="en-US" sz="1400" b="1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08" y="893908"/>
            <a:ext cx="3264197" cy="299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054" y="893908"/>
            <a:ext cx="3283333" cy="2864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53" y="4137391"/>
            <a:ext cx="3243333" cy="2843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799" y="4137391"/>
            <a:ext cx="3203333" cy="29733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3973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231830"/>
            <a:ext cx="35985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IE" b="1" dirty="0"/>
              <a:t>Supplemental Figure S9 – Cruz et al.</a:t>
            </a:r>
          </a:p>
        </p:txBody>
      </p:sp>
      <p:sp>
        <p:nvSpPr>
          <p:cNvPr id="5" name="Rectangle 4"/>
          <p:cNvSpPr/>
          <p:nvPr/>
        </p:nvSpPr>
        <p:spPr>
          <a:xfrm>
            <a:off x="3617618" y="1084313"/>
            <a:ext cx="295226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E" sz="1200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Supplemental Figure S9: </a:t>
            </a:r>
            <a:r>
              <a:rPr lang="en-US" sz="1200" b="1" dirty="0">
                <a:latin typeface="+mj-lt"/>
              </a:rPr>
              <a:t>High average gene expression of JAM-A, HER2 and FOXA1 correlates with poorer overall survival in HER2-positive but not HER2-negative breast cancer patients.</a:t>
            </a:r>
            <a:r>
              <a:rPr lang="en-US" sz="1200" dirty="0">
                <a:latin typeface="+mj-lt"/>
              </a:rPr>
              <a:t> Mean mRNA expression of the JAM-A (F11r), HER2 (ERBB2) and FOXA1 genes in breast cancer patients was correlated with overall survival (OS) in breast cancer patients using the online resource kmplot.com [31], (accessed on 8 December 2021) using only </a:t>
            </a:r>
            <a:r>
              <a:rPr lang="en-US" sz="1200" dirty="0" err="1">
                <a:latin typeface="+mj-lt"/>
              </a:rPr>
              <a:t>JetSet</a:t>
            </a:r>
            <a:r>
              <a:rPr lang="en-US" sz="1200" dirty="0">
                <a:latin typeface="+mj-lt"/>
              </a:rPr>
              <a:t> probes. The cutoff </a:t>
            </a:r>
            <a:r>
              <a:rPr lang="en-US" sz="1200" dirty="0" err="1">
                <a:latin typeface="+mj-lt"/>
              </a:rPr>
              <a:t>bewteen</a:t>
            </a:r>
            <a:r>
              <a:rPr lang="en-US" sz="1200" dirty="0">
                <a:latin typeface="+mj-lt"/>
              </a:rPr>
              <a:t> high and low expression was automatically selected by the online tool. There was a statistically-significant positive correlation between high mean expression of JAM-A, HER2 and FOXA1 and poorer OS in HER2-positive patients </a:t>
            </a:r>
            <a:r>
              <a:rPr lang="en-US" sz="1200" b="1" dirty="0">
                <a:latin typeface="+mj-lt"/>
              </a:rPr>
              <a:t>(A)</a:t>
            </a:r>
            <a:r>
              <a:rPr lang="en-US" sz="1200" dirty="0">
                <a:latin typeface="+mj-lt"/>
              </a:rPr>
              <a:t>, or all patients combined </a:t>
            </a:r>
            <a:r>
              <a:rPr lang="en-US" sz="1200" b="1" dirty="0">
                <a:latin typeface="+mj-lt"/>
              </a:rPr>
              <a:t>(C)</a:t>
            </a:r>
            <a:r>
              <a:rPr lang="en-US" sz="1200" dirty="0">
                <a:latin typeface="+mj-lt"/>
              </a:rPr>
              <a:t>, and a significant negative correlation between their high mean expression and poorer OS in HER2-negative patients </a:t>
            </a:r>
            <a:r>
              <a:rPr lang="en-US" sz="1200" b="1" dirty="0">
                <a:latin typeface="+mj-lt"/>
              </a:rPr>
              <a:t>(B)</a:t>
            </a:r>
            <a:r>
              <a:rPr lang="en-US" sz="1200" dirty="0">
                <a:latin typeface="+mj-lt"/>
              </a:rPr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8640" y="776536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A)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3068" y="6850135"/>
            <a:ext cx="33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C)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6656" y="3802209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/>
              <a:t>B)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57388" y="812209"/>
            <a:ext cx="20393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b="1" dirty="0">
                <a:latin typeface="Arial" panose="020B0604020202020204" pitchFamily="34" charset="0"/>
                <a:cs typeface="Arial" panose="020B0604020202020204" pitchFamily="34" charset="0"/>
              </a:rPr>
              <a:t>HER2-positive breast cancer patients: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57388" y="3864277"/>
            <a:ext cx="20681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b="1" dirty="0">
                <a:latin typeface="Arial" panose="020B0604020202020204" pitchFamily="34" charset="0"/>
                <a:cs typeface="Arial" panose="020B0604020202020204" pitchFamily="34" charset="0"/>
              </a:rPr>
              <a:t>HER2-negative breast cancer patients: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7388" y="6898489"/>
            <a:ext cx="14734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b="1" dirty="0">
                <a:latin typeface="Arial" panose="020B0604020202020204" pitchFamily="34" charset="0"/>
                <a:cs typeface="Arial" panose="020B0604020202020204" pitchFamily="34" charset="0"/>
              </a:rPr>
              <a:t>All breast cancer patients: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200317" y="1964381"/>
            <a:ext cx="9156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/>
              <a:t>Overall Survival</a:t>
            </a:r>
            <a:endParaRPr lang="en-US" sz="9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204322" y="8082120"/>
            <a:ext cx="9076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/>
              <a:t>Overall survival</a:t>
            </a:r>
            <a:endParaRPr lang="en-US" sz="9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204323" y="5071296"/>
            <a:ext cx="9076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/>
              <a:t>Overall survival</a:t>
            </a:r>
            <a:endParaRPr lang="en-US" sz="9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31" y="7113933"/>
            <a:ext cx="2438400" cy="24384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31" y="981530"/>
            <a:ext cx="2438400" cy="24384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31" y="4079721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37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5220</TotalTime>
  <Words>1521</Words>
  <Application>Microsoft Office PowerPoint</Application>
  <PresentationFormat>A4 Paper (210x297 mm)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宋体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 Hopkins</dc:creator>
  <cp:lastModifiedBy>MDPI</cp:lastModifiedBy>
  <cp:revision>157</cp:revision>
  <dcterms:created xsi:type="dcterms:W3CDTF">2018-10-03T10:36:24Z</dcterms:created>
  <dcterms:modified xsi:type="dcterms:W3CDTF">2022-02-19T11:38:24Z</dcterms:modified>
</cp:coreProperties>
</file>