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8"/>
  </p:notesMasterIdLst>
  <p:sldIdLst>
    <p:sldId id="276" r:id="rId2"/>
    <p:sldId id="260" r:id="rId3"/>
    <p:sldId id="302" r:id="rId4"/>
    <p:sldId id="298" r:id="rId5"/>
    <p:sldId id="264" r:id="rId6"/>
    <p:sldId id="289" r:id="rId7"/>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3"/>
    <p:restoredTop sz="94668"/>
  </p:normalViewPr>
  <p:slideViewPr>
    <p:cSldViewPr snapToGrid="0" snapToObjects="1">
      <p:cViewPr>
        <p:scale>
          <a:sx n="190" d="100"/>
          <a:sy n="190" d="100"/>
        </p:scale>
        <p:origin x="736" y="-70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93E8AD-F108-3A46-B06A-91D00786DFAD}" type="datetimeFigureOut">
              <a:rPr lang="en-BR" smtClean="0"/>
              <a:t>21/01/22</a:t>
            </a:fld>
            <a:endParaRPr lang="en-BR"/>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B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D947D0-30AD-1641-AFF1-C807E0776619}" type="slidenum">
              <a:rPr lang="en-BR" smtClean="0"/>
              <a:t>‹#›</a:t>
            </a:fld>
            <a:endParaRPr lang="en-BR"/>
          </a:p>
        </p:txBody>
      </p:sp>
    </p:spTree>
    <p:extLst>
      <p:ext uri="{BB962C8B-B14F-4D97-AF65-F5344CB8AC3E}">
        <p14:creationId xmlns:p14="http://schemas.microsoft.com/office/powerpoint/2010/main" val="3941774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0613" y="1143000"/>
            <a:ext cx="2136775" cy="3086100"/>
          </a:xfrm>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689D1B3-4B8D-467C-9949-51FDF7D124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0673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0613" y="1143000"/>
            <a:ext cx="2136775" cy="3086100"/>
          </a:xfrm>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689D1B3-4B8D-467C-9949-51FDF7D124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050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0613" y="1143000"/>
            <a:ext cx="2136775" cy="3086100"/>
          </a:xfrm>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689D1B3-4B8D-467C-9949-51FDF7D124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3340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0613" y="1143000"/>
            <a:ext cx="2136775" cy="3086100"/>
          </a:xfrm>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689D1B3-4B8D-467C-9949-51FDF7D124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0106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491C0A-E469-4004-BCEF-7529691A833D}" type="datetimeFigureOut">
              <a:rPr lang="en-US" smtClean="0"/>
              <a:t>1/21/22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50A580-D7DA-4084-835D-2D5326650A73}" type="slidenum">
              <a:rPr lang="en-US" smtClean="0"/>
              <a:t>‹#›</a:t>
            </a:fld>
            <a:endParaRPr lang="en-US"/>
          </a:p>
        </p:txBody>
      </p:sp>
    </p:spTree>
    <p:extLst>
      <p:ext uri="{BB962C8B-B14F-4D97-AF65-F5344CB8AC3E}">
        <p14:creationId xmlns:p14="http://schemas.microsoft.com/office/powerpoint/2010/main" val="3612486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491C0A-E469-4004-BCEF-7529691A833D}" type="datetimeFigureOut">
              <a:rPr lang="en-US" smtClean="0"/>
              <a:t>1/21/22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50A580-D7DA-4084-835D-2D5326650A73}" type="slidenum">
              <a:rPr lang="en-US" smtClean="0"/>
              <a:t>‹#›</a:t>
            </a:fld>
            <a:endParaRPr lang="en-US"/>
          </a:p>
        </p:txBody>
      </p:sp>
    </p:spTree>
    <p:extLst>
      <p:ext uri="{BB962C8B-B14F-4D97-AF65-F5344CB8AC3E}">
        <p14:creationId xmlns:p14="http://schemas.microsoft.com/office/powerpoint/2010/main" val="3112520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491C0A-E469-4004-BCEF-7529691A833D}" type="datetimeFigureOut">
              <a:rPr lang="en-US" smtClean="0"/>
              <a:t>1/21/22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50A580-D7DA-4084-835D-2D5326650A73}" type="slidenum">
              <a:rPr lang="en-US" smtClean="0"/>
              <a:t>‹#›</a:t>
            </a:fld>
            <a:endParaRPr lang="en-US"/>
          </a:p>
        </p:txBody>
      </p:sp>
    </p:spTree>
    <p:extLst>
      <p:ext uri="{BB962C8B-B14F-4D97-AF65-F5344CB8AC3E}">
        <p14:creationId xmlns:p14="http://schemas.microsoft.com/office/powerpoint/2010/main" val="1015826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491C0A-E469-4004-BCEF-7529691A833D}" type="datetimeFigureOut">
              <a:rPr lang="en-US" smtClean="0"/>
              <a:t>1/21/22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50A580-D7DA-4084-835D-2D5326650A73}" type="slidenum">
              <a:rPr lang="en-US" smtClean="0"/>
              <a:t>‹#›</a:t>
            </a:fld>
            <a:endParaRPr lang="en-US"/>
          </a:p>
        </p:txBody>
      </p:sp>
    </p:spTree>
    <p:extLst>
      <p:ext uri="{BB962C8B-B14F-4D97-AF65-F5344CB8AC3E}">
        <p14:creationId xmlns:p14="http://schemas.microsoft.com/office/powerpoint/2010/main" val="576390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491C0A-E469-4004-BCEF-7529691A833D}" type="datetimeFigureOut">
              <a:rPr lang="en-US" smtClean="0"/>
              <a:t>1/21/22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50A580-D7DA-4084-835D-2D5326650A73}" type="slidenum">
              <a:rPr lang="en-US" smtClean="0"/>
              <a:t>‹#›</a:t>
            </a:fld>
            <a:endParaRPr lang="en-US"/>
          </a:p>
        </p:txBody>
      </p:sp>
    </p:spTree>
    <p:extLst>
      <p:ext uri="{BB962C8B-B14F-4D97-AF65-F5344CB8AC3E}">
        <p14:creationId xmlns:p14="http://schemas.microsoft.com/office/powerpoint/2010/main" val="2700089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491C0A-E469-4004-BCEF-7529691A833D}" type="datetimeFigureOut">
              <a:rPr lang="en-US" smtClean="0"/>
              <a:t>1/21/22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50A580-D7DA-4084-835D-2D5326650A73}" type="slidenum">
              <a:rPr lang="en-US" smtClean="0"/>
              <a:t>‹#›</a:t>
            </a:fld>
            <a:endParaRPr lang="en-US"/>
          </a:p>
        </p:txBody>
      </p:sp>
    </p:spTree>
    <p:extLst>
      <p:ext uri="{BB962C8B-B14F-4D97-AF65-F5344CB8AC3E}">
        <p14:creationId xmlns:p14="http://schemas.microsoft.com/office/powerpoint/2010/main" val="3608815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491C0A-E469-4004-BCEF-7529691A833D}" type="datetimeFigureOut">
              <a:rPr lang="en-US" smtClean="0"/>
              <a:t>1/21/22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50A580-D7DA-4084-835D-2D5326650A73}" type="slidenum">
              <a:rPr lang="en-US" smtClean="0"/>
              <a:t>‹#›</a:t>
            </a:fld>
            <a:endParaRPr lang="en-US"/>
          </a:p>
        </p:txBody>
      </p:sp>
    </p:spTree>
    <p:extLst>
      <p:ext uri="{BB962C8B-B14F-4D97-AF65-F5344CB8AC3E}">
        <p14:creationId xmlns:p14="http://schemas.microsoft.com/office/powerpoint/2010/main" val="209134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491C0A-E469-4004-BCEF-7529691A833D}" type="datetimeFigureOut">
              <a:rPr lang="en-US" smtClean="0"/>
              <a:t>1/21/22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50A580-D7DA-4084-835D-2D5326650A73}" type="slidenum">
              <a:rPr lang="en-US" smtClean="0"/>
              <a:t>‹#›</a:t>
            </a:fld>
            <a:endParaRPr lang="en-US"/>
          </a:p>
        </p:txBody>
      </p:sp>
    </p:spTree>
    <p:extLst>
      <p:ext uri="{BB962C8B-B14F-4D97-AF65-F5344CB8AC3E}">
        <p14:creationId xmlns:p14="http://schemas.microsoft.com/office/powerpoint/2010/main" val="556098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491C0A-E469-4004-BCEF-7529691A833D}" type="datetimeFigureOut">
              <a:rPr lang="en-US" smtClean="0"/>
              <a:t>1/21/22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50A580-D7DA-4084-835D-2D5326650A73}" type="slidenum">
              <a:rPr lang="en-US" smtClean="0"/>
              <a:t>‹#›</a:t>
            </a:fld>
            <a:endParaRPr lang="en-US"/>
          </a:p>
        </p:txBody>
      </p:sp>
    </p:spTree>
    <p:extLst>
      <p:ext uri="{BB962C8B-B14F-4D97-AF65-F5344CB8AC3E}">
        <p14:creationId xmlns:p14="http://schemas.microsoft.com/office/powerpoint/2010/main" val="3290847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7491C0A-E469-4004-BCEF-7529691A833D}" type="datetimeFigureOut">
              <a:rPr lang="en-US" smtClean="0"/>
              <a:t>1/21/22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50A580-D7DA-4084-835D-2D5326650A73}" type="slidenum">
              <a:rPr lang="en-US" smtClean="0"/>
              <a:t>‹#›</a:t>
            </a:fld>
            <a:endParaRPr lang="en-US"/>
          </a:p>
        </p:txBody>
      </p:sp>
    </p:spTree>
    <p:extLst>
      <p:ext uri="{BB962C8B-B14F-4D97-AF65-F5344CB8AC3E}">
        <p14:creationId xmlns:p14="http://schemas.microsoft.com/office/powerpoint/2010/main" val="1923846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7491C0A-E469-4004-BCEF-7529691A833D}" type="datetimeFigureOut">
              <a:rPr lang="en-US" smtClean="0"/>
              <a:t>1/21/22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50A580-D7DA-4084-835D-2D5326650A73}" type="slidenum">
              <a:rPr lang="en-US" smtClean="0"/>
              <a:t>‹#›</a:t>
            </a:fld>
            <a:endParaRPr lang="en-US"/>
          </a:p>
        </p:txBody>
      </p:sp>
    </p:spTree>
    <p:extLst>
      <p:ext uri="{BB962C8B-B14F-4D97-AF65-F5344CB8AC3E}">
        <p14:creationId xmlns:p14="http://schemas.microsoft.com/office/powerpoint/2010/main" val="1408078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7491C0A-E469-4004-BCEF-7529691A833D}" type="datetimeFigureOut">
              <a:rPr lang="en-US" smtClean="0"/>
              <a:t>1/21/22</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350A580-D7DA-4084-835D-2D5326650A73}" type="slidenum">
              <a:rPr lang="en-US" smtClean="0"/>
              <a:t>‹#›</a:t>
            </a:fld>
            <a:endParaRPr lang="en-US"/>
          </a:p>
        </p:txBody>
      </p:sp>
    </p:spTree>
    <p:extLst>
      <p:ext uri="{BB962C8B-B14F-4D97-AF65-F5344CB8AC3E}">
        <p14:creationId xmlns:p14="http://schemas.microsoft.com/office/powerpoint/2010/main" val="38509832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emf"/><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1.png"/><Relationship Id="rId7" Type="http://schemas.openxmlformats.org/officeDocument/2006/relationships/image" Target="../media/image15.e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4.emf"/><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emf"/></Relationships>
</file>

<file path=ppt/slides/_rels/slide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7.xml"/><Relationship Id="rId5" Type="http://schemas.openxmlformats.org/officeDocument/2006/relationships/image" Target="../media/image24.emf"/><Relationship Id="rId4" Type="http://schemas.openxmlformats.org/officeDocument/2006/relationships/image" Target="../media/image23.emf"/></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Diagram, venn diagram&#10;&#10;Description automatically generated with medium confidence">
            <a:extLst>
              <a:ext uri="{FF2B5EF4-FFF2-40B4-BE49-F238E27FC236}">
                <a16:creationId xmlns:a16="http://schemas.microsoft.com/office/drawing/2014/main" id="{E786A90E-3B1D-A547-9116-57AD1F1ED6D8}"/>
              </a:ext>
            </a:extLst>
          </p:cNvPr>
          <p:cNvPicPr>
            <a:picLocks noChangeAspect="1"/>
          </p:cNvPicPr>
          <p:nvPr/>
        </p:nvPicPr>
        <p:blipFill rotWithShape="1">
          <a:blip r:embed="rId3">
            <a:extLst>
              <a:ext uri="{28A0092B-C50C-407E-A947-70E740481C1C}">
                <a14:useLocalDpi xmlns:a14="http://schemas.microsoft.com/office/drawing/2010/main" val="0"/>
              </a:ext>
            </a:extLst>
          </a:blip>
          <a:srcRect l="2866" t="3504" r="5785" b="43401"/>
          <a:stretch/>
        </p:blipFill>
        <p:spPr>
          <a:xfrm>
            <a:off x="4798986" y="799885"/>
            <a:ext cx="1707739" cy="1330254"/>
          </a:xfrm>
          <a:prstGeom prst="rect">
            <a:avLst/>
          </a:prstGeom>
        </p:spPr>
      </p:pic>
      <p:sp>
        <p:nvSpPr>
          <p:cNvPr id="9" name="TextBox 8">
            <a:extLst>
              <a:ext uri="{FF2B5EF4-FFF2-40B4-BE49-F238E27FC236}">
                <a16:creationId xmlns:a16="http://schemas.microsoft.com/office/drawing/2014/main" id="{734D5739-1CFD-48DC-908A-79E23B0A1302}"/>
              </a:ext>
            </a:extLst>
          </p:cNvPr>
          <p:cNvSpPr txBox="1"/>
          <p:nvPr/>
        </p:nvSpPr>
        <p:spPr>
          <a:xfrm>
            <a:off x="574265" y="513628"/>
            <a:ext cx="688009" cy="246221"/>
          </a:xfrm>
          <a:prstGeom prst="rect">
            <a:avLst/>
          </a:prstGeom>
          <a:noFill/>
        </p:spPr>
        <p:txBody>
          <a:bodyPr wrap="none" rtlCol="0">
            <a:spAutoFit/>
          </a:bodyPr>
          <a:lstStyle/>
          <a:p>
            <a:pPr algn="ctr" defTabSz="457181"/>
            <a:r>
              <a:rPr lang="de-DE" sz="1000" dirty="0" err="1">
                <a:solidFill>
                  <a:srgbClr val="70AD47"/>
                </a:solidFill>
                <a:latin typeface="Calibri" panose="020F0502020204030204"/>
              </a:rPr>
              <a:t>Overlap</a:t>
            </a:r>
            <a:r>
              <a:rPr lang="de-DE" sz="1000" dirty="0">
                <a:solidFill>
                  <a:srgbClr val="70AD47"/>
                </a:solidFill>
                <a:latin typeface="Calibri" panose="020F0502020204030204"/>
              </a:rPr>
              <a:t> 1</a:t>
            </a:r>
          </a:p>
        </p:txBody>
      </p:sp>
      <p:sp>
        <p:nvSpPr>
          <p:cNvPr id="10" name="TextBox 9">
            <a:extLst>
              <a:ext uri="{FF2B5EF4-FFF2-40B4-BE49-F238E27FC236}">
                <a16:creationId xmlns:a16="http://schemas.microsoft.com/office/drawing/2014/main" id="{40DE0640-64A4-45FB-9B53-F375CD0188D7}"/>
              </a:ext>
            </a:extLst>
          </p:cNvPr>
          <p:cNvSpPr txBox="1"/>
          <p:nvPr/>
        </p:nvSpPr>
        <p:spPr>
          <a:xfrm>
            <a:off x="1960116" y="513628"/>
            <a:ext cx="688009" cy="246221"/>
          </a:xfrm>
          <a:prstGeom prst="rect">
            <a:avLst/>
          </a:prstGeom>
          <a:noFill/>
        </p:spPr>
        <p:txBody>
          <a:bodyPr wrap="none" rtlCol="0">
            <a:spAutoFit/>
          </a:bodyPr>
          <a:lstStyle/>
          <a:p>
            <a:pPr defTabSz="457181"/>
            <a:r>
              <a:rPr lang="de-DE" sz="1000" dirty="0" err="1">
                <a:solidFill>
                  <a:srgbClr val="F89787"/>
                </a:solidFill>
                <a:latin typeface="Calibri" panose="020F0502020204030204"/>
              </a:rPr>
              <a:t>Overlap</a:t>
            </a:r>
            <a:r>
              <a:rPr lang="de-DE" sz="1000" dirty="0">
                <a:solidFill>
                  <a:srgbClr val="F89787"/>
                </a:solidFill>
                <a:latin typeface="Calibri" panose="020F0502020204030204"/>
              </a:rPr>
              <a:t> 2</a:t>
            </a:r>
          </a:p>
        </p:txBody>
      </p:sp>
      <p:sp>
        <p:nvSpPr>
          <p:cNvPr id="11" name="TextBox 10">
            <a:extLst>
              <a:ext uri="{FF2B5EF4-FFF2-40B4-BE49-F238E27FC236}">
                <a16:creationId xmlns:a16="http://schemas.microsoft.com/office/drawing/2014/main" id="{A553CCBF-ACA3-44D0-838B-16FF93C028B3}"/>
              </a:ext>
            </a:extLst>
          </p:cNvPr>
          <p:cNvSpPr txBox="1"/>
          <p:nvPr/>
        </p:nvSpPr>
        <p:spPr>
          <a:xfrm>
            <a:off x="3342822" y="539691"/>
            <a:ext cx="688009" cy="246221"/>
          </a:xfrm>
          <a:prstGeom prst="rect">
            <a:avLst/>
          </a:prstGeom>
          <a:noFill/>
        </p:spPr>
        <p:txBody>
          <a:bodyPr wrap="none" rtlCol="0">
            <a:spAutoFit/>
          </a:bodyPr>
          <a:lstStyle/>
          <a:p>
            <a:pPr defTabSz="457181"/>
            <a:r>
              <a:rPr lang="de-DE" sz="1000" dirty="0" err="1">
                <a:solidFill>
                  <a:srgbClr val="0070C0"/>
                </a:solidFill>
                <a:latin typeface="Calibri" panose="020F0502020204030204"/>
              </a:rPr>
              <a:t>Overlap</a:t>
            </a:r>
            <a:r>
              <a:rPr lang="de-DE" sz="1000" dirty="0">
                <a:solidFill>
                  <a:srgbClr val="0070C0"/>
                </a:solidFill>
                <a:latin typeface="Calibri" panose="020F0502020204030204"/>
              </a:rPr>
              <a:t> 3</a:t>
            </a:r>
          </a:p>
        </p:txBody>
      </p:sp>
      <p:sp>
        <p:nvSpPr>
          <p:cNvPr id="22" name="TextBox 21">
            <a:extLst>
              <a:ext uri="{FF2B5EF4-FFF2-40B4-BE49-F238E27FC236}">
                <a16:creationId xmlns:a16="http://schemas.microsoft.com/office/drawing/2014/main" id="{54C0FB76-612D-47DF-9674-29D0837543F3}"/>
              </a:ext>
            </a:extLst>
          </p:cNvPr>
          <p:cNvSpPr txBox="1"/>
          <p:nvPr/>
        </p:nvSpPr>
        <p:spPr>
          <a:xfrm>
            <a:off x="5978003" y="1"/>
            <a:ext cx="880369" cy="276999"/>
          </a:xfrm>
          <a:prstGeom prst="rect">
            <a:avLst/>
          </a:prstGeom>
          <a:noFill/>
        </p:spPr>
        <p:txBody>
          <a:bodyPr wrap="none" rtlCol="0">
            <a:spAutoFit/>
          </a:bodyPr>
          <a:lstStyle/>
          <a:p>
            <a:pPr defTabSz="457181"/>
            <a:r>
              <a:rPr lang="de-DE" sz="1200" b="1" dirty="0">
                <a:solidFill>
                  <a:prstClr val="black"/>
                </a:solidFill>
                <a:latin typeface="Calibri" panose="020F0502020204030204"/>
                <a:cs typeface="Arial" panose="020B0604020202020204" pitchFamily="34" charset="0"/>
              </a:rPr>
              <a:t>Supp. Fig 1</a:t>
            </a:r>
            <a:endParaRPr lang="en-US" sz="1200" b="1" dirty="0">
              <a:solidFill>
                <a:prstClr val="black"/>
              </a:solidFill>
              <a:latin typeface="Calibri" panose="020F0502020204030204"/>
              <a:cs typeface="Arial" panose="020B0604020202020204" pitchFamily="34" charset="0"/>
            </a:endParaRPr>
          </a:p>
        </p:txBody>
      </p:sp>
      <p:sp>
        <p:nvSpPr>
          <p:cNvPr id="61" name="TextBox 60">
            <a:extLst>
              <a:ext uri="{FF2B5EF4-FFF2-40B4-BE49-F238E27FC236}">
                <a16:creationId xmlns:a16="http://schemas.microsoft.com/office/drawing/2014/main" id="{9A8E9C51-5073-41A0-BD78-038100E208C6}"/>
              </a:ext>
            </a:extLst>
          </p:cNvPr>
          <p:cNvSpPr txBox="1"/>
          <p:nvPr/>
        </p:nvSpPr>
        <p:spPr>
          <a:xfrm>
            <a:off x="6182705" y="790103"/>
            <a:ext cx="688009" cy="246221"/>
          </a:xfrm>
          <a:prstGeom prst="rect">
            <a:avLst/>
          </a:prstGeom>
          <a:noFill/>
        </p:spPr>
        <p:txBody>
          <a:bodyPr wrap="none" rtlCol="0">
            <a:spAutoFit/>
          </a:bodyPr>
          <a:lstStyle/>
          <a:p>
            <a:pPr defTabSz="457181"/>
            <a:r>
              <a:rPr lang="de-DE" sz="1000" dirty="0" err="1">
                <a:solidFill>
                  <a:srgbClr val="0070C0"/>
                </a:solidFill>
                <a:latin typeface="Calibri" panose="020F0502020204030204"/>
              </a:rPr>
              <a:t>Overlap</a:t>
            </a:r>
            <a:r>
              <a:rPr lang="de-DE" sz="1000" dirty="0">
                <a:solidFill>
                  <a:srgbClr val="0070C0"/>
                </a:solidFill>
                <a:latin typeface="Calibri" panose="020F0502020204030204"/>
              </a:rPr>
              <a:t> 3</a:t>
            </a:r>
          </a:p>
        </p:txBody>
      </p:sp>
      <p:pic>
        <p:nvPicPr>
          <p:cNvPr id="21" name="Picture 20" descr="Chart, waterfall chart&#10;&#10;Description automatically generated">
            <a:extLst>
              <a:ext uri="{FF2B5EF4-FFF2-40B4-BE49-F238E27FC236}">
                <a16:creationId xmlns:a16="http://schemas.microsoft.com/office/drawing/2014/main" id="{070E9747-7855-4EF0-89AA-9F24845AF5FC}"/>
              </a:ext>
            </a:extLst>
          </p:cNvPr>
          <p:cNvPicPr>
            <a:picLocks noChangeAspect="1"/>
          </p:cNvPicPr>
          <p:nvPr/>
        </p:nvPicPr>
        <p:blipFill rotWithShape="1">
          <a:blip r:embed="rId4">
            <a:extLst>
              <a:ext uri="{28A0092B-C50C-407E-A947-70E740481C1C}">
                <a14:useLocalDpi xmlns:a14="http://schemas.microsoft.com/office/drawing/2010/main" val="0"/>
              </a:ext>
            </a:extLst>
          </a:blip>
          <a:srcRect r="3136"/>
          <a:stretch/>
        </p:blipFill>
        <p:spPr>
          <a:xfrm>
            <a:off x="4313176" y="2109513"/>
            <a:ext cx="2519305" cy="1628270"/>
          </a:xfrm>
          <a:prstGeom prst="rect">
            <a:avLst/>
          </a:prstGeom>
        </p:spPr>
      </p:pic>
      <p:sp>
        <p:nvSpPr>
          <p:cNvPr id="70" name="TextBox 69">
            <a:extLst>
              <a:ext uri="{FF2B5EF4-FFF2-40B4-BE49-F238E27FC236}">
                <a16:creationId xmlns:a16="http://schemas.microsoft.com/office/drawing/2014/main" id="{68FEF866-9E14-4BAC-A148-1A381074BE66}"/>
              </a:ext>
            </a:extLst>
          </p:cNvPr>
          <p:cNvSpPr txBox="1"/>
          <p:nvPr/>
        </p:nvSpPr>
        <p:spPr>
          <a:xfrm>
            <a:off x="95461" y="2993054"/>
            <a:ext cx="233298" cy="276999"/>
          </a:xfrm>
          <a:prstGeom prst="rect">
            <a:avLst/>
          </a:prstGeom>
          <a:noFill/>
        </p:spPr>
        <p:txBody>
          <a:bodyPr wrap="square" rtlCol="0">
            <a:spAutoFit/>
          </a:bodyPr>
          <a:lstStyle/>
          <a:p>
            <a:pPr defTabSz="457181"/>
            <a:r>
              <a:rPr lang="en-BR" sz="1200" b="1" dirty="0">
                <a:solidFill>
                  <a:prstClr val="black"/>
                </a:solidFill>
                <a:latin typeface="Calibri" panose="020F0502020204030204"/>
                <a:cs typeface="Arial" panose="020B0604020202020204" pitchFamily="34" charset="0"/>
              </a:rPr>
              <a:t>B</a:t>
            </a:r>
          </a:p>
        </p:txBody>
      </p:sp>
      <p:pic>
        <p:nvPicPr>
          <p:cNvPr id="4" name="Picture 3" descr="Diagram, venn diagram&#10;&#10;Description automatically generated">
            <a:extLst>
              <a:ext uri="{FF2B5EF4-FFF2-40B4-BE49-F238E27FC236}">
                <a16:creationId xmlns:a16="http://schemas.microsoft.com/office/drawing/2014/main" id="{D6AA9F63-43AF-CD4C-8F2D-CC2A8965943E}"/>
              </a:ext>
            </a:extLst>
          </p:cNvPr>
          <p:cNvPicPr>
            <a:picLocks noChangeAspect="1"/>
          </p:cNvPicPr>
          <p:nvPr/>
        </p:nvPicPr>
        <p:blipFill rotWithShape="1">
          <a:blip r:embed="rId5">
            <a:extLst>
              <a:ext uri="{28A0092B-C50C-407E-A947-70E740481C1C}">
                <a14:useLocalDpi xmlns:a14="http://schemas.microsoft.com/office/drawing/2010/main" val="0"/>
              </a:ext>
            </a:extLst>
          </a:blip>
          <a:srcRect l="9460" t="11745" r="19620" b="2966"/>
          <a:stretch/>
        </p:blipFill>
        <p:spPr>
          <a:xfrm>
            <a:off x="283931" y="892028"/>
            <a:ext cx="1298225" cy="1188001"/>
          </a:xfrm>
          <a:prstGeom prst="rect">
            <a:avLst/>
          </a:prstGeom>
        </p:spPr>
      </p:pic>
      <p:pic>
        <p:nvPicPr>
          <p:cNvPr id="12" name="Picture 11" descr="Diagram, venn diagram&#10;&#10;Description automatically generated">
            <a:extLst>
              <a:ext uri="{FF2B5EF4-FFF2-40B4-BE49-F238E27FC236}">
                <a16:creationId xmlns:a16="http://schemas.microsoft.com/office/drawing/2014/main" id="{78466946-6291-A64F-9BA2-A6AC3A832BDA}"/>
              </a:ext>
            </a:extLst>
          </p:cNvPr>
          <p:cNvPicPr>
            <a:picLocks noChangeAspect="1"/>
          </p:cNvPicPr>
          <p:nvPr/>
        </p:nvPicPr>
        <p:blipFill rotWithShape="1">
          <a:blip r:embed="rId6">
            <a:extLst>
              <a:ext uri="{28A0092B-C50C-407E-A947-70E740481C1C}">
                <a14:useLocalDpi xmlns:a14="http://schemas.microsoft.com/office/drawing/2010/main" val="0"/>
              </a:ext>
            </a:extLst>
          </a:blip>
          <a:srcRect l="9619" t="3850" r="3229" b="4347"/>
          <a:stretch/>
        </p:blipFill>
        <p:spPr>
          <a:xfrm>
            <a:off x="1668023" y="892028"/>
            <a:ext cx="1281115" cy="1188001"/>
          </a:xfrm>
          <a:prstGeom prst="rect">
            <a:avLst/>
          </a:prstGeom>
        </p:spPr>
      </p:pic>
      <p:pic>
        <p:nvPicPr>
          <p:cNvPr id="14" name="Picture 13" descr="Diagram, venn diagram&#10;&#10;Description automatically generated">
            <a:extLst>
              <a:ext uri="{FF2B5EF4-FFF2-40B4-BE49-F238E27FC236}">
                <a16:creationId xmlns:a16="http://schemas.microsoft.com/office/drawing/2014/main" id="{CFBA7A38-C69D-624E-8AE5-C2EA4239067E}"/>
              </a:ext>
            </a:extLst>
          </p:cNvPr>
          <p:cNvPicPr>
            <a:picLocks noChangeAspect="1"/>
          </p:cNvPicPr>
          <p:nvPr/>
        </p:nvPicPr>
        <p:blipFill rotWithShape="1">
          <a:blip r:embed="rId7">
            <a:extLst>
              <a:ext uri="{28A0092B-C50C-407E-A947-70E740481C1C}">
                <a14:useLocalDpi xmlns:a14="http://schemas.microsoft.com/office/drawing/2010/main" val="0"/>
              </a:ext>
            </a:extLst>
          </a:blip>
          <a:srcRect l="7178" t="3746" r="24763" b="7100"/>
          <a:stretch/>
        </p:blipFill>
        <p:spPr>
          <a:xfrm>
            <a:off x="3035008" y="892028"/>
            <a:ext cx="1278170" cy="1188001"/>
          </a:xfrm>
          <a:prstGeom prst="rect">
            <a:avLst/>
          </a:prstGeom>
        </p:spPr>
      </p:pic>
      <p:pic>
        <p:nvPicPr>
          <p:cNvPr id="26" name="Picture 25" descr="A picture containing text, iPod, vector graphics&#10;&#10;Description automatically generated">
            <a:extLst>
              <a:ext uri="{FF2B5EF4-FFF2-40B4-BE49-F238E27FC236}">
                <a16:creationId xmlns:a16="http://schemas.microsoft.com/office/drawing/2014/main" id="{E7B57ACB-2043-2B4E-8F66-E7CB5223E7AB}"/>
              </a:ext>
            </a:extLst>
          </p:cNvPr>
          <p:cNvPicPr>
            <a:picLocks noChangeAspect="1"/>
          </p:cNvPicPr>
          <p:nvPr/>
        </p:nvPicPr>
        <p:blipFill rotWithShape="1">
          <a:blip r:embed="rId8">
            <a:extLst>
              <a:ext uri="{28A0092B-C50C-407E-A947-70E740481C1C}">
                <a14:useLocalDpi xmlns:a14="http://schemas.microsoft.com/office/drawing/2010/main" val="0"/>
              </a:ext>
            </a:extLst>
          </a:blip>
          <a:srcRect t="2671" r="1797"/>
          <a:stretch/>
        </p:blipFill>
        <p:spPr>
          <a:xfrm>
            <a:off x="292577" y="3239276"/>
            <a:ext cx="1268689" cy="1188001"/>
          </a:xfrm>
          <a:prstGeom prst="rect">
            <a:avLst/>
          </a:prstGeom>
        </p:spPr>
      </p:pic>
      <p:pic>
        <p:nvPicPr>
          <p:cNvPr id="28" name="Picture 27" descr="Diagram&#10;&#10;Description automatically generated">
            <a:extLst>
              <a:ext uri="{FF2B5EF4-FFF2-40B4-BE49-F238E27FC236}">
                <a16:creationId xmlns:a16="http://schemas.microsoft.com/office/drawing/2014/main" id="{B9CDFDD8-D5F7-D548-9A39-3A993B0E59DD}"/>
              </a:ext>
            </a:extLst>
          </p:cNvPr>
          <p:cNvPicPr>
            <a:picLocks noChangeAspect="1"/>
          </p:cNvPicPr>
          <p:nvPr/>
        </p:nvPicPr>
        <p:blipFill rotWithShape="1">
          <a:blip r:embed="rId9">
            <a:extLst>
              <a:ext uri="{28A0092B-C50C-407E-A947-70E740481C1C}">
                <a14:useLocalDpi xmlns:a14="http://schemas.microsoft.com/office/drawing/2010/main" val="0"/>
              </a:ext>
            </a:extLst>
          </a:blip>
          <a:srcRect l="6617" t="2055" r="25267" b="42465"/>
          <a:stretch/>
        </p:blipFill>
        <p:spPr>
          <a:xfrm>
            <a:off x="1688995" y="3239276"/>
            <a:ext cx="1282209" cy="1188001"/>
          </a:xfrm>
          <a:prstGeom prst="rect">
            <a:avLst/>
          </a:prstGeom>
        </p:spPr>
      </p:pic>
      <p:pic>
        <p:nvPicPr>
          <p:cNvPr id="30" name="Picture 29" descr="Diagram&#10;&#10;Description automatically generated">
            <a:extLst>
              <a:ext uri="{FF2B5EF4-FFF2-40B4-BE49-F238E27FC236}">
                <a16:creationId xmlns:a16="http://schemas.microsoft.com/office/drawing/2014/main" id="{543D8A01-4A80-4548-A0A6-3EBF40D1F7E9}"/>
              </a:ext>
            </a:extLst>
          </p:cNvPr>
          <p:cNvPicPr>
            <a:picLocks noChangeAspect="1"/>
          </p:cNvPicPr>
          <p:nvPr/>
        </p:nvPicPr>
        <p:blipFill rotWithShape="1">
          <a:blip r:embed="rId10">
            <a:extLst>
              <a:ext uri="{28A0092B-C50C-407E-A947-70E740481C1C}">
                <a14:useLocalDpi xmlns:a14="http://schemas.microsoft.com/office/drawing/2010/main" val="0"/>
              </a:ext>
            </a:extLst>
          </a:blip>
          <a:srcRect l="4660" t="2512" r="47926" b="42797"/>
          <a:stretch/>
        </p:blipFill>
        <p:spPr>
          <a:xfrm>
            <a:off x="3098932" y="3239276"/>
            <a:ext cx="1306683" cy="1188001"/>
          </a:xfrm>
          <a:prstGeom prst="rect">
            <a:avLst/>
          </a:prstGeom>
        </p:spPr>
      </p:pic>
      <p:sp>
        <p:nvSpPr>
          <p:cNvPr id="36" name="TextBox 35">
            <a:extLst>
              <a:ext uri="{FF2B5EF4-FFF2-40B4-BE49-F238E27FC236}">
                <a16:creationId xmlns:a16="http://schemas.microsoft.com/office/drawing/2014/main" id="{F10C45CB-6B71-A543-9040-A1676B6389C4}"/>
              </a:ext>
            </a:extLst>
          </p:cNvPr>
          <p:cNvSpPr txBox="1"/>
          <p:nvPr/>
        </p:nvSpPr>
        <p:spPr>
          <a:xfrm>
            <a:off x="74156" y="463449"/>
            <a:ext cx="233298" cy="276999"/>
          </a:xfrm>
          <a:prstGeom prst="rect">
            <a:avLst/>
          </a:prstGeom>
          <a:noFill/>
        </p:spPr>
        <p:txBody>
          <a:bodyPr wrap="square" rtlCol="0">
            <a:spAutoFit/>
          </a:bodyPr>
          <a:lstStyle/>
          <a:p>
            <a:pPr defTabSz="457181"/>
            <a:r>
              <a:rPr lang="en-BR" sz="1200" b="1" dirty="0">
                <a:solidFill>
                  <a:prstClr val="black"/>
                </a:solidFill>
                <a:latin typeface="Calibri" panose="020F0502020204030204"/>
                <a:cs typeface="Arial" panose="020B0604020202020204" pitchFamily="34" charset="0"/>
              </a:rPr>
              <a:t>A</a:t>
            </a:r>
          </a:p>
        </p:txBody>
      </p:sp>
      <p:pic>
        <p:nvPicPr>
          <p:cNvPr id="6" name="Picture 5">
            <a:extLst>
              <a:ext uri="{FF2B5EF4-FFF2-40B4-BE49-F238E27FC236}">
                <a16:creationId xmlns:a16="http://schemas.microsoft.com/office/drawing/2014/main" id="{80E02B93-8623-574C-A8FD-A92D0ECDC805}"/>
              </a:ext>
            </a:extLst>
          </p:cNvPr>
          <p:cNvPicPr>
            <a:picLocks noChangeAspect="1"/>
          </p:cNvPicPr>
          <p:nvPr/>
        </p:nvPicPr>
        <p:blipFill>
          <a:blip r:embed="rId11"/>
          <a:stretch>
            <a:fillRect/>
          </a:stretch>
        </p:blipFill>
        <p:spPr>
          <a:xfrm>
            <a:off x="257579" y="1986835"/>
            <a:ext cx="1298226" cy="915512"/>
          </a:xfrm>
          <a:prstGeom prst="rect">
            <a:avLst/>
          </a:prstGeom>
        </p:spPr>
      </p:pic>
      <p:pic>
        <p:nvPicPr>
          <p:cNvPr id="7" name="Picture 6">
            <a:extLst>
              <a:ext uri="{FF2B5EF4-FFF2-40B4-BE49-F238E27FC236}">
                <a16:creationId xmlns:a16="http://schemas.microsoft.com/office/drawing/2014/main" id="{7FF85DAD-E096-4B4B-9330-6251D0A6821C}"/>
              </a:ext>
            </a:extLst>
          </p:cNvPr>
          <p:cNvPicPr>
            <a:picLocks noChangeAspect="1"/>
          </p:cNvPicPr>
          <p:nvPr/>
        </p:nvPicPr>
        <p:blipFill>
          <a:blip r:embed="rId12"/>
          <a:stretch>
            <a:fillRect/>
          </a:stretch>
        </p:blipFill>
        <p:spPr>
          <a:xfrm>
            <a:off x="257580" y="4392466"/>
            <a:ext cx="1268689" cy="827987"/>
          </a:xfrm>
          <a:prstGeom prst="rect">
            <a:avLst/>
          </a:prstGeom>
        </p:spPr>
      </p:pic>
      <p:sp>
        <p:nvSpPr>
          <p:cNvPr id="45" name="TextBox 44">
            <a:extLst>
              <a:ext uri="{FF2B5EF4-FFF2-40B4-BE49-F238E27FC236}">
                <a16:creationId xmlns:a16="http://schemas.microsoft.com/office/drawing/2014/main" id="{FE00C4CB-0348-534F-BC35-9682D4A7A85A}"/>
              </a:ext>
            </a:extLst>
          </p:cNvPr>
          <p:cNvSpPr txBox="1"/>
          <p:nvPr/>
        </p:nvSpPr>
        <p:spPr>
          <a:xfrm>
            <a:off x="4858757" y="500274"/>
            <a:ext cx="688009" cy="246221"/>
          </a:xfrm>
          <a:prstGeom prst="rect">
            <a:avLst/>
          </a:prstGeom>
          <a:noFill/>
        </p:spPr>
        <p:txBody>
          <a:bodyPr wrap="none" rtlCol="0">
            <a:spAutoFit/>
          </a:bodyPr>
          <a:lstStyle/>
          <a:p>
            <a:pPr algn="ctr" defTabSz="457181"/>
            <a:r>
              <a:rPr lang="de-DE" sz="1000" dirty="0" err="1">
                <a:solidFill>
                  <a:srgbClr val="70AD47"/>
                </a:solidFill>
                <a:latin typeface="Calibri" panose="020F0502020204030204"/>
              </a:rPr>
              <a:t>Overlap</a:t>
            </a:r>
            <a:r>
              <a:rPr lang="de-DE" sz="1000" dirty="0">
                <a:solidFill>
                  <a:srgbClr val="70AD47"/>
                </a:solidFill>
                <a:latin typeface="Calibri" panose="020F0502020204030204"/>
              </a:rPr>
              <a:t> 1</a:t>
            </a:r>
          </a:p>
        </p:txBody>
      </p:sp>
      <p:sp>
        <p:nvSpPr>
          <p:cNvPr id="46" name="TextBox 45">
            <a:extLst>
              <a:ext uri="{FF2B5EF4-FFF2-40B4-BE49-F238E27FC236}">
                <a16:creationId xmlns:a16="http://schemas.microsoft.com/office/drawing/2014/main" id="{AFD406EC-AB23-D142-8D3D-EA6A662386FB}"/>
              </a:ext>
            </a:extLst>
          </p:cNvPr>
          <p:cNvSpPr txBox="1"/>
          <p:nvPr/>
        </p:nvSpPr>
        <p:spPr>
          <a:xfrm>
            <a:off x="5633997" y="458710"/>
            <a:ext cx="688009" cy="246221"/>
          </a:xfrm>
          <a:prstGeom prst="rect">
            <a:avLst/>
          </a:prstGeom>
          <a:noFill/>
        </p:spPr>
        <p:txBody>
          <a:bodyPr wrap="none" rtlCol="0">
            <a:spAutoFit/>
          </a:bodyPr>
          <a:lstStyle/>
          <a:p>
            <a:pPr defTabSz="457181"/>
            <a:r>
              <a:rPr lang="de-DE" sz="1000" dirty="0" err="1">
                <a:solidFill>
                  <a:srgbClr val="F89787"/>
                </a:solidFill>
                <a:latin typeface="Calibri" panose="020F0502020204030204"/>
              </a:rPr>
              <a:t>Overlap</a:t>
            </a:r>
            <a:r>
              <a:rPr lang="de-DE" sz="1000" dirty="0">
                <a:solidFill>
                  <a:srgbClr val="F89787"/>
                </a:solidFill>
                <a:latin typeface="Calibri" panose="020F0502020204030204"/>
              </a:rPr>
              <a:t> 2</a:t>
            </a:r>
          </a:p>
        </p:txBody>
      </p:sp>
      <p:sp>
        <p:nvSpPr>
          <p:cNvPr id="47" name="TextBox 46">
            <a:extLst>
              <a:ext uri="{FF2B5EF4-FFF2-40B4-BE49-F238E27FC236}">
                <a16:creationId xmlns:a16="http://schemas.microsoft.com/office/drawing/2014/main" id="{5D1073B9-2776-B840-941D-DF2E94DE4E94}"/>
              </a:ext>
            </a:extLst>
          </p:cNvPr>
          <p:cNvSpPr txBox="1"/>
          <p:nvPr/>
        </p:nvSpPr>
        <p:spPr>
          <a:xfrm>
            <a:off x="1960118" y="2938378"/>
            <a:ext cx="755335" cy="246221"/>
          </a:xfrm>
          <a:prstGeom prst="rect">
            <a:avLst/>
          </a:prstGeom>
          <a:noFill/>
        </p:spPr>
        <p:txBody>
          <a:bodyPr wrap="none" rtlCol="0">
            <a:spAutoFit/>
          </a:bodyPr>
          <a:lstStyle/>
          <a:p>
            <a:pPr defTabSz="457181"/>
            <a:r>
              <a:rPr lang="de-DE" sz="1000" dirty="0" err="1">
                <a:solidFill>
                  <a:srgbClr val="44546A"/>
                </a:solidFill>
                <a:latin typeface="Calibri" panose="020F0502020204030204"/>
              </a:rPr>
              <a:t>No</a:t>
            </a:r>
            <a:r>
              <a:rPr lang="de-DE" sz="1000" dirty="0">
                <a:solidFill>
                  <a:srgbClr val="44546A"/>
                </a:solidFill>
                <a:latin typeface="Calibri" panose="020F0502020204030204"/>
              </a:rPr>
              <a:t> </a:t>
            </a:r>
            <a:r>
              <a:rPr lang="de-DE" sz="1000" dirty="0" err="1">
                <a:solidFill>
                  <a:srgbClr val="44546A"/>
                </a:solidFill>
                <a:latin typeface="Calibri" panose="020F0502020204030204"/>
              </a:rPr>
              <a:t>overlap</a:t>
            </a:r>
            <a:endParaRPr lang="de-DE" sz="1000" dirty="0">
              <a:solidFill>
                <a:srgbClr val="44546A"/>
              </a:solidFill>
              <a:latin typeface="Calibri" panose="020F0502020204030204"/>
            </a:endParaRPr>
          </a:p>
        </p:txBody>
      </p:sp>
      <p:sp>
        <p:nvSpPr>
          <p:cNvPr id="2" name="Rectangle 1">
            <a:extLst>
              <a:ext uri="{FF2B5EF4-FFF2-40B4-BE49-F238E27FC236}">
                <a16:creationId xmlns:a16="http://schemas.microsoft.com/office/drawing/2014/main" id="{CF466E7D-4307-CF47-AA00-9EE29A921791}"/>
              </a:ext>
            </a:extLst>
          </p:cNvPr>
          <p:cNvSpPr/>
          <p:nvPr/>
        </p:nvSpPr>
        <p:spPr>
          <a:xfrm>
            <a:off x="69011" y="5480514"/>
            <a:ext cx="6694099" cy="1200329"/>
          </a:xfrm>
          <a:prstGeom prst="rect">
            <a:avLst/>
          </a:prstGeom>
        </p:spPr>
        <p:txBody>
          <a:bodyPr wrap="square">
            <a:spAutoFit/>
          </a:bodyPr>
          <a:lstStyle/>
          <a:p>
            <a:pPr algn="just">
              <a:spcAft>
                <a:spcPts val="600"/>
              </a:spcAft>
            </a:pPr>
            <a:r>
              <a:rPr lang="en-US" sz="1200" b="1" dirty="0">
                <a:solidFill>
                  <a:srgbClr val="000000"/>
                </a:solidFill>
                <a:latin typeface="Calibri" panose="020F0502020204030204" pitchFamily="34" charset="0"/>
                <a:ea typeface="Times New Roman" panose="02020603050405020304" pitchFamily="18" charset="0"/>
              </a:rPr>
              <a:t>Selection of common differentially expressed genes (DEGs) across different COVID-19 datasets and the HLH dataset. (A and B) </a:t>
            </a:r>
            <a:r>
              <a:rPr lang="en-US" sz="1200" dirty="0">
                <a:solidFill>
                  <a:srgbClr val="000000"/>
                </a:solidFill>
                <a:latin typeface="Calibri" panose="020F0502020204030204" pitchFamily="34" charset="0"/>
                <a:ea typeface="Times New Roman" panose="02020603050405020304" pitchFamily="18" charset="0"/>
              </a:rPr>
              <a:t>Venn diagrams displaying the number of up-regulated </a:t>
            </a:r>
            <a:r>
              <a:rPr lang="en-US" sz="1200" b="1" dirty="0">
                <a:solidFill>
                  <a:srgbClr val="000000"/>
                </a:solidFill>
                <a:latin typeface="Calibri" panose="020F0502020204030204" pitchFamily="34" charset="0"/>
                <a:ea typeface="Times New Roman" panose="02020603050405020304" pitchFamily="18" charset="0"/>
              </a:rPr>
              <a:t>(A)</a:t>
            </a:r>
            <a:r>
              <a:rPr lang="en-US" sz="1200" dirty="0">
                <a:solidFill>
                  <a:srgbClr val="000000"/>
                </a:solidFill>
                <a:latin typeface="Calibri" panose="020F0502020204030204" pitchFamily="34" charset="0"/>
                <a:ea typeface="Times New Roman" panose="02020603050405020304" pitchFamily="18" charset="0"/>
              </a:rPr>
              <a:t> and down-regulated </a:t>
            </a:r>
            <a:r>
              <a:rPr lang="en-US" sz="1200" b="1" dirty="0">
                <a:solidFill>
                  <a:srgbClr val="000000"/>
                </a:solidFill>
                <a:latin typeface="Calibri" panose="020F0502020204030204" pitchFamily="34" charset="0"/>
                <a:ea typeface="Times New Roman" panose="02020603050405020304" pitchFamily="18" charset="0"/>
              </a:rPr>
              <a:t>(B)</a:t>
            </a:r>
            <a:r>
              <a:rPr lang="en-US" sz="1200" dirty="0">
                <a:solidFill>
                  <a:srgbClr val="000000"/>
                </a:solidFill>
                <a:latin typeface="Calibri" panose="020F0502020204030204" pitchFamily="34" charset="0"/>
                <a:ea typeface="Times New Roman" panose="02020603050405020304" pitchFamily="18" charset="0"/>
              </a:rPr>
              <a:t> DEGs present in each dataset grouped by sample type (Overlap1; blood samples, Overlap2; swab samples) and sequencing platform (Overlap3; single cell RNA sequencing (</a:t>
            </a:r>
            <a:r>
              <a:rPr lang="en-US" sz="1200" dirty="0" err="1">
                <a:solidFill>
                  <a:srgbClr val="000000"/>
                </a:solidFill>
                <a:latin typeface="Calibri" panose="020F0502020204030204" pitchFamily="34" charset="0"/>
                <a:ea typeface="Times New Roman" panose="02020603050405020304" pitchFamily="18" charset="0"/>
              </a:rPr>
              <a:t>scRNAseq</a:t>
            </a:r>
            <a:r>
              <a:rPr lang="en-US" sz="1200" dirty="0">
                <a:solidFill>
                  <a:srgbClr val="000000"/>
                </a:solidFill>
                <a:latin typeface="Calibri" panose="020F0502020204030204" pitchFamily="34" charset="0"/>
                <a:ea typeface="Times New Roman" panose="02020603050405020304" pitchFamily="18" charset="0"/>
              </a:rPr>
              <a:t>) samples) and their intersections showing number of overlapping genes (bold) between COVID-19 datasets and the HLH dataset. Datasets are differentiated by colors according to legend. </a:t>
            </a:r>
            <a:endParaRPr lang="en-BR" sz="1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41374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107906E4-D6C1-CD42-93CF-50832709DD5D}"/>
              </a:ext>
            </a:extLst>
          </p:cNvPr>
          <p:cNvSpPr txBox="1"/>
          <p:nvPr/>
        </p:nvSpPr>
        <p:spPr>
          <a:xfrm>
            <a:off x="9095873" y="9352546"/>
            <a:ext cx="184731" cy="369332"/>
          </a:xfrm>
          <a:prstGeom prst="rect">
            <a:avLst/>
          </a:prstGeom>
          <a:noFill/>
        </p:spPr>
        <p:txBody>
          <a:bodyPr wrap="none" rtlCol="0">
            <a:spAutoFit/>
          </a:bodyPr>
          <a:lstStyle/>
          <a:p>
            <a:pPr defTabSz="457181"/>
            <a:endParaRPr lang="en-BR" dirty="0">
              <a:solidFill>
                <a:prstClr val="black"/>
              </a:solidFill>
              <a:latin typeface="Calibri" panose="020F0502020204030204"/>
            </a:endParaRPr>
          </a:p>
        </p:txBody>
      </p:sp>
      <p:grpSp>
        <p:nvGrpSpPr>
          <p:cNvPr id="46" name="Group 45">
            <a:extLst>
              <a:ext uri="{FF2B5EF4-FFF2-40B4-BE49-F238E27FC236}">
                <a16:creationId xmlns:a16="http://schemas.microsoft.com/office/drawing/2014/main" id="{0233C4DE-9127-3A4A-A13A-CD509DE003E6}"/>
              </a:ext>
            </a:extLst>
          </p:cNvPr>
          <p:cNvGrpSpPr/>
          <p:nvPr/>
        </p:nvGrpSpPr>
        <p:grpSpPr>
          <a:xfrm>
            <a:off x="4835801" y="2779327"/>
            <a:ext cx="1410919" cy="709871"/>
            <a:chOff x="182135" y="6218964"/>
            <a:chExt cx="1410919" cy="709871"/>
          </a:xfrm>
        </p:grpSpPr>
        <p:pic>
          <p:nvPicPr>
            <p:cNvPr id="44" name="Picture 43" descr="A picture containing application&#10;&#10;Description automatically generated">
              <a:extLst>
                <a:ext uri="{FF2B5EF4-FFF2-40B4-BE49-F238E27FC236}">
                  <a16:creationId xmlns:a16="http://schemas.microsoft.com/office/drawing/2014/main" id="{4F92544B-9E99-9E43-95B1-4609A3B3A9E8}"/>
                </a:ext>
              </a:extLst>
            </p:cNvPr>
            <p:cNvPicPr>
              <a:picLocks noChangeAspect="1"/>
            </p:cNvPicPr>
            <p:nvPr/>
          </p:nvPicPr>
          <p:blipFill rotWithShape="1">
            <a:blip r:embed="rId3">
              <a:extLst>
                <a:ext uri="{28A0092B-C50C-407E-A947-70E740481C1C}">
                  <a14:useLocalDpi xmlns:a14="http://schemas.microsoft.com/office/drawing/2010/main" val="0"/>
                </a:ext>
              </a:extLst>
            </a:blip>
            <a:srcRect l="-1154" t="22825" r="84436" b="45542"/>
            <a:stretch/>
          </p:blipFill>
          <p:spPr>
            <a:xfrm>
              <a:off x="182135" y="6218964"/>
              <a:ext cx="690342" cy="709871"/>
            </a:xfrm>
            <a:prstGeom prst="rect">
              <a:avLst/>
            </a:prstGeom>
          </p:spPr>
        </p:pic>
        <p:pic>
          <p:nvPicPr>
            <p:cNvPr id="45" name="Picture 44" descr="A picture containing application&#10;&#10;Description automatically generated">
              <a:extLst>
                <a:ext uri="{FF2B5EF4-FFF2-40B4-BE49-F238E27FC236}">
                  <a16:creationId xmlns:a16="http://schemas.microsoft.com/office/drawing/2014/main" id="{D209BF89-51CC-7C4C-8FC5-9507A50DA83D}"/>
                </a:ext>
              </a:extLst>
            </p:cNvPr>
            <p:cNvPicPr>
              <a:picLocks noChangeAspect="1"/>
            </p:cNvPicPr>
            <p:nvPr/>
          </p:nvPicPr>
          <p:blipFill rotWithShape="1">
            <a:blip r:embed="rId3">
              <a:extLst>
                <a:ext uri="{28A0092B-C50C-407E-A947-70E740481C1C}">
                  <a14:useLocalDpi xmlns:a14="http://schemas.microsoft.com/office/drawing/2010/main" val="0"/>
                </a:ext>
              </a:extLst>
            </a:blip>
            <a:srcRect l="-1154" t="56660" r="84436" b="24555"/>
            <a:stretch/>
          </p:blipFill>
          <p:spPr>
            <a:xfrm>
              <a:off x="902712" y="6218964"/>
              <a:ext cx="690342" cy="421552"/>
            </a:xfrm>
            <a:prstGeom prst="rect">
              <a:avLst/>
            </a:prstGeom>
          </p:spPr>
        </p:pic>
      </p:grpSp>
      <p:pic>
        <p:nvPicPr>
          <p:cNvPr id="55" name="Picture 54" descr="Graphical user interface, application&#10;&#10;Description automatically generated">
            <a:extLst>
              <a:ext uri="{FF2B5EF4-FFF2-40B4-BE49-F238E27FC236}">
                <a16:creationId xmlns:a16="http://schemas.microsoft.com/office/drawing/2014/main" id="{FC19A581-17B3-6D4B-8F94-89CA5C711E19}"/>
              </a:ext>
            </a:extLst>
          </p:cNvPr>
          <p:cNvPicPr>
            <a:picLocks noChangeAspect="1"/>
          </p:cNvPicPr>
          <p:nvPr/>
        </p:nvPicPr>
        <p:blipFill rotWithShape="1">
          <a:blip r:embed="rId4">
            <a:extLst>
              <a:ext uri="{28A0092B-C50C-407E-A947-70E740481C1C}">
                <a14:useLocalDpi xmlns:a14="http://schemas.microsoft.com/office/drawing/2010/main" val="0"/>
              </a:ext>
            </a:extLst>
          </a:blip>
          <a:srcRect l="17755" t="1797" b="5236"/>
          <a:stretch/>
        </p:blipFill>
        <p:spPr>
          <a:xfrm>
            <a:off x="3601786" y="890421"/>
            <a:ext cx="3043713" cy="2083399"/>
          </a:xfrm>
          <a:prstGeom prst="rect">
            <a:avLst/>
          </a:prstGeom>
        </p:spPr>
      </p:pic>
      <p:pic>
        <p:nvPicPr>
          <p:cNvPr id="57" name="Picture 56" descr="Chart&#10;&#10;Description automatically generated with medium confidence">
            <a:extLst>
              <a:ext uri="{FF2B5EF4-FFF2-40B4-BE49-F238E27FC236}">
                <a16:creationId xmlns:a16="http://schemas.microsoft.com/office/drawing/2014/main" id="{E88BA55F-E8BA-F343-9BBC-9804A75CB0AB}"/>
              </a:ext>
            </a:extLst>
          </p:cNvPr>
          <p:cNvPicPr>
            <a:picLocks noChangeAspect="1"/>
          </p:cNvPicPr>
          <p:nvPr/>
        </p:nvPicPr>
        <p:blipFill rotWithShape="1">
          <a:blip r:embed="rId5">
            <a:extLst>
              <a:ext uri="{28A0092B-C50C-407E-A947-70E740481C1C}">
                <a14:useLocalDpi xmlns:a14="http://schemas.microsoft.com/office/drawing/2010/main" val="0"/>
              </a:ext>
            </a:extLst>
          </a:blip>
          <a:srcRect l="20985" t="5225"/>
          <a:stretch/>
        </p:blipFill>
        <p:spPr>
          <a:xfrm>
            <a:off x="644037" y="824504"/>
            <a:ext cx="2252500" cy="2083399"/>
          </a:xfrm>
          <a:prstGeom prst="rect">
            <a:avLst/>
          </a:prstGeom>
        </p:spPr>
      </p:pic>
      <p:sp>
        <p:nvSpPr>
          <p:cNvPr id="39" name="TextBox 38">
            <a:extLst>
              <a:ext uri="{FF2B5EF4-FFF2-40B4-BE49-F238E27FC236}">
                <a16:creationId xmlns:a16="http://schemas.microsoft.com/office/drawing/2014/main" id="{537DF218-1D3D-4548-9BDF-225FA7DDE1FE}"/>
              </a:ext>
            </a:extLst>
          </p:cNvPr>
          <p:cNvSpPr txBox="1"/>
          <p:nvPr/>
        </p:nvSpPr>
        <p:spPr>
          <a:xfrm>
            <a:off x="60567" y="824504"/>
            <a:ext cx="312906" cy="276999"/>
          </a:xfrm>
          <a:prstGeom prst="rect">
            <a:avLst/>
          </a:prstGeom>
          <a:noFill/>
        </p:spPr>
        <p:txBody>
          <a:bodyPr wrap="none" rtlCol="0">
            <a:spAutoFit/>
          </a:bodyPr>
          <a:lstStyle/>
          <a:p>
            <a:pPr defTabSz="457181"/>
            <a:r>
              <a:rPr lang="en-BR" sz="1200" b="1" dirty="0">
                <a:solidFill>
                  <a:prstClr val="black"/>
                </a:solidFill>
                <a:latin typeface="Calibri" panose="020F0502020204030204"/>
                <a:cs typeface="Arial" panose="020B0604020202020204" pitchFamily="34" charset="0"/>
              </a:rPr>
              <a:t>A </a:t>
            </a:r>
          </a:p>
        </p:txBody>
      </p:sp>
      <p:grpSp>
        <p:nvGrpSpPr>
          <p:cNvPr id="15" name="Group 14">
            <a:extLst>
              <a:ext uri="{FF2B5EF4-FFF2-40B4-BE49-F238E27FC236}">
                <a16:creationId xmlns:a16="http://schemas.microsoft.com/office/drawing/2014/main" id="{D18E9FDB-A435-7940-BE64-0A9602FAA3ED}"/>
              </a:ext>
            </a:extLst>
          </p:cNvPr>
          <p:cNvGrpSpPr/>
          <p:nvPr/>
        </p:nvGrpSpPr>
        <p:grpSpPr>
          <a:xfrm>
            <a:off x="3617482" y="3603233"/>
            <a:ext cx="2484623" cy="2459201"/>
            <a:chOff x="191963" y="6528523"/>
            <a:chExt cx="2620918" cy="2610258"/>
          </a:xfrm>
        </p:grpSpPr>
        <p:pic>
          <p:nvPicPr>
            <p:cNvPr id="10" name="Picture 9">
              <a:extLst>
                <a:ext uri="{FF2B5EF4-FFF2-40B4-BE49-F238E27FC236}">
                  <a16:creationId xmlns:a16="http://schemas.microsoft.com/office/drawing/2014/main" id="{2D7E2DE2-066F-C348-A2D3-146516BE76C7}"/>
                </a:ext>
              </a:extLst>
            </p:cNvPr>
            <p:cNvPicPr>
              <a:picLocks noChangeAspect="1"/>
            </p:cNvPicPr>
            <p:nvPr/>
          </p:nvPicPr>
          <p:blipFill rotWithShape="1">
            <a:blip r:embed="rId6">
              <a:extLst>
                <a:ext uri="{28A0092B-C50C-407E-A947-70E740481C1C}">
                  <a14:useLocalDpi xmlns:a14="http://schemas.microsoft.com/office/drawing/2010/main" val="0"/>
                </a:ext>
              </a:extLst>
            </a:blip>
            <a:srcRect l="6539" t="10913" r="7708" b="12099"/>
            <a:stretch/>
          </p:blipFill>
          <p:spPr>
            <a:xfrm>
              <a:off x="191963" y="6528523"/>
              <a:ext cx="2620918" cy="2610258"/>
            </a:xfrm>
            <a:prstGeom prst="rect">
              <a:avLst/>
            </a:prstGeom>
          </p:spPr>
        </p:pic>
        <p:sp>
          <p:nvSpPr>
            <p:cNvPr id="51" name="Rectangle 50">
              <a:extLst>
                <a:ext uri="{FF2B5EF4-FFF2-40B4-BE49-F238E27FC236}">
                  <a16:creationId xmlns:a16="http://schemas.microsoft.com/office/drawing/2014/main" id="{0ACBCBA7-AC51-7742-A1E4-3D22A7F964D6}"/>
                </a:ext>
              </a:extLst>
            </p:cNvPr>
            <p:cNvSpPr/>
            <p:nvPr/>
          </p:nvSpPr>
          <p:spPr>
            <a:xfrm rot="20539411">
              <a:off x="2141422" y="7551843"/>
              <a:ext cx="535823" cy="21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1"/>
              <a:endParaRPr lang="en-BR">
                <a:solidFill>
                  <a:prstClr val="white"/>
                </a:solidFill>
                <a:latin typeface="Calibri" panose="020F0502020204030204"/>
              </a:endParaRPr>
            </a:p>
          </p:txBody>
        </p:sp>
        <p:sp>
          <p:nvSpPr>
            <p:cNvPr id="22" name="TextBox 21">
              <a:extLst>
                <a:ext uri="{FF2B5EF4-FFF2-40B4-BE49-F238E27FC236}">
                  <a16:creationId xmlns:a16="http://schemas.microsoft.com/office/drawing/2014/main" id="{EFD62C0E-E577-E347-8B8B-225AA126D815}"/>
                </a:ext>
              </a:extLst>
            </p:cNvPr>
            <p:cNvSpPr txBox="1"/>
            <p:nvPr/>
          </p:nvSpPr>
          <p:spPr>
            <a:xfrm rot="4328597">
              <a:off x="2152232" y="7392217"/>
              <a:ext cx="522737" cy="665553"/>
            </a:xfrm>
            <a:prstGeom prst="rect">
              <a:avLst/>
            </a:prstGeom>
            <a:noFill/>
          </p:spPr>
          <p:txBody>
            <a:bodyPr wrap="square" rtlCol="0">
              <a:spAutoFit/>
            </a:bodyPr>
            <a:lstStyle/>
            <a:p>
              <a:pPr defTabSz="457181">
                <a:lnSpc>
                  <a:spcPts val="599"/>
                </a:lnSpc>
              </a:pPr>
              <a:r>
                <a:rPr lang="en-BR" sz="500" b="1" dirty="0">
                  <a:solidFill>
                    <a:prstClr val="black"/>
                  </a:solidFill>
                  <a:latin typeface="Calibri" panose="020F0502020204030204"/>
                </a:rPr>
                <a:t>RAB27A</a:t>
              </a:r>
            </a:p>
            <a:p>
              <a:pPr defTabSz="457181">
                <a:lnSpc>
                  <a:spcPts val="599"/>
                </a:lnSpc>
              </a:pPr>
              <a:r>
                <a:rPr lang="en-BR" sz="500" b="1" dirty="0">
                  <a:solidFill>
                    <a:prstClr val="black"/>
                  </a:solidFill>
                  <a:latin typeface="Calibri" panose="020F0502020204030204"/>
                </a:rPr>
                <a:t>STX11</a:t>
              </a:r>
            </a:p>
            <a:p>
              <a:pPr defTabSz="457181">
                <a:lnSpc>
                  <a:spcPts val="599"/>
                </a:lnSpc>
              </a:pPr>
              <a:r>
                <a:rPr lang="en-BR" sz="500" b="1" dirty="0">
                  <a:solidFill>
                    <a:prstClr val="black"/>
                  </a:solidFill>
                  <a:latin typeface="Calibri" panose="020F0502020204030204"/>
                </a:rPr>
                <a:t>AP3B1</a:t>
              </a:r>
            </a:p>
            <a:p>
              <a:pPr defTabSz="457181">
                <a:lnSpc>
                  <a:spcPts val="599"/>
                </a:lnSpc>
              </a:pPr>
              <a:r>
                <a:rPr lang="en-BR" sz="500" b="1" dirty="0">
                  <a:solidFill>
                    <a:prstClr val="black"/>
                  </a:solidFill>
                  <a:latin typeface="Calibri" panose="020F0502020204030204"/>
                </a:rPr>
                <a:t>PRF1</a:t>
              </a:r>
            </a:p>
            <a:p>
              <a:pPr defTabSz="457181">
                <a:lnSpc>
                  <a:spcPts val="599"/>
                </a:lnSpc>
              </a:pPr>
              <a:r>
                <a:rPr lang="en-BR" sz="500" b="1" dirty="0">
                  <a:solidFill>
                    <a:prstClr val="black"/>
                  </a:solidFill>
                  <a:latin typeface="Calibri" panose="020F0502020204030204"/>
                </a:rPr>
                <a:t>LYST</a:t>
              </a:r>
            </a:p>
            <a:p>
              <a:pPr defTabSz="457181">
                <a:lnSpc>
                  <a:spcPts val="599"/>
                </a:lnSpc>
              </a:pPr>
              <a:r>
                <a:rPr lang="en-BR" sz="500" b="1" dirty="0">
                  <a:solidFill>
                    <a:prstClr val="black"/>
                  </a:solidFill>
                  <a:latin typeface="Calibri" panose="020F0502020204030204"/>
                </a:rPr>
                <a:t>STXBP2</a:t>
              </a:r>
            </a:p>
            <a:p>
              <a:pPr defTabSz="457181">
                <a:lnSpc>
                  <a:spcPts val="599"/>
                </a:lnSpc>
              </a:pPr>
              <a:r>
                <a:rPr lang="en-BR" sz="500" b="1" dirty="0">
                  <a:solidFill>
                    <a:prstClr val="black"/>
                  </a:solidFill>
                  <a:latin typeface="Calibri" panose="020F0502020204030204"/>
                </a:rPr>
                <a:t>UNC13D</a:t>
              </a:r>
            </a:p>
          </p:txBody>
        </p:sp>
      </p:grpSp>
      <p:sp>
        <p:nvSpPr>
          <p:cNvPr id="13" name="TextBox 12">
            <a:extLst>
              <a:ext uri="{FF2B5EF4-FFF2-40B4-BE49-F238E27FC236}">
                <a16:creationId xmlns:a16="http://schemas.microsoft.com/office/drawing/2014/main" id="{27F7D871-E14C-AC44-8224-EE543B938DC5}"/>
              </a:ext>
            </a:extLst>
          </p:cNvPr>
          <p:cNvSpPr txBox="1"/>
          <p:nvPr/>
        </p:nvSpPr>
        <p:spPr>
          <a:xfrm>
            <a:off x="60567" y="3443469"/>
            <a:ext cx="301686" cy="276999"/>
          </a:xfrm>
          <a:prstGeom prst="rect">
            <a:avLst/>
          </a:prstGeom>
          <a:noFill/>
        </p:spPr>
        <p:txBody>
          <a:bodyPr wrap="none" rtlCol="0">
            <a:spAutoFit/>
          </a:bodyPr>
          <a:lstStyle/>
          <a:p>
            <a:pPr defTabSz="457181"/>
            <a:r>
              <a:rPr lang="en-BR" sz="1200" b="1" dirty="0">
                <a:solidFill>
                  <a:prstClr val="black"/>
                </a:solidFill>
                <a:latin typeface="Calibri" panose="020F0502020204030204"/>
                <a:cs typeface="Arial" panose="020B0604020202020204" pitchFamily="34" charset="0"/>
              </a:rPr>
              <a:t>C </a:t>
            </a:r>
          </a:p>
        </p:txBody>
      </p:sp>
      <p:sp>
        <p:nvSpPr>
          <p:cNvPr id="31" name="TextBox 30">
            <a:extLst>
              <a:ext uri="{FF2B5EF4-FFF2-40B4-BE49-F238E27FC236}">
                <a16:creationId xmlns:a16="http://schemas.microsoft.com/office/drawing/2014/main" id="{A6C123B4-44AC-AC46-8DFA-11DDA1FA0DF3}"/>
              </a:ext>
            </a:extLst>
          </p:cNvPr>
          <p:cNvSpPr txBox="1"/>
          <p:nvPr/>
        </p:nvSpPr>
        <p:spPr>
          <a:xfrm>
            <a:off x="3364325" y="824504"/>
            <a:ext cx="306494" cy="276999"/>
          </a:xfrm>
          <a:prstGeom prst="rect">
            <a:avLst/>
          </a:prstGeom>
          <a:noFill/>
        </p:spPr>
        <p:txBody>
          <a:bodyPr wrap="none" rtlCol="0">
            <a:spAutoFit/>
          </a:bodyPr>
          <a:lstStyle/>
          <a:p>
            <a:pPr defTabSz="457181"/>
            <a:r>
              <a:rPr lang="en-BR" sz="1200" b="1" dirty="0">
                <a:solidFill>
                  <a:prstClr val="black"/>
                </a:solidFill>
                <a:latin typeface="Calibri" panose="020F0502020204030204"/>
                <a:cs typeface="Arial" panose="020B0604020202020204" pitchFamily="34" charset="0"/>
              </a:rPr>
              <a:t>B </a:t>
            </a:r>
          </a:p>
        </p:txBody>
      </p:sp>
      <p:sp>
        <p:nvSpPr>
          <p:cNvPr id="37" name="TextBox 36">
            <a:extLst>
              <a:ext uri="{FF2B5EF4-FFF2-40B4-BE49-F238E27FC236}">
                <a16:creationId xmlns:a16="http://schemas.microsoft.com/office/drawing/2014/main" id="{E7ECD072-D798-9741-9F6D-B890D35D1421}"/>
              </a:ext>
            </a:extLst>
          </p:cNvPr>
          <p:cNvSpPr txBox="1"/>
          <p:nvPr/>
        </p:nvSpPr>
        <p:spPr>
          <a:xfrm>
            <a:off x="3364325" y="3443469"/>
            <a:ext cx="317716" cy="276999"/>
          </a:xfrm>
          <a:prstGeom prst="rect">
            <a:avLst/>
          </a:prstGeom>
          <a:noFill/>
        </p:spPr>
        <p:txBody>
          <a:bodyPr wrap="none" rtlCol="0">
            <a:spAutoFit/>
          </a:bodyPr>
          <a:lstStyle/>
          <a:p>
            <a:pPr defTabSz="457181"/>
            <a:r>
              <a:rPr lang="en-BR" sz="1200" b="1" dirty="0">
                <a:solidFill>
                  <a:prstClr val="black"/>
                </a:solidFill>
                <a:latin typeface="Calibri" panose="020F0502020204030204"/>
                <a:cs typeface="Arial" panose="020B0604020202020204" pitchFamily="34" charset="0"/>
              </a:rPr>
              <a:t>D </a:t>
            </a:r>
          </a:p>
        </p:txBody>
      </p:sp>
      <p:grpSp>
        <p:nvGrpSpPr>
          <p:cNvPr id="43" name="Group 42">
            <a:extLst>
              <a:ext uri="{FF2B5EF4-FFF2-40B4-BE49-F238E27FC236}">
                <a16:creationId xmlns:a16="http://schemas.microsoft.com/office/drawing/2014/main" id="{65AD7700-6EA6-C541-9573-00F8D2373DBF}"/>
              </a:ext>
            </a:extLst>
          </p:cNvPr>
          <p:cNvGrpSpPr/>
          <p:nvPr/>
        </p:nvGrpSpPr>
        <p:grpSpPr>
          <a:xfrm>
            <a:off x="1586306" y="2798051"/>
            <a:ext cx="1402293" cy="672421"/>
            <a:chOff x="3959823" y="6287318"/>
            <a:chExt cx="1402292" cy="672421"/>
          </a:xfrm>
        </p:grpSpPr>
        <p:pic>
          <p:nvPicPr>
            <p:cNvPr id="38" name="Picture 37">
              <a:extLst>
                <a:ext uri="{FF2B5EF4-FFF2-40B4-BE49-F238E27FC236}">
                  <a16:creationId xmlns:a16="http://schemas.microsoft.com/office/drawing/2014/main" id="{3E799FCE-59BD-F843-965C-7D03B6C09D88}"/>
                </a:ext>
              </a:extLst>
            </p:cNvPr>
            <p:cNvPicPr>
              <a:picLocks noChangeAspect="1"/>
            </p:cNvPicPr>
            <p:nvPr/>
          </p:nvPicPr>
          <p:blipFill rotWithShape="1">
            <a:blip r:embed="rId7">
              <a:extLst>
                <a:ext uri="{28A0092B-C50C-407E-A947-70E740481C1C}">
                  <a14:useLocalDpi xmlns:a14="http://schemas.microsoft.com/office/drawing/2010/main" val="0"/>
                </a:ext>
              </a:extLst>
            </a:blip>
            <a:srcRect l="74193" t="57399" b="17030"/>
            <a:stretch/>
          </p:blipFill>
          <p:spPr>
            <a:xfrm>
              <a:off x="4656011" y="6341072"/>
              <a:ext cx="706104" cy="465973"/>
            </a:xfrm>
            <a:prstGeom prst="rect">
              <a:avLst/>
            </a:prstGeom>
          </p:spPr>
        </p:pic>
        <p:pic>
          <p:nvPicPr>
            <p:cNvPr id="30" name="Picture 29">
              <a:extLst>
                <a:ext uri="{FF2B5EF4-FFF2-40B4-BE49-F238E27FC236}">
                  <a16:creationId xmlns:a16="http://schemas.microsoft.com/office/drawing/2014/main" id="{BB7DEC5B-CC4C-B945-83C5-91CA306E5174}"/>
                </a:ext>
              </a:extLst>
            </p:cNvPr>
            <p:cNvPicPr>
              <a:picLocks noChangeAspect="1"/>
            </p:cNvPicPr>
            <p:nvPr/>
          </p:nvPicPr>
          <p:blipFill rotWithShape="1">
            <a:blip r:embed="rId7">
              <a:extLst>
                <a:ext uri="{28A0092B-C50C-407E-A947-70E740481C1C}">
                  <a14:useLocalDpi xmlns:a14="http://schemas.microsoft.com/office/drawing/2010/main" val="0"/>
                </a:ext>
              </a:extLst>
            </a:blip>
            <a:srcRect l="74193" t="16426" b="46675"/>
            <a:stretch/>
          </p:blipFill>
          <p:spPr>
            <a:xfrm>
              <a:off x="3959823" y="6287318"/>
              <a:ext cx="706104" cy="672421"/>
            </a:xfrm>
            <a:prstGeom prst="rect">
              <a:avLst/>
            </a:prstGeom>
          </p:spPr>
        </p:pic>
      </p:grpSp>
      <p:grpSp>
        <p:nvGrpSpPr>
          <p:cNvPr id="32" name="Group 31">
            <a:extLst>
              <a:ext uri="{FF2B5EF4-FFF2-40B4-BE49-F238E27FC236}">
                <a16:creationId xmlns:a16="http://schemas.microsoft.com/office/drawing/2014/main" id="{B8E56F8E-1563-5248-8842-20AC7C47E337}"/>
              </a:ext>
            </a:extLst>
          </p:cNvPr>
          <p:cNvGrpSpPr/>
          <p:nvPr/>
        </p:nvGrpSpPr>
        <p:grpSpPr>
          <a:xfrm>
            <a:off x="475130" y="3640395"/>
            <a:ext cx="2475144" cy="2434904"/>
            <a:chOff x="472764" y="6703239"/>
            <a:chExt cx="2610921" cy="2584468"/>
          </a:xfrm>
        </p:grpSpPr>
        <p:pic>
          <p:nvPicPr>
            <p:cNvPr id="41" name="Picture 40">
              <a:extLst>
                <a:ext uri="{FF2B5EF4-FFF2-40B4-BE49-F238E27FC236}">
                  <a16:creationId xmlns:a16="http://schemas.microsoft.com/office/drawing/2014/main" id="{2E94566A-F985-C04A-85FC-36D1D048B01F}"/>
                </a:ext>
              </a:extLst>
            </p:cNvPr>
            <p:cNvPicPr>
              <a:picLocks noChangeAspect="1"/>
            </p:cNvPicPr>
            <p:nvPr/>
          </p:nvPicPr>
          <p:blipFill rotWithShape="1">
            <a:blip r:embed="rId8">
              <a:extLst>
                <a:ext uri="{28A0092B-C50C-407E-A947-70E740481C1C}">
                  <a14:useLocalDpi xmlns:a14="http://schemas.microsoft.com/office/drawing/2010/main" val="0"/>
                </a:ext>
              </a:extLst>
            </a:blip>
            <a:srcRect l="7510" t="7713" r="6731" b="7396"/>
            <a:stretch/>
          </p:blipFill>
          <p:spPr>
            <a:xfrm>
              <a:off x="472764" y="6703239"/>
              <a:ext cx="2610921" cy="2584468"/>
            </a:xfrm>
            <a:prstGeom prst="rect">
              <a:avLst/>
            </a:prstGeom>
          </p:spPr>
        </p:pic>
        <p:sp>
          <p:nvSpPr>
            <p:cNvPr id="42" name="Rectangle 41">
              <a:extLst>
                <a:ext uri="{FF2B5EF4-FFF2-40B4-BE49-F238E27FC236}">
                  <a16:creationId xmlns:a16="http://schemas.microsoft.com/office/drawing/2014/main" id="{E8382619-CD80-3142-B96F-C06FD9D5CA8C}"/>
                </a:ext>
              </a:extLst>
            </p:cNvPr>
            <p:cNvSpPr/>
            <p:nvPr/>
          </p:nvSpPr>
          <p:spPr>
            <a:xfrm rot="20398558">
              <a:off x="2406234" y="7688186"/>
              <a:ext cx="477858" cy="21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1"/>
              <a:endParaRPr lang="en-BR">
                <a:solidFill>
                  <a:prstClr val="white"/>
                </a:solidFill>
                <a:latin typeface="Calibri" panose="020F0502020204030204"/>
              </a:endParaRPr>
            </a:p>
          </p:txBody>
        </p:sp>
        <p:sp>
          <p:nvSpPr>
            <p:cNvPr id="47" name="TextBox 46">
              <a:extLst>
                <a:ext uri="{FF2B5EF4-FFF2-40B4-BE49-F238E27FC236}">
                  <a16:creationId xmlns:a16="http://schemas.microsoft.com/office/drawing/2014/main" id="{CA57D3DC-DDD4-EB4B-901F-F1DB241AD39D}"/>
                </a:ext>
              </a:extLst>
            </p:cNvPr>
            <p:cNvSpPr txBox="1"/>
            <p:nvPr/>
          </p:nvSpPr>
          <p:spPr>
            <a:xfrm rot="4256115">
              <a:off x="2423612" y="7489338"/>
              <a:ext cx="430811" cy="665553"/>
            </a:xfrm>
            <a:prstGeom prst="rect">
              <a:avLst/>
            </a:prstGeom>
            <a:noFill/>
          </p:spPr>
          <p:txBody>
            <a:bodyPr wrap="none" rtlCol="0">
              <a:spAutoFit/>
            </a:bodyPr>
            <a:lstStyle/>
            <a:p>
              <a:pPr defTabSz="457181">
                <a:lnSpc>
                  <a:spcPts val="599"/>
                </a:lnSpc>
              </a:pPr>
              <a:r>
                <a:rPr lang="en-BR" sz="500" b="1" dirty="0">
                  <a:solidFill>
                    <a:prstClr val="black"/>
                  </a:solidFill>
                  <a:latin typeface="Calibri" panose="020F0502020204030204"/>
                </a:rPr>
                <a:t>RAB27A</a:t>
              </a:r>
            </a:p>
            <a:p>
              <a:pPr defTabSz="457181">
                <a:lnSpc>
                  <a:spcPts val="599"/>
                </a:lnSpc>
              </a:pPr>
              <a:r>
                <a:rPr lang="en-BR" sz="500" b="1" dirty="0">
                  <a:solidFill>
                    <a:prstClr val="black"/>
                  </a:solidFill>
                  <a:latin typeface="Calibri" panose="020F0502020204030204"/>
                </a:rPr>
                <a:t>UNC13D</a:t>
              </a:r>
            </a:p>
            <a:p>
              <a:pPr defTabSz="457181">
                <a:lnSpc>
                  <a:spcPts val="599"/>
                </a:lnSpc>
              </a:pPr>
              <a:r>
                <a:rPr lang="en-BR" sz="500" b="1" dirty="0">
                  <a:solidFill>
                    <a:prstClr val="black"/>
                  </a:solidFill>
                  <a:latin typeface="Calibri" panose="020F0502020204030204"/>
                </a:rPr>
                <a:t>STX11</a:t>
              </a:r>
            </a:p>
            <a:p>
              <a:pPr defTabSz="457181">
                <a:lnSpc>
                  <a:spcPts val="599"/>
                </a:lnSpc>
              </a:pPr>
              <a:r>
                <a:rPr lang="en-BR" sz="500" b="1" dirty="0">
                  <a:solidFill>
                    <a:prstClr val="black"/>
                  </a:solidFill>
                  <a:latin typeface="Calibri" panose="020F0502020204030204"/>
                </a:rPr>
                <a:t>LYST</a:t>
              </a:r>
            </a:p>
            <a:p>
              <a:pPr defTabSz="457181">
                <a:lnSpc>
                  <a:spcPts val="599"/>
                </a:lnSpc>
              </a:pPr>
              <a:r>
                <a:rPr lang="en-BR" sz="500" b="1" dirty="0">
                  <a:solidFill>
                    <a:prstClr val="black"/>
                  </a:solidFill>
                  <a:latin typeface="Calibri" panose="020F0502020204030204"/>
                </a:rPr>
                <a:t>STXBP2</a:t>
              </a:r>
            </a:p>
            <a:p>
              <a:pPr defTabSz="457181">
                <a:lnSpc>
                  <a:spcPts val="599"/>
                </a:lnSpc>
              </a:pPr>
              <a:r>
                <a:rPr lang="en-BR" sz="500" b="1" dirty="0">
                  <a:solidFill>
                    <a:prstClr val="black"/>
                  </a:solidFill>
                  <a:latin typeface="Calibri" panose="020F0502020204030204"/>
                </a:rPr>
                <a:t>PRF1</a:t>
              </a:r>
            </a:p>
            <a:p>
              <a:pPr defTabSz="457181">
                <a:lnSpc>
                  <a:spcPts val="599"/>
                </a:lnSpc>
              </a:pPr>
              <a:r>
                <a:rPr lang="en-BR" sz="500" b="1" dirty="0">
                  <a:solidFill>
                    <a:prstClr val="black"/>
                  </a:solidFill>
                  <a:latin typeface="Calibri" panose="020F0502020204030204"/>
                </a:rPr>
                <a:t>AP3B1</a:t>
              </a:r>
            </a:p>
          </p:txBody>
        </p:sp>
        <p:pic>
          <p:nvPicPr>
            <p:cNvPr id="48" name="Picture 47">
              <a:extLst>
                <a:ext uri="{FF2B5EF4-FFF2-40B4-BE49-F238E27FC236}">
                  <a16:creationId xmlns:a16="http://schemas.microsoft.com/office/drawing/2014/main" id="{FFE107C6-EF38-6F47-9FB8-E24C5778B51C}"/>
                </a:ext>
              </a:extLst>
            </p:cNvPr>
            <p:cNvPicPr>
              <a:picLocks noChangeAspect="1"/>
            </p:cNvPicPr>
            <p:nvPr/>
          </p:nvPicPr>
          <p:blipFill rotWithShape="1">
            <a:blip r:embed="rId9">
              <a:extLst>
                <a:ext uri="{28A0092B-C50C-407E-A947-70E740481C1C}">
                  <a14:useLocalDpi xmlns:a14="http://schemas.microsoft.com/office/drawing/2010/main" val="0"/>
                </a:ext>
              </a:extLst>
            </a:blip>
            <a:srcRect l="37398" t="35978" r="37671" b="37188"/>
            <a:stretch/>
          </p:blipFill>
          <p:spPr>
            <a:xfrm>
              <a:off x="1358568" y="7510328"/>
              <a:ext cx="762000" cy="909772"/>
            </a:xfrm>
            <a:prstGeom prst="rect">
              <a:avLst/>
            </a:prstGeom>
          </p:spPr>
        </p:pic>
      </p:grpSp>
      <p:sp>
        <p:nvSpPr>
          <p:cNvPr id="25" name="TextBox 24">
            <a:extLst>
              <a:ext uri="{FF2B5EF4-FFF2-40B4-BE49-F238E27FC236}">
                <a16:creationId xmlns:a16="http://schemas.microsoft.com/office/drawing/2014/main" id="{1ED6EC1C-AC1F-8F41-9DBB-DD1FAD26B1F8}"/>
              </a:ext>
            </a:extLst>
          </p:cNvPr>
          <p:cNvSpPr txBox="1"/>
          <p:nvPr/>
        </p:nvSpPr>
        <p:spPr>
          <a:xfrm>
            <a:off x="5978003" y="1"/>
            <a:ext cx="880369" cy="276999"/>
          </a:xfrm>
          <a:prstGeom prst="rect">
            <a:avLst/>
          </a:prstGeom>
          <a:noFill/>
        </p:spPr>
        <p:txBody>
          <a:bodyPr wrap="none" rtlCol="0">
            <a:spAutoFit/>
          </a:bodyPr>
          <a:lstStyle/>
          <a:p>
            <a:pPr defTabSz="457181"/>
            <a:r>
              <a:rPr lang="de-DE" sz="1200" b="1" dirty="0">
                <a:solidFill>
                  <a:prstClr val="black"/>
                </a:solidFill>
                <a:latin typeface="Calibri" panose="020F0502020204030204"/>
                <a:cs typeface="Arial" panose="020B0604020202020204" pitchFamily="34" charset="0"/>
              </a:rPr>
              <a:t>Supp. </a:t>
            </a:r>
            <a:r>
              <a:rPr lang="de-DE" sz="1200" b="1" dirty="0" err="1">
                <a:solidFill>
                  <a:prstClr val="black"/>
                </a:solidFill>
                <a:latin typeface="Calibri" panose="020F0502020204030204"/>
                <a:cs typeface="Arial" panose="020B0604020202020204" pitchFamily="34" charset="0"/>
              </a:rPr>
              <a:t>Fig</a:t>
            </a:r>
            <a:r>
              <a:rPr lang="de-DE" sz="1200" b="1" dirty="0">
                <a:solidFill>
                  <a:prstClr val="black"/>
                </a:solidFill>
                <a:latin typeface="Calibri" panose="020F0502020204030204"/>
                <a:cs typeface="Arial" panose="020B0604020202020204" pitchFamily="34" charset="0"/>
              </a:rPr>
              <a:t> 2</a:t>
            </a:r>
            <a:endParaRPr lang="en-US" sz="1200" b="1" dirty="0">
              <a:solidFill>
                <a:prstClr val="black"/>
              </a:solidFill>
              <a:latin typeface="Calibri" panose="020F0502020204030204"/>
              <a:cs typeface="Arial" panose="020B0604020202020204" pitchFamily="34" charset="0"/>
            </a:endParaRPr>
          </a:p>
        </p:txBody>
      </p:sp>
      <p:sp>
        <p:nvSpPr>
          <p:cNvPr id="2" name="Rectangle 1">
            <a:extLst>
              <a:ext uri="{FF2B5EF4-FFF2-40B4-BE49-F238E27FC236}">
                <a16:creationId xmlns:a16="http://schemas.microsoft.com/office/drawing/2014/main" id="{85E51047-4C0A-7E45-BA0D-371C1C80A601}"/>
              </a:ext>
            </a:extLst>
          </p:cNvPr>
          <p:cNvSpPr/>
          <p:nvPr/>
        </p:nvSpPr>
        <p:spPr>
          <a:xfrm>
            <a:off x="124029" y="6397916"/>
            <a:ext cx="6607736" cy="1200329"/>
          </a:xfrm>
          <a:prstGeom prst="rect">
            <a:avLst/>
          </a:prstGeom>
        </p:spPr>
        <p:txBody>
          <a:bodyPr wrap="square">
            <a:spAutoFit/>
          </a:bodyPr>
          <a:lstStyle/>
          <a:p>
            <a:pPr algn="just">
              <a:spcAft>
                <a:spcPts val="600"/>
              </a:spcAft>
            </a:pPr>
            <a:r>
              <a:rPr lang="en-US" sz="1200" b="1" dirty="0">
                <a:ea typeface="Times New Roman" panose="02020603050405020304" pitchFamily="18" charset="0"/>
              </a:rPr>
              <a:t>Molecular relationships between COVID-19 and </a:t>
            </a:r>
            <a:r>
              <a:rPr lang="en-US" sz="1200" b="1" dirty="0" err="1">
                <a:ea typeface="Times New Roman" panose="02020603050405020304" pitchFamily="18" charset="0"/>
              </a:rPr>
              <a:t>fHLH</a:t>
            </a:r>
            <a:r>
              <a:rPr lang="en-US" sz="1200" b="1" dirty="0">
                <a:ea typeface="Times New Roman" panose="02020603050405020304" pitchFamily="18" charset="0"/>
              </a:rPr>
              <a:t>. </a:t>
            </a:r>
            <a:r>
              <a:rPr lang="en-US" sz="1200" b="1" dirty="0">
                <a:solidFill>
                  <a:srgbClr val="131413"/>
                </a:solidFill>
                <a:ea typeface="Times New Roman" panose="02020603050405020304" pitchFamily="18" charset="0"/>
              </a:rPr>
              <a:t>(A and B)</a:t>
            </a:r>
            <a:r>
              <a:rPr lang="en-US" sz="1200" dirty="0">
                <a:solidFill>
                  <a:srgbClr val="131413"/>
                </a:solidFill>
                <a:ea typeface="Times New Roman" panose="02020603050405020304" pitchFamily="18" charset="0"/>
              </a:rPr>
              <a:t> Dot plots of most significant </a:t>
            </a:r>
            <a:r>
              <a:rPr lang="en-US" sz="1200" b="1" dirty="0">
                <a:solidFill>
                  <a:srgbClr val="131413"/>
                </a:solidFill>
                <a:ea typeface="Times New Roman" panose="02020603050405020304" pitchFamily="18" charset="0"/>
              </a:rPr>
              <a:t>(A)</a:t>
            </a:r>
            <a:r>
              <a:rPr lang="en-US" sz="1200" dirty="0">
                <a:solidFill>
                  <a:srgbClr val="131413"/>
                </a:solidFill>
                <a:ea typeface="Times New Roman" panose="02020603050405020304" pitchFamily="18" charset="0"/>
              </a:rPr>
              <a:t> cellular components (CCs) and </a:t>
            </a:r>
            <a:r>
              <a:rPr lang="en-US" sz="1200" b="1" dirty="0">
                <a:solidFill>
                  <a:srgbClr val="131413"/>
                </a:solidFill>
                <a:ea typeface="Times New Roman" panose="02020603050405020304" pitchFamily="18" charset="0"/>
              </a:rPr>
              <a:t>(B)</a:t>
            </a:r>
            <a:r>
              <a:rPr lang="en-US" sz="1200" dirty="0">
                <a:solidFill>
                  <a:srgbClr val="131413"/>
                </a:solidFill>
                <a:ea typeface="Times New Roman" panose="02020603050405020304" pitchFamily="18" charset="0"/>
              </a:rPr>
              <a:t> biological processes (BPs) enriched by the </a:t>
            </a:r>
            <a:r>
              <a:rPr lang="en-US" sz="1200" dirty="0">
                <a:solidFill>
                  <a:srgbClr val="222222"/>
                </a:solidFill>
                <a:ea typeface="Times New Roman" panose="02020603050405020304" pitchFamily="18" charset="0"/>
              </a:rPr>
              <a:t>7 genes causing </a:t>
            </a:r>
            <a:r>
              <a:rPr lang="en-US" sz="1200" dirty="0" err="1">
                <a:solidFill>
                  <a:srgbClr val="222222"/>
                </a:solidFill>
                <a:ea typeface="Times New Roman" panose="02020603050405020304" pitchFamily="18" charset="0"/>
              </a:rPr>
              <a:t>fHLH</a:t>
            </a:r>
            <a:r>
              <a:rPr lang="en-US" sz="1200" dirty="0">
                <a:solidFill>
                  <a:srgbClr val="222222"/>
                </a:solidFill>
                <a:ea typeface="Times New Roman" panose="02020603050405020304" pitchFamily="18" charset="0"/>
              </a:rPr>
              <a:t> due to inborn errors of immunity. Enriched </a:t>
            </a:r>
            <a:r>
              <a:rPr lang="en-US" sz="1200" dirty="0">
                <a:solidFill>
                  <a:srgbClr val="131413"/>
                </a:solidFill>
                <a:ea typeface="Times New Roman" panose="02020603050405020304" pitchFamily="18" charset="0"/>
              </a:rPr>
              <a:t>signaling pathways were</a:t>
            </a:r>
            <a:r>
              <a:rPr lang="en-US" sz="1200" dirty="0">
                <a:solidFill>
                  <a:srgbClr val="222222"/>
                </a:solidFill>
                <a:ea typeface="Times New Roman" panose="02020603050405020304" pitchFamily="18" charset="0"/>
              </a:rPr>
              <a:t> analyzed by Gene Ontology CC and BP 2021 databases using the </a:t>
            </a:r>
            <a:r>
              <a:rPr lang="en-US" sz="1200" dirty="0" err="1">
                <a:solidFill>
                  <a:srgbClr val="222222"/>
                </a:solidFill>
                <a:ea typeface="Times New Roman" panose="02020603050405020304" pitchFamily="18" charset="0"/>
              </a:rPr>
              <a:t>Enrichr</a:t>
            </a:r>
            <a:r>
              <a:rPr lang="en-US" sz="1200" dirty="0">
                <a:solidFill>
                  <a:srgbClr val="222222"/>
                </a:solidFill>
                <a:ea typeface="Times New Roman" panose="02020603050405020304" pitchFamily="18" charset="0"/>
              </a:rPr>
              <a:t> online tool.</a:t>
            </a:r>
            <a:r>
              <a:rPr lang="en-US" sz="1200" b="1" dirty="0">
                <a:solidFill>
                  <a:srgbClr val="222222"/>
                </a:solidFill>
                <a:ea typeface="Times New Roman" panose="02020603050405020304" pitchFamily="18" charset="0"/>
              </a:rPr>
              <a:t> (C and D)</a:t>
            </a:r>
            <a:r>
              <a:rPr lang="en-US" sz="1200" dirty="0">
                <a:solidFill>
                  <a:srgbClr val="222222"/>
                </a:solidFill>
                <a:ea typeface="Times New Roman" panose="02020603050405020304" pitchFamily="18" charset="0"/>
              </a:rPr>
              <a:t> </a:t>
            </a:r>
            <a:r>
              <a:rPr lang="en-US" sz="1200" dirty="0">
                <a:solidFill>
                  <a:srgbClr val="131413"/>
                </a:solidFill>
                <a:ea typeface="Times New Roman" panose="02020603050405020304" pitchFamily="18" charset="0"/>
              </a:rPr>
              <a:t>Circular heatmap</a:t>
            </a:r>
            <a:r>
              <a:rPr lang="en-US" sz="1200" b="1" dirty="0">
                <a:solidFill>
                  <a:srgbClr val="131413"/>
                </a:solidFill>
                <a:ea typeface="Times New Roman" panose="02020603050405020304" pitchFamily="18" charset="0"/>
              </a:rPr>
              <a:t> </a:t>
            </a:r>
            <a:r>
              <a:rPr lang="en-US" sz="1200" dirty="0">
                <a:solidFill>
                  <a:srgbClr val="131413"/>
                </a:solidFill>
                <a:ea typeface="Times New Roman" panose="02020603050405020304" pitchFamily="18" charset="0"/>
              </a:rPr>
              <a:t>showing the 7 </a:t>
            </a:r>
            <a:r>
              <a:rPr lang="en-US" sz="1200" dirty="0" err="1">
                <a:solidFill>
                  <a:srgbClr val="131413"/>
                </a:solidFill>
                <a:ea typeface="Times New Roman" panose="02020603050405020304" pitchFamily="18" charset="0"/>
              </a:rPr>
              <a:t>fHLH</a:t>
            </a:r>
            <a:r>
              <a:rPr lang="en-US" sz="1200" dirty="0">
                <a:solidFill>
                  <a:srgbClr val="131413"/>
                </a:solidFill>
                <a:ea typeface="Times New Roman" panose="02020603050405020304" pitchFamily="18" charset="0"/>
              </a:rPr>
              <a:t> genes and their association with the </a:t>
            </a:r>
            <a:r>
              <a:rPr lang="en-US" sz="1200" b="1" dirty="0">
                <a:solidFill>
                  <a:srgbClr val="131413"/>
                </a:solidFill>
                <a:ea typeface="Times New Roman" panose="02020603050405020304" pitchFamily="18" charset="0"/>
              </a:rPr>
              <a:t>(C)</a:t>
            </a:r>
            <a:r>
              <a:rPr lang="en-US" sz="1200" dirty="0">
                <a:solidFill>
                  <a:srgbClr val="131413"/>
                </a:solidFill>
                <a:ea typeface="Times New Roman" panose="02020603050405020304" pitchFamily="18" charset="0"/>
              </a:rPr>
              <a:t> CCs and </a:t>
            </a:r>
            <a:r>
              <a:rPr lang="en-US" sz="1200" b="1" dirty="0">
                <a:solidFill>
                  <a:srgbClr val="131413"/>
                </a:solidFill>
                <a:ea typeface="Times New Roman" panose="02020603050405020304" pitchFamily="18" charset="0"/>
              </a:rPr>
              <a:t>(D)</a:t>
            </a:r>
            <a:r>
              <a:rPr lang="en-US" sz="1200" dirty="0">
                <a:solidFill>
                  <a:srgbClr val="131413"/>
                </a:solidFill>
                <a:ea typeface="Times New Roman" panose="02020603050405020304" pitchFamily="18" charset="0"/>
              </a:rPr>
              <a:t> BPs. CCs (1-15) and BPs (1-18) are numbered as shown in </a:t>
            </a:r>
            <a:r>
              <a:rPr lang="en-US" sz="1200" b="1" dirty="0">
                <a:solidFill>
                  <a:srgbClr val="131413"/>
                </a:solidFill>
                <a:ea typeface="Times New Roman" panose="02020603050405020304" pitchFamily="18" charset="0"/>
              </a:rPr>
              <a:t>A</a:t>
            </a:r>
            <a:r>
              <a:rPr lang="en-US" sz="1200" dirty="0">
                <a:solidFill>
                  <a:srgbClr val="131413"/>
                </a:solidFill>
                <a:ea typeface="Times New Roman" panose="02020603050405020304" pitchFamily="18" charset="0"/>
              </a:rPr>
              <a:t> and </a:t>
            </a:r>
            <a:r>
              <a:rPr lang="en-US" sz="1200" b="1" dirty="0">
                <a:solidFill>
                  <a:srgbClr val="131413"/>
                </a:solidFill>
                <a:ea typeface="Times New Roman" panose="02020603050405020304" pitchFamily="18" charset="0"/>
              </a:rPr>
              <a:t>B</a:t>
            </a:r>
            <a:r>
              <a:rPr lang="en-US" sz="1200" dirty="0">
                <a:solidFill>
                  <a:srgbClr val="131413"/>
                </a:solidFill>
                <a:ea typeface="Times New Roman" panose="02020603050405020304" pitchFamily="18" charset="0"/>
              </a:rPr>
              <a:t>,</a:t>
            </a:r>
            <a:r>
              <a:rPr lang="en-US" sz="1200" b="1" dirty="0">
                <a:solidFill>
                  <a:srgbClr val="131413"/>
                </a:solidFill>
                <a:ea typeface="Times New Roman" panose="02020603050405020304" pitchFamily="18" charset="0"/>
              </a:rPr>
              <a:t> </a:t>
            </a:r>
            <a:r>
              <a:rPr lang="en-US" sz="1200" dirty="0">
                <a:solidFill>
                  <a:srgbClr val="131413"/>
                </a:solidFill>
                <a:ea typeface="Times New Roman" panose="02020603050405020304" pitchFamily="18" charset="0"/>
              </a:rPr>
              <a:t>respectively. -Log10 of adjusted p value shows the enrichment of each term. </a:t>
            </a:r>
            <a:endParaRPr lang="en-BR" sz="1200" dirty="0">
              <a:ea typeface="Times New Roman" panose="02020603050405020304" pitchFamily="18" charset="0"/>
            </a:endParaRPr>
          </a:p>
        </p:txBody>
      </p:sp>
    </p:spTree>
    <p:extLst>
      <p:ext uri="{BB962C8B-B14F-4D97-AF65-F5344CB8AC3E}">
        <p14:creationId xmlns:p14="http://schemas.microsoft.com/office/powerpoint/2010/main" val="407679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A7A63A13-738B-D745-AA11-064B4144D9BD}"/>
              </a:ext>
            </a:extLst>
          </p:cNvPr>
          <p:cNvSpPr txBox="1"/>
          <p:nvPr/>
        </p:nvSpPr>
        <p:spPr>
          <a:xfrm>
            <a:off x="1295512" y="4129768"/>
            <a:ext cx="433154" cy="276999"/>
          </a:xfrm>
          <a:prstGeom prst="rect">
            <a:avLst/>
          </a:prstGeom>
          <a:noFill/>
        </p:spPr>
        <p:txBody>
          <a:bodyPr wrap="square" rtlCol="0">
            <a:spAutoFit/>
          </a:bodyPr>
          <a:lstStyle/>
          <a:p>
            <a:pPr defTabSz="457181"/>
            <a:r>
              <a:rPr lang="de-DE" sz="1200" b="1" dirty="0">
                <a:solidFill>
                  <a:prstClr val="black"/>
                </a:solidFill>
                <a:latin typeface="Calibri" panose="020F0502020204030204"/>
                <a:cs typeface="Arial" panose="020B0604020202020204" pitchFamily="34" charset="0"/>
              </a:rPr>
              <a:t>B</a:t>
            </a:r>
            <a:endParaRPr lang="en-US" sz="1200" b="1" dirty="0">
              <a:solidFill>
                <a:prstClr val="black"/>
              </a:solidFill>
              <a:latin typeface="Calibri" panose="020F0502020204030204"/>
              <a:cs typeface="Arial" panose="020B0604020202020204" pitchFamily="34" charset="0"/>
            </a:endParaRPr>
          </a:p>
        </p:txBody>
      </p:sp>
      <p:sp>
        <p:nvSpPr>
          <p:cNvPr id="12" name="TextBox 11">
            <a:extLst>
              <a:ext uri="{FF2B5EF4-FFF2-40B4-BE49-F238E27FC236}">
                <a16:creationId xmlns:a16="http://schemas.microsoft.com/office/drawing/2014/main" id="{6A2B9C5F-3A40-624E-A383-265EAC273E98}"/>
              </a:ext>
            </a:extLst>
          </p:cNvPr>
          <p:cNvSpPr txBox="1"/>
          <p:nvPr/>
        </p:nvSpPr>
        <p:spPr>
          <a:xfrm>
            <a:off x="1295512" y="173123"/>
            <a:ext cx="433154" cy="276999"/>
          </a:xfrm>
          <a:prstGeom prst="rect">
            <a:avLst/>
          </a:prstGeom>
          <a:noFill/>
        </p:spPr>
        <p:txBody>
          <a:bodyPr wrap="square" rtlCol="0">
            <a:spAutoFit/>
          </a:bodyPr>
          <a:lstStyle/>
          <a:p>
            <a:pPr defTabSz="457181"/>
            <a:r>
              <a:rPr lang="de-DE" sz="1200" b="1" dirty="0">
                <a:solidFill>
                  <a:prstClr val="black"/>
                </a:solidFill>
                <a:latin typeface="Calibri" panose="020F0502020204030204"/>
                <a:cs typeface="Arial" panose="020B0604020202020204" pitchFamily="34" charset="0"/>
              </a:rPr>
              <a:t>A</a:t>
            </a:r>
            <a:endParaRPr lang="en-US" sz="1200" b="1" dirty="0">
              <a:solidFill>
                <a:prstClr val="black"/>
              </a:solidFill>
              <a:latin typeface="Calibri" panose="020F0502020204030204"/>
              <a:cs typeface="Arial" panose="020B0604020202020204" pitchFamily="34" charset="0"/>
            </a:endParaRPr>
          </a:p>
        </p:txBody>
      </p:sp>
      <p:sp>
        <p:nvSpPr>
          <p:cNvPr id="14" name="TextBox 13">
            <a:extLst>
              <a:ext uri="{FF2B5EF4-FFF2-40B4-BE49-F238E27FC236}">
                <a16:creationId xmlns:a16="http://schemas.microsoft.com/office/drawing/2014/main" id="{EE6E40D4-054C-A04C-A032-7688EDC604FD}"/>
              </a:ext>
            </a:extLst>
          </p:cNvPr>
          <p:cNvSpPr txBox="1"/>
          <p:nvPr/>
        </p:nvSpPr>
        <p:spPr>
          <a:xfrm>
            <a:off x="5978003" y="1"/>
            <a:ext cx="880369" cy="276999"/>
          </a:xfrm>
          <a:prstGeom prst="rect">
            <a:avLst/>
          </a:prstGeom>
          <a:noFill/>
        </p:spPr>
        <p:txBody>
          <a:bodyPr wrap="none" rtlCol="0">
            <a:spAutoFit/>
          </a:bodyPr>
          <a:lstStyle/>
          <a:p>
            <a:pPr defTabSz="457181"/>
            <a:r>
              <a:rPr lang="de-DE" sz="1200" b="1" dirty="0">
                <a:solidFill>
                  <a:prstClr val="black"/>
                </a:solidFill>
                <a:latin typeface="Calibri" panose="020F0502020204030204"/>
                <a:cs typeface="Arial" panose="020B0604020202020204" pitchFamily="34" charset="0"/>
              </a:rPr>
              <a:t>Supp. </a:t>
            </a:r>
            <a:r>
              <a:rPr lang="de-DE" sz="1200" b="1" dirty="0" err="1">
                <a:solidFill>
                  <a:prstClr val="black"/>
                </a:solidFill>
                <a:latin typeface="Calibri" panose="020F0502020204030204"/>
                <a:cs typeface="Arial" panose="020B0604020202020204" pitchFamily="34" charset="0"/>
              </a:rPr>
              <a:t>Fig</a:t>
            </a:r>
            <a:r>
              <a:rPr lang="de-DE" sz="1200" b="1" dirty="0">
                <a:solidFill>
                  <a:prstClr val="black"/>
                </a:solidFill>
                <a:latin typeface="Calibri" panose="020F0502020204030204"/>
                <a:cs typeface="Arial" panose="020B0604020202020204" pitchFamily="34" charset="0"/>
              </a:rPr>
              <a:t> 3</a:t>
            </a:r>
            <a:endParaRPr lang="en-US" sz="1200" b="1" dirty="0">
              <a:solidFill>
                <a:prstClr val="black"/>
              </a:solidFill>
              <a:latin typeface="Calibri" panose="020F0502020204030204"/>
              <a:cs typeface="Arial" panose="020B0604020202020204" pitchFamily="34" charset="0"/>
            </a:endParaRPr>
          </a:p>
        </p:txBody>
      </p:sp>
      <p:pic>
        <p:nvPicPr>
          <p:cNvPr id="15" name="Picture 14">
            <a:extLst>
              <a:ext uri="{FF2B5EF4-FFF2-40B4-BE49-F238E27FC236}">
                <a16:creationId xmlns:a16="http://schemas.microsoft.com/office/drawing/2014/main" id="{B596866D-5F9F-AC43-9A3D-BBE94D645624}"/>
              </a:ext>
            </a:extLst>
          </p:cNvPr>
          <p:cNvPicPr>
            <a:picLocks noChangeAspect="1"/>
          </p:cNvPicPr>
          <p:nvPr/>
        </p:nvPicPr>
        <p:blipFill rotWithShape="1">
          <a:blip r:embed="rId2">
            <a:extLst>
              <a:ext uri="{28A0092B-C50C-407E-A947-70E740481C1C}">
                <a14:useLocalDpi xmlns:a14="http://schemas.microsoft.com/office/drawing/2010/main" val="0"/>
              </a:ext>
            </a:extLst>
          </a:blip>
          <a:srcRect t="2254" r="7229"/>
          <a:stretch/>
        </p:blipFill>
        <p:spPr>
          <a:xfrm>
            <a:off x="1679286" y="4269940"/>
            <a:ext cx="3434570" cy="3742118"/>
          </a:xfrm>
          <a:prstGeom prst="rect">
            <a:avLst/>
          </a:prstGeom>
        </p:spPr>
      </p:pic>
      <p:pic>
        <p:nvPicPr>
          <p:cNvPr id="16" name="Picture 15">
            <a:extLst>
              <a:ext uri="{FF2B5EF4-FFF2-40B4-BE49-F238E27FC236}">
                <a16:creationId xmlns:a16="http://schemas.microsoft.com/office/drawing/2014/main" id="{9E88F05A-EF33-C544-8996-DA6D3D0740C4}"/>
              </a:ext>
            </a:extLst>
          </p:cNvPr>
          <p:cNvPicPr>
            <a:picLocks noChangeAspect="1"/>
          </p:cNvPicPr>
          <p:nvPr/>
        </p:nvPicPr>
        <p:blipFill rotWithShape="1">
          <a:blip r:embed="rId3">
            <a:extLst>
              <a:ext uri="{28A0092B-C50C-407E-A947-70E740481C1C}">
                <a14:useLocalDpi xmlns:a14="http://schemas.microsoft.com/office/drawing/2010/main" val="0"/>
              </a:ext>
            </a:extLst>
          </a:blip>
          <a:srcRect t="2254" r="7229"/>
          <a:stretch/>
        </p:blipFill>
        <p:spPr>
          <a:xfrm>
            <a:off x="1649185" y="322106"/>
            <a:ext cx="3434567" cy="3742118"/>
          </a:xfrm>
          <a:prstGeom prst="rect">
            <a:avLst/>
          </a:prstGeom>
        </p:spPr>
      </p:pic>
      <p:sp>
        <p:nvSpPr>
          <p:cNvPr id="17" name="TextBox 16">
            <a:extLst>
              <a:ext uri="{FF2B5EF4-FFF2-40B4-BE49-F238E27FC236}">
                <a16:creationId xmlns:a16="http://schemas.microsoft.com/office/drawing/2014/main" id="{DE94ADC6-945E-F84F-8297-85FE6B122044}"/>
              </a:ext>
            </a:extLst>
          </p:cNvPr>
          <p:cNvSpPr txBox="1"/>
          <p:nvPr/>
        </p:nvSpPr>
        <p:spPr>
          <a:xfrm>
            <a:off x="5239147" y="2035428"/>
            <a:ext cx="1059639" cy="246221"/>
          </a:xfrm>
          <a:prstGeom prst="rect">
            <a:avLst/>
          </a:prstGeom>
          <a:noFill/>
        </p:spPr>
        <p:txBody>
          <a:bodyPr wrap="square" rtlCol="0">
            <a:spAutoFit/>
          </a:bodyPr>
          <a:lstStyle/>
          <a:p>
            <a:pPr defTabSz="457181"/>
            <a:r>
              <a:rPr lang="en-BR" sz="1000" dirty="0">
                <a:solidFill>
                  <a:prstClr val="black"/>
                </a:solidFill>
                <a:latin typeface="Arial" panose="020B0604020202020204" pitchFamily="34" charset="0"/>
                <a:cs typeface="Arial" panose="020B0604020202020204" pitchFamily="34" charset="0"/>
              </a:rPr>
              <a:t>Controls</a:t>
            </a:r>
          </a:p>
        </p:txBody>
      </p:sp>
      <p:sp>
        <p:nvSpPr>
          <p:cNvPr id="18" name="TextBox 17">
            <a:extLst>
              <a:ext uri="{FF2B5EF4-FFF2-40B4-BE49-F238E27FC236}">
                <a16:creationId xmlns:a16="http://schemas.microsoft.com/office/drawing/2014/main" id="{C49AF0C6-B4E8-E84D-82E4-95E0F2EA2431}"/>
              </a:ext>
            </a:extLst>
          </p:cNvPr>
          <p:cNvSpPr txBox="1"/>
          <p:nvPr/>
        </p:nvSpPr>
        <p:spPr>
          <a:xfrm>
            <a:off x="5239147" y="6140268"/>
            <a:ext cx="1059639" cy="246221"/>
          </a:xfrm>
          <a:prstGeom prst="rect">
            <a:avLst/>
          </a:prstGeom>
          <a:noFill/>
        </p:spPr>
        <p:txBody>
          <a:bodyPr wrap="square" rtlCol="0">
            <a:spAutoFit/>
          </a:bodyPr>
          <a:lstStyle/>
          <a:p>
            <a:pPr defTabSz="457181"/>
            <a:r>
              <a:rPr lang="en-BR" sz="1000" dirty="0">
                <a:solidFill>
                  <a:prstClr val="black"/>
                </a:solidFill>
                <a:latin typeface="Arial" panose="020B0604020202020204" pitchFamily="34" charset="0"/>
                <a:cs typeface="Arial" panose="020B0604020202020204" pitchFamily="34" charset="0"/>
              </a:rPr>
              <a:t>COVID-19</a:t>
            </a:r>
          </a:p>
        </p:txBody>
      </p:sp>
      <p:pic>
        <p:nvPicPr>
          <p:cNvPr id="21" name="Picture 20">
            <a:extLst>
              <a:ext uri="{FF2B5EF4-FFF2-40B4-BE49-F238E27FC236}">
                <a16:creationId xmlns:a16="http://schemas.microsoft.com/office/drawing/2014/main" id="{531FEFD8-EDE8-894B-B45E-18C2AF079A89}"/>
              </a:ext>
            </a:extLst>
          </p:cNvPr>
          <p:cNvPicPr>
            <a:picLocks noChangeAspect="1"/>
          </p:cNvPicPr>
          <p:nvPr/>
        </p:nvPicPr>
        <p:blipFill rotWithShape="1">
          <a:blip r:embed="rId4">
            <a:extLst>
              <a:ext uri="{28A0092B-C50C-407E-A947-70E740481C1C}">
                <a14:useLocalDpi xmlns:a14="http://schemas.microsoft.com/office/drawing/2010/main" val="0"/>
              </a:ext>
            </a:extLst>
          </a:blip>
          <a:srcRect l="90982" t="47808" r="2770" b="41756"/>
          <a:stretch/>
        </p:blipFill>
        <p:spPr>
          <a:xfrm>
            <a:off x="5308691" y="3760076"/>
            <a:ext cx="486984" cy="723776"/>
          </a:xfrm>
          <a:prstGeom prst="rect">
            <a:avLst/>
          </a:prstGeom>
        </p:spPr>
      </p:pic>
      <p:sp>
        <p:nvSpPr>
          <p:cNvPr id="2" name="Rectangle 1">
            <a:extLst>
              <a:ext uri="{FF2B5EF4-FFF2-40B4-BE49-F238E27FC236}">
                <a16:creationId xmlns:a16="http://schemas.microsoft.com/office/drawing/2014/main" id="{BC9A6BAC-C6CD-DD40-903C-414CC627AFEE}"/>
              </a:ext>
            </a:extLst>
          </p:cNvPr>
          <p:cNvSpPr/>
          <p:nvPr/>
        </p:nvSpPr>
        <p:spPr>
          <a:xfrm>
            <a:off x="117684" y="8086413"/>
            <a:ext cx="6628174" cy="1015663"/>
          </a:xfrm>
          <a:prstGeom prst="rect">
            <a:avLst/>
          </a:prstGeom>
        </p:spPr>
        <p:txBody>
          <a:bodyPr wrap="square">
            <a:spAutoFit/>
          </a:bodyPr>
          <a:lstStyle/>
          <a:p>
            <a:pPr algn="just">
              <a:spcAft>
                <a:spcPts val="600"/>
              </a:spcAft>
            </a:pPr>
            <a:r>
              <a:rPr lang="en-US" sz="1200" b="1" dirty="0">
                <a:solidFill>
                  <a:srgbClr val="000000"/>
                </a:solidFill>
                <a:latin typeface="Calibri" panose="020F0502020204030204" pitchFamily="34" charset="0"/>
                <a:ea typeface="Times New Roman" panose="02020603050405020304" pitchFamily="18" charset="0"/>
              </a:rPr>
              <a:t>Bivariate correlation of cytokine/chemotaxis and neutrophil-mediated immunity genes.</a:t>
            </a:r>
            <a:r>
              <a:rPr lang="en-US" sz="1200" dirty="0">
                <a:solidFill>
                  <a:srgbClr val="000000"/>
                </a:solidFill>
                <a:latin typeface="Calibri" panose="020F0502020204030204" pitchFamily="34" charset="0"/>
                <a:ea typeface="Times New Roman" panose="02020603050405020304" pitchFamily="18" charset="0"/>
              </a:rPr>
              <a:t> </a:t>
            </a:r>
            <a:r>
              <a:rPr lang="en-US" sz="1200" b="1" dirty="0">
                <a:solidFill>
                  <a:srgbClr val="000000"/>
                </a:solidFill>
                <a:latin typeface="Calibri" panose="020F0502020204030204" pitchFamily="34" charset="0"/>
                <a:ea typeface="Times New Roman" panose="02020603050405020304" pitchFamily="18" charset="0"/>
              </a:rPr>
              <a:t>(A and B</a:t>
            </a:r>
            <a:r>
              <a:rPr lang="en-US" sz="1200" dirty="0">
                <a:solidFill>
                  <a:srgbClr val="000000"/>
                </a:solidFill>
                <a:latin typeface="Calibri" panose="020F0502020204030204" pitchFamily="34" charset="0"/>
                <a:ea typeface="Times New Roman" panose="02020603050405020304" pitchFamily="18" charset="0"/>
              </a:rPr>
              <a:t>) </a:t>
            </a:r>
            <a:r>
              <a:rPr lang="en-US" sz="1200" dirty="0">
                <a:latin typeface="Calibri" panose="020F0502020204030204" pitchFamily="34" charset="0"/>
                <a:ea typeface="Times New Roman" panose="02020603050405020304" pitchFamily="18" charset="0"/>
              </a:rPr>
              <a:t>Bivariate correlation analysis and hierarchical clustering of cytokine/chemotaxis and neutrophil</a:t>
            </a:r>
            <a:r>
              <a:rPr lang="en-US" sz="1200" dirty="0">
                <a:solidFill>
                  <a:srgbClr val="000000"/>
                </a:solidFill>
                <a:latin typeface="Calibri" panose="020F0502020204030204" pitchFamily="34" charset="0"/>
                <a:ea typeface="Times New Roman" panose="02020603050405020304" pitchFamily="18" charset="0"/>
              </a:rPr>
              <a:t>-mediated</a:t>
            </a:r>
            <a:r>
              <a:rPr lang="en-US" sz="1200" dirty="0">
                <a:latin typeface="Calibri" panose="020F0502020204030204" pitchFamily="34" charset="0"/>
                <a:ea typeface="Times New Roman" panose="02020603050405020304" pitchFamily="18" charset="0"/>
              </a:rPr>
              <a:t> immunity </a:t>
            </a:r>
            <a:r>
              <a:rPr lang="en-US" sz="1200" dirty="0">
                <a:solidFill>
                  <a:srgbClr val="000000"/>
                </a:solidFill>
                <a:latin typeface="Calibri" panose="020F0502020204030204" pitchFamily="34" charset="0"/>
                <a:ea typeface="Times New Roman" panose="02020603050405020304" pitchFamily="18" charset="0"/>
              </a:rPr>
              <a:t>genes </a:t>
            </a:r>
            <a:r>
              <a:rPr lang="en-US" sz="1200" dirty="0">
                <a:latin typeface="Calibri" panose="020F0502020204030204" pitchFamily="34" charset="0"/>
                <a:ea typeface="Times New Roman" panose="02020603050405020304" pitchFamily="18" charset="0"/>
              </a:rPr>
              <a:t>in (</a:t>
            </a:r>
            <a:r>
              <a:rPr lang="en-US" sz="1200" b="1" dirty="0">
                <a:latin typeface="Calibri" panose="020F0502020204030204" pitchFamily="34" charset="0"/>
                <a:ea typeface="Times New Roman" panose="02020603050405020304" pitchFamily="18" charset="0"/>
              </a:rPr>
              <a:t>A</a:t>
            </a:r>
            <a:r>
              <a:rPr lang="en-US" sz="1200" dirty="0">
                <a:latin typeface="Calibri" panose="020F0502020204030204" pitchFamily="34" charset="0"/>
                <a:ea typeface="Times New Roman" panose="02020603050405020304" pitchFamily="18" charset="0"/>
              </a:rPr>
              <a:t>) controls and (</a:t>
            </a:r>
            <a:r>
              <a:rPr lang="en-US" sz="1200" b="1" dirty="0">
                <a:latin typeface="Calibri" panose="020F0502020204030204" pitchFamily="34" charset="0"/>
                <a:ea typeface="Times New Roman" panose="02020603050405020304" pitchFamily="18" charset="0"/>
              </a:rPr>
              <a:t>B</a:t>
            </a:r>
            <a:r>
              <a:rPr lang="en-US" sz="1200" dirty="0">
                <a:latin typeface="Calibri" panose="020F0502020204030204" pitchFamily="34" charset="0"/>
                <a:ea typeface="Times New Roman" panose="02020603050405020304" pitchFamily="18" charset="0"/>
              </a:rPr>
              <a:t>) COVID-19 patients. The color scale bar (-1 to 1) corresponds to negative and positive correlations, respectively. Bar plots at the top and side of the correlogram show the sum of data points in each column and row, respectively.  </a:t>
            </a:r>
            <a:endParaRPr lang="en-BR" sz="1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0937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Picture 73">
            <a:extLst>
              <a:ext uri="{FF2B5EF4-FFF2-40B4-BE49-F238E27FC236}">
                <a16:creationId xmlns:a16="http://schemas.microsoft.com/office/drawing/2014/main" id="{274D6D9E-17AE-8C4D-B1F9-408B21B69B7C}"/>
              </a:ext>
            </a:extLst>
          </p:cNvPr>
          <p:cNvPicPr>
            <a:picLocks noChangeAspect="1"/>
          </p:cNvPicPr>
          <p:nvPr/>
        </p:nvPicPr>
        <p:blipFill>
          <a:blip r:embed="rId2"/>
          <a:stretch>
            <a:fillRect/>
          </a:stretch>
        </p:blipFill>
        <p:spPr>
          <a:xfrm>
            <a:off x="3087570" y="876837"/>
            <a:ext cx="3770430" cy="2791767"/>
          </a:xfrm>
          <a:prstGeom prst="rect">
            <a:avLst/>
          </a:prstGeom>
        </p:spPr>
      </p:pic>
      <p:pic>
        <p:nvPicPr>
          <p:cNvPr id="78" name="Picture 77">
            <a:extLst>
              <a:ext uri="{FF2B5EF4-FFF2-40B4-BE49-F238E27FC236}">
                <a16:creationId xmlns:a16="http://schemas.microsoft.com/office/drawing/2014/main" id="{6C2897D2-DFEF-4B4A-BC7B-58D3F61A2C1B}"/>
              </a:ext>
            </a:extLst>
          </p:cNvPr>
          <p:cNvPicPr>
            <a:picLocks noChangeAspect="1"/>
          </p:cNvPicPr>
          <p:nvPr/>
        </p:nvPicPr>
        <p:blipFill rotWithShape="1">
          <a:blip r:embed="rId3">
            <a:extLst>
              <a:ext uri="{28A0092B-C50C-407E-A947-70E740481C1C}">
                <a14:useLocalDpi xmlns:a14="http://schemas.microsoft.com/office/drawing/2010/main" val="0"/>
              </a:ext>
            </a:extLst>
          </a:blip>
          <a:srcRect l="80783" t="34616" r="25" b="35580"/>
          <a:stretch/>
        </p:blipFill>
        <p:spPr>
          <a:xfrm>
            <a:off x="2887544" y="2354049"/>
            <a:ext cx="585469" cy="1048906"/>
          </a:xfrm>
          <a:prstGeom prst="rect">
            <a:avLst/>
          </a:prstGeom>
        </p:spPr>
      </p:pic>
      <p:pic>
        <p:nvPicPr>
          <p:cNvPr id="79" name="Picture 78">
            <a:extLst>
              <a:ext uri="{FF2B5EF4-FFF2-40B4-BE49-F238E27FC236}">
                <a16:creationId xmlns:a16="http://schemas.microsoft.com/office/drawing/2014/main" id="{FE7FBC5C-CF77-8A47-B28C-3F73DC84C8DC}"/>
              </a:ext>
            </a:extLst>
          </p:cNvPr>
          <p:cNvPicPr>
            <a:picLocks noChangeAspect="1"/>
          </p:cNvPicPr>
          <p:nvPr/>
        </p:nvPicPr>
        <p:blipFill rotWithShape="1">
          <a:blip r:embed="rId4">
            <a:extLst>
              <a:ext uri="{28A0092B-C50C-407E-A947-70E740481C1C}">
                <a14:useLocalDpi xmlns:a14="http://schemas.microsoft.com/office/drawing/2010/main" val="0"/>
              </a:ext>
            </a:extLst>
          </a:blip>
          <a:srcRect l="3150" t="4437" r="20070"/>
          <a:stretch/>
        </p:blipFill>
        <p:spPr>
          <a:xfrm>
            <a:off x="87399" y="834813"/>
            <a:ext cx="2707952" cy="2791767"/>
          </a:xfrm>
          <a:prstGeom prst="rect">
            <a:avLst/>
          </a:prstGeom>
        </p:spPr>
      </p:pic>
      <p:sp>
        <p:nvSpPr>
          <p:cNvPr id="84" name="TextBox 83">
            <a:extLst>
              <a:ext uri="{FF2B5EF4-FFF2-40B4-BE49-F238E27FC236}">
                <a16:creationId xmlns:a16="http://schemas.microsoft.com/office/drawing/2014/main" id="{D7A5AEC0-2269-C34C-9C9F-AE5EFD66672F}"/>
              </a:ext>
            </a:extLst>
          </p:cNvPr>
          <p:cNvSpPr txBox="1"/>
          <p:nvPr/>
        </p:nvSpPr>
        <p:spPr>
          <a:xfrm>
            <a:off x="3180277" y="644588"/>
            <a:ext cx="433154" cy="276999"/>
          </a:xfrm>
          <a:prstGeom prst="rect">
            <a:avLst/>
          </a:prstGeom>
          <a:noFill/>
        </p:spPr>
        <p:txBody>
          <a:bodyPr wrap="square" rtlCol="0">
            <a:spAutoFit/>
          </a:bodyPr>
          <a:lstStyle/>
          <a:p>
            <a:pPr defTabSz="457181"/>
            <a:r>
              <a:rPr lang="de-DE" sz="1200" b="1" dirty="0">
                <a:solidFill>
                  <a:prstClr val="black"/>
                </a:solidFill>
                <a:latin typeface="Calibri" panose="020F0502020204030204"/>
                <a:cs typeface="Arial" panose="020B0604020202020204" pitchFamily="34" charset="0"/>
              </a:rPr>
              <a:t>B</a:t>
            </a:r>
            <a:endParaRPr lang="en-US" sz="1200" b="1" dirty="0">
              <a:solidFill>
                <a:prstClr val="black"/>
              </a:solidFill>
              <a:latin typeface="Calibri" panose="020F0502020204030204"/>
              <a:cs typeface="Arial" panose="020B0604020202020204" pitchFamily="34" charset="0"/>
            </a:endParaRPr>
          </a:p>
        </p:txBody>
      </p:sp>
      <p:sp>
        <p:nvSpPr>
          <p:cNvPr id="88" name="TextBox 87">
            <a:extLst>
              <a:ext uri="{FF2B5EF4-FFF2-40B4-BE49-F238E27FC236}">
                <a16:creationId xmlns:a16="http://schemas.microsoft.com/office/drawing/2014/main" id="{5001F922-D646-5D41-8BAB-28E219926636}"/>
              </a:ext>
            </a:extLst>
          </p:cNvPr>
          <p:cNvSpPr txBox="1"/>
          <p:nvPr/>
        </p:nvSpPr>
        <p:spPr>
          <a:xfrm>
            <a:off x="52595" y="3718531"/>
            <a:ext cx="330152" cy="276999"/>
          </a:xfrm>
          <a:prstGeom prst="rect">
            <a:avLst/>
          </a:prstGeom>
          <a:noFill/>
        </p:spPr>
        <p:txBody>
          <a:bodyPr wrap="square" rtlCol="0">
            <a:spAutoFit/>
          </a:bodyPr>
          <a:lstStyle/>
          <a:p>
            <a:pPr defTabSz="457181"/>
            <a:r>
              <a:rPr lang="en-BR" sz="1200" b="1" dirty="0">
                <a:solidFill>
                  <a:prstClr val="black"/>
                </a:solidFill>
                <a:latin typeface="Calibri" panose="020F0502020204030204"/>
                <a:cs typeface="Arial" panose="020B0604020202020204" pitchFamily="34" charset="0"/>
              </a:rPr>
              <a:t>C</a:t>
            </a:r>
          </a:p>
        </p:txBody>
      </p:sp>
      <p:sp>
        <p:nvSpPr>
          <p:cNvPr id="89" name="TextBox 88">
            <a:extLst>
              <a:ext uri="{FF2B5EF4-FFF2-40B4-BE49-F238E27FC236}">
                <a16:creationId xmlns:a16="http://schemas.microsoft.com/office/drawing/2014/main" id="{56EA7C9C-570C-9C47-A220-C44A3D3FB1C8}"/>
              </a:ext>
            </a:extLst>
          </p:cNvPr>
          <p:cNvSpPr txBox="1"/>
          <p:nvPr/>
        </p:nvSpPr>
        <p:spPr>
          <a:xfrm>
            <a:off x="52594" y="644588"/>
            <a:ext cx="312906" cy="276999"/>
          </a:xfrm>
          <a:prstGeom prst="rect">
            <a:avLst/>
          </a:prstGeom>
          <a:noFill/>
        </p:spPr>
        <p:txBody>
          <a:bodyPr wrap="none" rtlCol="0">
            <a:spAutoFit/>
          </a:bodyPr>
          <a:lstStyle/>
          <a:p>
            <a:pPr defTabSz="457181"/>
            <a:r>
              <a:rPr lang="en-BR" sz="1200" b="1" dirty="0">
                <a:solidFill>
                  <a:prstClr val="black"/>
                </a:solidFill>
                <a:latin typeface="Calibri" panose="020F0502020204030204"/>
                <a:cs typeface="Arial" panose="020B0604020202020204" pitchFamily="34" charset="0"/>
              </a:rPr>
              <a:t>A </a:t>
            </a:r>
          </a:p>
        </p:txBody>
      </p:sp>
      <p:sp>
        <p:nvSpPr>
          <p:cNvPr id="97" name="TextBox 96">
            <a:extLst>
              <a:ext uri="{FF2B5EF4-FFF2-40B4-BE49-F238E27FC236}">
                <a16:creationId xmlns:a16="http://schemas.microsoft.com/office/drawing/2014/main" id="{667B37E8-39CB-1B46-B3B6-58F6A4807615}"/>
              </a:ext>
            </a:extLst>
          </p:cNvPr>
          <p:cNvSpPr txBox="1"/>
          <p:nvPr/>
        </p:nvSpPr>
        <p:spPr>
          <a:xfrm>
            <a:off x="5977632" y="1"/>
            <a:ext cx="880369" cy="276999"/>
          </a:xfrm>
          <a:prstGeom prst="rect">
            <a:avLst/>
          </a:prstGeom>
          <a:noFill/>
        </p:spPr>
        <p:txBody>
          <a:bodyPr wrap="none" rtlCol="0">
            <a:spAutoFit/>
          </a:bodyPr>
          <a:lstStyle/>
          <a:p>
            <a:pPr defTabSz="457181"/>
            <a:r>
              <a:rPr lang="de-DE" sz="1200" b="1" dirty="0">
                <a:solidFill>
                  <a:prstClr val="black"/>
                </a:solidFill>
                <a:latin typeface="Calibri" panose="020F0502020204030204"/>
                <a:cs typeface="Arial" panose="020B0604020202020204" pitchFamily="34" charset="0"/>
              </a:rPr>
              <a:t>Supp. </a:t>
            </a:r>
            <a:r>
              <a:rPr lang="de-DE" sz="1200" b="1" dirty="0" err="1">
                <a:solidFill>
                  <a:prstClr val="black"/>
                </a:solidFill>
                <a:latin typeface="Calibri" panose="020F0502020204030204"/>
                <a:cs typeface="Arial" panose="020B0604020202020204" pitchFamily="34" charset="0"/>
              </a:rPr>
              <a:t>Fig</a:t>
            </a:r>
            <a:r>
              <a:rPr lang="de-DE" sz="1200" b="1" dirty="0">
                <a:solidFill>
                  <a:prstClr val="black"/>
                </a:solidFill>
                <a:latin typeface="Calibri" panose="020F0502020204030204"/>
                <a:cs typeface="Arial" panose="020B0604020202020204" pitchFamily="34" charset="0"/>
              </a:rPr>
              <a:t> 4</a:t>
            </a:r>
            <a:endParaRPr lang="en-US" sz="1200" b="1" dirty="0">
              <a:solidFill>
                <a:prstClr val="black"/>
              </a:solidFill>
              <a:latin typeface="Calibri" panose="020F0502020204030204"/>
              <a:cs typeface="Arial" panose="020B0604020202020204" pitchFamily="34" charset="0"/>
            </a:endParaRPr>
          </a:p>
        </p:txBody>
      </p:sp>
      <p:pic>
        <p:nvPicPr>
          <p:cNvPr id="95" name="Picture 94">
            <a:extLst>
              <a:ext uri="{FF2B5EF4-FFF2-40B4-BE49-F238E27FC236}">
                <a16:creationId xmlns:a16="http://schemas.microsoft.com/office/drawing/2014/main" id="{9D1539F8-0403-D040-8C29-638BEB0BFFC7}"/>
              </a:ext>
            </a:extLst>
          </p:cNvPr>
          <p:cNvPicPr>
            <a:picLocks noChangeAspect="1"/>
          </p:cNvPicPr>
          <p:nvPr/>
        </p:nvPicPr>
        <p:blipFill rotWithShape="1">
          <a:blip r:embed="rId5">
            <a:extLst>
              <a:ext uri="{28A0092B-C50C-407E-A947-70E740481C1C}">
                <a14:useLocalDpi xmlns:a14="http://schemas.microsoft.com/office/drawing/2010/main" val="0"/>
              </a:ext>
            </a:extLst>
          </a:blip>
          <a:srcRect t="8968" b="1"/>
          <a:stretch/>
        </p:blipFill>
        <p:spPr>
          <a:xfrm>
            <a:off x="330988" y="3926555"/>
            <a:ext cx="6492814" cy="2149307"/>
          </a:xfrm>
          <a:prstGeom prst="rect">
            <a:avLst/>
          </a:prstGeom>
        </p:spPr>
      </p:pic>
      <p:sp>
        <p:nvSpPr>
          <p:cNvPr id="2" name="Rectangle 1">
            <a:extLst>
              <a:ext uri="{FF2B5EF4-FFF2-40B4-BE49-F238E27FC236}">
                <a16:creationId xmlns:a16="http://schemas.microsoft.com/office/drawing/2014/main" id="{B4796108-5F29-BB45-B8BC-F5CE8AD81B94}"/>
              </a:ext>
            </a:extLst>
          </p:cNvPr>
          <p:cNvSpPr/>
          <p:nvPr/>
        </p:nvSpPr>
        <p:spPr>
          <a:xfrm>
            <a:off x="134590" y="6075862"/>
            <a:ext cx="6676845" cy="2492990"/>
          </a:xfrm>
          <a:prstGeom prst="rect">
            <a:avLst/>
          </a:prstGeom>
        </p:spPr>
        <p:txBody>
          <a:bodyPr wrap="square">
            <a:spAutoFit/>
          </a:bodyPr>
          <a:lstStyle/>
          <a:p>
            <a:pPr algn="just">
              <a:spcAft>
                <a:spcPts val="600"/>
              </a:spcAft>
            </a:pPr>
            <a:r>
              <a:rPr lang="en-GB" sz="1200" b="1" dirty="0">
                <a:solidFill>
                  <a:srgbClr val="000000"/>
                </a:solidFill>
                <a:latin typeface="Calibri" panose="020F0502020204030204" pitchFamily="34" charset="0"/>
                <a:ea typeface="Times New Roman" panose="02020603050405020304" pitchFamily="18" charset="0"/>
              </a:rPr>
              <a:t>Significant immune pathways and dysregulated molecules obtained from proteomics analyses of plasma from severe COVID-19 when compared to mild disease. </a:t>
            </a:r>
            <a:r>
              <a:rPr lang="en-US" sz="1200" b="1" dirty="0">
                <a:solidFill>
                  <a:srgbClr val="000000"/>
                </a:solidFill>
                <a:latin typeface="Calibri" panose="020F0502020204030204" pitchFamily="34" charset="0"/>
                <a:ea typeface="Times New Roman" panose="02020603050405020304" pitchFamily="18" charset="0"/>
              </a:rPr>
              <a:t>(A) </a:t>
            </a:r>
            <a:r>
              <a:rPr lang="en-US" sz="1200" dirty="0">
                <a:latin typeface="Calibri" panose="020F0502020204030204" pitchFamily="34" charset="0"/>
                <a:ea typeface="Times New Roman" panose="02020603050405020304" pitchFamily="18" charset="0"/>
              </a:rPr>
              <a:t>Mass spectrometry (LC-MSMS)</a:t>
            </a:r>
            <a:r>
              <a:rPr lang="en-US" sz="1200" dirty="0">
                <a:solidFill>
                  <a:srgbClr val="24292E"/>
                </a:solidFill>
                <a:latin typeface="Calibri" panose="020F0502020204030204" pitchFamily="34" charset="0"/>
                <a:ea typeface="Times New Roman" panose="02020603050405020304" pitchFamily="18" charset="0"/>
              </a:rPr>
              <a:t> detected a total of 503 proteins in the plasma of COVID-19 patients </a:t>
            </a:r>
            <a:r>
              <a:rPr lang="en-US" sz="1200" dirty="0">
                <a:latin typeface="Calibri" panose="020F0502020204030204" pitchFamily="34" charset="0"/>
                <a:ea typeface="Times New Roman" panose="02020603050405020304" pitchFamily="18" charset="0"/>
              </a:rPr>
              <a:t>and 158 of them were differentially expressed </a:t>
            </a:r>
            <a:r>
              <a:rPr lang="en-US" sz="1200" dirty="0">
                <a:solidFill>
                  <a:srgbClr val="24292E"/>
                </a:solidFill>
                <a:latin typeface="Calibri" panose="020F0502020204030204" pitchFamily="34" charset="0"/>
                <a:ea typeface="Times New Roman" panose="02020603050405020304" pitchFamily="18" charset="0"/>
              </a:rPr>
              <a:t>between COVID-19_ICU and COVID-19_nonICU. Data obtained as previously reported</a:t>
            </a:r>
            <a:r>
              <a:rPr lang="en-US" sz="1200" baseline="30000" dirty="0">
                <a:latin typeface="Calibri" panose="020F0502020204030204" pitchFamily="34" charset="0"/>
                <a:ea typeface="Times New Roman" panose="02020603050405020304" pitchFamily="18" charset="0"/>
              </a:rPr>
              <a:t>58</a:t>
            </a:r>
            <a:r>
              <a:rPr lang="en-US" sz="1200" dirty="0">
                <a:latin typeface="Calibri" panose="020F0502020204030204" pitchFamily="34" charset="0"/>
                <a:ea typeface="Times New Roman" panose="02020603050405020304" pitchFamily="18" charset="0"/>
              </a:rPr>
              <a:t>. </a:t>
            </a:r>
            <a:r>
              <a:rPr lang="en-US" sz="1200" dirty="0">
                <a:solidFill>
                  <a:srgbClr val="000000"/>
                </a:solidFill>
                <a:latin typeface="Calibri" panose="020F0502020204030204" pitchFamily="34" charset="0"/>
                <a:ea typeface="Times New Roman" panose="02020603050405020304" pitchFamily="18" charset="0"/>
              </a:rPr>
              <a:t>Dot plot showing the 20 most significant biological processes enriched by the 158 differentially expressed proteins. The dot size is proportional to the number of genes enriching the ontology term and color corresponds to adj. p value (light blue &gt; significant than dark blue). </a:t>
            </a:r>
            <a:r>
              <a:rPr lang="en-US" sz="1200" b="1" dirty="0">
                <a:solidFill>
                  <a:srgbClr val="000000"/>
                </a:solidFill>
                <a:latin typeface="Calibri" panose="020F0502020204030204" pitchFamily="34" charset="0"/>
                <a:ea typeface="Times New Roman" panose="02020603050405020304" pitchFamily="18" charset="0"/>
              </a:rPr>
              <a:t>(B) </a:t>
            </a:r>
            <a:r>
              <a:rPr lang="en-US" sz="1200" dirty="0" err="1">
                <a:solidFill>
                  <a:srgbClr val="000000"/>
                </a:solidFill>
                <a:latin typeface="Calibri" panose="020F0502020204030204" pitchFamily="34" charset="0"/>
                <a:ea typeface="Times New Roman" panose="02020603050405020304" pitchFamily="18" charset="0"/>
              </a:rPr>
              <a:t>Circos</a:t>
            </a:r>
            <a:r>
              <a:rPr lang="en-US" sz="1200" dirty="0">
                <a:solidFill>
                  <a:srgbClr val="000000"/>
                </a:solidFill>
                <a:latin typeface="Calibri" panose="020F0502020204030204" pitchFamily="34" charset="0"/>
                <a:ea typeface="Times New Roman" panose="02020603050405020304" pitchFamily="18" charset="0"/>
              </a:rPr>
              <a:t> plot illustrates the genes enriching 10 of these 20 enriched pathways which are fully described in </a:t>
            </a:r>
            <a:r>
              <a:rPr lang="en-US" sz="1200" b="1" dirty="0">
                <a:solidFill>
                  <a:srgbClr val="000000"/>
                </a:solidFill>
                <a:latin typeface="Calibri" panose="020F0502020204030204" pitchFamily="34" charset="0"/>
                <a:ea typeface="Times New Roman" panose="02020603050405020304" pitchFamily="18" charset="0"/>
              </a:rPr>
              <a:t>Supp. Table 13</a:t>
            </a:r>
            <a:r>
              <a:rPr lang="en-US" sz="1200" dirty="0">
                <a:solidFill>
                  <a:srgbClr val="000000"/>
                </a:solidFill>
                <a:latin typeface="Calibri" panose="020F0502020204030204" pitchFamily="34" charset="0"/>
                <a:ea typeface="Times New Roman" panose="02020603050405020304" pitchFamily="18" charset="0"/>
              </a:rPr>
              <a:t>. Thickness of squares for each gene is proportional to their involvement in multiple pathways. </a:t>
            </a:r>
            <a:r>
              <a:rPr lang="en-US" sz="1200" b="1" dirty="0">
                <a:solidFill>
                  <a:srgbClr val="222222"/>
                </a:solidFill>
                <a:latin typeface="Calibri" panose="020F0502020204030204" pitchFamily="34" charset="0"/>
                <a:ea typeface="Times New Roman" panose="02020603050405020304" pitchFamily="18" charset="0"/>
              </a:rPr>
              <a:t>(C) </a:t>
            </a:r>
            <a:r>
              <a:rPr lang="en-US" sz="1200" dirty="0">
                <a:latin typeface="Calibri" panose="020F0502020204030204" pitchFamily="34" charset="0"/>
                <a:ea typeface="Times New Roman" panose="02020603050405020304" pitchFamily="18" charset="0"/>
              </a:rPr>
              <a:t>Heatmap and hierarchical clustering of proteins enriching the neutrophil degranulation and neutrophil</a:t>
            </a:r>
            <a:r>
              <a:rPr lang="en-US" sz="1200" dirty="0">
                <a:solidFill>
                  <a:srgbClr val="000000"/>
                </a:solidFill>
                <a:latin typeface="Calibri" panose="020F0502020204030204" pitchFamily="34" charset="0"/>
                <a:ea typeface="Times New Roman" panose="02020603050405020304" pitchFamily="18" charset="0"/>
              </a:rPr>
              <a:t>-mediated</a:t>
            </a:r>
            <a:r>
              <a:rPr lang="en-US" sz="1200" dirty="0">
                <a:latin typeface="Calibri" panose="020F0502020204030204" pitchFamily="34" charset="0"/>
                <a:ea typeface="Times New Roman" panose="02020603050405020304" pitchFamily="18" charset="0"/>
              </a:rPr>
              <a:t> immunity </a:t>
            </a:r>
            <a:r>
              <a:rPr lang="en-US" sz="1200" dirty="0">
                <a:solidFill>
                  <a:srgbClr val="000000"/>
                </a:solidFill>
                <a:latin typeface="Calibri" panose="020F0502020204030204" pitchFamily="34" charset="0"/>
                <a:ea typeface="Times New Roman" panose="02020603050405020304" pitchFamily="18" charset="0"/>
              </a:rPr>
              <a:t>in </a:t>
            </a:r>
            <a:r>
              <a:rPr lang="en-US" sz="1200" dirty="0">
                <a:latin typeface="Calibri" panose="020F0502020204030204" pitchFamily="34" charset="0"/>
                <a:ea typeface="Times New Roman" panose="02020603050405020304" pitchFamily="18" charset="0"/>
              </a:rPr>
              <a:t>COVID-19_ICU and COVID-19_nonICU patients. Protein expression value was obtained from raw protein abundance values after z-score and log transformation. Bar plots at the top and side of the heatmap show the sum of data points in each column and row, respectively.  </a:t>
            </a:r>
            <a:endParaRPr lang="en-BR" sz="1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11629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10;&#10;Description automatically generated">
            <a:extLst>
              <a:ext uri="{FF2B5EF4-FFF2-40B4-BE49-F238E27FC236}">
                <a16:creationId xmlns:a16="http://schemas.microsoft.com/office/drawing/2014/main" id="{F4F6AB54-EE8C-4433-B280-F168EB9F86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12" y="379404"/>
            <a:ext cx="3695147" cy="2374051"/>
          </a:xfrm>
          <a:prstGeom prst="rect">
            <a:avLst/>
          </a:prstGeom>
        </p:spPr>
      </p:pic>
      <p:pic>
        <p:nvPicPr>
          <p:cNvPr id="10" name="Picture 9" descr="Chart, scatter chart&#10;&#10;Description automatically generated">
            <a:extLst>
              <a:ext uri="{FF2B5EF4-FFF2-40B4-BE49-F238E27FC236}">
                <a16:creationId xmlns:a16="http://schemas.microsoft.com/office/drawing/2014/main" id="{91CEDF8D-95E6-47CF-BBE5-1002C34319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1217" y="2919760"/>
            <a:ext cx="4003743" cy="2572317"/>
          </a:xfrm>
          <a:prstGeom prst="rect">
            <a:avLst/>
          </a:prstGeom>
        </p:spPr>
      </p:pic>
      <p:sp>
        <p:nvSpPr>
          <p:cNvPr id="8" name="TextBox 7">
            <a:extLst>
              <a:ext uri="{FF2B5EF4-FFF2-40B4-BE49-F238E27FC236}">
                <a16:creationId xmlns:a16="http://schemas.microsoft.com/office/drawing/2014/main" id="{954EE6AA-355D-46DE-8FBE-B56E0029B132}"/>
              </a:ext>
            </a:extLst>
          </p:cNvPr>
          <p:cNvSpPr txBox="1"/>
          <p:nvPr/>
        </p:nvSpPr>
        <p:spPr>
          <a:xfrm>
            <a:off x="265424" y="98935"/>
            <a:ext cx="233298" cy="276999"/>
          </a:xfrm>
          <a:prstGeom prst="rect">
            <a:avLst/>
          </a:prstGeom>
          <a:noFill/>
        </p:spPr>
        <p:txBody>
          <a:bodyPr wrap="square" rtlCol="0">
            <a:spAutoFit/>
          </a:bodyPr>
          <a:lstStyle/>
          <a:p>
            <a:pPr defTabSz="457181"/>
            <a:r>
              <a:rPr lang="en-BR" sz="1200" b="1" dirty="0">
                <a:solidFill>
                  <a:prstClr val="black"/>
                </a:solidFill>
                <a:latin typeface="Calibri" panose="020F0502020204030204"/>
                <a:cs typeface="Arial" panose="020B0604020202020204" pitchFamily="34" charset="0"/>
              </a:rPr>
              <a:t>A</a:t>
            </a:r>
          </a:p>
        </p:txBody>
      </p:sp>
      <p:sp>
        <p:nvSpPr>
          <p:cNvPr id="9" name="TextBox 8">
            <a:extLst>
              <a:ext uri="{FF2B5EF4-FFF2-40B4-BE49-F238E27FC236}">
                <a16:creationId xmlns:a16="http://schemas.microsoft.com/office/drawing/2014/main" id="{4F075CA1-ECE1-47CA-B561-CE5E5C53241D}"/>
              </a:ext>
            </a:extLst>
          </p:cNvPr>
          <p:cNvSpPr txBox="1"/>
          <p:nvPr/>
        </p:nvSpPr>
        <p:spPr>
          <a:xfrm>
            <a:off x="3503112" y="98935"/>
            <a:ext cx="233298" cy="276999"/>
          </a:xfrm>
          <a:prstGeom prst="rect">
            <a:avLst/>
          </a:prstGeom>
          <a:noFill/>
        </p:spPr>
        <p:txBody>
          <a:bodyPr wrap="square" rtlCol="0">
            <a:spAutoFit/>
          </a:bodyPr>
          <a:lstStyle/>
          <a:p>
            <a:pPr defTabSz="457181"/>
            <a:r>
              <a:rPr lang="en-BR" sz="1200" b="1" dirty="0">
                <a:solidFill>
                  <a:prstClr val="black"/>
                </a:solidFill>
                <a:latin typeface="Calibri" panose="020F0502020204030204"/>
                <a:cs typeface="Arial" panose="020B0604020202020204" pitchFamily="34" charset="0"/>
              </a:rPr>
              <a:t>B</a:t>
            </a:r>
          </a:p>
        </p:txBody>
      </p:sp>
      <p:sp>
        <p:nvSpPr>
          <p:cNvPr id="11" name="TextBox 10">
            <a:extLst>
              <a:ext uri="{FF2B5EF4-FFF2-40B4-BE49-F238E27FC236}">
                <a16:creationId xmlns:a16="http://schemas.microsoft.com/office/drawing/2014/main" id="{0DBFD824-6252-C64F-AE6D-A51DEEC26FEB}"/>
              </a:ext>
            </a:extLst>
          </p:cNvPr>
          <p:cNvSpPr txBox="1"/>
          <p:nvPr/>
        </p:nvSpPr>
        <p:spPr>
          <a:xfrm>
            <a:off x="5967371" y="1"/>
            <a:ext cx="880369" cy="276999"/>
          </a:xfrm>
          <a:prstGeom prst="rect">
            <a:avLst/>
          </a:prstGeom>
          <a:noFill/>
        </p:spPr>
        <p:txBody>
          <a:bodyPr wrap="none" rtlCol="0">
            <a:spAutoFit/>
          </a:bodyPr>
          <a:lstStyle/>
          <a:p>
            <a:pPr defTabSz="457181"/>
            <a:r>
              <a:rPr lang="de-DE" sz="1200" b="1" dirty="0">
                <a:solidFill>
                  <a:prstClr val="black"/>
                </a:solidFill>
                <a:latin typeface="Calibri" panose="020F0502020204030204"/>
                <a:cs typeface="Arial" panose="020B0604020202020204" pitchFamily="34" charset="0"/>
              </a:rPr>
              <a:t>Supp. </a:t>
            </a:r>
            <a:r>
              <a:rPr lang="de-DE" sz="1200" b="1" dirty="0" err="1">
                <a:solidFill>
                  <a:prstClr val="black"/>
                </a:solidFill>
                <a:latin typeface="Calibri" panose="020F0502020204030204"/>
                <a:cs typeface="Arial" panose="020B0604020202020204" pitchFamily="34" charset="0"/>
              </a:rPr>
              <a:t>Fig</a:t>
            </a:r>
            <a:r>
              <a:rPr lang="de-DE" sz="1200" b="1" dirty="0">
                <a:solidFill>
                  <a:prstClr val="black"/>
                </a:solidFill>
                <a:latin typeface="Calibri" panose="020F0502020204030204"/>
                <a:cs typeface="Arial" panose="020B0604020202020204" pitchFamily="34" charset="0"/>
              </a:rPr>
              <a:t> 5</a:t>
            </a:r>
            <a:endParaRPr lang="en-US" sz="1200" b="1" dirty="0">
              <a:solidFill>
                <a:prstClr val="black"/>
              </a:solidFill>
              <a:latin typeface="Calibri" panose="020F0502020204030204"/>
              <a:cs typeface="Arial" panose="020B0604020202020204" pitchFamily="34" charset="0"/>
            </a:endParaRPr>
          </a:p>
        </p:txBody>
      </p:sp>
      <p:pic>
        <p:nvPicPr>
          <p:cNvPr id="12" name="Picture 11" descr="Chart&#10;&#10;Description automatically generated">
            <a:extLst>
              <a:ext uri="{FF2B5EF4-FFF2-40B4-BE49-F238E27FC236}">
                <a16:creationId xmlns:a16="http://schemas.microsoft.com/office/drawing/2014/main" id="{DCF23B09-C44B-5A4F-8A0A-9C2D1FE0C81B}"/>
              </a:ext>
            </a:extLst>
          </p:cNvPr>
          <p:cNvPicPr>
            <a:picLocks noChangeAspect="1"/>
          </p:cNvPicPr>
          <p:nvPr/>
        </p:nvPicPr>
        <p:blipFill rotWithShape="1">
          <a:blip r:embed="rId5">
            <a:extLst>
              <a:ext uri="{28A0092B-C50C-407E-A947-70E740481C1C}">
                <a14:useLocalDpi xmlns:a14="http://schemas.microsoft.com/office/drawing/2010/main" val="0"/>
              </a:ext>
            </a:extLst>
          </a:blip>
          <a:srcRect l="8361" r="12505"/>
          <a:stretch/>
        </p:blipFill>
        <p:spPr>
          <a:xfrm>
            <a:off x="3363089" y="432611"/>
            <a:ext cx="2935705" cy="2374051"/>
          </a:xfrm>
          <a:prstGeom prst="rect">
            <a:avLst/>
          </a:prstGeom>
        </p:spPr>
      </p:pic>
      <p:pic>
        <p:nvPicPr>
          <p:cNvPr id="13" name="Picture 12" descr="Diagram&#10;&#10;Description automatically generated">
            <a:extLst>
              <a:ext uri="{FF2B5EF4-FFF2-40B4-BE49-F238E27FC236}">
                <a16:creationId xmlns:a16="http://schemas.microsoft.com/office/drawing/2014/main" id="{1AC26352-B11C-0E4A-8DD2-5803E3E7D0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61217" y="5481606"/>
            <a:ext cx="4144617" cy="2652303"/>
          </a:xfrm>
          <a:prstGeom prst="rect">
            <a:avLst/>
          </a:prstGeom>
        </p:spPr>
      </p:pic>
      <p:sp>
        <p:nvSpPr>
          <p:cNvPr id="14" name="TextBox 13">
            <a:extLst>
              <a:ext uri="{FF2B5EF4-FFF2-40B4-BE49-F238E27FC236}">
                <a16:creationId xmlns:a16="http://schemas.microsoft.com/office/drawing/2014/main" id="{DF0A9A34-4267-4346-9AA2-4CFD212D7CB6}"/>
              </a:ext>
            </a:extLst>
          </p:cNvPr>
          <p:cNvSpPr txBox="1"/>
          <p:nvPr/>
        </p:nvSpPr>
        <p:spPr>
          <a:xfrm>
            <a:off x="998004" y="2822204"/>
            <a:ext cx="198497" cy="276999"/>
          </a:xfrm>
          <a:prstGeom prst="rect">
            <a:avLst/>
          </a:prstGeom>
          <a:noFill/>
        </p:spPr>
        <p:txBody>
          <a:bodyPr wrap="square" rtlCol="0">
            <a:spAutoFit/>
          </a:bodyPr>
          <a:lstStyle/>
          <a:p>
            <a:pPr defTabSz="457181"/>
            <a:r>
              <a:rPr lang="en-BR" sz="1200" b="1" dirty="0">
                <a:solidFill>
                  <a:prstClr val="black"/>
                </a:solidFill>
                <a:latin typeface="Calibri" panose="020F0502020204030204"/>
                <a:cs typeface="Arial" panose="020B0604020202020204" pitchFamily="34" charset="0"/>
              </a:rPr>
              <a:t>C</a:t>
            </a:r>
          </a:p>
        </p:txBody>
      </p:sp>
      <p:sp>
        <p:nvSpPr>
          <p:cNvPr id="15" name="TextBox 14">
            <a:extLst>
              <a:ext uri="{FF2B5EF4-FFF2-40B4-BE49-F238E27FC236}">
                <a16:creationId xmlns:a16="http://schemas.microsoft.com/office/drawing/2014/main" id="{D400F969-71A1-0648-AD40-BDF5A926DAE3}"/>
              </a:ext>
            </a:extLst>
          </p:cNvPr>
          <p:cNvSpPr txBox="1"/>
          <p:nvPr/>
        </p:nvSpPr>
        <p:spPr>
          <a:xfrm>
            <a:off x="1035114" y="5204607"/>
            <a:ext cx="198497" cy="276999"/>
          </a:xfrm>
          <a:prstGeom prst="rect">
            <a:avLst/>
          </a:prstGeom>
          <a:noFill/>
        </p:spPr>
        <p:txBody>
          <a:bodyPr wrap="square" rtlCol="0">
            <a:spAutoFit/>
          </a:bodyPr>
          <a:lstStyle/>
          <a:p>
            <a:pPr defTabSz="457181"/>
            <a:r>
              <a:rPr lang="en-BR" sz="1200" b="1" dirty="0">
                <a:solidFill>
                  <a:prstClr val="black"/>
                </a:solidFill>
                <a:latin typeface="Calibri" panose="020F0502020204030204"/>
                <a:cs typeface="Arial" panose="020B0604020202020204" pitchFamily="34" charset="0"/>
              </a:rPr>
              <a:t>D</a:t>
            </a:r>
          </a:p>
        </p:txBody>
      </p:sp>
      <p:sp>
        <p:nvSpPr>
          <p:cNvPr id="2" name="Rectangle 1">
            <a:extLst>
              <a:ext uri="{FF2B5EF4-FFF2-40B4-BE49-F238E27FC236}">
                <a16:creationId xmlns:a16="http://schemas.microsoft.com/office/drawing/2014/main" id="{121488CB-291F-074D-A75B-D988731E3485}"/>
              </a:ext>
            </a:extLst>
          </p:cNvPr>
          <p:cNvSpPr/>
          <p:nvPr/>
        </p:nvSpPr>
        <p:spPr>
          <a:xfrm>
            <a:off x="91855" y="8181677"/>
            <a:ext cx="6674289" cy="1569660"/>
          </a:xfrm>
          <a:prstGeom prst="rect">
            <a:avLst/>
          </a:prstGeom>
        </p:spPr>
        <p:txBody>
          <a:bodyPr wrap="square">
            <a:spAutoFit/>
          </a:bodyPr>
          <a:lstStyle/>
          <a:p>
            <a:pPr algn="just">
              <a:spcAft>
                <a:spcPts val="600"/>
              </a:spcAft>
            </a:pPr>
            <a:r>
              <a:rPr lang="en-US" sz="1200" b="1" dirty="0">
                <a:solidFill>
                  <a:srgbClr val="000000"/>
                </a:solidFill>
                <a:latin typeface="Calibri" panose="020F0502020204030204" pitchFamily="34" charset="0"/>
                <a:ea typeface="Times New Roman" panose="02020603050405020304" pitchFamily="18" charset="0"/>
              </a:rPr>
              <a:t>Contribution of genes and individuals to stratification of severe COVID-19 and HLH. (A and B) </a:t>
            </a:r>
            <a:r>
              <a:rPr lang="en-US" sz="1200" dirty="0">
                <a:solidFill>
                  <a:srgbClr val="000000"/>
                </a:solidFill>
                <a:latin typeface="Calibri" panose="020F0502020204030204" pitchFamily="34" charset="0"/>
                <a:ea typeface="Times New Roman" panose="02020603050405020304" pitchFamily="18" charset="0"/>
              </a:rPr>
              <a:t>Graphs of</a:t>
            </a:r>
            <a:r>
              <a:rPr lang="en-US" sz="1200" b="1" dirty="0">
                <a:solidFill>
                  <a:srgbClr val="000000"/>
                </a:solidFill>
                <a:latin typeface="Calibri" panose="020F0502020204030204" pitchFamily="34" charset="0"/>
                <a:ea typeface="Times New Roman" panose="02020603050405020304" pitchFamily="18" charset="0"/>
              </a:rPr>
              <a:t> </a:t>
            </a:r>
            <a:r>
              <a:rPr lang="en-US" sz="1200" dirty="0">
                <a:solidFill>
                  <a:srgbClr val="000000"/>
                </a:solidFill>
                <a:latin typeface="Calibri" panose="020F0502020204030204" pitchFamily="34" charset="0"/>
                <a:ea typeface="Times New Roman" panose="02020603050405020304" pitchFamily="18" charset="0"/>
              </a:rPr>
              <a:t>variables (genes) obtained by principal component analysis (PCA) of </a:t>
            </a:r>
            <a:r>
              <a:rPr lang="en-US" sz="1200" b="1" dirty="0">
                <a:solidFill>
                  <a:srgbClr val="000000"/>
                </a:solidFill>
                <a:latin typeface="Calibri" panose="020F0502020204030204" pitchFamily="34" charset="0"/>
                <a:ea typeface="Times New Roman" panose="02020603050405020304" pitchFamily="18" charset="0"/>
              </a:rPr>
              <a:t>(A)</a:t>
            </a:r>
            <a:r>
              <a:rPr lang="en-US" sz="1200" dirty="0">
                <a:solidFill>
                  <a:srgbClr val="000000"/>
                </a:solidFill>
                <a:latin typeface="Calibri" panose="020F0502020204030204" pitchFamily="34" charset="0"/>
                <a:ea typeface="Times New Roman" panose="02020603050405020304" pitchFamily="18" charset="0"/>
              </a:rPr>
              <a:t> COVID-19_nonICU, COVID-19_ICU, </a:t>
            </a:r>
            <a:r>
              <a:rPr lang="en-US" sz="1200" dirty="0" err="1">
                <a:solidFill>
                  <a:srgbClr val="000000"/>
                </a:solidFill>
                <a:latin typeface="Calibri" panose="020F0502020204030204" pitchFamily="34" charset="0"/>
                <a:ea typeface="Times New Roman" panose="02020603050405020304" pitchFamily="18" charset="0"/>
              </a:rPr>
              <a:t>control_nonICU</a:t>
            </a:r>
            <a:r>
              <a:rPr lang="en-US" sz="1200" dirty="0">
                <a:solidFill>
                  <a:srgbClr val="000000"/>
                </a:solidFill>
                <a:latin typeface="Calibri" panose="020F0502020204030204" pitchFamily="34" charset="0"/>
                <a:ea typeface="Times New Roman" panose="02020603050405020304" pitchFamily="18" charset="0"/>
              </a:rPr>
              <a:t>, and </a:t>
            </a:r>
            <a:r>
              <a:rPr lang="en-US" sz="1200" dirty="0" err="1">
                <a:solidFill>
                  <a:srgbClr val="000000"/>
                </a:solidFill>
                <a:latin typeface="Calibri" panose="020F0502020204030204" pitchFamily="34" charset="0"/>
                <a:ea typeface="Times New Roman" panose="02020603050405020304" pitchFamily="18" charset="0"/>
              </a:rPr>
              <a:t>control_ICU</a:t>
            </a:r>
            <a:r>
              <a:rPr lang="en-US" sz="1200" dirty="0">
                <a:solidFill>
                  <a:srgbClr val="000000"/>
                </a:solidFill>
                <a:latin typeface="Calibri" panose="020F0502020204030204" pitchFamily="34" charset="0"/>
                <a:ea typeface="Times New Roman" panose="02020603050405020304" pitchFamily="18" charset="0"/>
              </a:rPr>
              <a:t> or </a:t>
            </a:r>
            <a:r>
              <a:rPr lang="en-US" sz="1200" b="1" dirty="0">
                <a:solidFill>
                  <a:srgbClr val="000000"/>
                </a:solidFill>
                <a:latin typeface="Calibri" panose="020F0502020204030204" pitchFamily="34" charset="0"/>
                <a:ea typeface="Times New Roman" panose="02020603050405020304" pitchFamily="18" charset="0"/>
              </a:rPr>
              <a:t>(B)</a:t>
            </a:r>
            <a:r>
              <a:rPr lang="en-US" sz="1200" dirty="0">
                <a:solidFill>
                  <a:srgbClr val="000000"/>
                </a:solidFill>
                <a:latin typeface="Calibri" panose="020F0502020204030204" pitchFamily="34" charset="0"/>
                <a:ea typeface="Times New Roman" panose="02020603050405020304" pitchFamily="18" charset="0"/>
              </a:rPr>
              <a:t> HLH and healthy controls using the spectral decomposition approach based on the 25 differentially expressed genes (DEGs) between COVID-19_nonICU and COVID-19_ICU. </a:t>
            </a:r>
            <a:r>
              <a:rPr lang="en-US" sz="1200" b="1" dirty="0">
                <a:solidFill>
                  <a:srgbClr val="000000"/>
                </a:solidFill>
                <a:latin typeface="Calibri" panose="020F0502020204030204" pitchFamily="34" charset="0"/>
                <a:ea typeface="Times New Roman" panose="02020603050405020304" pitchFamily="18" charset="0"/>
              </a:rPr>
              <a:t>(C and D)</a:t>
            </a:r>
            <a:r>
              <a:rPr lang="en-US" sz="1200" dirty="0">
                <a:solidFill>
                  <a:srgbClr val="000000"/>
                </a:solidFill>
                <a:latin typeface="Calibri" panose="020F0502020204030204" pitchFamily="34" charset="0"/>
                <a:ea typeface="Times New Roman" panose="02020603050405020304" pitchFamily="18" charset="0"/>
              </a:rPr>
              <a:t> Biplot of individuals and variables of same groups as in </a:t>
            </a:r>
            <a:r>
              <a:rPr lang="en-US" sz="1200" b="1" dirty="0">
                <a:solidFill>
                  <a:srgbClr val="000000"/>
                </a:solidFill>
                <a:latin typeface="Calibri" panose="020F0502020204030204" pitchFamily="34" charset="0"/>
                <a:ea typeface="Times New Roman" panose="02020603050405020304" pitchFamily="18" charset="0"/>
              </a:rPr>
              <a:t>A </a:t>
            </a:r>
            <a:r>
              <a:rPr lang="en-US" sz="1200" dirty="0">
                <a:solidFill>
                  <a:srgbClr val="000000"/>
                </a:solidFill>
                <a:latin typeface="Calibri" panose="020F0502020204030204" pitchFamily="34" charset="0"/>
                <a:ea typeface="Times New Roman" panose="02020603050405020304" pitchFamily="18" charset="0"/>
              </a:rPr>
              <a:t>and</a:t>
            </a:r>
            <a:r>
              <a:rPr lang="en-US" sz="1200" b="1" dirty="0">
                <a:solidFill>
                  <a:srgbClr val="000000"/>
                </a:solidFill>
                <a:latin typeface="Calibri" panose="020F0502020204030204" pitchFamily="34" charset="0"/>
                <a:ea typeface="Times New Roman" panose="02020603050405020304" pitchFamily="18" charset="0"/>
              </a:rPr>
              <a:t> B</a:t>
            </a:r>
            <a:r>
              <a:rPr lang="en-US" sz="1200" dirty="0">
                <a:solidFill>
                  <a:srgbClr val="000000"/>
                </a:solidFill>
                <a:latin typeface="Calibri" panose="020F0502020204030204" pitchFamily="34" charset="0"/>
                <a:ea typeface="Times New Roman" panose="02020603050405020304" pitchFamily="18" charset="0"/>
              </a:rPr>
              <a:t>,</a:t>
            </a:r>
            <a:r>
              <a:rPr lang="en-US" sz="1200" b="1" dirty="0">
                <a:solidFill>
                  <a:srgbClr val="000000"/>
                </a:solidFill>
                <a:latin typeface="Calibri" panose="020F0502020204030204" pitchFamily="34" charset="0"/>
                <a:ea typeface="Times New Roman" panose="02020603050405020304" pitchFamily="18" charset="0"/>
              </a:rPr>
              <a:t> </a:t>
            </a:r>
            <a:r>
              <a:rPr lang="en-US" sz="1200" dirty="0">
                <a:solidFill>
                  <a:srgbClr val="000000"/>
                </a:solidFill>
                <a:latin typeface="Calibri" panose="020F0502020204030204" pitchFamily="34" charset="0"/>
                <a:ea typeface="Times New Roman" panose="02020603050405020304" pitchFamily="18" charset="0"/>
              </a:rPr>
              <a:t>respectively. Variables with positive correlation are pointing to same side of the plot, contrasting with negative correlated variables, which point to opposite sides. Individuals with a similar profile are grouped together.</a:t>
            </a:r>
            <a:endParaRPr lang="en-BR" sz="1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37281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10364FA-CAA2-C94A-9517-0E024C63F536}"/>
              </a:ext>
            </a:extLst>
          </p:cNvPr>
          <p:cNvPicPr>
            <a:picLocks noChangeAspect="1"/>
          </p:cNvPicPr>
          <p:nvPr/>
        </p:nvPicPr>
        <p:blipFill>
          <a:blip r:embed="rId3"/>
          <a:srcRect/>
          <a:stretch/>
        </p:blipFill>
        <p:spPr>
          <a:xfrm>
            <a:off x="141200" y="2451353"/>
            <a:ext cx="2165578" cy="1624182"/>
          </a:xfrm>
          <a:prstGeom prst="rect">
            <a:avLst/>
          </a:prstGeom>
        </p:spPr>
      </p:pic>
      <p:pic>
        <p:nvPicPr>
          <p:cNvPr id="16" name="Picture 15">
            <a:extLst>
              <a:ext uri="{FF2B5EF4-FFF2-40B4-BE49-F238E27FC236}">
                <a16:creationId xmlns:a16="http://schemas.microsoft.com/office/drawing/2014/main" id="{A6992C63-D57B-BF47-83EB-E50FFE7C78CF}"/>
              </a:ext>
            </a:extLst>
          </p:cNvPr>
          <p:cNvPicPr>
            <a:picLocks noChangeAspect="1"/>
          </p:cNvPicPr>
          <p:nvPr/>
        </p:nvPicPr>
        <p:blipFill>
          <a:blip r:embed="rId4"/>
          <a:srcRect/>
          <a:stretch/>
        </p:blipFill>
        <p:spPr>
          <a:xfrm>
            <a:off x="2328020" y="2456434"/>
            <a:ext cx="2165578" cy="1624182"/>
          </a:xfrm>
          <a:prstGeom prst="rect">
            <a:avLst/>
          </a:prstGeom>
        </p:spPr>
      </p:pic>
      <p:pic>
        <p:nvPicPr>
          <p:cNvPr id="17" name="Picture 16">
            <a:extLst>
              <a:ext uri="{FF2B5EF4-FFF2-40B4-BE49-F238E27FC236}">
                <a16:creationId xmlns:a16="http://schemas.microsoft.com/office/drawing/2014/main" id="{369BEF74-7C7F-DC45-BDE8-B5085281B488}"/>
              </a:ext>
            </a:extLst>
          </p:cNvPr>
          <p:cNvPicPr>
            <a:picLocks noChangeAspect="1"/>
          </p:cNvPicPr>
          <p:nvPr/>
        </p:nvPicPr>
        <p:blipFill>
          <a:blip r:embed="rId5"/>
          <a:srcRect/>
          <a:stretch/>
        </p:blipFill>
        <p:spPr>
          <a:xfrm>
            <a:off x="4527519" y="2463170"/>
            <a:ext cx="2165578" cy="1624182"/>
          </a:xfrm>
          <a:prstGeom prst="rect">
            <a:avLst/>
          </a:prstGeom>
        </p:spPr>
      </p:pic>
      <p:sp>
        <p:nvSpPr>
          <p:cNvPr id="26" name="TextBox 25">
            <a:extLst>
              <a:ext uri="{FF2B5EF4-FFF2-40B4-BE49-F238E27FC236}">
                <a16:creationId xmlns:a16="http://schemas.microsoft.com/office/drawing/2014/main" id="{F7288E7B-DB6D-4A4B-8B2C-08B32AF98C85}"/>
              </a:ext>
            </a:extLst>
          </p:cNvPr>
          <p:cNvSpPr txBox="1"/>
          <p:nvPr/>
        </p:nvSpPr>
        <p:spPr>
          <a:xfrm>
            <a:off x="5993181" y="1"/>
            <a:ext cx="880369" cy="276999"/>
          </a:xfrm>
          <a:prstGeom prst="rect">
            <a:avLst/>
          </a:prstGeom>
          <a:noFill/>
        </p:spPr>
        <p:txBody>
          <a:bodyPr wrap="none" rtlCol="0">
            <a:spAutoFit/>
          </a:bodyPr>
          <a:lstStyle/>
          <a:p>
            <a:pPr defTabSz="457181"/>
            <a:r>
              <a:rPr lang="de-DE" sz="1200" b="1" dirty="0">
                <a:solidFill>
                  <a:prstClr val="black"/>
                </a:solidFill>
                <a:latin typeface="Calibri" panose="020F0502020204030204"/>
                <a:cs typeface="Arial" panose="020B0604020202020204" pitchFamily="34" charset="0"/>
              </a:rPr>
              <a:t>Supp. </a:t>
            </a:r>
            <a:r>
              <a:rPr lang="de-DE" sz="1200" b="1" dirty="0" err="1">
                <a:solidFill>
                  <a:prstClr val="black"/>
                </a:solidFill>
                <a:latin typeface="Calibri" panose="020F0502020204030204"/>
                <a:cs typeface="Arial" panose="020B0604020202020204" pitchFamily="34" charset="0"/>
              </a:rPr>
              <a:t>Fig</a:t>
            </a:r>
            <a:r>
              <a:rPr lang="de-DE" sz="1200" b="1" dirty="0">
                <a:solidFill>
                  <a:prstClr val="black"/>
                </a:solidFill>
                <a:latin typeface="Calibri" panose="020F0502020204030204"/>
                <a:cs typeface="Arial" panose="020B0604020202020204" pitchFamily="34" charset="0"/>
              </a:rPr>
              <a:t> 6</a:t>
            </a:r>
            <a:endParaRPr lang="en-US" sz="1200" b="1" dirty="0">
              <a:solidFill>
                <a:prstClr val="black"/>
              </a:solidFill>
              <a:latin typeface="Calibri" panose="020F0502020204030204"/>
              <a:cs typeface="Arial" panose="020B0604020202020204" pitchFamily="34" charset="0"/>
            </a:endParaRPr>
          </a:p>
        </p:txBody>
      </p:sp>
      <p:pic>
        <p:nvPicPr>
          <p:cNvPr id="18" name="Picture 17">
            <a:extLst>
              <a:ext uri="{FF2B5EF4-FFF2-40B4-BE49-F238E27FC236}">
                <a16:creationId xmlns:a16="http://schemas.microsoft.com/office/drawing/2014/main" id="{7D2C72B9-222E-3742-AEBC-0DF797A34685}"/>
              </a:ext>
            </a:extLst>
          </p:cNvPr>
          <p:cNvPicPr>
            <a:picLocks noChangeAspect="1"/>
          </p:cNvPicPr>
          <p:nvPr/>
        </p:nvPicPr>
        <p:blipFill>
          <a:blip r:embed="rId6"/>
          <a:srcRect/>
          <a:stretch/>
        </p:blipFill>
        <p:spPr>
          <a:xfrm>
            <a:off x="2194815" y="426502"/>
            <a:ext cx="2468372" cy="1851279"/>
          </a:xfrm>
          <a:prstGeom prst="rect">
            <a:avLst/>
          </a:prstGeom>
        </p:spPr>
      </p:pic>
      <p:pic>
        <p:nvPicPr>
          <p:cNvPr id="10" name="Picture 9">
            <a:extLst>
              <a:ext uri="{FF2B5EF4-FFF2-40B4-BE49-F238E27FC236}">
                <a16:creationId xmlns:a16="http://schemas.microsoft.com/office/drawing/2014/main" id="{8CD02410-282A-E243-B1F5-030FEB90B1BB}"/>
              </a:ext>
            </a:extLst>
          </p:cNvPr>
          <p:cNvPicPr>
            <a:picLocks noChangeAspect="1"/>
          </p:cNvPicPr>
          <p:nvPr/>
        </p:nvPicPr>
        <p:blipFill>
          <a:blip r:embed="rId7"/>
          <a:srcRect/>
          <a:stretch/>
        </p:blipFill>
        <p:spPr>
          <a:xfrm>
            <a:off x="4955961" y="385357"/>
            <a:ext cx="880369" cy="1933569"/>
          </a:xfrm>
          <a:prstGeom prst="rect">
            <a:avLst/>
          </a:prstGeom>
        </p:spPr>
      </p:pic>
      <p:pic>
        <p:nvPicPr>
          <p:cNvPr id="12" name="Picture 11" descr="Graphical user interface&#10;&#10;Description automatically generated with medium confidence">
            <a:extLst>
              <a:ext uri="{FF2B5EF4-FFF2-40B4-BE49-F238E27FC236}">
                <a16:creationId xmlns:a16="http://schemas.microsoft.com/office/drawing/2014/main" id="{E32A46A7-054E-4E46-A681-F8B725D38B36}"/>
              </a:ext>
            </a:extLst>
          </p:cNvPr>
          <p:cNvPicPr>
            <a:picLocks noChangeAspect="1"/>
          </p:cNvPicPr>
          <p:nvPr/>
        </p:nvPicPr>
        <p:blipFill rotWithShape="1">
          <a:blip r:embed="rId8">
            <a:extLst>
              <a:ext uri="{28A0092B-C50C-407E-A947-70E740481C1C}">
                <a14:useLocalDpi xmlns:a14="http://schemas.microsoft.com/office/drawing/2010/main" val="0"/>
              </a:ext>
            </a:extLst>
          </a:blip>
          <a:srcRect l="29318" t="75035" r="58378" b="12873"/>
          <a:stretch/>
        </p:blipFill>
        <p:spPr>
          <a:xfrm>
            <a:off x="5418325" y="6279504"/>
            <a:ext cx="880369" cy="450186"/>
          </a:xfrm>
          <a:prstGeom prst="rect">
            <a:avLst/>
          </a:prstGeom>
        </p:spPr>
      </p:pic>
      <p:pic>
        <p:nvPicPr>
          <p:cNvPr id="13" name="Picture 12" descr="Graphical user interface&#10;&#10;Description automatically generated with medium confidence">
            <a:extLst>
              <a:ext uri="{FF2B5EF4-FFF2-40B4-BE49-F238E27FC236}">
                <a16:creationId xmlns:a16="http://schemas.microsoft.com/office/drawing/2014/main" id="{465D9899-2063-3648-8039-2819408E0F59}"/>
              </a:ext>
            </a:extLst>
          </p:cNvPr>
          <p:cNvPicPr>
            <a:picLocks noChangeAspect="1"/>
          </p:cNvPicPr>
          <p:nvPr/>
        </p:nvPicPr>
        <p:blipFill rotWithShape="1">
          <a:blip r:embed="rId8">
            <a:extLst>
              <a:ext uri="{28A0092B-C50C-407E-A947-70E740481C1C}">
                <a14:useLocalDpi xmlns:a14="http://schemas.microsoft.com/office/drawing/2010/main" val="0"/>
              </a:ext>
            </a:extLst>
          </a:blip>
          <a:srcRect l="41091" t="3909" r="1"/>
          <a:stretch/>
        </p:blipFill>
        <p:spPr>
          <a:xfrm>
            <a:off x="726987" y="4293922"/>
            <a:ext cx="3766610" cy="3196846"/>
          </a:xfrm>
          <a:prstGeom prst="rect">
            <a:avLst/>
          </a:prstGeom>
        </p:spPr>
      </p:pic>
      <p:pic>
        <p:nvPicPr>
          <p:cNvPr id="14" name="Picture 13" descr="Graphical user interface&#10;&#10;Description automatically generated with medium confidence">
            <a:extLst>
              <a:ext uri="{FF2B5EF4-FFF2-40B4-BE49-F238E27FC236}">
                <a16:creationId xmlns:a16="http://schemas.microsoft.com/office/drawing/2014/main" id="{DBB16221-3C01-6746-9B3A-CDD7C2649F7A}"/>
              </a:ext>
            </a:extLst>
          </p:cNvPr>
          <p:cNvPicPr>
            <a:picLocks noChangeAspect="1"/>
          </p:cNvPicPr>
          <p:nvPr/>
        </p:nvPicPr>
        <p:blipFill rotWithShape="1">
          <a:blip r:embed="rId8">
            <a:extLst>
              <a:ext uri="{28A0092B-C50C-407E-A947-70E740481C1C}">
                <a14:useLocalDpi xmlns:a14="http://schemas.microsoft.com/office/drawing/2010/main" val="0"/>
              </a:ext>
            </a:extLst>
          </a:blip>
          <a:srcRect l="29318" t="52543" r="58378" b="26264"/>
          <a:stretch/>
        </p:blipFill>
        <p:spPr>
          <a:xfrm>
            <a:off x="4515777" y="6279504"/>
            <a:ext cx="880369" cy="789021"/>
          </a:xfrm>
          <a:prstGeom prst="rect">
            <a:avLst/>
          </a:prstGeom>
        </p:spPr>
      </p:pic>
      <p:sp>
        <p:nvSpPr>
          <p:cNvPr id="19" name="TextBox 18">
            <a:extLst>
              <a:ext uri="{FF2B5EF4-FFF2-40B4-BE49-F238E27FC236}">
                <a16:creationId xmlns:a16="http://schemas.microsoft.com/office/drawing/2014/main" id="{83FE6839-6AC4-C940-B343-CB9D90DDDD64}"/>
              </a:ext>
            </a:extLst>
          </p:cNvPr>
          <p:cNvSpPr txBox="1"/>
          <p:nvPr/>
        </p:nvSpPr>
        <p:spPr>
          <a:xfrm>
            <a:off x="155480" y="2180425"/>
            <a:ext cx="433154" cy="276999"/>
          </a:xfrm>
          <a:prstGeom prst="rect">
            <a:avLst/>
          </a:prstGeom>
          <a:noFill/>
        </p:spPr>
        <p:txBody>
          <a:bodyPr wrap="square" rtlCol="0">
            <a:spAutoFit/>
          </a:bodyPr>
          <a:lstStyle/>
          <a:p>
            <a:pPr defTabSz="457181"/>
            <a:r>
              <a:rPr lang="de-DE" sz="1200" b="1" dirty="0">
                <a:solidFill>
                  <a:prstClr val="black"/>
                </a:solidFill>
                <a:latin typeface="Calibri" panose="020F0502020204030204"/>
                <a:cs typeface="Arial" panose="020B0604020202020204" pitchFamily="34" charset="0"/>
              </a:rPr>
              <a:t>B</a:t>
            </a:r>
            <a:endParaRPr lang="en-US" sz="1200" b="1" dirty="0">
              <a:solidFill>
                <a:prstClr val="black"/>
              </a:solidFill>
              <a:latin typeface="Calibri" panose="020F0502020204030204"/>
              <a:cs typeface="Arial" panose="020B0604020202020204" pitchFamily="34" charset="0"/>
            </a:endParaRPr>
          </a:p>
        </p:txBody>
      </p:sp>
      <p:sp>
        <p:nvSpPr>
          <p:cNvPr id="20" name="TextBox 19">
            <a:extLst>
              <a:ext uri="{FF2B5EF4-FFF2-40B4-BE49-F238E27FC236}">
                <a16:creationId xmlns:a16="http://schemas.microsoft.com/office/drawing/2014/main" id="{A1D75DF9-C279-1E48-A7C3-07E851A00113}"/>
              </a:ext>
            </a:extLst>
          </p:cNvPr>
          <p:cNvSpPr txBox="1"/>
          <p:nvPr/>
        </p:nvSpPr>
        <p:spPr>
          <a:xfrm>
            <a:off x="155481" y="4124425"/>
            <a:ext cx="330152" cy="276999"/>
          </a:xfrm>
          <a:prstGeom prst="rect">
            <a:avLst/>
          </a:prstGeom>
          <a:noFill/>
        </p:spPr>
        <p:txBody>
          <a:bodyPr wrap="square" rtlCol="0">
            <a:spAutoFit/>
          </a:bodyPr>
          <a:lstStyle/>
          <a:p>
            <a:pPr defTabSz="457181"/>
            <a:r>
              <a:rPr lang="en-BR" sz="1200" b="1" dirty="0">
                <a:solidFill>
                  <a:prstClr val="black"/>
                </a:solidFill>
                <a:latin typeface="Calibri" panose="020F0502020204030204"/>
                <a:cs typeface="Arial" panose="020B0604020202020204" pitchFamily="34" charset="0"/>
              </a:rPr>
              <a:t>C</a:t>
            </a:r>
          </a:p>
        </p:txBody>
      </p:sp>
      <p:sp>
        <p:nvSpPr>
          <p:cNvPr id="21" name="TextBox 20">
            <a:extLst>
              <a:ext uri="{FF2B5EF4-FFF2-40B4-BE49-F238E27FC236}">
                <a16:creationId xmlns:a16="http://schemas.microsoft.com/office/drawing/2014/main" id="{53408727-7A40-7B4A-82BC-937AC6272A1B}"/>
              </a:ext>
            </a:extLst>
          </p:cNvPr>
          <p:cNvSpPr txBox="1"/>
          <p:nvPr/>
        </p:nvSpPr>
        <p:spPr>
          <a:xfrm>
            <a:off x="2015113" y="288001"/>
            <a:ext cx="312906" cy="276999"/>
          </a:xfrm>
          <a:prstGeom prst="rect">
            <a:avLst/>
          </a:prstGeom>
          <a:noFill/>
        </p:spPr>
        <p:txBody>
          <a:bodyPr wrap="none" rtlCol="0">
            <a:spAutoFit/>
          </a:bodyPr>
          <a:lstStyle/>
          <a:p>
            <a:pPr defTabSz="457181"/>
            <a:r>
              <a:rPr lang="en-BR" sz="1200" b="1" dirty="0">
                <a:solidFill>
                  <a:prstClr val="black"/>
                </a:solidFill>
                <a:latin typeface="Calibri" panose="020F0502020204030204"/>
                <a:cs typeface="Arial" panose="020B0604020202020204" pitchFamily="34" charset="0"/>
              </a:rPr>
              <a:t>A </a:t>
            </a:r>
          </a:p>
        </p:txBody>
      </p:sp>
      <p:sp>
        <p:nvSpPr>
          <p:cNvPr id="2" name="Rectangle 1">
            <a:extLst>
              <a:ext uri="{FF2B5EF4-FFF2-40B4-BE49-F238E27FC236}">
                <a16:creationId xmlns:a16="http://schemas.microsoft.com/office/drawing/2014/main" id="{DAD0C8BA-84C1-6949-BDD0-D929177C32F4}"/>
              </a:ext>
            </a:extLst>
          </p:cNvPr>
          <p:cNvSpPr/>
          <p:nvPr/>
        </p:nvSpPr>
        <p:spPr>
          <a:xfrm>
            <a:off x="153051" y="7725575"/>
            <a:ext cx="6551897" cy="1015663"/>
          </a:xfrm>
          <a:prstGeom prst="rect">
            <a:avLst/>
          </a:prstGeom>
        </p:spPr>
        <p:txBody>
          <a:bodyPr wrap="square">
            <a:spAutoFit/>
          </a:bodyPr>
          <a:lstStyle/>
          <a:p>
            <a:pPr algn="just">
              <a:spcAft>
                <a:spcPts val="600"/>
              </a:spcAft>
            </a:pPr>
            <a:r>
              <a:rPr lang="en-US" sz="1200" b="1" dirty="0">
                <a:solidFill>
                  <a:srgbClr val="000000"/>
                </a:solidFill>
                <a:latin typeface="Calibri" panose="020F0502020204030204" pitchFamily="34" charset="0"/>
                <a:ea typeface="Times New Roman" panose="02020603050405020304" pitchFamily="18" charset="0"/>
              </a:rPr>
              <a:t>Cell cluster profile of </a:t>
            </a:r>
            <a:r>
              <a:rPr lang="en-US" sz="1200" b="1" dirty="0" err="1">
                <a:solidFill>
                  <a:srgbClr val="000000"/>
                </a:solidFill>
                <a:latin typeface="Calibri" panose="020F0502020204030204" pitchFamily="34" charset="0"/>
                <a:ea typeface="Times New Roman" panose="02020603050405020304" pitchFamily="18" charset="0"/>
              </a:rPr>
              <a:t>scRNA</a:t>
            </a:r>
            <a:r>
              <a:rPr lang="en-US" sz="1200" b="1" dirty="0">
                <a:solidFill>
                  <a:srgbClr val="000000"/>
                </a:solidFill>
                <a:latin typeface="Calibri" panose="020F0502020204030204" pitchFamily="34" charset="0"/>
                <a:ea typeface="Times New Roman" panose="02020603050405020304" pitchFamily="18" charset="0"/>
              </a:rPr>
              <a:t> seq analysis and enrichment of 11 genes significant for severe COVID-19. (A and B)</a:t>
            </a:r>
            <a:r>
              <a:rPr lang="en-US" sz="1200" dirty="0">
                <a:solidFill>
                  <a:srgbClr val="000000"/>
                </a:solidFill>
                <a:latin typeface="Calibri" panose="020F0502020204030204" pitchFamily="34" charset="0"/>
                <a:ea typeface="Times New Roman" panose="02020603050405020304" pitchFamily="18" charset="0"/>
              </a:rPr>
              <a:t> Uniform Manifold Approximation and Projection</a:t>
            </a:r>
            <a:r>
              <a:rPr lang="en-US" sz="1200" b="1" dirty="0">
                <a:solidFill>
                  <a:srgbClr val="000000"/>
                </a:solidFill>
                <a:latin typeface="Calibri" panose="020F0502020204030204" pitchFamily="34" charset="0"/>
                <a:ea typeface="Times New Roman" panose="02020603050405020304" pitchFamily="18" charset="0"/>
              </a:rPr>
              <a:t> </a:t>
            </a:r>
            <a:r>
              <a:rPr lang="en-US" sz="1200" dirty="0">
                <a:solidFill>
                  <a:srgbClr val="000000"/>
                </a:solidFill>
                <a:latin typeface="Calibri" panose="020F0502020204030204" pitchFamily="34" charset="0"/>
                <a:ea typeface="Times New Roman" panose="02020603050405020304" pitchFamily="18" charset="0"/>
              </a:rPr>
              <a:t>(UMAP) visualization of single-cell RNA sequencing (</a:t>
            </a:r>
            <a:r>
              <a:rPr lang="en-US" sz="1200" dirty="0" err="1">
                <a:solidFill>
                  <a:srgbClr val="000000"/>
                </a:solidFill>
                <a:latin typeface="Calibri" panose="020F0502020204030204" pitchFamily="34" charset="0"/>
                <a:ea typeface="Times New Roman" panose="02020603050405020304" pitchFamily="18" charset="0"/>
              </a:rPr>
              <a:t>scRNAseq</a:t>
            </a:r>
            <a:r>
              <a:rPr lang="en-US" sz="1200" dirty="0">
                <a:solidFill>
                  <a:srgbClr val="000000"/>
                </a:solidFill>
                <a:latin typeface="Calibri" panose="020F0502020204030204" pitchFamily="34" charset="0"/>
                <a:ea typeface="Times New Roman" panose="02020603050405020304" pitchFamily="18" charset="0"/>
              </a:rPr>
              <a:t>) profiles colored according to cell clusters. UMAPs compare cluster distribution across controls, mild and severe COVID-19. (</a:t>
            </a:r>
            <a:r>
              <a:rPr lang="en-US" sz="1200" b="1" dirty="0">
                <a:solidFill>
                  <a:srgbClr val="000000"/>
                </a:solidFill>
                <a:latin typeface="Calibri" panose="020F0502020204030204" pitchFamily="34" charset="0"/>
                <a:ea typeface="Times New Roman" panose="02020603050405020304" pitchFamily="18" charset="0"/>
              </a:rPr>
              <a:t>C</a:t>
            </a:r>
            <a:r>
              <a:rPr lang="en-US" sz="1200" dirty="0">
                <a:solidFill>
                  <a:srgbClr val="000000"/>
                </a:solidFill>
                <a:latin typeface="Calibri" panose="020F0502020204030204" pitchFamily="34" charset="0"/>
                <a:ea typeface="Times New Roman" panose="02020603050405020304" pitchFamily="18" charset="0"/>
              </a:rPr>
              <a:t>) Top 10 most significant terms enriched by the 11 DEGs significant for severe COVID-19 and HLH (total list of enriched terms in </a:t>
            </a:r>
            <a:r>
              <a:rPr lang="en-US" sz="1200" b="1" dirty="0">
                <a:solidFill>
                  <a:srgbClr val="000000"/>
                </a:solidFill>
                <a:latin typeface="Calibri" panose="020F0502020204030204" pitchFamily="34" charset="0"/>
                <a:ea typeface="Times New Roman" panose="02020603050405020304" pitchFamily="18" charset="0"/>
              </a:rPr>
              <a:t>Supp. Table S14</a:t>
            </a:r>
            <a:r>
              <a:rPr lang="en-US" sz="1200" dirty="0">
                <a:solidFill>
                  <a:srgbClr val="000000"/>
                </a:solidFill>
                <a:latin typeface="Calibri" panose="020F0502020204030204" pitchFamily="34" charset="0"/>
                <a:ea typeface="Times New Roman" panose="02020603050405020304" pitchFamily="18" charset="0"/>
              </a:rPr>
              <a:t>). </a:t>
            </a:r>
            <a:endParaRPr lang="en-BR" sz="1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17727556"/>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4098</TotalTime>
  <Words>832</Words>
  <Application>Microsoft Macintosh PowerPoint</Application>
  <PresentationFormat>A4 Paper (210x297 mm)</PresentationFormat>
  <Paragraphs>57</Paragraphs>
  <Slides>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Times New Roman</vt:lpstr>
      <vt:lpstr>1_Office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Lena Schimke</dc:creator>
  <cp:lastModifiedBy>Lena Schimke</cp:lastModifiedBy>
  <cp:revision>1</cp:revision>
  <dcterms:created xsi:type="dcterms:W3CDTF">2021-07-26T18:06:01Z</dcterms:created>
  <dcterms:modified xsi:type="dcterms:W3CDTF">2022-01-24T19:52:45Z</dcterms:modified>
</cp:coreProperties>
</file>