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/>
    <p:restoredTop sz="94641"/>
  </p:normalViewPr>
  <p:slideViewPr>
    <p:cSldViewPr snapToGrid="0" snapToObjects="1">
      <p:cViewPr varScale="1">
        <p:scale>
          <a:sx n="156" d="100"/>
          <a:sy n="156" d="100"/>
        </p:scale>
        <p:origin x="20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EF1BA-10BA-EE44-BD12-60C321C2E6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CF8E6B-D7FD-144A-A344-D424A4C0B8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A445F-7212-2642-A7B2-AD03E97F8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CA021-A912-D74E-8D39-0AC097E2E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42C87-71CD-C84D-95CB-D75744DA9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05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663F4-A72F-1E47-B83A-2BBBB4A6B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F260AA-6A88-9347-9910-3B39940F6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B89BA-7652-EE4F-8FF8-5FCBB70E6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B07BC-7788-BE41-A686-2D21087C3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D3CE4-3756-734E-8A66-4F7924B14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3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4167C1-0718-AB4E-8C05-3DF2839E9B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E2DA6A-1D86-764B-9DBD-D2EAF19018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656C6-A6F2-E840-B699-52843E270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967F1-CE62-BA4F-86ED-B5E682DD5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6C88D-2526-BB47-BDBD-20A555110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61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50405-3149-9B43-B5F7-21E6C1295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4C581-D660-CD41-878E-92D51EBD2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10660-440D-744F-AC36-67E5A9103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1695A-67A6-4E4E-BDBE-76717DF52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A3BEF-F285-1E4F-B624-83D733463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85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BFBF8-95E3-3C4C-AB2C-7DBFCDD06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14695-5AB5-5444-93FB-EDB315556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A3308-5576-D44A-B852-90775965E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6B71C-E543-AD42-9E9E-DE08813A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828B7-43E9-7A4F-A0A8-34E482F40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823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2E42B-7A8E-B942-8F86-85DC3B979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32B4-E55F-9B49-867D-789426D14C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90E9CA-B5D9-FD49-96A5-E4BF4F4FB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082E50-8F7B-6049-9108-9FE47C5DD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4A3E3-3366-184B-B65C-9168573D8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1FB5-6C65-8D41-9C8F-96791C9FD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5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10B77-5270-1D41-9573-BE586EDE8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9BDB5-45C7-384D-BBC2-1D0C0C59B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7E954-5E3D-4643-96B0-3A20BE30D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19AACE-B268-BA49-B182-3F8D56D77B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5F602E-A5EC-6343-AB3B-6C29760795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66B682-EDF0-6D44-A563-6E6C9074C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28A7F3-8F60-234E-8159-429C6FE71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3B0F50-6ED6-A84A-A453-ED16D4C2A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4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00843-B9FF-7D49-A433-7B64E9C26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0E20A0-F31E-B349-A997-B3F70C04E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E0B93-0189-5A4F-8B15-7B40AA014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2DD513-4679-5B44-8B4A-E9E75CE5B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9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F071D2-5BDA-0D40-AA6A-AD9B674D5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F26AFA-9CD5-ED4F-9B2F-A2FE3AB57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E20F27-B5F3-BE43-8BBD-3B155972F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35CB2-26F6-D044-8DA6-1D0FD0819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31C4B-A028-0D43-8E15-753ECCAE5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F816E3-7A19-2A4F-BB2B-E1764CF666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C27D5-3C45-E747-8944-435BBB59A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8BF04-E9FC-B84E-B048-F87B135CA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67C1C2-DC01-0B42-A21C-F0E9E727C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8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7DC23-76BE-C643-B55F-8F8C7C462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9BDD01-23FD-A14F-9329-E77F1C2002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24E557-C608-3244-AD12-E783EEB4C5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1C3DBA-A38D-144F-BAEE-FF27F057B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7FDFC-BD5B-9C43-8D3F-9193580A6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58D241-AF08-A449-AA03-F2290BEB5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4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B25A1F-486D-FF45-BF2B-2851854F4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D1CA3-ECBC-DE4A-B035-C38BB7009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2B5E6-1F1C-0E41-8851-4DFFBDB69F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FC2B4-BBA9-6345-AF88-B6BE936A77B1}" type="datetimeFigureOut">
              <a:rPr lang="en-US" smtClean="0"/>
              <a:t>2/25/22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F8131-063C-884B-A755-304DDE16D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2F712-B2F0-574E-B974-4016C5A97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37F72-48C8-2347-8941-631C38BAE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6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B17A979-86F7-D64B-806D-7840C0CDE9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047827"/>
              </p:ext>
            </p:extLst>
          </p:nvPr>
        </p:nvGraphicFramePr>
        <p:xfrm>
          <a:off x="1191008" y="657358"/>
          <a:ext cx="9193959" cy="5543284"/>
        </p:xfrm>
        <a:graphic>
          <a:graphicData uri="http://schemas.openxmlformats.org/drawingml/2006/table">
            <a:tbl>
              <a:tblPr>
                <a:tableStyleId>{EB344D84-9AFB-497E-A393-DC336BA19D2E}</a:tableStyleId>
              </a:tblPr>
              <a:tblGrid>
                <a:gridCol w="1196883">
                  <a:extLst>
                    <a:ext uri="{9D8B030D-6E8A-4147-A177-3AD203B41FA5}">
                      <a16:colId xmlns:a16="http://schemas.microsoft.com/office/drawing/2014/main" val="928363537"/>
                    </a:ext>
                  </a:extLst>
                </a:gridCol>
                <a:gridCol w="1196883">
                  <a:extLst>
                    <a:ext uri="{9D8B030D-6E8A-4147-A177-3AD203B41FA5}">
                      <a16:colId xmlns:a16="http://schemas.microsoft.com/office/drawing/2014/main" val="679836939"/>
                    </a:ext>
                  </a:extLst>
                </a:gridCol>
                <a:gridCol w="899866">
                  <a:extLst>
                    <a:ext uri="{9D8B030D-6E8A-4147-A177-3AD203B41FA5}">
                      <a16:colId xmlns:a16="http://schemas.microsoft.com/office/drawing/2014/main" val="3491390917"/>
                    </a:ext>
                  </a:extLst>
                </a:gridCol>
                <a:gridCol w="899866">
                  <a:extLst>
                    <a:ext uri="{9D8B030D-6E8A-4147-A177-3AD203B41FA5}">
                      <a16:colId xmlns:a16="http://schemas.microsoft.com/office/drawing/2014/main" val="3736606649"/>
                    </a:ext>
                  </a:extLst>
                </a:gridCol>
                <a:gridCol w="851719">
                  <a:extLst>
                    <a:ext uri="{9D8B030D-6E8A-4147-A177-3AD203B41FA5}">
                      <a16:colId xmlns:a16="http://schemas.microsoft.com/office/drawing/2014/main" val="4130417937"/>
                    </a:ext>
                  </a:extLst>
                </a:gridCol>
                <a:gridCol w="824595">
                  <a:extLst>
                    <a:ext uri="{9D8B030D-6E8A-4147-A177-3AD203B41FA5}">
                      <a16:colId xmlns:a16="http://schemas.microsoft.com/office/drawing/2014/main" val="196524306"/>
                    </a:ext>
                  </a:extLst>
                </a:gridCol>
                <a:gridCol w="784586">
                  <a:extLst>
                    <a:ext uri="{9D8B030D-6E8A-4147-A177-3AD203B41FA5}">
                      <a16:colId xmlns:a16="http://schemas.microsoft.com/office/drawing/2014/main" val="1008048991"/>
                    </a:ext>
                  </a:extLst>
                </a:gridCol>
                <a:gridCol w="813067">
                  <a:extLst>
                    <a:ext uri="{9D8B030D-6E8A-4147-A177-3AD203B41FA5}">
                      <a16:colId xmlns:a16="http://schemas.microsoft.com/office/drawing/2014/main" val="1855788417"/>
                    </a:ext>
                  </a:extLst>
                </a:gridCol>
                <a:gridCol w="863247">
                  <a:extLst>
                    <a:ext uri="{9D8B030D-6E8A-4147-A177-3AD203B41FA5}">
                      <a16:colId xmlns:a16="http://schemas.microsoft.com/office/drawing/2014/main" val="3207278021"/>
                    </a:ext>
                  </a:extLst>
                </a:gridCol>
                <a:gridCol w="863247">
                  <a:extLst>
                    <a:ext uri="{9D8B030D-6E8A-4147-A177-3AD203B41FA5}">
                      <a16:colId xmlns:a16="http://schemas.microsoft.com/office/drawing/2014/main" val="2567466942"/>
                    </a:ext>
                  </a:extLst>
                </a:gridCol>
              </a:tblGrid>
              <a:tr h="522809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Regions/cases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b="1" dirty="0"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a- </a:t>
                      </a:r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synuclein (UN)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pS87 </a:t>
                      </a:r>
                      <a:r>
                        <a:rPr lang="en-GB" sz="1050" b="1" dirty="0"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-synuclein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pS129 </a:t>
                      </a:r>
                      <a:r>
                        <a:rPr lang="en-GB" sz="1050" b="1" dirty="0"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-synuclein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nY39 </a:t>
                      </a:r>
                      <a:r>
                        <a:rPr lang="en-GB" sz="1050" b="1" dirty="0"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-synuclein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317853"/>
                  </a:ext>
                </a:extLst>
              </a:tr>
              <a:tr h="45163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FLN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TLN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FLN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TLN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FLN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TLN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FLN</a:t>
                      </a:r>
                      <a:endParaRPr lang="en-GB" sz="12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TLN</a:t>
                      </a:r>
                      <a:endParaRPr lang="en-GB" sz="12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7361643"/>
                  </a:ext>
                </a:extLst>
              </a:tr>
              <a:tr h="503191">
                <a:tc rowSpan="3"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Early affected regions</a:t>
                      </a:r>
                      <a:endParaRPr lang="en-GB" sz="12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(medulla, pons)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Brain-stem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to 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1560812"/>
                  </a:ext>
                </a:extLst>
              </a:tr>
              <a:tr h="5241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Limbic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to 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2892006"/>
                  </a:ext>
                </a:extLst>
              </a:tr>
              <a:tr h="5318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Neocortical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-to+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 in one case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5077978"/>
                  </a:ext>
                </a:extLst>
              </a:tr>
              <a:tr h="523243">
                <a:tc rowSpan="3"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Mid-way affected regions</a:t>
                      </a:r>
                      <a:endParaRPr lang="en-GB" sz="12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(s. nigra, cingulate)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Brain-stem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5286856"/>
                  </a:ext>
                </a:extLst>
              </a:tr>
              <a:tr h="2406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Limbic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-to 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-to+++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to+++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2180554"/>
                  </a:ext>
                </a:extLst>
              </a:tr>
              <a:tr h="5206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Neocortical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-to+++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-to+++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to 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0453392"/>
                  </a:ext>
                </a:extLst>
              </a:tr>
              <a:tr h="520604">
                <a:tc rowSpan="3"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Late </a:t>
                      </a:r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affected regions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(frontal, parietal and temporal cortices)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Brain stem 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++ in two cases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7355730"/>
                  </a:ext>
                </a:extLst>
              </a:tr>
              <a:tr h="4812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Limbic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in one case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0318711"/>
                  </a:ext>
                </a:extLst>
              </a:tr>
              <a:tr h="6038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Neocortical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-to+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to +++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endParaRPr lang="en-GB" sz="10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05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-to+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164654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10ACFCE7-5319-BA47-B731-5A707B400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5037" y="10096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561F28D-1E22-B04A-97C6-40091AB23034}"/>
              </a:ext>
            </a:extLst>
          </p:cNvPr>
          <p:cNvCxnSpPr/>
          <p:nvPr/>
        </p:nvCxnSpPr>
        <p:spPr>
          <a:xfrm>
            <a:off x="1201896" y="1466850"/>
            <a:ext cx="91939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93E7141-4B82-EF43-9494-81A8AFF703F9}"/>
              </a:ext>
            </a:extLst>
          </p:cNvPr>
          <p:cNvCxnSpPr/>
          <p:nvPr/>
        </p:nvCxnSpPr>
        <p:spPr>
          <a:xfrm>
            <a:off x="1201894" y="3026228"/>
            <a:ext cx="91939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399E36-9B6B-034C-9236-68546426BDCE}"/>
              </a:ext>
            </a:extLst>
          </p:cNvPr>
          <p:cNvCxnSpPr/>
          <p:nvPr/>
        </p:nvCxnSpPr>
        <p:spPr>
          <a:xfrm>
            <a:off x="1201895" y="4572001"/>
            <a:ext cx="91939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675DD49-8D47-9B45-8F12-C61A9813F384}"/>
              </a:ext>
            </a:extLst>
          </p:cNvPr>
          <p:cNvCxnSpPr>
            <a:cxnSpLocks/>
          </p:cNvCxnSpPr>
          <p:nvPr/>
        </p:nvCxnSpPr>
        <p:spPr>
          <a:xfrm>
            <a:off x="3788228" y="1085849"/>
            <a:ext cx="65967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569C47D-32BA-5D4C-90B8-5DBCB10F2247}"/>
              </a:ext>
            </a:extLst>
          </p:cNvPr>
          <p:cNvSpPr txBox="1"/>
          <p:nvPr/>
        </p:nvSpPr>
        <p:spPr>
          <a:xfrm>
            <a:off x="673100" y="143239"/>
            <a:ext cx="10789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Table S1: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Semiquantitative assessment of Lewy neurites in IPD cases.  Key to scores: - = none; +=mild; ++= moderate; +++= severe.</a:t>
            </a:r>
            <a:r>
              <a:rPr lang="en-GB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210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269</Words>
  <Application>Microsoft Macintosh PowerPoint</Application>
  <PresentationFormat>Widescreen</PresentationFormat>
  <Paragraphs>163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Bandopadhyay, Rina</dc:creator>
  <cp:lastModifiedBy>Bandopadhyay, Rina</cp:lastModifiedBy>
  <cp:revision>14</cp:revision>
  <dcterms:created xsi:type="dcterms:W3CDTF">2022-01-12T18:58:44Z</dcterms:created>
  <dcterms:modified xsi:type="dcterms:W3CDTF">2022-02-25T13:02:35Z</dcterms:modified>
</cp:coreProperties>
</file>