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0"/>
    <p:restoredTop sz="95921"/>
  </p:normalViewPr>
  <p:slideViewPr>
    <p:cSldViewPr snapToGrid="0" snapToObjects="1">
      <p:cViewPr varScale="1">
        <p:scale>
          <a:sx n="116" d="100"/>
          <a:sy n="116" d="100"/>
        </p:scale>
        <p:origin x="35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v>Caspase-1</c:v>
          </c:tx>
          <c:spPr>
            <a:solidFill>
              <a:schemeClr val="tx1"/>
            </a:solidFill>
            <a:ln>
              <a:solidFill>
                <a:sysClr val="windowText" lastClr="000000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bg1">
                  <a:lumMod val="95000"/>
                </a:schemeClr>
              </a:solidFill>
              <a:ln>
                <a:solidFill>
                  <a:sysClr val="windowText" lastClr="000000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742-0F42-8826-3BC2F0756CB3}"/>
              </c:ext>
            </c:extLst>
          </c:dPt>
          <c:dPt>
            <c:idx val="1"/>
            <c:invertIfNegative val="0"/>
            <c:bubble3D val="0"/>
            <c:spPr>
              <a:solidFill>
                <a:schemeClr val="bg2">
                  <a:lumMod val="50000"/>
                </a:schemeClr>
              </a:solidFill>
              <a:ln>
                <a:solidFill>
                  <a:sysClr val="windowText" lastClr="000000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8742-0F42-8826-3BC2F0756CB3}"/>
              </c:ext>
            </c:extLst>
          </c:dPt>
          <c:dPt>
            <c:idx val="2"/>
            <c:invertIfNegative val="0"/>
            <c:bubble3D val="0"/>
            <c:spPr>
              <a:solidFill>
                <a:schemeClr val="bg2">
                  <a:lumMod val="25000"/>
                </a:schemeClr>
              </a:solidFill>
              <a:ln>
                <a:solidFill>
                  <a:sysClr val="windowText" lastClr="000000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8742-0F42-8826-3BC2F0756CB3}"/>
              </c:ext>
            </c:extLst>
          </c:dPt>
          <c:errBars>
            <c:errBarType val="plus"/>
            <c:errValType val="cust"/>
            <c:noEndCap val="0"/>
            <c:plus>
              <c:numRef>
                <c:f>[Caspase1stainingintensity.xlsx]Sheet1!$S$11,[Caspase1stainingintensity.xlsx]Sheet1!$S$12,[Caspase1stainingintensity.xlsx]Sheet1!$S$13</c:f>
                <c:numCache>
                  <c:formatCode>General</c:formatCode>
                  <c:ptCount val="3"/>
                  <c:pt idx="0">
                    <c:v>5300720.1109999996</c:v>
                  </c:pt>
                  <c:pt idx="1">
                    <c:v>15323742.027000001</c:v>
                  </c:pt>
                  <c:pt idx="2">
                    <c:v>7863164.2860000003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[Caspase1stainingintensity.xlsx]Sheet1!$N$11,[Caspase1stainingintensity.xlsx]Sheet1!$N$12,[Caspase1stainingintensity.xlsx]Sheet1!$N$13</c:f>
              <c:strCache>
                <c:ptCount val="3"/>
                <c:pt idx="0">
                  <c:v>Control</c:v>
                </c:pt>
                <c:pt idx="1">
                  <c:v>IC</c:v>
                </c:pt>
                <c:pt idx="2">
                  <c:v>CLI</c:v>
                </c:pt>
              </c:strCache>
            </c:strRef>
          </c:cat>
          <c:val>
            <c:numRef>
              <c:f>[Caspase1stainingintensity.xlsx]Sheet1!$Q$11,[Caspase1stainingintensity.xlsx]Sheet1!$Q$12,[Caspase1stainingintensity.xlsx]Sheet1!$Q$13</c:f>
              <c:numCache>
                <c:formatCode>General</c:formatCode>
                <c:ptCount val="3"/>
                <c:pt idx="0">
                  <c:v>91915662.461999997</c:v>
                </c:pt>
                <c:pt idx="1">
                  <c:v>141564210.92899999</c:v>
                </c:pt>
                <c:pt idx="2">
                  <c:v>64229697.588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8742-0F42-8826-3BC2F0756CB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40866040"/>
        <c:axId val="240866424"/>
      </c:barChart>
      <c:catAx>
        <c:axId val="240866040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n-US" sz="1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Clinical Status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240866424"/>
        <c:crosses val="autoZero"/>
        <c:auto val="1"/>
        <c:lblAlgn val="ctr"/>
        <c:lblOffset val="100"/>
        <c:noMultiLvlLbl val="0"/>
      </c:catAx>
      <c:valAx>
        <c:axId val="240866424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n-US" sz="1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RawIntegratedDensity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2408660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44A6F5A-446A-6649-88E8-8B318B8D62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C2D485A9-6634-DA43-B076-9BED5AAB54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E16BD2C-CB16-8742-8689-B4D95E94CE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5D035-148A-0848-85E8-6486DB656073}" type="datetimeFigureOut">
              <a:rPr lang="en-US" smtClean="0"/>
              <a:t>3/30/2022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7AC56E6-A7C6-D54F-8796-AEA7C8A1D5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4AE9F79-1B29-FF44-8D95-8289C0EAC8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DC594-6E81-454F-A9E8-B680E65BA6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9847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5D83DF2-4E5B-5149-8845-08F6259EE9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5CBAD949-460F-3A42-BF5E-2A1694B3E65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E0826FA8-66AA-F844-926D-8ED03CBBDD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5D035-148A-0848-85E8-6486DB656073}" type="datetimeFigureOut">
              <a:rPr lang="en-US" smtClean="0"/>
              <a:t>3/30/2022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182425E8-6A0F-A04A-B89B-9EF9C2D30B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AC7CC77E-6364-184A-A76F-B4076B0ACF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DC594-6E81-454F-A9E8-B680E65BA6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86603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84F7A3BA-3B6D-8140-B158-C255183BB39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E965FE71-51B9-F840-99F4-A27BAEB797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F859537-4524-9F45-87A2-ABA60C3267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5D035-148A-0848-85E8-6486DB656073}" type="datetimeFigureOut">
              <a:rPr lang="en-US" smtClean="0"/>
              <a:t>3/30/2022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C2ABD7A-6A31-4D41-99AD-B4D91F0AA0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734B319D-9175-5A47-9552-F37B84AB3E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DC594-6E81-454F-A9E8-B680E65BA6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3024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53D5EA5-C2AD-A143-916F-B7670AF5A0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FDCB3B1C-A997-B74A-B781-DD0340C1B6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170BA00-B5D6-1F46-A094-02A6C4879B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5D035-148A-0848-85E8-6486DB656073}" type="datetimeFigureOut">
              <a:rPr lang="en-US" smtClean="0"/>
              <a:t>3/30/2022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0A9ED7D2-0F25-3B45-BD54-4E99EBB35D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B99B7F3-37ED-2547-B316-3B3E4CA944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DC594-6E81-454F-A9E8-B680E65BA6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7530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D292737-B9E0-6B43-8415-701613669E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63C2784A-06CF-8445-974D-39B2A3F24C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1D2DEE8-7A03-C64E-BF5C-3901B456D5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5D035-148A-0848-85E8-6486DB656073}" type="datetimeFigureOut">
              <a:rPr lang="en-US" smtClean="0"/>
              <a:t>3/30/2022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E887E8B-ADA2-E941-B6C2-ECC9CE974E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2AEFFE1-EF85-B04E-9ACA-56721BDED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DC594-6E81-454F-A9E8-B680E65BA6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6009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433CAE4-53A2-5C46-ACA2-FCE293E2DC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8BB4F31E-FD37-634F-9170-06DEB8A6BA7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C55E1F83-2FFE-9347-8456-1A97933620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966F2B78-DF86-8845-9D47-ED1E2BA9BC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5D035-148A-0848-85E8-6486DB656073}" type="datetimeFigureOut">
              <a:rPr lang="en-US" smtClean="0"/>
              <a:t>3/30/2022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A9B3A62D-D753-D94A-B815-D1785D6B31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9332492F-D6F5-C546-B469-05E8492D86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DC594-6E81-454F-A9E8-B680E65BA6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35881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AF6A371-F9EA-F442-99C6-3FAAE1F8EE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12CB78C3-8248-1448-B4B4-E61A89BA82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8EB7B4F9-9AC0-8649-A6FD-EEC95C53AD2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15B87589-FA58-7C40-BCDC-F00EE63DFD8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17001D77-B615-824F-879E-F2B2D985162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B0AB27CD-BDA8-6344-8D61-816D291A3E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5D035-148A-0848-85E8-6486DB656073}" type="datetimeFigureOut">
              <a:rPr lang="en-US" smtClean="0"/>
              <a:t>3/30/2022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BEF55DA1-EB12-1448-971D-79B4D6D3C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D0D01AFD-6893-A040-BF6E-776267579D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DC594-6E81-454F-A9E8-B680E65BA6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28060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4986532-D538-7543-98E8-BE5128E055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34DF13F1-5172-D14B-A47D-8F432436DA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5D035-148A-0848-85E8-6486DB656073}" type="datetimeFigureOut">
              <a:rPr lang="en-US" smtClean="0"/>
              <a:t>3/30/2022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B0CCC8DD-E763-9A41-AC41-F15232A0E2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AE78EF18-069F-8A4C-BCC5-BBE49124BA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DC594-6E81-454F-A9E8-B680E65BA6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00666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92A31252-667D-D74C-BD01-AB485E67E8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5D035-148A-0848-85E8-6486DB656073}" type="datetimeFigureOut">
              <a:rPr lang="en-US" smtClean="0"/>
              <a:t>3/30/2022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584A4A99-A5CB-0D47-9AF7-17AEF34F82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CE7B2E3F-ADE0-3C42-8D2C-D2D4090E6A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DC594-6E81-454F-A9E8-B680E65BA6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1814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3A19E33-D9CE-584D-99C6-3545748D0F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97E2101-3BD6-D945-BD8A-85EDC78B60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4230BA3E-E63B-4940-BE2E-D01D3F3335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FA93A22B-27A8-5645-A5CA-7EED442110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5D035-148A-0848-85E8-6486DB656073}" type="datetimeFigureOut">
              <a:rPr lang="en-US" smtClean="0"/>
              <a:t>3/30/2022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0ADAEED1-32E3-2246-8E0B-294125B77D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9E92E183-2ADB-7E41-B28C-6D28B26591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DC594-6E81-454F-A9E8-B680E65BA6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6062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23C618B-E9F8-1F46-8DA9-988154F9EA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AB2EB837-6A2F-2846-BBCE-E2EA3863F48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738A2640-CD53-9645-B034-E22DEDCA05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50CC6223-D8F3-8E4B-8B6E-1ED07BCAA8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5D035-148A-0848-85E8-6486DB656073}" type="datetimeFigureOut">
              <a:rPr lang="en-US" smtClean="0"/>
              <a:t>3/30/2022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E526D390-F796-C94C-9E61-6548A7A5AC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2423F02B-EE8B-4545-A858-D4F448745C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DC594-6E81-454F-A9E8-B680E65BA6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52594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3DADC27E-3744-A04C-9DB3-06F51089A2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4818CF47-6C9A-B946-A792-0B6A885BCC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F792809F-F915-4940-972D-37D7FD91B1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5D035-148A-0848-85E8-6486DB656073}" type="datetimeFigureOut">
              <a:rPr lang="en-US" smtClean="0"/>
              <a:t>3/30/2022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0A3F514-8A8A-EE44-AB6D-E80E0764189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A3674DB-9544-2D4C-9B46-869A00E1E9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2DC594-6E81-454F-A9E8-B680E65BA6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7354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xmlns="" id="{0FC435B2-036D-2747-93CB-EF2077C6F54C}"/>
              </a:ext>
            </a:extLst>
          </p:cNvPr>
          <p:cNvGraphicFramePr>
            <a:graphicFrameLocks/>
          </p:cNvGraphicFramePr>
          <p:nvPr/>
        </p:nvGraphicFramePr>
        <p:xfrm>
          <a:off x="4131276" y="4262437"/>
          <a:ext cx="3527369" cy="22619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5" name="Picture 4" descr="A picture containing green, bird, sitting, close&#10;&#10;Description automatically generated">
            <a:extLst>
              <a:ext uri="{FF2B5EF4-FFF2-40B4-BE49-F238E27FC236}">
                <a16:creationId xmlns:a16="http://schemas.microsoft.com/office/drawing/2014/main" xmlns="" id="{CF11652D-677C-1849-B789-314696AE29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156" y="1014004"/>
            <a:ext cx="2880360" cy="2880360"/>
          </a:xfrm>
          <a:prstGeom prst="rect">
            <a:avLst/>
          </a:prstGeom>
        </p:spPr>
      </p:pic>
      <p:pic>
        <p:nvPicPr>
          <p:cNvPr id="6" name="Picture 5" descr="A close up of a rock wall&#10;&#10;Description automatically generated">
            <a:extLst>
              <a:ext uri="{FF2B5EF4-FFF2-40B4-BE49-F238E27FC236}">
                <a16:creationId xmlns:a16="http://schemas.microsoft.com/office/drawing/2014/main" xmlns="" id="{804F8724-F6A8-4F4F-98A1-0773BEBBCFE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1014004"/>
            <a:ext cx="2880360" cy="2880360"/>
          </a:xfrm>
          <a:prstGeom prst="rect">
            <a:avLst/>
          </a:prstGeom>
        </p:spPr>
      </p:pic>
      <p:pic>
        <p:nvPicPr>
          <p:cNvPr id="7" name="Picture 6" descr="A picture containing dark, purple, sitting, night&#10;&#10;Description automatically generated">
            <a:extLst>
              <a:ext uri="{FF2B5EF4-FFF2-40B4-BE49-F238E27FC236}">
                <a16:creationId xmlns:a16="http://schemas.microsoft.com/office/drawing/2014/main" xmlns="" id="{132796F5-C2A9-D344-A861-9F9BA6A86E1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8645" y="1014004"/>
            <a:ext cx="2880360" cy="288036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F5106F86-60A0-1140-AD38-50B7A4071390}"/>
              </a:ext>
            </a:extLst>
          </p:cNvPr>
          <p:cNvSpPr txBox="1"/>
          <p:nvPr/>
        </p:nvSpPr>
        <p:spPr>
          <a:xfrm>
            <a:off x="2902528" y="3953741"/>
            <a:ext cx="85205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dirty="0"/>
              <a:t>Control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1291246C-834D-E74A-84AC-73102AB6003F}"/>
              </a:ext>
            </a:extLst>
          </p:cNvPr>
          <p:cNvSpPr txBox="1"/>
          <p:nvPr/>
        </p:nvSpPr>
        <p:spPr>
          <a:xfrm>
            <a:off x="5891647" y="3926078"/>
            <a:ext cx="85205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dirty="0"/>
              <a:t>IC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94BFBCC1-9A42-394F-87C2-770307FB3ABE}"/>
              </a:ext>
            </a:extLst>
          </p:cNvPr>
          <p:cNvSpPr txBox="1"/>
          <p:nvPr/>
        </p:nvSpPr>
        <p:spPr>
          <a:xfrm>
            <a:off x="8863447" y="3926078"/>
            <a:ext cx="85205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dirty="0"/>
              <a:t>CLI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F89B2F79-177A-7849-8D8E-2F8BD7BDC07B}"/>
              </a:ext>
            </a:extLst>
          </p:cNvPr>
          <p:cNvSpPr txBox="1"/>
          <p:nvPr/>
        </p:nvSpPr>
        <p:spPr>
          <a:xfrm>
            <a:off x="1724891" y="4390159"/>
            <a:ext cx="17664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/>
              <a:t>White – caspase-1</a:t>
            </a:r>
          </a:p>
          <a:p>
            <a:r>
              <a:rPr lang="en-US" sz="1350" dirty="0"/>
              <a:t>Green – Dystrophin</a:t>
            </a:r>
          </a:p>
          <a:p>
            <a:r>
              <a:rPr lang="en-US" sz="1350" dirty="0"/>
              <a:t>Blue – DAPI</a:t>
            </a:r>
          </a:p>
          <a:p>
            <a:r>
              <a:rPr lang="en-US" sz="1350" dirty="0"/>
              <a:t>Red - SMA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xmlns="" id="{BCFBECAD-A96E-6646-A952-36B9F74B46C7}"/>
              </a:ext>
            </a:extLst>
          </p:cNvPr>
          <p:cNvCxnSpPr/>
          <p:nvPr/>
        </p:nvCxnSpPr>
        <p:spPr>
          <a:xfrm>
            <a:off x="6435437" y="4480214"/>
            <a:ext cx="658091" cy="0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xmlns="" id="{6660B612-6959-274E-8C75-F12580A08E39}"/>
              </a:ext>
            </a:extLst>
          </p:cNvPr>
          <p:cNvCxnSpPr/>
          <p:nvPr/>
        </p:nvCxnSpPr>
        <p:spPr>
          <a:xfrm>
            <a:off x="5562601" y="4480214"/>
            <a:ext cx="658091" cy="0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710CA20E-E8F6-8445-961F-1CD65D874BA5}"/>
              </a:ext>
            </a:extLst>
          </p:cNvPr>
          <p:cNvSpPr txBox="1"/>
          <p:nvPr/>
        </p:nvSpPr>
        <p:spPr>
          <a:xfrm>
            <a:off x="5777346" y="4262437"/>
            <a:ext cx="31865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/>
              <a:t>*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E42482C2-30C1-6C47-8F37-1653D9BF1804}"/>
              </a:ext>
            </a:extLst>
          </p:cNvPr>
          <p:cNvSpPr txBox="1"/>
          <p:nvPr/>
        </p:nvSpPr>
        <p:spPr>
          <a:xfrm>
            <a:off x="6590434" y="4262437"/>
            <a:ext cx="45893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/>
              <a:t>**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6BAA814A-679B-FA4D-BDED-422BF37431CE}"/>
              </a:ext>
            </a:extLst>
          </p:cNvPr>
          <p:cNvSpPr txBox="1"/>
          <p:nvPr/>
        </p:nvSpPr>
        <p:spPr>
          <a:xfrm>
            <a:off x="7786255" y="5356333"/>
            <a:ext cx="150321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/>
              <a:t>* p&lt;0.004</a:t>
            </a:r>
          </a:p>
          <a:p>
            <a:r>
              <a:rPr lang="en-US" sz="1350" dirty="0"/>
              <a:t>**p&lt;0.001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1307B77E-A21B-E94A-B37F-A11EF9863138}"/>
              </a:ext>
            </a:extLst>
          </p:cNvPr>
          <p:cNvSpPr txBox="1"/>
          <p:nvPr/>
        </p:nvSpPr>
        <p:spPr>
          <a:xfrm>
            <a:off x="1486137" y="3639069"/>
            <a:ext cx="4448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FE11AF4D-2E9B-E845-81B2-B0EF86D29515}"/>
              </a:ext>
            </a:extLst>
          </p:cNvPr>
          <p:cNvSpPr txBox="1"/>
          <p:nvPr/>
        </p:nvSpPr>
        <p:spPr>
          <a:xfrm>
            <a:off x="4279558" y="6155035"/>
            <a:ext cx="4448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1BD118CA-788F-DC4C-AA3A-B33D1E4D4A61}"/>
              </a:ext>
            </a:extLst>
          </p:cNvPr>
          <p:cNvSpPr txBox="1"/>
          <p:nvPr/>
        </p:nvSpPr>
        <p:spPr>
          <a:xfrm>
            <a:off x="10016" y="6456345"/>
            <a:ext cx="2892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Supplemental </a:t>
            </a:r>
            <a:r>
              <a:rPr lang="en-US"/>
              <a:t>Figure </a:t>
            </a:r>
            <a:r>
              <a:rPr lang="en-US" smtClean="0"/>
              <a:t>S2</a:t>
            </a:r>
            <a:endParaRPr lang="en-US" dirty="0"/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xmlns="" id="{259D8CC8-87D5-034F-8F30-1AC818456799}"/>
              </a:ext>
            </a:extLst>
          </p:cNvPr>
          <p:cNvCxnSpPr>
            <a:cxnSpLocks/>
          </p:cNvCxnSpPr>
          <p:nvPr/>
        </p:nvCxnSpPr>
        <p:spPr>
          <a:xfrm>
            <a:off x="4055022" y="3747835"/>
            <a:ext cx="449071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741849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</Words>
  <Application>Microsoft Office PowerPoint</Application>
  <PresentationFormat>Widescreen</PresentationFormat>
  <Paragraphs>16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Ulka Sachdev</dc:creator>
  <cp:lastModifiedBy>MDPI</cp:lastModifiedBy>
  <cp:revision>2</cp:revision>
  <dcterms:created xsi:type="dcterms:W3CDTF">2022-02-09T23:50:56Z</dcterms:created>
  <dcterms:modified xsi:type="dcterms:W3CDTF">2022-03-30T01:53:17Z</dcterms:modified>
</cp:coreProperties>
</file>