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013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71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6037" y="1122363"/>
            <a:ext cx="7661751" cy="2387600"/>
          </a:xfrm>
        </p:spPr>
        <p:txBody>
          <a:bodyPr anchor="b"/>
          <a:lstStyle>
            <a:lvl1pPr algn="ctr">
              <a:defRPr sz="59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6728" y="3602038"/>
            <a:ext cx="6760369" cy="1655762"/>
          </a:xfrm>
        </p:spPr>
        <p:txBody>
          <a:bodyPr/>
          <a:lstStyle>
            <a:lvl1pPr marL="0" indent="0" algn="ctr">
              <a:buNone/>
              <a:defRPr sz="2366"/>
            </a:lvl1pPr>
            <a:lvl2pPr marL="450708" indent="0" algn="ctr">
              <a:buNone/>
              <a:defRPr sz="1972"/>
            </a:lvl2pPr>
            <a:lvl3pPr marL="901416" indent="0" algn="ctr">
              <a:buNone/>
              <a:defRPr sz="1774"/>
            </a:lvl3pPr>
            <a:lvl4pPr marL="1352123" indent="0" algn="ctr">
              <a:buNone/>
              <a:defRPr sz="1577"/>
            </a:lvl4pPr>
            <a:lvl5pPr marL="1802831" indent="0" algn="ctr">
              <a:buNone/>
              <a:defRPr sz="1577"/>
            </a:lvl5pPr>
            <a:lvl6pPr marL="2253539" indent="0" algn="ctr">
              <a:buNone/>
              <a:defRPr sz="1577"/>
            </a:lvl6pPr>
            <a:lvl7pPr marL="2704247" indent="0" algn="ctr">
              <a:buNone/>
              <a:defRPr sz="1577"/>
            </a:lvl7pPr>
            <a:lvl8pPr marL="3154954" indent="0" algn="ctr">
              <a:buNone/>
              <a:defRPr sz="1577"/>
            </a:lvl8pPr>
            <a:lvl9pPr marL="3605662" indent="0" algn="ctr">
              <a:buNone/>
              <a:defRPr sz="1577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6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938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519" y="365125"/>
            <a:ext cx="1943606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9701" y="365125"/>
            <a:ext cx="571814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75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42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006" y="1709740"/>
            <a:ext cx="7774424" cy="2852737"/>
          </a:xfrm>
        </p:spPr>
        <p:txBody>
          <a:bodyPr anchor="b"/>
          <a:lstStyle>
            <a:lvl1pPr>
              <a:defRPr sz="591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5006" y="4589465"/>
            <a:ext cx="7774424" cy="1500187"/>
          </a:xfrm>
        </p:spPr>
        <p:txBody>
          <a:bodyPr/>
          <a:lstStyle>
            <a:lvl1pPr marL="0" indent="0">
              <a:buNone/>
              <a:defRPr sz="2366">
                <a:solidFill>
                  <a:schemeClr val="tx1"/>
                </a:solidFill>
              </a:defRPr>
            </a:lvl1pPr>
            <a:lvl2pPr marL="450708" indent="0">
              <a:buNone/>
              <a:defRPr sz="1972">
                <a:solidFill>
                  <a:schemeClr val="tx1">
                    <a:tint val="75000"/>
                  </a:schemeClr>
                </a:solidFill>
              </a:defRPr>
            </a:lvl2pPr>
            <a:lvl3pPr marL="901416" indent="0">
              <a:buNone/>
              <a:defRPr sz="1774">
                <a:solidFill>
                  <a:schemeClr val="tx1">
                    <a:tint val="75000"/>
                  </a:schemeClr>
                </a:solidFill>
              </a:defRPr>
            </a:lvl3pPr>
            <a:lvl4pPr marL="1352123" indent="0">
              <a:buNone/>
              <a:defRPr sz="1577">
                <a:solidFill>
                  <a:schemeClr val="tx1">
                    <a:tint val="75000"/>
                  </a:schemeClr>
                </a:solidFill>
              </a:defRPr>
            </a:lvl4pPr>
            <a:lvl5pPr marL="1802831" indent="0">
              <a:buNone/>
              <a:defRPr sz="1577">
                <a:solidFill>
                  <a:schemeClr val="tx1">
                    <a:tint val="75000"/>
                  </a:schemeClr>
                </a:solidFill>
              </a:defRPr>
            </a:lvl5pPr>
            <a:lvl6pPr marL="2253539" indent="0">
              <a:buNone/>
              <a:defRPr sz="1577">
                <a:solidFill>
                  <a:schemeClr val="tx1">
                    <a:tint val="75000"/>
                  </a:schemeClr>
                </a:solidFill>
              </a:defRPr>
            </a:lvl6pPr>
            <a:lvl7pPr marL="2704247" indent="0">
              <a:buNone/>
              <a:defRPr sz="1577">
                <a:solidFill>
                  <a:schemeClr val="tx1">
                    <a:tint val="75000"/>
                  </a:schemeClr>
                </a:solidFill>
              </a:defRPr>
            </a:lvl7pPr>
            <a:lvl8pPr marL="3154954" indent="0">
              <a:buNone/>
              <a:defRPr sz="1577">
                <a:solidFill>
                  <a:schemeClr val="tx1">
                    <a:tint val="75000"/>
                  </a:schemeClr>
                </a:solidFill>
              </a:defRPr>
            </a:lvl8pPr>
            <a:lvl9pPr marL="3605662" indent="0">
              <a:buNone/>
              <a:defRPr sz="15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84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9700" y="1825625"/>
            <a:ext cx="3830876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3249" y="1825625"/>
            <a:ext cx="3830876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40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75" y="365127"/>
            <a:ext cx="7774424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875" y="1681163"/>
            <a:ext cx="3813270" cy="823912"/>
          </a:xfrm>
        </p:spPr>
        <p:txBody>
          <a:bodyPr anchor="b"/>
          <a:lstStyle>
            <a:lvl1pPr marL="0" indent="0">
              <a:buNone/>
              <a:defRPr sz="2366" b="1"/>
            </a:lvl1pPr>
            <a:lvl2pPr marL="450708" indent="0">
              <a:buNone/>
              <a:defRPr sz="1972" b="1"/>
            </a:lvl2pPr>
            <a:lvl3pPr marL="901416" indent="0">
              <a:buNone/>
              <a:defRPr sz="1774" b="1"/>
            </a:lvl3pPr>
            <a:lvl4pPr marL="1352123" indent="0">
              <a:buNone/>
              <a:defRPr sz="1577" b="1"/>
            </a:lvl4pPr>
            <a:lvl5pPr marL="1802831" indent="0">
              <a:buNone/>
              <a:defRPr sz="1577" b="1"/>
            </a:lvl5pPr>
            <a:lvl6pPr marL="2253539" indent="0">
              <a:buNone/>
              <a:defRPr sz="1577" b="1"/>
            </a:lvl6pPr>
            <a:lvl7pPr marL="2704247" indent="0">
              <a:buNone/>
              <a:defRPr sz="1577" b="1"/>
            </a:lvl7pPr>
            <a:lvl8pPr marL="3154954" indent="0">
              <a:buNone/>
              <a:defRPr sz="1577" b="1"/>
            </a:lvl8pPr>
            <a:lvl9pPr marL="3605662" indent="0">
              <a:buNone/>
              <a:defRPr sz="1577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5" y="2505075"/>
            <a:ext cx="381327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3249" y="1681163"/>
            <a:ext cx="3832050" cy="823912"/>
          </a:xfrm>
        </p:spPr>
        <p:txBody>
          <a:bodyPr anchor="b"/>
          <a:lstStyle>
            <a:lvl1pPr marL="0" indent="0">
              <a:buNone/>
              <a:defRPr sz="2366" b="1"/>
            </a:lvl1pPr>
            <a:lvl2pPr marL="450708" indent="0">
              <a:buNone/>
              <a:defRPr sz="1972" b="1"/>
            </a:lvl2pPr>
            <a:lvl3pPr marL="901416" indent="0">
              <a:buNone/>
              <a:defRPr sz="1774" b="1"/>
            </a:lvl3pPr>
            <a:lvl4pPr marL="1352123" indent="0">
              <a:buNone/>
              <a:defRPr sz="1577" b="1"/>
            </a:lvl4pPr>
            <a:lvl5pPr marL="1802831" indent="0">
              <a:buNone/>
              <a:defRPr sz="1577" b="1"/>
            </a:lvl5pPr>
            <a:lvl6pPr marL="2253539" indent="0">
              <a:buNone/>
              <a:defRPr sz="1577" b="1"/>
            </a:lvl6pPr>
            <a:lvl7pPr marL="2704247" indent="0">
              <a:buNone/>
              <a:defRPr sz="1577" b="1"/>
            </a:lvl7pPr>
            <a:lvl8pPr marL="3154954" indent="0">
              <a:buNone/>
              <a:defRPr sz="1577" b="1"/>
            </a:lvl8pPr>
            <a:lvl9pPr marL="3605662" indent="0">
              <a:buNone/>
              <a:defRPr sz="1577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3249" y="2505075"/>
            <a:ext cx="383205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66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50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64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75" y="457200"/>
            <a:ext cx="2907193" cy="1600200"/>
          </a:xfrm>
        </p:spPr>
        <p:txBody>
          <a:bodyPr anchor="b"/>
          <a:lstStyle>
            <a:lvl1pPr>
              <a:defRPr sz="3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2050" y="987427"/>
            <a:ext cx="4563249" cy="4873625"/>
          </a:xfrm>
        </p:spPr>
        <p:txBody>
          <a:bodyPr/>
          <a:lstStyle>
            <a:lvl1pPr>
              <a:defRPr sz="3155"/>
            </a:lvl1pPr>
            <a:lvl2pPr>
              <a:defRPr sz="2760"/>
            </a:lvl2pPr>
            <a:lvl3pPr>
              <a:defRPr sz="2366"/>
            </a:lvl3pPr>
            <a:lvl4pPr>
              <a:defRPr sz="1972"/>
            </a:lvl4pPr>
            <a:lvl5pPr>
              <a:defRPr sz="1972"/>
            </a:lvl5pPr>
            <a:lvl6pPr>
              <a:defRPr sz="1972"/>
            </a:lvl6pPr>
            <a:lvl7pPr>
              <a:defRPr sz="1972"/>
            </a:lvl7pPr>
            <a:lvl8pPr>
              <a:defRPr sz="1972"/>
            </a:lvl8pPr>
            <a:lvl9pPr>
              <a:defRPr sz="197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875" y="2057400"/>
            <a:ext cx="2907193" cy="3811588"/>
          </a:xfrm>
        </p:spPr>
        <p:txBody>
          <a:bodyPr/>
          <a:lstStyle>
            <a:lvl1pPr marL="0" indent="0">
              <a:buNone/>
              <a:defRPr sz="1577"/>
            </a:lvl1pPr>
            <a:lvl2pPr marL="450708" indent="0">
              <a:buNone/>
              <a:defRPr sz="1380"/>
            </a:lvl2pPr>
            <a:lvl3pPr marL="901416" indent="0">
              <a:buNone/>
              <a:defRPr sz="1183"/>
            </a:lvl3pPr>
            <a:lvl4pPr marL="1352123" indent="0">
              <a:buNone/>
              <a:defRPr sz="986"/>
            </a:lvl4pPr>
            <a:lvl5pPr marL="1802831" indent="0">
              <a:buNone/>
              <a:defRPr sz="986"/>
            </a:lvl5pPr>
            <a:lvl6pPr marL="2253539" indent="0">
              <a:buNone/>
              <a:defRPr sz="986"/>
            </a:lvl6pPr>
            <a:lvl7pPr marL="2704247" indent="0">
              <a:buNone/>
              <a:defRPr sz="986"/>
            </a:lvl7pPr>
            <a:lvl8pPr marL="3154954" indent="0">
              <a:buNone/>
              <a:defRPr sz="986"/>
            </a:lvl8pPr>
            <a:lvl9pPr marL="3605662" indent="0">
              <a:buNone/>
              <a:defRPr sz="98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5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75" y="457200"/>
            <a:ext cx="2907193" cy="1600200"/>
          </a:xfrm>
        </p:spPr>
        <p:txBody>
          <a:bodyPr anchor="b"/>
          <a:lstStyle>
            <a:lvl1pPr>
              <a:defRPr sz="315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32050" y="987427"/>
            <a:ext cx="4563249" cy="4873625"/>
          </a:xfrm>
        </p:spPr>
        <p:txBody>
          <a:bodyPr anchor="t"/>
          <a:lstStyle>
            <a:lvl1pPr marL="0" indent="0">
              <a:buNone/>
              <a:defRPr sz="3155"/>
            </a:lvl1pPr>
            <a:lvl2pPr marL="450708" indent="0">
              <a:buNone/>
              <a:defRPr sz="2760"/>
            </a:lvl2pPr>
            <a:lvl3pPr marL="901416" indent="0">
              <a:buNone/>
              <a:defRPr sz="2366"/>
            </a:lvl3pPr>
            <a:lvl4pPr marL="1352123" indent="0">
              <a:buNone/>
              <a:defRPr sz="1972"/>
            </a:lvl4pPr>
            <a:lvl5pPr marL="1802831" indent="0">
              <a:buNone/>
              <a:defRPr sz="1972"/>
            </a:lvl5pPr>
            <a:lvl6pPr marL="2253539" indent="0">
              <a:buNone/>
              <a:defRPr sz="1972"/>
            </a:lvl6pPr>
            <a:lvl7pPr marL="2704247" indent="0">
              <a:buNone/>
              <a:defRPr sz="1972"/>
            </a:lvl7pPr>
            <a:lvl8pPr marL="3154954" indent="0">
              <a:buNone/>
              <a:defRPr sz="1972"/>
            </a:lvl8pPr>
            <a:lvl9pPr marL="3605662" indent="0">
              <a:buNone/>
              <a:defRPr sz="197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875" y="2057400"/>
            <a:ext cx="2907193" cy="3811588"/>
          </a:xfrm>
        </p:spPr>
        <p:txBody>
          <a:bodyPr/>
          <a:lstStyle>
            <a:lvl1pPr marL="0" indent="0">
              <a:buNone/>
              <a:defRPr sz="1577"/>
            </a:lvl1pPr>
            <a:lvl2pPr marL="450708" indent="0">
              <a:buNone/>
              <a:defRPr sz="1380"/>
            </a:lvl2pPr>
            <a:lvl3pPr marL="901416" indent="0">
              <a:buNone/>
              <a:defRPr sz="1183"/>
            </a:lvl3pPr>
            <a:lvl4pPr marL="1352123" indent="0">
              <a:buNone/>
              <a:defRPr sz="986"/>
            </a:lvl4pPr>
            <a:lvl5pPr marL="1802831" indent="0">
              <a:buNone/>
              <a:defRPr sz="986"/>
            </a:lvl5pPr>
            <a:lvl6pPr marL="2253539" indent="0">
              <a:buNone/>
              <a:defRPr sz="986"/>
            </a:lvl6pPr>
            <a:lvl7pPr marL="2704247" indent="0">
              <a:buNone/>
              <a:defRPr sz="986"/>
            </a:lvl7pPr>
            <a:lvl8pPr marL="3154954" indent="0">
              <a:buNone/>
              <a:defRPr sz="986"/>
            </a:lvl8pPr>
            <a:lvl9pPr marL="3605662" indent="0">
              <a:buNone/>
              <a:defRPr sz="98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09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9701" y="365127"/>
            <a:ext cx="77744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701" y="1825625"/>
            <a:ext cx="77744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700" y="6356352"/>
            <a:ext cx="20281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F6737-A3AD-4DC6-BE46-27F84B31DDF8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5830" y="6356352"/>
            <a:ext cx="30421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66014" y="6356352"/>
            <a:ext cx="20281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891EB-F128-4604-89C6-5DFDC22BB5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79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01416" rtl="0" eaLnBrk="1" latinLnBrk="0" hangingPunct="1">
        <a:lnSpc>
          <a:spcPct val="90000"/>
        </a:lnSpc>
        <a:spcBef>
          <a:spcPct val="0"/>
        </a:spcBef>
        <a:buNone/>
        <a:defRPr sz="43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354" indent="-225354" algn="l" defTabSz="901416" rtl="0" eaLnBrk="1" latinLnBrk="0" hangingPunct="1">
        <a:lnSpc>
          <a:spcPct val="90000"/>
        </a:lnSpc>
        <a:spcBef>
          <a:spcPts val="986"/>
        </a:spcBef>
        <a:buFont typeface="Arial" panose="020B0604020202020204" pitchFamily="34" charset="0"/>
        <a:buChar char="•"/>
        <a:defRPr sz="2760" kern="1200">
          <a:solidFill>
            <a:schemeClr val="tx1"/>
          </a:solidFill>
          <a:latin typeface="+mn-lt"/>
          <a:ea typeface="+mn-ea"/>
          <a:cs typeface="+mn-cs"/>
        </a:defRPr>
      </a:lvl1pPr>
      <a:lvl2pPr marL="676062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2366" kern="1200">
          <a:solidFill>
            <a:schemeClr val="tx1"/>
          </a:solidFill>
          <a:latin typeface="+mn-lt"/>
          <a:ea typeface="+mn-ea"/>
          <a:cs typeface="+mn-cs"/>
        </a:defRPr>
      </a:lvl2pPr>
      <a:lvl3pPr marL="1126769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972" kern="1200">
          <a:solidFill>
            <a:schemeClr val="tx1"/>
          </a:solidFill>
          <a:latin typeface="+mn-lt"/>
          <a:ea typeface="+mn-ea"/>
          <a:cs typeface="+mn-cs"/>
        </a:defRPr>
      </a:lvl3pPr>
      <a:lvl4pPr marL="1577477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774" kern="1200">
          <a:solidFill>
            <a:schemeClr val="tx1"/>
          </a:solidFill>
          <a:latin typeface="+mn-lt"/>
          <a:ea typeface="+mn-ea"/>
          <a:cs typeface="+mn-cs"/>
        </a:defRPr>
      </a:lvl4pPr>
      <a:lvl5pPr marL="2028185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774" kern="1200">
          <a:solidFill>
            <a:schemeClr val="tx1"/>
          </a:solidFill>
          <a:latin typeface="+mn-lt"/>
          <a:ea typeface="+mn-ea"/>
          <a:cs typeface="+mn-cs"/>
        </a:defRPr>
      </a:lvl5pPr>
      <a:lvl6pPr marL="2478893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774" kern="1200">
          <a:solidFill>
            <a:schemeClr val="tx1"/>
          </a:solidFill>
          <a:latin typeface="+mn-lt"/>
          <a:ea typeface="+mn-ea"/>
          <a:cs typeface="+mn-cs"/>
        </a:defRPr>
      </a:lvl6pPr>
      <a:lvl7pPr marL="2929600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774" kern="1200">
          <a:solidFill>
            <a:schemeClr val="tx1"/>
          </a:solidFill>
          <a:latin typeface="+mn-lt"/>
          <a:ea typeface="+mn-ea"/>
          <a:cs typeface="+mn-cs"/>
        </a:defRPr>
      </a:lvl7pPr>
      <a:lvl8pPr marL="3380308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774" kern="1200">
          <a:solidFill>
            <a:schemeClr val="tx1"/>
          </a:solidFill>
          <a:latin typeface="+mn-lt"/>
          <a:ea typeface="+mn-ea"/>
          <a:cs typeface="+mn-cs"/>
        </a:defRPr>
      </a:lvl8pPr>
      <a:lvl9pPr marL="3831016" indent="-225354" algn="l" defTabSz="901416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1pPr>
      <a:lvl2pPr marL="450708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2pPr>
      <a:lvl3pPr marL="901416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3pPr>
      <a:lvl4pPr marL="1352123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4pPr>
      <a:lvl5pPr marL="1802831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5pPr>
      <a:lvl6pPr marL="2253539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6pPr>
      <a:lvl7pPr marL="2704247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7pPr>
      <a:lvl8pPr marL="3154954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8pPr>
      <a:lvl9pPr marL="3605662" algn="l" defTabSz="901416" rtl="0" eaLnBrk="1" latinLnBrk="0" hangingPunct="1">
        <a:defRPr sz="17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35794226-8B8E-48EF-98E5-E344619A3C91}"/>
              </a:ext>
            </a:extLst>
          </p:cNvPr>
          <p:cNvGrpSpPr/>
          <p:nvPr/>
        </p:nvGrpSpPr>
        <p:grpSpPr>
          <a:xfrm>
            <a:off x="0" y="498877"/>
            <a:ext cx="5070366" cy="4367832"/>
            <a:chOff x="0" y="498877"/>
            <a:chExt cx="5070366" cy="436783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43402AE7-1879-4FDC-BE38-DDBEAE9C9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0"/>
            <a:stretch/>
          </p:blipFill>
          <p:spPr>
            <a:xfrm>
              <a:off x="148046" y="660460"/>
              <a:ext cx="4922320" cy="4206249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188477D4-2B72-4898-A0EC-33BFA894CB07}"/>
                </a:ext>
              </a:extLst>
            </p:cNvPr>
            <p:cNvSpPr txBox="1"/>
            <p:nvPr/>
          </p:nvSpPr>
          <p:spPr>
            <a:xfrm>
              <a:off x="2316764" y="552738"/>
              <a:ext cx="5848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BRCA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90439137-AD63-4408-BE65-B0975211EAAA}"/>
                </a:ext>
              </a:extLst>
            </p:cNvPr>
            <p:cNvSpPr txBox="1"/>
            <p:nvPr/>
          </p:nvSpPr>
          <p:spPr>
            <a:xfrm>
              <a:off x="0" y="498877"/>
              <a:ext cx="5848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43F4384-42C5-4129-8B22-6FE7B92E5129}"/>
              </a:ext>
            </a:extLst>
          </p:cNvPr>
          <p:cNvGrpSpPr/>
          <p:nvPr/>
        </p:nvGrpSpPr>
        <p:grpSpPr>
          <a:xfrm>
            <a:off x="4923262" y="498877"/>
            <a:ext cx="4100131" cy="3105957"/>
            <a:chOff x="4879717" y="498877"/>
            <a:chExt cx="4100131" cy="3105957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37D7A21C-1CE9-4013-8229-9D378E403F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9" r="-1213"/>
            <a:stretch/>
          </p:blipFill>
          <p:spPr>
            <a:xfrm>
              <a:off x="5273950" y="660460"/>
              <a:ext cx="3705898" cy="2944374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9263434D-26E8-4746-97C5-7EA431358303}"/>
                </a:ext>
              </a:extLst>
            </p:cNvPr>
            <p:cNvSpPr txBox="1"/>
            <p:nvPr/>
          </p:nvSpPr>
          <p:spPr>
            <a:xfrm>
              <a:off x="6946642" y="552738"/>
              <a:ext cx="5848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PAAD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68221E13-6047-4993-A584-9AFE40C61AC3}"/>
                </a:ext>
              </a:extLst>
            </p:cNvPr>
            <p:cNvSpPr txBox="1"/>
            <p:nvPr/>
          </p:nvSpPr>
          <p:spPr>
            <a:xfrm>
              <a:off x="4879717" y="498877"/>
              <a:ext cx="5848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FF3970D-21B4-4761-A6BE-09ED835D85F4}"/>
              </a:ext>
            </a:extLst>
          </p:cNvPr>
          <p:cNvSpPr txBox="1"/>
          <p:nvPr/>
        </p:nvSpPr>
        <p:spPr>
          <a:xfrm>
            <a:off x="625481" y="4974431"/>
            <a:ext cx="7736093" cy="529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S6. Bubble charts showing the Gene Ontology analysis between KRAS-low and KRAS-high cohorts in BRCA (A) and PAAD (B). </a:t>
            </a:r>
            <a:r>
              <a:rPr lang="en-US" sz="1000" b="1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000" b="1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ot sizes imply the gene numbers in each signaling and colors suggest the –lg of p-value. </a:t>
            </a:r>
            <a:endParaRPr lang="en-US" sz="1000" kern="100" dirty="0">
              <a:solidFill>
                <a:srgbClr val="FF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417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48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Lei Shi</dc:creator>
  <cp:lastModifiedBy>MDPI</cp:lastModifiedBy>
  <cp:revision>7</cp:revision>
  <dcterms:created xsi:type="dcterms:W3CDTF">2021-10-06T03:08:13Z</dcterms:created>
  <dcterms:modified xsi:type="dcterms:W3CDTF">2022-04-22T11:53:41Z</dcterms:modified>
</cp:coreProperties>
</file>