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</p:sldIdLst>
  <p:sldSz cx="6858000" cy="9013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1098" y="-34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75180"/>
            <a:ext cx="5829300" cy="313814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734345"/>
            <a:ext cx="5143500" cy="2176254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7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58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79903"/>
            <a:ext cx="1478756" cy="7638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79903"/>
            <a:ext cx="4350544" cy="7638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73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86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47199"/>
            <a:ext cx="5915025" cy="374950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032171"/>
            <a:ext cx="5915025" cy="19717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40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399514"/>
            <a:ext cx="2914650" cy="5719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399514"/>
            <a:ext cx="2914650" cy="5719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96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79905"/>
            <a:ext cx="5915025" cy="17422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09640"/>
            <a:ext cx="2901255" cy="10829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292550"/>
            <a:ext cx="2901255" cy="48428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09640"/>
            <a:ext cx="2915543" cy="10829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292550"/>
            <a:ext cx="2915543" cy="48428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60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573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568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0922"/>
            <a:ext cx="2211884" cy="21032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297826"/>
            <a:ext cx="3471863" cy="64056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04147"/>
            <a:ext cx="2211884" cy="500976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889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0922"/>
            <a:ext cx="2211884" cy="21032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297826"/>
            <a:ext cx="3471863" cy="6405658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04147"/>
            <a:ext cx="2211884" cy="500976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476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79905"/>
            <a:ext cx="5915025" cy="1742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399514"/>
            <a:ext cx="5915025" cy="5719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354482"/>
            <a:ext cx="1543050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CBCD8-1539-45DA-9F82-E8D0B2D9A5B3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354482"/>
            <a:ext cx="2314575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354482"/>
            <a:ext cx="1543050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D03CF-C621-4FF0-A9D6-470BCBD743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2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EE3BC14-DB08-454C-8927-D729CAD62C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24" y="756101"/>
            <a:ext cx="2621913" cy="185599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6F893B0-B719-4CEC-9445-4D43C34E8517}"/>
              </a:ext>
            </a:extLst>
          </p:cNvPr>
          <p:cNvSpPr txBox="1"/>
          <p:nvPr/>
        </p:nvSpPr>
        <p:spPr>
          <a:xfrm>
            <a:off x="154017" y="329749"/>
            <a:ext cx="30817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altLang="zh-CN" sz="800" dirty="0">
                <a:latin typeface="Arial" panose="020B0604020202020204" pitchFamily="34" charset="0"/>
              </a:rPr>
              <a:t>Concordance Index = 53.09, Log−Rank Equal Curves p=0.3983, R^2=0.011/0.98</a:t>
            </a:r>
            <a:r>
              <a:rPr lang="zh-CN" altLang="en-US" sz="800" dirty="0">
                <a:latin typeface="Arial" panose="020B0604020202020204" pitchFamily="34" charset="0"/>
              </a:rPr>
              <a:t>，</a:t>
            </a:r>
            <a:r>
              <a:rPr lang="en-US" altLang="zh-CN" sz="800" dirty="0">
                <a:latin typeface="Arial" panose="020B0604020202020204" pitchFamily="34" charset="0"/>
              </a:rPr>
              <a:t>Risk Groups Hazard Ratio = 1.17 (conf. int. 0.81~1.69), p=0.402</a:t>
            </a:r>
            <a:endParaRPr lang="zh-CN" altLang="en-US" sz="8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5F9AF24-79E0-41B5-AA09-56D11EDD0031}"/>
              </a:ext>
            </a:extLst>
          </p:cNvPr>
          <p:cNvSpPr txBox="1"/>
          <p:nvPr/>
        </p:nvSpPr>
        <p:spPr>
          <a:xfrm rot="16200000">
            <a:off x="-307916" y="1446083"/>
            <a:ext cx="111150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</a:rPr>
              <a:t>Survival Months</a:t>
            </a:r>
            <a:endParaRPr lang="zh-CN" altLang="en-US" sz="800" dirty="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89A3425-F2A1-4DCA-A41C-04E22511F8B2}"/>
              </a:ext>
            </a:extLst>
          </p:cNvPr>
          <p:cNvGrpSpPr/>
          <p:nvPr/>
        </p:nvGrpSpPr>
        <p:grpSpPr>
          <a:xfrm>
            <a:off x="208010" y="5526499"/>
            <a:ext cx="3292580" cy="1795188"/>
            <a:chOff x="243456" y="6585702"/>
            <a:chExt cx="3292580" cy="1795188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87527695-897D-4215-A637-8371695C2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204" y="6781632"/>
              <a:ext cx="2820762" cy="1380464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22A388EA-8BC0-4BE8-92D1-8CA51273E7AD}"/>
                </a:ext>
              </a:extLst>
            </p:cNvPr>
            <p:cNvSpPr txBox="1"/>
            <p:nvPr/>
          </p:nvSpPr>
          <p:spPr>
            <a:xfrm>
              <a:off x="715274" y="6585702"/>
              <a:ext cx="282076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800" dirty="0">
                  <a:latin typeface="Arial" panose="020B0604020202020204" pitchFamily="34" charset="0"/>
                </a:rPr>
                <a:t>Gene Expression by Risk Group</a:t>
              </a:r>
              <a:r>
                <a:rPr lang="en-GB" altLang="zh-CN" sz="800" dirty="0">
                  <a:latin typeface="Arial" panose="020B0604020202020204" pitchFamily="34" charset="0"/>
                </a:rPr>
                <a:t>,</a:t>
              </a:r>
              <a:r>
                <a:rPr lang="zh-CN" altLang="en-US" sz="800" dirty="0">
                  <a:latin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</a:rPr>
                <a:t>p-value=1.04e-37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60BA8762-2BDD-4EAF-9CBD-8D80206892A1}"/>
                </a:ext>
              </a:extLst>
            </p:cNvPr>
            <p:cNvSpPr txBox="1"/>
            <p:nvPr/>
          </p:nvSpPr>
          <p:spPr>
            <a:xfrm rot="16200000">
              <a:off x="-288203" y="7344480"/>
              <a:ext cx="127876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</a:rPr>
                <a:t>Gene Expression Level</a:t>
              </a:r>
              <a:endParaRPr lang="zh-CN" altLang="en-US" sz="800" dirty="0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D1AE5791-8218-403C-A103-CA199F7031D5}"/>
                </a:ext>
              </a:extLst>
            </p:cNvPr>
            <p:cNvSpPr txBox="1"/>
            <p:nvPr/>
          </p:nvSpPr>
          <p:spPr>
            <a:xfrm>
              <a:off x="1453656" y="8165446"/>
              <a:ext cx="91585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800" dirty="0">
                  <a:latin typeface="Arial" panose="020B0604020202020204" pitchFamily="34" charset="0"/>
                </a:rPr>
                <a:t>KRAS</a:t>
              </a: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C2DDE46A-54F7-4478-9C61-77E3430E5E31}"/>
              </a:ext>
            </a:extLst>
          </p:cNvPr>
          <p:cNvSpPr txBox="1"/>
          <p:nvPr/>
        </p:nvSpPr>
        <p:spPr>
          <a:xfrm>
            <a:off x="232528" y="123111"/>
            <a:ext cx="27374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1000" b="1" dirty="0">
                <a:latin typeface="Arial" panose="020B0604020202020204" pitchFamily="34" charset="0"/>
              </a:rPr>
              <a:t>Tothill Bowtell Survival Ovarian GSE9891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F304A51B-C115-41A7-813A-CDCBB72B8B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257" y="756101"/>
            <a:ext cx="2629328" cy="1855996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FD29DCDB-89B8-44BC-947A-0038EE48202E}"/>
              </a:ext>
            </a:extLst>
          </p:cNvPr>
          <p:cNvSpPr txBox="1"/>
          <p:nvPr/>
        </p:nvSpPr>
        <p:spPr>
          <a:xfrm>
            <a:off x="3947632" y="329749"/>
            <a:ext cx="27373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t-BR" altLang="zh-CN" sz="800" dirty="0">
                <a:latin typeface="Arial" panose="020B0604020202020204" pitchFamily="34" charset="0"/>
              </a:rPr>
              <a:t>Concordance Index = 55.38, Log−Rank Equal Curves p=0.06544, R^2=0.007/0.989</a:t>
            </a:r>
            <a:r>
              <a:rPr lang="zh-CN" altLang="en-US" sz="800" dirty="0">
                <a:latin typeface="Arial" panose="020B0604020202020204" pitchFamily="34" charset="0"/>
              </a:rPr>
              <a:t>，</a:t>
            </a:r>
            <a:r>
              <a:rPr lang="en-US" altLang="zh-CN" sz="800" dirty="0">
                <a:latin typeface="Arial" panose="020B0604020202020204" pitchFamily="34" charset="0"/>
              </a:rPr>
              <a:t>Risk Groups Hazard Ratio = 1.48 (conf. int. 0.97~2.26), p=0.06893</a:t>
            </a:r>
            <a:endParaRPr lang="zh-CN" altLang="en-US" sz="8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3C82437-E3AD-4DB6-AFD0-C74658974AD7}"/>
              </a:ext>
            </a:extLst>
          </p:cNvPr>
          <p:cNvSpPr txBox="1"/>
          <p:nvPr/>
        </p:nvSpPr>
        <p:spPr>
          <a:xfrm rot="16200000">
            <a:off x="3267004" y="1374964"/>
            <a:ext cx="96926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</a:rPr>
              <a:t>Survival Months</a:t>
            </a:r>
            <a:endParaRPr lang="zh-CN" altLang="en-US" sz="800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4874C55-3925-4F99-A662-315C56D549FD}"/>
              </a:ext>
            </a:extLst>
          </p:cNvPr>
          <p:cNvSpPr txBox="1"/>
          <p:nvPr/>
        </p:nvSpPr>
        <p:spPr>
          <a:xfrm>
            <a:off x="4068043" y="123111"/>
            <a:ext cx="262932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Zhao Renal Kidney GSE3538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D04EA45C-AF06-4836-A633-38583199AAFD}"/>
              </a:ext>
            </a:extLst>
          </p:cNvPr>
          <p:cNvGrpSpPr/>
          <p:nvPr/>
        </p:nvGrpSpPr>
        <p:grpSpPr>
          <a:xfrm>
            <a:off x="3748584" y="5526499"/>
            <a:ext cx="3062187" cy="1795188"/>
            <a:chOff x="3456826" y="6585702"/>
            <a:chExt cx="3062187" cy="1795188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DF5D33D1-3958-442B-B12E-429A52040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7426" y="6781632"/>
              <a:ext cx="2811587" cy="1380464"/>
            </a:xfrm>
            <a:prstGeom prst="rect">
              <a:avLst/>
            </a:prstGeom>
          </p:spPr>
        </p:pic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082BFB85-3C34-4861-A8F0-746B51A2C58F}"/>
                </a:ext>
              </a:extLst>
            </p:cNvPr>
            <p:cNvSpPr txBox="1"/>
            <p:nvPr/>
          </p:nvSpPr>
          <p:spPr>
            <a:xfrm>
              <a:off x="3864469" y="6585702"/>
              <a:ext cx="2529974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800" dirty="0">
                  <a:latin typeface="Arial" panose="020B0604020202020204" pitchFamily="34" charset="0"/>
                </a:rPr>
                <a:t>Gene Expression by Risk Group</a:t>
              </a:r>
              <a:r>
                <a:rPr lang="en-GB" altLang="zh-CN" sz="800" dirty="0">
                  <a:latin typeface="Arial" panose="020B0604020202020204" pitchFamily="34" charset="0"/>
                </a:rPr>
                <a:t>, </a:t>
              </a:r>
              <a:r>
                <a:rPr lang="en-US" altLang="zh-CN" sz="800">
                  <a:latin typeface="Arial" panose="020B0604020202020204" pitchFamily="34" charset="0"/>
                </a:rPr>
                <a:t>p-value</a:t>
              </a:r>
              <a:r>
                <a:rPr lang="en-US" altLang="zh-CN" sz="800" dirty="0">
                  <a:latin typeface="Arial" panose="020B0604020202020204" pitchFamily="34" charset="0"/>
                </a:rPr>
                <a:t>=2.7e-31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0C58AFB7-D533-43A7-AC9A-C9E412F7018D}"/>
                </a:ext>
              </a:extLst>
            </p:cNvPr>
            <p:cNvSpPr txBox="1"/>
            <p:nvPr/>
          </p:nvSpPr>
          <p:spPr>
            <a:xfrm rot="16200000">
              <a:off x="2925167" y="7332805"/>
              <a:ext cx="127876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</a:rPr>
                <a:t>Gene Expression Level</a:t>
              </a:r>
              <a:endParaRPr lang="zh-CN" altLang="en-US" sz="800" dirty="0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D958044B-4ECA-436F-8A11-444DE7A6C0AF}"/>
                </a:ext>
              </a:extLst>
            </p:cNvPr>
            <p:cNvSpPr txBox="1"/>
            <p:nvPr/>
          </p:nvSpPr>
          <p:spPr>
            <a:xfrm>
              <a:off x="4945853" y="8165446"/>
              <a:ext cx="91585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800" dirty="0">
                  <a:latin typeface="Arial" panose="020B0604020202020204" pitchFamily="34" charset="0"/>
                </a:rPr>
                <a:t>KRAS</a:t>
              </a: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D76E474F-9422-4514-9DFC-F4826ECC8FBC}"/>
              </a:ext>
            </a:extLst>
          </p:cNvPr>
          <p:cNvSpPr txBox="1"/>
          <p:nvPr/>
        </p:nvSpPr>
        <p:spPr>
          <a:xfrm>
            <a:off x="0" y="0"/>
            <a:ext cx="338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altLang="zh-CN" sz="1000" b="1" dirty="0">
                <a:latin typeface="Arial" panose="020B0604020202020204" pitchFamily="34" charset="0"/>
              </a:rPr>
              <a:t>A</a:t>
            </a:r>
            <a:endParaRPr lang="en-US" altLang="zh-CN" sz="1000" b="1" dirty="0">
              <a:latin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075F723-B64A-4CF6-8408-0B9C72286102}"/>
              </a:ext>
            </a:extLst>
          </p:cNvPr>
          <p:cNvSpPr txBox="1"/>
          <p:nvPr/>
        </p:nvSpPr>
        <p:spPr>
          <a:xfrm>
            <a:off x="3481149" y="0"/>
            <a:ext cx="338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altLang="zh-CN" sz="1000" b="1" dirty="0">
                <a:latin typeface="Arial" panose="020B0604020202020204" pitchFamily="34" charset="0"/>
              </a:rPr>
              <a:t>D</a:t>
            </a:r>
            <a:endParaRPr lang="en-US" altLang="zh-CN" sz="1000" b="1" dirty="0">
              <a:latin typeface="Arial" panose="020B0604020202020204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AA2C12DA-3CD1-4C12-8C23-7D2DB7D55866}"/>
              </a:ext>
            </a:extLst>
          </p:cNvPr>
          <p:cNvSpPr txBox="1"/>
          <p:nvPr/>
        </p:nvSpPr>
        <p:spPr>
          <a:xfrm>
            <a:off x="35445" y="2569235"/>
            <a:ext cx="338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altLang="zh-CN" sz="1000" b="1" dirty="0">
                <a:latin typeface="Arial" panose="020B0604020202020204" pitchFamily="34" charset="0"/>
              </a:rPr>
              <a:t>B</a:t>
            </a:r>
            <a:endParaRPr lang="en-US" altLang="zh-CN" sz="1000" b="1" dirty="0">
              <a:latin typeface="Arial" panose="020B060402020202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1A6A197D-B19E-442A-B7C3-2EDABBD8F9E3}"/>
              </a:ext>
            </a:extLst>
          </p:cNvPr>
          <p:cNvSpPr txBox="1"/>
          <p:nvPr/>
        </p:nvSpPr>
        <p:spPr>
          <a:xfrm>
            <a:off x="3481149" y="2569235"/>
            <a:ext cx="338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altLang="zh-CN" sz="1000" b="1" dirty="0">
                <a:latin typeface="Arial" panose="020B0604020202020204" pitchFamily="34" charset="0"/>
              </a:rPr>
              <a:t>E</a:t>
            </a:r>
            <a:endParaRPr lang="en-US" altLang="zh-CN" sz="1000" b="1" dirty="0">
              <a:latin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F5F96FB-75E3-4EED-9A18-14A5AE1ABFC8}"/>
              </a:ext>
            </a:extLst>
          </p:cNvPr>
          <p:cNvSpPr txBox="1"/>
          <p:nvPr/>
        </p:nvSpPr>
        <p:spPr>
          <a:xfrm>
            <a:off x="140114" y="5334060"/>
            <a:ext cx="338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altLang="zh-CN" sz="1000" b="1" dirty="0">
                <a:latin typeface="Arial" panose="020B0604020202020204" pitchFamily="34" charset="0"/>
              </a:rPr>
              <a:t>C</a:t>
            </a:r>
            <a:endParaRPr lang="en-US" altLang="zh-CN" sz="1000" b="1" dirty="0">
              <a:latin typeface="Arial" panose="020B060402020202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041E746-6AFF-47B8-AA8E-32BDC50B59DB}"/>
              </a:ext>
            </a:extLst>
          </p:cNvPr>
          <p:cNvSpPr txBox="1"/>
          <p:nvPr/>
        </p:nvSpPr>
        <p:spPr>
          <a:xfrm>
            <a:off x="3553083" y="5334060"/>
            <a:ext cx="338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altLang="zh-CN" sz="1000" b="1" dirty="0">
                <a:latin typeface="Arial" panose="020B0604020202020204" pitchFamily="34" charset="0"/>
              </a:rPr>
              <a:t>F</a:t>
            </a:r>
            <a:endParaRPr lang="en-US" altLang="zh-CN" sz="1000" b="1" dirty="0">
              <a:latin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9477FDE-DD80-48E0-A8D5-4696FB2E3C92}"/>
              </a:ext>
            </a:extLst>
          </p:cNvPr>
          <p:cNvGrpSpPr/>
          <p:nvPr/>
        </p:nvGrpSpPr>
        <p:grpSpPr>
          <a:xfrm>
            <a:off x="505584" y="2733469"/>
            <a:ext cx="2751479" cy="2558969"/>
            <a:chOff x="505584" y="2733469"/>
            <a:chExt cx="2751479" cy="2558969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90BF0CA0-E2F8-4508-B918-4EAA22E79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84" y="2733469"/>
              <a:ext cx="2751479" cy="2558969"/>
            </a:xfrm>
            <a:prstGeom prst="rect">
              <a:avLst/>
            </a:prstGeom>
          </p:spPr>
        </p:pic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88C112DD-2FA7-4B61-95DB-AE88E6F630DE}"/>
                </a:ext>
              </a:extLst>
            </p:cNvPr>
            <p:cNvSpPr txBox="1"/>
            <p:nvPr/>
          </p:nvSpPr>
          <p:spPr>
            <a:xfrm>
              <a:off x="1418210" y="3010737"/>
              <a:ext cx="170501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800" dirty="0">
                  <a:latin typeface="Arial" panose="020B0604020202020204" pitchFamily="34" charset="0"/>
                </a:rPr>
                <a:t>KRAS Low         KRAS High 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C9E4210-7CD9-4F09-B910-7F161290CF9D}"/>
              </a:ext>
            </a:extLst>
          </p:cNvPr>
          <p:cNvGrpSpPr/>
          <p:nvPr/>
        </p:nvGrpSpPr>
        <p:grpSpPr>
          <a:xfrm>
            <a:off x="3939257" y="2733469"/>
            <a:ext cx="2718612" cy="2671658"/>
            <a:chOff x="3939257" y="2733469"/>
            <a:chExt cx="2718612" cy="2671658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3FDDD9C6-3B55-4A68-B7C5-50A58C7CE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9257" y="2733469"/>
              <a:ext cx="2718612" cy="2671658"/>
            </a:xfrm>
            <a:prstGeom prst="rect">
              <a:avLst/>
            </a:prstGeom>
          </p:spPr>
        </p:pic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2F538F39-A800-4B22-8338-268F758BE3EA}"/>
                </a:ext>
              </a:extLst>
            </p:cNvPr>
            <p:cNvSpPr txBox="1"/>
            <p:nvPr/>
          </p:nvSpPr>
          <p:spPr>
            <a:xfrm>
              <a:off x="4794247" y="3010737"/>
              <a:ext cx="170501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800" dirty="0">
                  <a:latin typeface="Arial" panose="020B0604020202020204" pitchFamily="34" charset="0"/>
                </a:rPr>
                <a:t>KRAS Low         KRAS High 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70874329-1FD6-43D6-A968-4E632D4D5AAB}"/>
              </a:ext>
            </a:extLst>
          </p:cNvPr>
          <p:cNvSpPr txBox="1"/>
          <p:nvPr/>
        </p:nvSpPr>
        <p:spPr>
          <a:xfrm>
            <a:off x="374223" y="7483306"/>
            <a:ext cx="6177600" cy="1452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</a:t>
            </a:r>
            <a:r>
              <a:rPr lang="en-US" sz="1000" b="1" kern="10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Figure S3. </a:t>
            </a: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The expression level and prognostic values of KRAS for OS from the training cohorts via </a:t>
            </a:r>
            <a:r>
              <a:rPr lang="en-US" sz="1000" b="1" kern="100" dirty="0" err="1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SurvExpress</a:t>
            </a: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Platform.</a:t>
            </a:r>
            <a:r>
              <a:rPr lang="en-US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A and D, Kaplan-Meier curves for survival of KRAS between high- and low-risk groups in ovarian cancer (A) and kidney cancer (D) </a:t>
            </a:r>
            <a:r>
              <a:rPr lang="en-US" sz="1000" kern="100" dirty="0">
                <a:solidFill>
                  <a:srgbClr val="FF0000"/>
                </a:solidFill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obtained from the studies of GSE9891 and GSE3538, respectively</a:t>
            </a:r>
            <a:r>
              <a:rPr lang="en-US" sz="1000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B and E, Heatmaps showing the KRAS level in high- and low-risk groups in ovarian cancer (B) and kidney cancer (E). C and F, Histogram figures showing the KRAS level in high- and low-risk groups in ovarian cancer (C) and kidney cancer (F).</a:t>
            </a:r>
            <a:endParaRPr lang="en-US" sz="10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017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234</Words>
  <Application>Microsoft Office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Lei Shi</dc:creator>
  <cp:lastModifiedBy>MDPI</cp:lastModifiedBy>
  <cp:revision>13</cp:revision>
  <dcterms:created xsi:type="dcterms:W3CDTF">2021-10-06T03:20:49Z</dcterms:created>
  <dcterms:modified xsi:type="dcterms:W3CDTF">2022-04-22T11:52:01Z</dcterms:modified>
</cp:coreProperties>
</file>