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</p:sldIdLst>
  <p:sldSz cx="6858000" cy="9013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00" d="100"/>
          <a:sy n="200" d="100"/>
        </p:scale>
        <p:origin x="-98" y="-7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75180"/>
            <a:ext cx="5829300" cy="313814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734345"/>
            <a:ext cx="5143500" cy="217625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7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58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79903"/>
            <a:ext cx="1478756" cy="7638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79903"/>
            <a:ext cx="4350544" cy="7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73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86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47199"/>
            <a:ext cx="5915025" cy="374950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032171"/>
            <a:ext cx="5915025" cy="19717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40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96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79905"/>
            <a:ext cx="5915025" cy="17422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09640"/>
            <a:ext cx="2901255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292550"/>
            <a:ext cx="2901255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09640"/>
            <a:ext cx="2915543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292550"/>
            <a:ext cx="2915543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60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57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568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97826"/>
            <a:ext cx="3471863" cy="64056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88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97826"/>
            <a:ext cx="3471863" cy="640565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47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79905"/>
            <a:ext cx="5915025" cy="1742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99514"/>
            <a:ext cx="5915025" cy="5719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354482"/>
            <a:ext cx="2314575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id="{B1D4CBA8-A438-452E-8685-9C4A46280FC7}"/>
              </a:ext>
            </a:extLst>
          </p:cNvPr>
          <p:cNvGrpSpPr/>
          <p:nvPr/>
        </p:nvGrpSpPr>
        <p:grpSpPr>
          <a:xfrm>
            <a:off x="86486" y="5470928"/>
            <a:ext cx="3024290" cy="1718024"/>
            <a:chOff x="537271" y="6065862"/>
            <a:chExt cx="3067966" cy="1742835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F5415A7-D166-47DB-9EA0-4EFC15F74A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917" y="6228977"/>
              <a:ext cx="2829320" cy="1400371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16FFB12-D5F5-44D4-9504-87566D5A6909}"/>
                </a:ext>
              </a:extLst>
            </p:cNvPr>
            <p:cNvSpPr txBox="1"/>
            <p:nvPr/>
          </p:nvSpPr>
          <p:spPr>
            <a:xfrm>
              <a:off x="1012982" y="6065862"/>
              <a:ext cx="2566511" cy="21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Gene Expression by Risk Group, p-value=1.72e-12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281DE003-BAA1-4D8C-9BC1-DCFEB0704503}"/>
                </a:ext>
              </a:extLst>
            </p:cNvPr>
            <p:cNvSpPr txBox="1"/>
            <p:nvPr/>
          </p:nvSpPr>
          <p:spPr>
            <a:xfrm rot="16200000">
              <a:off x="-53637" y="6818428"/>
              <a:ext cx="1400372" cy="218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Gene Expression Level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8D4139A2-9F5E-4BE6-BCC6-0C258C897C71}"/>
                </a:ext>
              </a:extLst>
            </p:cNvPr>
            <p:cNvSpPr txBox="1"/>
            <p:nvPr/>
          </p:nvSpPr>
          <p:spPr>
            <a:xfrm>
              <a:off x="1892019" y="7590142"/>
              <a:ext cx="929084" cy="21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KRAS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E20B7651-6AF4-4D27-96C2-DD1762349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121" y="2882494"/>
            <a:ext cx="2510137" cy="2269266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id="{0A9D43FE-24B1-47CD-916C-4B1DBCBE745D}"/>
              </a:ext>
            </a:extLst>
          </p:cNvPr>
          <p:cNvGrpSpPr/>
          <p:nvPr/>
        </p:nvGrpSpPr>
        <p:grpSpPr>
          <a:xfrm>
            <a:off x="3586057" y="5442244"/>
            <a:ext cx="3109522" cy="1746707"/>
            <a:chOff x="3334599" y="6648663"/>
            <a:chExt cx="3154429" cy="1771933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C8A022B6-F708-481E-BFF2-AAB74C4D7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8535" y="6817949"/>
              <a:ext cx="2930493" cy="1443312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3CB9B2D9-FD16-468C-AC7A-147DE51D1EDA}"/>
                </a:ext>
              </a:extLst>
            </p:cNvPr>
            <p:cNvSpPr txBox="1"/>
            <p:nvPr/>
          </p:nvSpPr>
          <p:spPr>
            <a:xfrm rot="16200000">
              <a:off x="2743585" y="7392684"/>
              <a:ext cx="1400371" cy="2183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Gene Expression Level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9A7B0AE9-B67E-488A-B356-D1BC00D3E916}"/>
                </a:ext>
              </a:extLst>
            </p:cNvPr>
            <p:cNvSpPr txBox="1"/>
            <p:nvPr/>
          </p:nvSpPr>
          <p:spPr>
            <a:xfrm>
              <a:off x="4799995" y="8202041"/>
              <a:ext cx="929084" cy="21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KRAS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C356E4BC-7405-48CA-99D3-9D6C24A85266}"/>
                </a:ext>
              </a:extLst>
            </p:cNvPr>
            <p:cNvSpPr txBox="1"/>
            <p:nvPr/>
          </p:nvSpPr>
          <p:spPr>
            <a:xfrm>
              <a:off x="3717795" y="6648663"/>
              <a:ext cx="2566511" cy="21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Gene Expression by Risk Group, p-value=2.73e-45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313C159-A57C-4243-AE33-88A057A6770C}"/>
              </a:ext>
            </a:extLst>
          </p:cNvPr>
          <p:cNvGrpSpPr/>
          <p:nvPr/>
        </p:nvGrpSpPr>
        <p:grpSpPr>
          <a:xfrm>
            <a:off x="-8821" y="20061"/>
            <a:ext cx="3531943" cy="2619098"/>
            <a:chOff x="-24700" y="456176"/>
            <a:chExt cx="3531943" cy="261909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3AFB64C6-ACF1-4F81-838D-00E78C567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225" y="1220608"/>
              <a:ext cx="2742088" cy="1854666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EB3DFE93-CB81-4A9C-B2F5-687B25B8A9B1}"/>
                </a:ext>
              </a:extLst>
            </p:cNvPr>
            <p:cNvSpPr txBox="1"/>
            <p:nvPr/>
          </p:nvSpPr>
          <p:spPr>
            <a:xfrm>
              <a:off x="124054" y="741223"/>
              <a:ext cx="3383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pt-BR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Concordance Index = 72.82, Log−Rank Equal Curves p=0.0002739, R^2=0.147/0.821,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Risk Groups Hazard Ratio = 17 (conf. int. 2.17~133), p=0.00695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9C5A2982-5940-4690-B61A-8BD7D8D716EF}"/>
                </a:ext>
              </a:extLst>
            </p:cNvPr>
            <p:cNvSpPr txBox="1"/>
            <p:nvPr/>
          </p:nvSpPr>
          <p:spPr>
            <a:xfrm rot="16200000">
              <a:off x="-295300" y="1792618"/>
              <a:ext cx="106152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Survival Months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A803B2F1-DDA8-4658-9729-06FA49639BDD}"/>
                </a:ext>
              </a:extLst>
            </p:cNvPr>
            <p:cNvSpPr txBox="1"/>
            <p:nvPr/>
          </p:nvSpPr>
          <p:spPr>
            <a:xfrm>
              <a:off x="639121" y="578687"/>
              <a:ext cx="224772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Smith Beauchamp Lu Colon GSE17537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373F048C-6C2E-4BE5-9608-E2E289B4E89E}"/>
                </a:ext>
              </a:extLst>
            </p:cNvPr>
            <p:cNvSpPr txBox="1"/>
            <p:nvPr/>
          </p:nvSpPr>
          <p:spPr>
            <a:xfrm>
              <a:off x="-24700" y="456176"/>
              <a:ext cx="33877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altLang="zh-CN" sz="1000" b="1" dirty="0">
                  <a:latin typeface="Arial" panose="020B0604020202020204" pitchFamily="34" charset="0"/>
                </a:rPr>
                <a:t>A</a:t>
              </a:r>
              <a:endParaRPr lang="en-US" altLang="zh-CN" sz="10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DC4DFB3-6A6D-44B1-A76C-29E06B277586}"/>
              </a:ext>
            </a:extLst>
          </p:cNvPr>
          <p:cNvGrpSpPr/>
          <p:nvPr/>
        </p:nvGrpSpPr>
        <p:grpSpPr>
          <a:xfrm>
            <a:off x="3474811" y="20061"/>
            <a:ext cx="3383189" cy="2643637"/>
            <a:chOff x="3458932" y="456176"/>
            <a:chExt cx="3383189" cy="2643637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C5B525A5-D2F2-40DC-B85E-322ED0F92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4414" y="1196071"/>
              <a:ext cx="2641051" cy="1903742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8F8668E0-95F8-4709-A2E8-74FD70F08C1C}"/>
                </a:ext>
              </a:extLst>
            </p:cNvPr>
            <p:cNvSpPr txBox="1"/>
            <p:nvPr/>
          </p:nvSpPr>
          <p:spPr>
            <a:xfrm>
              <a:off x="3458932" y="741223"/>
              <a:ext cx="3383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pt-BR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Concordance Index = 50.11, Log−Rank Equal Curves p=0.2144, R^2=0/0.979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，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Risk Groups Hazard Ratio = 0.8 (conf. int. 0.57~1.14), p=0.2155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26DAF579-9E28-42D8-9003-1ACE637DDB54}"/>
                </a:ext>
              </a:extLst>
            </p:cNvPr>
            <p:cNvSpPr txBox="1"/>
            <p:nvPr/>
          </p:nvSpPr>
          <p:spPr>
            <a:xfrm rot="16200000">
              <a:off x="3081426" y="1696055"/>
              <a:ext cx="1011083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Survival Days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57C8A43B-10B5-4713-B8E6-90E62CF161F5}"/>
                </a:ext>
              </a:extLst>
            </p:cNvPr>
            <p:cNvSpPr txBox="1"/>
            <p:nvPr/>
          </p:nvSpPr>
          <p:spPr>
            <a:xfrm>
              <a:off x="4562488" y="578687"/>
              <a:ext cx="122438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TCGA STAD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A7472509-95BD-4DDE-B25D-98AD86F3F307}"/>
                </a:ext>
              </a:extLst>
            </p:cNvPr>
            <p:cNvSpPr txBox="1"/>
            <p:nvPr/>
          </p:nvSpPr>
          <p:spPr>
            <a:xfrm>
              <a:off x="3583770" y="456176"/>
              <a:ext cx="33877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altLang="zh-CN" sz="1000" b="1" dirty="0">
                  <a:latin typeface="Arial" panose="020B0604020202020204" pitchFamily="34" charset="0"/>
                </a:rPr>
                <a:t>D</a:t>
              </a:r>
              <a:endParaRPr lang="en-US" altLang="zh-CN" sz="10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841600C3-08A9-42AC-BCB0-FA6898240F26}"/>
              </a:ext>
            </a:extLst>
          </p:cNvPr>
          <p:cNvSpPr txBox="1"/>
          <p:nvPr/>
        </p:nvSpPr>
        <p:spPr>
          <a:xfrm>
            <a:off x="15879" y="2579925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B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2F26544-45BB-4B40-B38D-4E2AC9922B69}"/>
              </a:ext>
            </a:extLst>
          </p:cNvPr>
          <p:cNvSpPr txBox="1"/>
          <p:nvPr/>
        </p:nvSpPr>
        <p:spPr>
          <a:xfrm>
            <a:off x="3624349" y="2579925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E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3555C32F-5576-43F5-AE4A-C7F6BD8154D7}"/>
              </a:ext>
            </a:extLst>
          </p:cNvPr>
          <p:cNvSpPr txBox="1"/>
          <p:nvPr/>
        </p:nvSpPr>
        <p:spPr>
          <a:xfrm>
            <a:off x="48243" y="5349738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C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E80BD71-3D19-4C1D-822B-47B39C463744}"/>
              </a:ext>
            </a:extLst>
          </p:cNvPr>
          <p:cNvSpPr txBox="1"/>
          <p:nvPr/>
        </p:nvSpPr>
        <p:spPr>
          <a:xfrm>
            <a:off x="3656713" y="5349738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F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50E8EC6-EB7B-4A4D-899F-2249865E3E3E}"/>
              </a:ext>
            </a:extLst>
          </p:cNvPr>
          <p:cNvGrpSpPr/>
          <p:nvPr/>
        </p:nvGrpSpPr>
        <p:grpSpPr>
          <a:xfrm>
            <a:off x="433540" y="2882494"/>
            <a:ext cx="2441585" cy="2404023"/>
            <a:chOff x="428406" y="3527696"/>
            <a:chExt cx="2441585" cy="240402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B0817DB2-2107-4884-8EAD-C271E52CE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406" y="3527696"/>
              <a:ext cx="2441585" cy="2404023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CB54D4EA-8186-4C5B-ABEB-E9153479335C}"/>
                </a:ext>
              </a:extLst>
            </p:cNvPr>
            <p:cNvSpPr txBox="1"/>
            <p:nvPr/>
          </p:nvSpPr>
          <p:spPr>
            <a:xfrm>
              <a:off x="1115201" y="3750619"/>
              <a:ext cx="170501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KRAS Low         KRAS High </a:t>
              </a: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5CA54CF3-C6AC-4C47-862E-8A0AF1F13BA9}"/>
              </a:ext>
            </a:extLst>
          </p:cNvPr>
          <p:cNvSpPr txBox="1"/>
          <p:nvPr/>
        </p:nvSpPr>
        <p:spPr>
          <a:xfrm>
            <a:off x="4590084" y="3101364"/>
            <a:ext cx="17050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800" dirty="0">
                <a:latin typeface="Arial" panose="020B0604020202020204" pitchFamily="34" charset="0"/>
              </a:rPr>
              <a:t>KRAS Low         KRAS High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A444BF-3739-4C3D-B1BC-590F06FDAB17}"/>
              </a:ext>
            </a:extLst>
          </p:cNvPr>
          <p:cNvSpPr txBox="1"/>
          <p:nvPr/>
        </p:nvSpPr>
        <p:spPr>
          <a:xfrm>
            <a:off x="251342" y="7402238"/>
            <a:ext cx="6177600" cy="1452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</a:t>
            </a:r>
            <a:r>
              <a:rPr lang="en-US" sz="1000" b="1" kern="10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Figure S4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. The expression level and prognostic values of KRAS for OS from the training cohorts via </a:t>
            </a:r>
            <a:r>
              <a:rPr lang="en-US" sz="1000" b="1" kern="100" dirty="0" err="1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SurvExpress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Platform.</a:t>
            </a:r>
            <a:r>
              <a:rPr lang="en-US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A and D, Kaplan-Meier curves for survival of KRAS between high- and low-risk groups in colon cancer (A) and STAD (D</a:t>
            </a:r>
            <a:r>
              <a:rPr lang="en-US" sz="10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sz="10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obtain from the studies of GSE17537 and TCGA STAD, respectively</a:t>
            </a:r>
            <a:r>
              <a:rPr lang="en-US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. B and E, Heatmaps showing the KRAS level in high- and low-risk groups in colon cancer (B) and STAD (E). C and F, Histogram figures showing the KRAS level in high- and low-risk groups in colon cancer (C) and STAD (F).</a:t>
            </a:r>
            <a:endParaRPr lang="en-US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521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230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Shi</dc:creator>
  <cp:lastModifiedBy>MDPI</cp:lastModifiedBy>
  <cp:revision>12</cp:revision>
  <dcterms:created xsi:type="dcterms:W3CDTF">2021-10-06T03:20:49Z</dcterms:created>
  <dcterms:modified xsi:type="dcterms:W3CDTF">2022-04-22T11:52:15Z</dcterms:modified>
</cp:coreProperties>
</file>