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6858000" cy="901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280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75180"/>
            <a:ext cx="5829300" cy="313814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734345"/>
            <a:ext cx="5143500" cy="2176254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01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48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79903"/>
            <a:ext cx="1478756" cy="7638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79903"/>
            <a:ext cx="4350544" cy="7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78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7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47199"/>
            <a:ext cx="5915025" cy="374950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032171"/>
            <a:ext cx="5915025" cy="197177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31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399514"/>
            <a:ext cx="2914650" cy="5719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30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79905"/>
            <a:ext cx="5915025" cy="17422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09640"/>
            <a:ext cx="2901255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292550"/>
            <a:ext cx="2901255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09640"/>
            <a:ext cx="2915543" cy="10829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292550"/>
            <a:ext cx="2915543" cy="48428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17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67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92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97826"/>
            <a:ext cx="3471863" cy="640565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92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0922"/>
            <a:ext cx="2211884" cy="210322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97826"/>
            <a:ext cx="3471863" cy="6405658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04147"/>
            <a:ext cx="2211884" cy="500976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42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79905"/>
            <a:ext cx="5915025" cy="1742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399514"/>
            <a:ext cx="5915025" cy="571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8A99D-00D9-4B03-89DC-33EEC9377F1B}" type="datetimeFigureOut">
              <a:rPr lang="zh-CN" altLang="en-US" smtClean="0"/>
              <a:t>2022/4/22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354482"/>
            <a:ext cx="2314575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354482"/>
            <a:ext cx="1543050" cy="479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376C5-9B8C-4C28-8D62-70E303EE2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3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8877F72-2395-4D12-96BB-3481CE2284E5}"/>
              </a:ext>
            </a:extLst>
          </p:cNvPr>
          <p:cNvGrpSpPr/>
          <p:nvPr/>
        </p:nvGrpSpPr>
        <p:grpSpPr>
          <a:xfrm>
            <a:off x="8788" y="701570"/>
            <a:ext cx="2164965" cy="1715100"/>
            <a:chOff x="8788" y="715671"/>
            <a:chExt cx="2164965" cy="1715100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D3BAEF42-20E2-4A01-86DF-1E6B8598D418}"/>
                </a:ext>
              </a:extLst>
            </p:cNvPr>
            <p:cNvGrpSpPr/>
            <p:nvPr/>
          </p:nvGrpSpPr>
          <p:grpSpPr>
            <a:xfrm>
              <a:off x="169256" y="816747"/>
              <a:ext cx="2004497" cy="1614024"/>
              <a:chOff x="169256" y="816747"/>
              <a:chExt cx="2004497" cy="1614024"/>
            </a:xfrm>
          </p:grpSpPr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id="{745A5AF3-7EB7-4296-AFC8-9C553D78F5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877" b="16104"/>
              <a:stretch/>
            </p:blipFill>
            <p:spPr>
              <a:xfrm>
                <a:off x="169256" y="1030992"/>
                <a:ext cx="1952751" cy="1113346"/>
              </a:xfrm>
              <a:prstGeom prst="rect">
                <a:avLst/>
              </a:prstGeom>
            </p:spPr>
          </p:pic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EDECCD59-B5A5-450C-A3EA-DA0C39751EF3}"/>
                  </a:ext>
                </a:extLst>
              </p:cNvPr>
              <p:cNvSpPr txBox="1"/>
              <p:nvPr/>
            </p:nvSpPr>
            <p:spPr>
              <a:xfrm>
                <a:off x="423445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(n=9)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8A8A5F66-FEA2-4FD2-9811-BE7AAB4441CA}"/>
                  </a:ext>
                </a:extLst>
              </p:cNvPr>
              <p:cNvSpPr txBox="1"/>
              <p:nvPr/>
            </p:nvSpPr>
            <p:spPr>
              <a:xfrm>
                <a:off x="1176223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(n=36)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C7CBCC59-7F27-43A1-8C81-2749B8E54FD7}"/>
                  </a:ext>
                </a:extLst>
              </p:cNvPr>
              <p:cNvSpPr txBox="1"/>
              <p:nvPr/>
            </p:nvSpPr>
            <p:spPr>
              <a:xfrm>
                <a:off x="260107" y="816747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CHOL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 1.76e-01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826991E8-424E-4FAF-AF57-A7B13E1A2B4D}"/>
                </a:ext>
              </a:extLst>
            </p:cNvPr>
            <p:cNvSpPr txBox="1"/>
            <p:nvPr/>
          </p:nvSpPr>
          <p:spPr>
            <a:xfrm>
              <a:off x="8788" y="715671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98347DC-8BFE-47B4-B2B6-B2398647087D}"/>
              </a:ext>
            </a:extLst>
          </p:cNvPr>
          <p:cNvGrpSpPr/>
          <p:nvPr/>
        </p:nvGrpSpPr>
        <p:grpSpPr>
          <a:xfrm>
            <a:off x="105655" y="2725051"/>
            <a:ext cx="2165314" cy="1715100"/>
            <a:chOff x="2169159" y="715671"/>
            <a:chExt cx="2165314" cy="1715100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8B3E4CE-B41C-4299-BA39-CDA42190F828}"/>
                </a:ext>
              </a:extLst>
            </p:cNvPr>
            <p:cNvGrpSpPr/>
            <p:nvPr/>
          </p:nvGrpSpPr>
          <p:grpSpPr>
            <a:xfrm>
              <a:off x="2312409" y="816747"/>
              <a:ext cx="2022064" cy="1614024"/>
              <a:chOff x="2312409" y="816747"/>
              <a:chExt cx="2022064" cy="1614024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id="{CFE8BEE6-8B75-4F3F-9164-1316435EFE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124" b="16104"/>
              <a:stretch/>
            </p:blipFill>
            <p:spPr>
              <a:xfrm>
                <a:off x="2312409" y="1030992"/>
                <a:ext cx="1952751" cy="1080438"/>
              </a:xfrm>
              <a:prstGeom prst="rect">
                <a:avLst/>
              </a:prstGeom>
            </p:spPr>
          </p:pic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19189330-A266-4090-9F74-F58695C2BC39}"/>
                  </a:ext>
                </a:extLst>
              </p:cNvPr>
              <p:cNvSpPr txBox="1"/>
              <p:nvPr/>
            </p:nvSpPr>
            <p:spPr>
              <a:xfrm>
                <a:off x="2401063" y="816747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COAD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 4.52e-01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43F3EC94-3791-4F8B-9100-14DEB7A814F4}"/>
                  </a:ext>
                </a:extLst>
              </p:cNvPr>
              <p:cNvSpPr txBox="1"/>
              <p:nvPr/>
            </p:nvSpPr>
            <p:spPr>
              <a:xfrm>
                <a:off x="2548407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(n=37)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6737D9CA-3B42-4083-9057-3E22496D6BA9}"/>
                  </a:ext>
                </a:extLst>
              </p:cNvPr>
              <p:cNvSpPr txBox="1"/>
              <p:nvPr/>
            </p:nvSpPr>
            <p:spPr>
              <a:xfrm>
                <a:off x="3336943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(n=313)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493CF0F3-7E7F-4F07-A75E-E0CA78CDEF7D}"/>
                </a:ext>
              </a:extLst>
            </p:cNvPr>
            <p:cNvSpPr txBox="1"/>
            <p:nvPr/>
          </p:nvSpPr>
          <p:spPr>
            <a:xfrm>
              <a:off x="2169159" y="715671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F1C20B3-C518-4665-9C2E-AF8C8AAD704D}"/>
              </a:ext>
            </a:extLst>
          </p:cNvPr>
          <p:cNvGrpSpPr/>
          <p:nvPr/>
        </p:nvGrpSpPr>
        <p:grpSpPr>
          <a:xfrm>
            <a:off x="2115840" y="701570"/>
            <a:ext cx="2171878" cy="1715100"/>
            <a:chOff x="4217734" y="715671"/>
            <a:chExt cx="2171878" cy="17151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274DBA1A-CA27-45CE-8960-46475F5AFAC2}"/>
                </a:ext>
              </a:extLst>
            </p:cNvPr>
            <p:cNvGrpSpPr/>
            <p:nvPr/>
          </p:nvGrpSpPr>
          <p:grpSpPr>
            <a:xfrm>
              <a:off x="4371543" y="816747"/>
              <a:ext cx="2018069" cy="1614024"/>
              <a:chOff x="4371543" y="816747"/>
              <a:chExt cx="2018069" cy="1614024"/>
            </a:xfrm>
          </p:grpSpPr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id="{5BD9ECB7-F31F-4378-9C6A-57568A9238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84" b="15700"/>
              <a:stretch/>
            </p:blipFill>
            <p:spPr>
              <a:xfrm>
                <a:off x="4371543" y="1030992"/>
                <a:ext cx="1952751" cy="1103051"/>
              </a:xfrm>
              <a:prstGeom prst="rect">
                <a:avLst/>
              </a:prstGeom>
            </p:spPr>
          </p:pic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1785C6D0-6C7B-4CD0-9E95-C0AC29805D95}"/>
                  </a:ext>
                </a:extLst>
              </p:cNvPr>
              <p:cNvSpPr txBox="1"/>
              <p:nvPr/>
            </p:nvSpPr>
            <p:spPr>
              <a:xfrm>
                <a:off x="4581918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39760EA4-FBA7-42D9-A6F7-E4B344A2306C}"/>
                  </a:ext>
                </a:extLst>
              </p:cNvPr>
              <p:cNvSpPr txBox="1"/>
              <p:nvPr/>
            </p:nvSpPr>
            <p:spPr>
              <a:xfrm>
                <a:off x="5392082" y="209221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(n=307)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A2700919-10D4-4582-B3E8-C1794A83F40C}"/>
                  </a:ext>
                </a:extLst>
              </p:cNvPr>
              <p:cNvSpPr txBox="1"/>
              <p:nvPr/>
            </p:nvSpPr>
            <p:spPr>
              <a:xfrm>
                <a:off x="4423840" y="816747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CESC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 6.9e-01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12BF80DE-B854-4363-A383-2FF7AA79F7EB}"/>
                </a:ext>
              </a:extLst>
            </p:cNvPr>
            <p:cNvSpPr txBox="1"/>
            <p:nvPr/>
          </p:nvSpPr>
          <p:spPr>
            <a:xfrm>
              <a:off x="4217734" y="715671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971758B-DF73-4903-B33E-9364F9D47430}"/>
              </a:ext>
            </a:extLst>
          </p:cNvPr>
          <p:cNvGrpSpPr/>
          <p:nvPr/>
        </p:nvGrpSpPr>
        <p:grpSpPr>
          <a:xfrm>
            <a:off x="2132743" y="2670305"/>
            <a:ext cx="2164965" cy="1753379"/>
            <a:chOff x="8788" y="2726702"/>
            <a:chExt cx="2164965" cy="1753379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DCB2F653-BFED-4490-84EB-DF2B9F19F15E}"/>
                </a:ext>
              </a:extLst>
            </p:cNvPr>
            <p:cNvGrpSpPr/>
            <p:nvPr/>
          </p:nvGrpSpPr>
          <p:grpSpPr>
            <a:xfrm>
              <a:off x="169256" y="2825096"/>
              <a:ext cx="2004497" cy="1654985"/>
              <a:chOff x="169256" y="2825096"/>
              <a:chExt cx="2004497" cy="1654985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78BF6AEC-D8B5-4397-A348-4ADFDCBA95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49" b="15880"/>
              <a:stretch/>
            </p:blipFill>
            <p:spPr>
              <a:xfrm>
                <a:off x="169256" y="3080124"/>
                <a:ext cx="1952751" cy="1102392"/>
              </a:xfrm>
              <a:prstGeom prst="rect">
                <a:avLst/>
              </a:prstGeom>
            </p:spPr>
          </p:pic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4C628FD1-EBCB-4359-A028-EA4E5D36F1B1}"/>
                  </a:ext>
                </a:extLst>
              </p:cNvPr>
              <p:cNvSpPr txBox="1"/>
              <p:nvPr/>
            </p:nvSpPr>
            <p:spPr>
              <a:xfrm>
                <a:off x="423445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(n=16)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6BE89C29-D401-40D4-90DA-5DEC58E6CF35}"/>
                  </a:ext>
                </a:extLst>
              </p:cNvPr>
              <p:cNvSpPr txBox="1"/>
              <p:nvPr/>
            </p:nvSpPr>
            <p:spPr>
              <a:xfrm>
                <a:off x="1176223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(n=185)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4AE6F8BD-4354-4964-AC33-98B6F03BA8EB}"/>
                  </a:ext>
                </a:extLst>
              </p:cNvPr>
              <p:cNvSpPr txBox="1"/>
              <p:nvPr/>
            </p:nvSpPr>
            <p:spPr>
              <a:xfrm>
                <a:off x="268468" y="2825096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ESCA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 9.6e-01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3EB3DAB4-C6B8-4DB3-BE33-4BDA172C6BF6}"/>
                </a:ext>
              </a:extLst>
            </p:cNvPr>
            <p:cNvSpPr txBox="1"/>
            <p:nvPr/>
          </p:nvSpPr>
          <p:spPr>
            <a:xfrm>
              <a:off x="8788" y="2726702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B4E869B-A3FD-4090-9626-146040620DA2}"/>
              </a:ext>
            </a:extLst>
          </p:cNvPr>
          <p:cNvGrpSpPr/>
          <p:nvPr/>
        </p:nvGrpSpPr>
        <p:grpSpPr>
          <a:xfrm>
            <a:off x="4335435" y="701570"/>
            <a:ext cx="2165314" cy="1753379"/>
            <a:chOff x="2169159" y="2726702"/>
            <a:chExt cx="2165314" cy="1753379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E6A9AB43-1442-4B97-8BDA-EFF353DAD514}"/>
                </a:ext>
              </a:extLst>
            </p:cNvPr>
            <p:cNvGrpSpPr/>
            <p:nvPr/>
          </p:nvGrpSpPr>
          <p:grpSpPr>
            <a:xfrm>
              <a:off x="2312409" y="2803646"/>
              <a:ext cx="2022064" cy="1676435"/>
              <a:chOff x="2312409" y="2803646"/>
              <a:chExt cx="2022064" cy="1676435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284BD80B-9906-4A11-B841-C22EB733A9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234" b="16495"/>
              <a:stretch/>
            </p:blipFill>
            <p:spPr>
              <a:xfrm>
                <a:off x="2312409" y="3080124"/>
                <a:ext cx="1952751" cy="1087746"/>
              </a:xfrm>
              <a:prstGeom prst="rect">
                <a:avLst/>
              </a:prstGeom>
            </p:spPr>
          </p:pic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228B71AF-D602-474B-9188-24D44A41AFFE}"/>
                  </a:ext>
                </a:extLst>
              </p:cNvPr>
              <p:cNvSpPr txBox="1"/>
              <p:nvPr/>
            </p:nvSpPr>
            <p:spPr>
              <a:xfrm>
                <a:off x="2548407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(n=50)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37CE990F-7B70-4D72-85F0-E67C50841707}"/>
                  </a:ext>
                </a:extLst>
              </p:cNvPr>
              <p:cNvSpPr txBox="1"/>
              <p:nvPr/>
            </p:nvSpPr>
            <p:spPr>
              <a:xfrm>
                <a:off x="3336943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(n=528)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6D9B738D-B75F-4CA5-A520-DD6228998E54}"/>
                  </a:ext>
                </a:extLst>
              </p:cNvPr>
              <p:cNvSpPr txBox="1"/>
              <p:nvPr/>
            </p:nvSpPr>
            <p:spPr>
              <a:xfrm>
                <a:off x="2415642" y="2803646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HNSC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value=1.38e-01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BDC1169E-8249-41E7-9064-955FB7C4AFD8}"/>
                </a:ext>
              </a:extLst>
            </p:cNvPr>
            <p:cNvSpPr txBox="1"/>
            <p:nvPr/>
          </p:nvSpPr>
          <p:spPr>
            <a:xfrm>
              <a:off x="2169159" y="2726702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0DD0738-760B-4EC8-B439-033CA9E9754F}"/>
              </a:ext>
            </a:extLst>
          </p:cNvPr>
          <p:cNvGrpSpPr/>
          <p:nvPr/>
        </p:nvGrpSpPr>
        <p:grpSpPr>
          <a:xfrm>
            <a:off x="4217734" y="2678934"/>
            <a:ext cx="2220037" cy="1753379"/>
            <a:chOff x="4217734" y="2726702"/>
            <a:chExt cx="2220037" cy="1753379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602D3137-EE37-4FD4-B5B3-5D09CB909E53}"/>
                </a:ext>
              </a:extLst>
            </p:cNvPr>
            <p:cNvGrpSpPr/>
            <p:nvPr/>
          </p:nvGrpSpPr>
          <p:grpSpPr>
            <a:xfrm>
              <a:off x="4415707" y="2816467"/>
              <a:ext cx="2022064" cy="1663614"/>
              <a:chOff x="4415707" y="2816467"/>
              <a:chExt cx="2022064" cy="1663614"/>
            </a:xfrm>
          </p:grpSpPr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id="{1008A725-51E7-40DE-85B6-CABE5C3DDE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529" b="15393"/>
              <a:stretch/>
            </p:blipFill>
            <p:spPr>
              <a:xfrm>
                <a:off x="4415707" y="3080124"/>
                <a:ext cx="1952751" cy="1099565"/>
              </a:xfrm>
              <a:prstGeom prst="rect">
                <a:avLst/>
              </a:prstGeom>
            </p:spPr>
          </p:pic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85550DC1-DBD9-4350-90E4-4191ED91BDEA}"/>
                  </a:ext>
                </a:extLst>
              </p:cNvPr>
              <p:cNvSpPr txBox="1"/>
              <p:nvPr/>
            </p:nvSpPr>
            <p:spPr>
              <a:xfrm>
                <a:off x="4651704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Normal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(n=50)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31883553-11CF-49FF-8818-FFA05E76EFEA}"/>
                  </a:ext>
                </a:extLst>
              </p:cNvPr>
              <p:cNvSpPr txBox="1"/>
              <p:nvPr/>
            </p:nvSpPr>
            <p:spPr>
              <a:xfrm>
                <a:off x="5440241" y="4141527"/>
                <a:ext cx="997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(n=377)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0127CFF-96B5-41A0-9DD4-56350188DF46}"/>
                  </a:ext>
                </a:extLst>
              </p:cNvPr>
              <p:cNvSpPr txBox="1"/>
              <p:nvPr/>
            </p:nvSpPr>
            <p:spPr>
              <a:xfrm>
                <a:off x="4504361" y="2816467"/>
                <a:ext cx="188819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LIHC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value= 2.8e-01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CE70476F-2FA1-479A-B48A-B67EAB64E386}"/>
                </a:ext>
              </a:extLst>
            </p:cNvPr>
            <p:cNvSpPr txBox="1"/>
            <p:nvPr/>
          </p:nvSpPr>
          <p:spPr>
            <a:xfrm>
              <a:off x="4217734" y="2726702"/>
              <a:ext cx="3641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3875F0D-F8D9-463F-A388-BD1B6CED441B}"/>
              </a:ext>
            </a:extLst>
          </p:cNvPr>
          <p:cNvSpPr txBox="1"/>
          <p:nvPr/>
        </p:nvSpPr>
        <p:spPr>
          <a:xfrm>
            <a:off x="248905" y="4746063"/>
            <a:ext cx="617760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</a:t>
            </a:r>
            <a:r>
              <a:rPr lang="en-US" sz="1000" b="1" kern="100" dirty="0"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1. Histogram bars showing the hyper- or hypomethylation of KRAS promoter region in tumors compared to normal tissues</a:t>
            </a:r>
            <a:r>
              <a:rPr lang="en-US" sz="1000" b="1" kern="100" dirty="0"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sz="1000" b="1" kern="100" dirty="0">
                <a:solidFill>
                  <a:srgbClr val="FF0000"/>
                </a:solidFill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DNA hypomethylation of KRAS promoter is increased </a:t>
            </a:r>
            <a:r>
              <a:rPr lang="en-US" sz="1000" b="1" kern="1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 CHOL (A), CESC (B), HNSC (C),  and decreased in COAD (D), ESCA (E), LIHC (F). </a:t>
            </a:r>
            <a:endParaRPr lang="en-US" sz="1000" kern="100" dirty="0">
              <a:solidFill>
                <a:srgbClr val="FF0000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464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166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Lei Shi</dc:creator>
  <cp:lastModifiedBy>MDPI</cp:lastModifiedBy>
  <cp:revision>8</cp:revision>
  <dcterms:created xsi:type="dcterms:W3CDTF">2021-10-06T04:20:34Z</dcterms:created>
  <dcterms:modified xsi:type="dcterms:W3CDTF">2022-04-22T11:51:22Z</dcterms:modified>
</cp:coreProperties>
</file>