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61" r:id="rId2"/>
    <p:sldId id="263" r:id="rId3"/>
    <p:sldId id="257" r:id="rId4"/>
    <p:sldId id="259" r:id="rId5"/>
    <p:sldId id="262" r:id="rId6"/>
    <p:sldId id="256" r:id="rId7"/>
    <p:sldId id="258"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20" userDrawn="1">
          <p15:clr>
            <a:srgbClr val="A4A3A4"/>
          </p15:clr>
        </p15:guide>
        <p15:guide id="2" pos="2880" userDrawn="1">
          <p15:clr>
            <a:srgbClr val="A4A3A4"/>
          </p15:clr>
        </p15:guide>
        <p15:guide id="3" pos="4808" userDrawn="1">
          <p15:clr>
            <a:srgbClr val="A4A3A4"/>
          </p15:clr>
        </p15:guide>
        <p15:guide id="4" pos="862" userDrawn="1">
          <p15:clr>
            <a:srgbClr val="A4A3A4"/>
          </p15:clr>
        </p15:guide>
        <p15:guide id="5" orient="horz" pos="2863" userDrawn="1">
          <p15:clr>
            <a:srgbClr val="A4A3A4"/>
          </p15:clr>
        </p15:guide>
        <p15:guide id="6" orient="horz" pos="309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0E097F-F8B8-8014-19C4-DABAB313D07F}" name="Markus Hecker" initials="MH" userId="S::Markus.Hecker@bwstaff.de::e902c3ee-5b00-4836-b3ba-f9c649bf09c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266" autoAdjust="0"/>
    <p:restoredTop sz="94660"/>
  </p:normalViewPr>
  <p:slideViewPr>
    <p:cSldViewPr snapToGrid="0">
      <p:cViewPr varScale="1">
        <p:scale>
          <a:sx n="128" d="100"/>
          <a:sy n="128" d="100"/>
        </p:scale>
        <p:origin x="2696" y="176"/>
      </p:cViewPr>
      <p:guideLst>
        <p:guide orient="horz" pos="1820"/>
        <p:guide pos="2880"/>
        <p:guide pos="4808"/>
        <p:guide pos="862"/>
        <p:guide orient="horz" pos="2863"/>
        <p:guide orient="horz" pos="309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D:\Taslima\Experiments\2017\2017.03.21---LPP%20level%20at%20diff%20age\LPP%20leve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Tabelle3!$M$7</c:f>
              <c:strCache>
                <c:ptCount val="1"/>
                <c:pt idx="0">
                  <c:v>WT 6m </c:v>
                </c:pt>
              </c:strCache>
            </c:strRef>
          </c:tx>
          <c:invertIfNegative val="0"/>
          <c:dPt>
            <c:idx val="0"/>
            <c:invertIfNegative val="0"/>
            <c:bubble3D val="0"/>
            <c:spPr>
              <a:solidFill>
                <a:schemeClr val="tx1"/>
              </a:solidFill>
            </c:spPr>
            <c:extLst>
              <c:ext xmlns:c16="http://schemas.microsoft.com/office/drawing/2014/chart" uri="{C3380CC4-5D6E-409C-BE32-E72D297353CC}">
                <c16:uniqueId val="{00000001-1D1D-4568-821E-1C4C633C56F6}"/>
              </c:ext>
            </c:extLst>
          </c:dPt>
          <c:errBars>
            <c:errBarType val="plus"/>
            <c:errValType val="cust"/>
            <c:noEndCap val="0"/>
            <c:plus>
              <c:numRef>
                <c:f>Tabelle3!$O$7</c:f>
                <c:numCache>
                  <c:formatCode>General</c:formatCode>
                  <c:ptCount val="1"/>
                  <c:pt idx="0">
                    <c:v>0.08</c:v>
                  </c:pt>
                </c:numCache>
              </c:numRef>
            </c:plus>
            <c:minus>
              <c:numRef>
                <c:f>Tabelle3!$O$7</c:f>
                <c:numCache>
                  <c:formatCode>General</c:formatCode>
                  <c:ptCount val="1"/>
                  <c:pt idx="0">
                    <c:v>0.08</c:v>
                  </c:pt>
                </c:numCache>
              </c:numRef>
            </c:minus>
            <c:spPr>
              <a:ln w="25400">
                <a:solidFill>
                  <a:schemeClr val="tx1"/>
                </a:solidFill>
              </a:ln>
            </c:spPr>
          </c:errBars>
          <c:val>
            <c:numRef>
              <c:f>Tabelle3!$N$7</c:f>
              <c:numCache>
                <c:formatCode>General</c:formatCode>
                <c:ptCount val="1"/>
                <c:pt idx="0">
                  <c:v>1</c:v>
                </c:pt>
              </c:numCache>
            </c:numRef>
          </c:val>
          <c:extLst>
            <c:ext xmlns:c16="http://schemas.microsoft.com/office/drawing/2014/chart" uri="{C3380CC4-5D6E-409C-BE32-E72D297353CC}">
              <c16:uniqueId val="{00000002-1D1D-4568-821E-1C4C633C56F6}"/>
            </c:ext>
          </c:extLst>
        </c:ser>
        <c:ser>
          <c:idx val="1"/>
          <c:order val="1"/>
          <c:tx>
            <c:strRef>
              <c:f>Tabelle3!$M$8</c:f>
              <c:strCache>
                <c:ptCount val="1"/>
                <c:pt idx="0">
                  <c:v>Zyx ko 6m</c:v>
                </c:pt>
              </c:strCache>
            </c:strRef>
          </c:tx>
          <c:invertIfNegative val="0"/>
          <c:dPt>
            <c:idx val="0"/>
            <c:invertIfNegative val="0"/>
            <c:bubble3D val="0"/>
            <c:spPr>
              <a:noFill/>
              <a:ln w="25400">
                <a:solidFill>
                  <a:schemeClr val="tx1"/>
                </a:solidFill>
              </a:ln>
            </c:spPr>
            <c:extLst>
              <c:ext xmlns:c16="http://schemas.microsoft.com/office/drawing/2014/chart" uri="{C3380CC4-5D6E-409C-BE32-E72D297353CC}">
                <c16:uniqueId val="{00000004-1D1D-4568-821E-1C4C633C56F6}"/>
              </c:ext>
            </c:extLst>
          </c:dPt>
          <c:errBars>
            <c:errBarType val="plus"/>
            <c:errValType val="cust"/>
            <c:noEndCap val="0"/>
            <c:plus>
              <c:numRef>
                <c:f>Tabelle3!$O$8</c:f>
                <c:numCache>
                  <c:formatCode>General</c:formatCode>
                  <c:ptCount val="1"/>
                  <c:pt idx="0">
                    <c:v>0.09</c:v>
                  </c:pt>
                </c:numCache>
              </c:numRef>
            </c:plus>
            <c:minus>
              <c:numRef>
                <c:f>Tabelle3!$O$8</c:f>
                <c:numCache>
                  <c:formatCode>General</c:formatCode>
                  <c:ptCount val="1"/>
                  <c:pt idx="0">
                    <c:v>0.09</c:v>
                  </c:pt>
                </c:numCache>
              </c:numRef>
            </c:minus>
            <c:spPr>
              <a:ln w="25400">
                <a:solidFill>
                  <a:schemeClr val="tx1"/>
                </a:solidFill>
              </a:ln>
            </c:spPr>
          </c:errBars>
          <c:val>
            <c:numRef>
              <c:f>Tabelle3!$N$8</c:f>
              <c:numCache>
                <c:formatCode>General</c:formatCode>
                <c:ptCount val="1"/>
                <c:pt idx="0">
                  <c:v>1.0313496296556937</c:v>
                </c:pt>
              </c:numCache>
            </c:numRef>
          </c:val>
          <c:extLst>
            <c:ext xmlns:c16="http://schemas.microsoft.com/office/drawing/2014/chart" uri="{C3380CC4-5D6E-409C-BE32-E72D297353CC}">
              <c16:uniqueId val="{00000005-1D1D-4568-821E-1C4C633C56F6}"/>
            </c:ext>
          </c:extLst>
        </c:ser>
        <c:ser>
          <c:idx val="2"/>
          <c:order val="2"/>
          <c:tx>
            <c:strRef>
              <c:f>Tabelle3!$M$9</c:f>
              <c:strCache>
                <c:ptCount val="1"/>
              </c:strCache>
            </c:strRef>
          </c:tx>
          <c:invertIfNegative val="0"/>
          <c:val>
            <c:numRef>
              <c:f>Tabelle3!$N$9</c:f>
              <c:numCache>
                <c:formatCode>General</c:formatCode>
                <c:ptCount val="1"/>
              </c:numCache>
            </c:numRef>
          </c:val>
          <c:extLst>
            <c:ext xmlns:c16="http://schemas.microsoft.com/office/drawing/2014/chart" uri="{C3380CC4-5D6E-409C-BE32-E72D297353CC}">
              <c16:uniqueId val="{00000006-1D1D-4568-821E-1C4C633C56F6}"/>
            </c:ext>
          </c:extLst>
        </c:ser>
        <c:ser>
          <c:idx val="3"/>
          <c:order val="3"/>
          <c:tx>
            <c:strRef>
              <c:f>Tabelle3!$M$10</c:f>
              <c:strCache>
                <c:ptCount val="1"/>
                <c:pt idx="0">
                  <c:v>WT 12 m </c:v>
                </c:pt>
              </c:strCache>
            </c:strRef>
          </c:tx>
          <c:spPr>
            <a:solidFill>
              <a:schemeClr val="tx1"/>
            </a:solidFill>
          </c:spPr>
          <c:invertIfNegative val="0"/>
          <c:errBars>
            <c:errBarType val="plus"/>
            <c:errValType val="cust"/>
            <c:noEndCap val="0"/>
            <c:plus>
              <c:numRef>
                <c:f>Tabelle3!$O$10</c:f>
                <c:numCache>
                  <c:formatCode>General</c:formatCode>
                  <c:ptCount val="1"/>
                  <c:pt idx="0">
                    <c:v>0.06</c:v>
                  </c:pt>
                </c:numCache>
              </c:numRef>
            </c:plus>
            <c:minus>
              <c:numRef>
                <c:f>Tabelle3!$O$10</c:f>
                <c:numCache>
                  <c:formatCode>General</c:formatCode>
                  <c:ptCount val="1"/>
                  <c:pt idx="0">
                    <c:v>0.06</c:v>
                  </c:pt>
                </c:numCache>
              </c:numRef>
            </c:minus>
            <c:spPr>
              <a:ln w="25400">
                <a:solidFill>
                  <a:schemeClr val="tx1"/>
                </a:solidFill>
              </a:ln>
            </c:spPr>
          </c:errBars>
          <c:val>
            <c:numRef>
              <c:f>Tabelle3!$N$10</c:f>
              <c:numCache>
                <c:formatCode>General</c:formatCode>
                <c:ptCount val="1"/>
                <c:pt idx="0">
                  <c:v>1</c:v>
                </c:pt>
              </c:numCache>
            </c:numRef>
          </c:val>
          <c:extLst>
            <c:ext xmlns:c16="http://schemas.microsoft.com/office/drawing/2014/chart" uri="{C3380CC4-5D6E-409C-BE32-E72D297353CC}">
              <c16:uniqueId val="{00000007-1D1D-4568-821E-1C4C633C56F6}"/>
            </c:ext>
          </c:extLst>
        </c:ser>
        <c:ser>
          <c:idx val="4"/>
          <c:order val="4"/>
          <c:tx>
            <c:strRef>
              <c:f>Tabelle3!$M$11</c:f>
              <c:strCache>
                <c:ptCount val="1"/>
                <c:pt idx="0">
                  <c:v>Zyx ko 12m</c:v>
                </c:pt>
              </c:strCache>
            </c:strRef>
          </c:tx>
          <c:spPr>
            <a:noFill/>
            <a:ln w="25400">
              <a:solidFill>
                <a:schemeClr val="tx1"/>
              </a:solidFill>
            </a:ln>
          </c:spPr>
          <c:invertIfNegative val="0"/>
          <c:errBars>
            <c:errBarType val="plus"/>
            <c:errValType val="cust"/>
            <c:noEndCap val="0"/>
            <c:plus>
              <c:numRef>
                <c:f>Tabelle3!$O$11</c:f>
                <c:numCache>
                  <c:formatCode>General</c:formatCode>
                  <c:ptCount val="1"/>
                  <c:pt idx="0">
                    <c:v>0.18</c:v>
                  </c:pt>
                </c:numCache>
              </c:numRef>
            </c:plus>
            <c:minus>
              <c:numRef>
                <c:f>Tabelle3!$O$11</c:f>
                <c:numCache>
                  <c:formatCode>General</c:formatCode>
                  <c:ptCount val="1"/>
                  <c:pt idx="0">
                    <c:v>0.18</c:v>
                  </c:pt>
                </c:numCache>
              </c:numRef>
            </c:minus>
            <c:spPr>
              <a:ln w="25400">
                <a:solidFill>
                  <a:schemeClr val="tx1"/>
                </a:solidFill>
              </a:ln>
            </c:spPr>
          </c:errBars>
          <c:val>
            <c:numRef>
              <c:f>Tabelle3!$N$11</c:f>
              <c:numCache>
                <c:formatCode>General</c:formatCode>
                <c:ptCount val="1"/>
                <c:pt idx="0">
                  <c:v>0.89859244271112193</c:v>
                </c:pt>
              </c:numCache>
            </c:numRef>
          </c:val>
          <c:extLst>
            <c:ext xmlns:c16="http://schemas.microsoft.com/office/drawing/2014/chart" uri="{C3380CC4-5D6E-409C-BE32-E72D297353CC}">
              <c16:uniqueId val="{00000008-1D1D-4568-821E-1C4C633C56F6}"/>
            </c:ext>
          </c:extLst>
        </c:ser>
        <c:ser>
          <c:idx val="5"/>
          <c:order val="5"/>
          <c:tx>
            <c:strRef>
              <c:f>Tabelle3!$M$12</c:f>
              <c:strCache>
                <c:ptCount val="1"/>
              </c:strCache>
            </c:strRef>
          </c:tx>
          <c:invertIfNegative val="0"/>
          <c:val>
            <c:numRef>
              <c:f>Tabelle3!$N$12</c:f>
              <c:numCache>
                <c:formatCode>General</c:formatCode>
                <c:ptCount val="1"/>
              </c:numCache>
            </c:numRef>
          </c:val>
          <c:extLst>
            <c:ext xmlns:c16="http://schemas.microsoft.com/office/drawing/2014/chart" uri="{C3380CC4-5D6E-409C-BE32-E72D297353CC}">
              <c16:uniqueId val="{00000009-1D1D-4568-821E-1C4C633C56F6}"/>
            </c:ext>
          </c:extLst>
        </c:ser>
        <c:ser>
          <c:idx val="6"/>
          <c:order val="6"/>
          <c:tx>
            <c:strRef>
              <c:f>Tabelle3!$M$13</c:f>
              <c:strCache>
                <c:ptCount val="1"/>
                <c:pt idx="0">
                  <c:v>WT 18 m </c:v>
                </c:pt>
              </c:strCache>
            </c:strRef>
          </c:tx>
          <c:spPr>
            <a:solidFill>
              <a:schemeClr val="tx1"/>
            </a:solidFill>
          </c:spPr>
          <c:invertIfNegative val="0"/>
          <c:errBars>
            <c:errBarType val="plus"/>
            <c:errValType val="cust"/>
            <c:noEndCap val="0"/>
            <c:plus>
              <c:numRef>
                <c:f>Tabelle3!$O$13</c:f>
                <c:numCache>
                  <c:formatCode>General</c:formatCode>
                  <c:ptCount val="1"/>
                  <c:pt idx="0">
                    <c:v>0.09</c:v>
                  </c:pt>
                </c:numCache>
              </c:numRef>
            </c:plus>
            <c:minus>
              <c:numRef>
                <c:f>Tabelle3!$O$13</c:f>
                <c:numCache>
                  <c:formatCode>General</c:formatCode>
                  <c:ptCount val="1"/>
                  <c:pt idx="0">
                    <c:v>0.09</c:v>
                  </c:pt>
                </c:numCache>
              </c:numRef>
            </c:minus>
            <c:spPr>
              <a:ln w="25400">
                <a:solidFill>
                  <a:schemeClr val="tx1"/>
                </a:solidFill>
              </a:ln>
            </c:spPr>
          </c:errBars>
          <c:val>
            <c:numRef>
              <c:f>Tabelle3!$N$13</c:f>
              <c:numCache>
                <c:formatCode>General</c:formatCode>
                <c:ptCount val="1"/>
                <c:pt idx="0">
                  <c:v>1</c:v>
                </c:pt>
              </c:numCache>
            </c:numRef>
          </c:val>
          <c:extLst>
            <c:ext xmlns:c16="http://schemas.microsoft.com/office/drawing/2014/chart" uri="{C3380CC4-5D6E-409C-BE32-E72D297353CC}">
              <c16:uniqueId val="{0000000A-1D1D-4568-821E-1C4C633C56F6}"/>
            </c:ext>
          </c:extLst>
        </c:ser>
        <c:ser>
          <c:idx val="7"/>
          <c:order val="7"/>
          <c:tx>
            <c:strRef>
              <c:f>Tabelle3!$M$14</c:f>
              <c:strCache>
                <c:ptCount val="1"/>
                <c:pt idx="0">
                  <c:v>Zyx ko 18 m</c:v>
                </c:pt>
              </c:strCache>
            </c:strRef>
          </c:tx>
          <c:spPr>
            <a:noFill/>
            <a:ln w="25400">
              <a:solidFill>
                <a:schemeClr val="tx1"/>
              </a:solidFill>
            </a:ln>
          </c:spPr>
          <c:invertIfNegative val="0"/>
          <c:errBars>
            <c:errBarType val="plus"/>
            <c:errValType val="cust"/>
            <c:noEndCap val="0"/>
            <c:plus>
              <c:numRef>
                <c:f>Tabelle3!$O$14</c:f>
                <c:numCache>
                  <c:formatCode>General</c:formatCode>
                  <c:ptCount val="1"/>
                  <c:pt idx="0">
                    <c:v>0.11</c:v>
                  </c:pt>
                </c:numCache>
              </c:numRef>
            </c:plus>
            <c:minus>
              <c:numRef>
                <c:f>Tabelle3!$O$14</c:f>
                <c:numCache>
                  <c:formatCode>General</c:formatCode>
                  <c:ptCount val="1"/>
                  <c:pt idx="0">
                    <c:v>0.11</c:v>
                  </c:pt>
                </c:numCache>
              </c:numRef>
            </c:minus>
            <c:spPr>
              <a:ln w="25400">
                <a:solidFill>
                  <a:schemeClr val="tx1"/>
                </a:solidFill>
              </a:ln>
            </c:spPr>
          </c:errBars>
          <c:val>
            <c:numRef>
              <c:f>Tabelle3!$N$14</c:f>
              <c:numCache>
                <c:formatCode>General</c:formatCode>
                <c:ptCount val="1"/>
                <c:pt idx="0">
                  <c:v>0.65520659370958712</c:v>
                </c:pt>
              </c:numCache>
            </c:numRef>
          </c:val>
          <c:extLst>
            <c:ext xmlns:c16="http://schemas.microsoft.com/office/drawing/2014/chart" uri="{C3380CC4-5D6E-409C-BE32-E72D297353CC}">
              <c16:uniqueId val="{0000000B-1D1D-4568-821E-1C4C633C56F6}"/>
            </c:ext>
          </c:extLst>
        </c:ser>
        <c:dLbls>
          <c:showLegendKey val="0"/>
          <c:showVal val="0"/>
          <c:showCatName val="0"/>
          <c:showSerName val="0"/>
          <c:showPercent val="0"/>
          <c:showBubbleSize val="0"/>
        </c:dLbls>
        <c:gapWidth val="150"/>
        <c:axId val="79895936"/>
        <c:axId val="91343104"/>
      </c:barChart>
      <c:catAx>
        <c:axId val="79895936"/>
        <c:scaling>
          <c:orientation val="minMax"/>
        </c:scaling>
        <c:delete val="0"/>
        <c:axPos val="b"/>
        <c:majorTickMark val="out"/>
        <c:minorTickMark val="none"/>
        <c:tickLblPos val="none"/>
        <c:spPr>
          <a:ln w="25400">
            <a:solidFill>
              <a:schemeClr val="tx1"/>
            </a:solidFill>
          </a:ln>
        </c:spPr>
        <c:crossAx val="91343104"/>
        <c:crosses val="autoZero"/>
        <c:auto val="1"/>
        <c:lblAlgn val="ctr"/>
        <c:lblOffset val="100"/>
        <c:noMultiLvlLbl val="0"/>
      </c:catAx>
      <c:valAx>
        <c:axId val="91343104"/>
        <c:scaling>
          <c:orientation val="minMax"/>
        </c:scaling>
        <c:delete val="0"/>
        <c:axPos val="l"/>
        <c:majorGridlines>
          <c:spPr>
            <a:ln>
              <a:noFill/>
            </a:ln>
          </c:spPr>
        </c:majorGridlines>
        <c:numFmt formatCode="0.0" sourceLinked="0"/>
        <c:majorTickMark val="out"/>
        <c:minorTickMark val="none"/>
        <c:tickLblPos val="nextTo"/>
        <c:spPr>
          <a:ln w="25400">
            <a:solidFill>
              <a:schemeClr val="tx1"/>
            </a:solidFill>
          </a:ln>
        </c:spPr>
        <c:txPr>
          <a:bodyPr/>
          <a:lstStyle/>
          <a:p>
            <a:pPr>
              <a:defRPr b="1"/>
            </a:pPr>
            <a:endParaRPr lang="de-DE"/>
          </a:p>
        </c:txPr>
        <c:crossAx val="79895936"/>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1E463A-9268-AF47-88FC-60C39EA233DB}" type="datetimeFigureOut">
              <a:rPr lang="de-DE" smtClean="0"/>
              <a:t>19.09.23</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E9B0F1-14C3-134A-84EB-015464D4C03E}" type="slidenum">
              <a:rPr lang="de-DE" smtClean="0"/>
              <a:t>‹Nr.›</a:t>
            </a:fld>
            <a:endParaRPr lang="de-DE"/>
          </a:p>
        </p:txBody>
      </p:sp>
    </p:spTree>
    <p:extLst>
      <p:ext uri="{BB962C8B-B14F-4D97-AF65-F5344CB8AC3E}">
        <p14:creationId xmlns:p14="http://schemas.microsoft.com/office/powerpoint/2010/main" val="4082405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B8000BA-1B44-734E-8B70-5AD32C99A2D2}" type="datetime1">
              <a:rPr lang="de-DE" smtClean="0"/>
              <a:t>19.09.23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247113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DC4FC5-6B34-A046-816B-30C72F6EF704}" type="datetime1">
              <a:rPr lang="de-DE" smtClean="0"/>
              <a:t>19.09.23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2105099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2B1C0D-1553-5B4A-A837-F26C5DD6104B}" type="datetime1">
              <a:rPr lang="de-DE" smtClean="0"/>
              <a:t>19.09.23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3338985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87200B-BE22-4742-BF42-0E63447FAC6D}" type="datetime1">
              <a:rPr lang="de-DE" smtClean="0"/>
              <a:t>19.09.23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3586301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F8CBAA-7D14-CB49-800F-DFF32D5627EB}" type="datetime1">
              <a:rPr lang="de-DE" smtClean="0"/>
              <a:t>19.09.23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1538225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81A39E-D928-664D-85ED-A536D538041C}" type="datetime1">
              <a:rPr lang="de-DE" smtClean="0"/>
              <a:t>19.09.23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112471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016CBEF-04D2-8548-8767-B352F48E5FDD}" type="datetime1">
              <a:rPr lang="de-DE" smtClean="0"/>
              <a:t>19.09.23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676423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74CC47-3E70-6241-8FE8-932F6649414E}" type="datetime1">
              <a:rPr lang="de-DE" smtClean="0"/>
              <a:t>19.09.23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2106006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58641C-C6A7-7943-99D5-28CABC24CF71}" type="datetime1">
              <a:rPr lang="de-DE" smtClean="0"/>
              <a:t>19.09.23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2388028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0041C2E-E2DF-0642-A80F-199DC04B5783}" type="datetime1">
              <a:rPr lang="de-DE" smtClean="0"/>
              <a:t>19.09.23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134828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5F2E7F6-852A-9845-8DA3-1C6E74FF8A19}" type="datetime1">
              <a:rPr lang="de-DE" smtClean="0"/>
              <a:t>19.09.23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1AF53ED-499F-49E2-BF4E-05DCF8FC8977}" type="slidenum">
              <a:rPr lang="de-DE" smtClean="0"/>
              <a:t>‹Nr.›</a:t>
            </a:fld>
            <a:endParaRPr lang="de-DE"/>
          </a:p>
        </p:txBody>
      </p:sp>
    </p:spTree>
    <p:extLst>
      <p:ext uri="{BB962C8B-B14F-4D97-AF65-F5344CB8AC3E}">
        <p14:creationId xmlns:p14="http://schemas.microsoft.com/office/powerpoint/2010/main" val="2011809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CC3588-FC6B-C341-AE6C-ACD4457A0B75}" type="datetime1">
              <a:rPr lang="de-DE" smtClean="0"/>
              <a:t>19.09.23</a:t>
            </a:fld>
            <a:endParaRPr lang="de-D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AF53ED-499F-49E2-BF4E-05DCF8FC8977}" type="slidenum">
              <a:rPr lang="de-DE" smtClean="0"/>
              <a:t>‹Nr.›</a:t>
            </a:fld>
            <a:endParaRPr lang="de-DE"/>
          </a:p>
        </p:txBody>
      </p:sp>
    </p:spTree>
    <p:extLst>
      <p:ext uri="{BB962C8B-B14F-4D97-AF65-F5344CB8AC3E}">
        <p14:creationId xmlns:p14="http://schemas.microsoft.com/office/powerpoint/2010/main" val="3180301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oleObject" Target="../embeddings/oleObject2.bin"/><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9.tiff"/><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tiff"/><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68425" y="4201468"/>
            <a:ext cx="6264275" cy="1107996"/>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Fig. S1. </a:t>
            </a:r>
            <a:r>
              <a:rPr lang="en-US" sz="1100" dirty="0" err="1">
                <a:latin typeface="Arial" panose="020B0604020202020204" pitchFamily="34" charset="0"/>
                <a:cs typeface="Arial" panose="020B0604020202020204" pitchFamily="34" charset="0"/>
              </a:rPr>
              <a:t>BrdU</a:t>
            </a:r>
            <a:r>
              <a:rPr lang="en-US" sz="1100" dirty="0">
                <a:latin typeface="Arial" panose="020B0604020202020204" pitchFamily="34" charset="0"/>
                <a:cs typeface="Arial" panose="020B0604020202020204" pitchFamily="34" charset="0"/>
              </a:rPr>
              <a:t> incorporation assay was performed to compare the proliferation rate of WT </a:t>
            </a:r>
            <a:r>
              <a:rPr lang="en-US" sz="1100" i="1" dirty="0">
                <a:latin typeface="Arial" panose="020B0604020202020204" pitchFamily="34" charset="0"/>
                <a:cs typeface="Arial" panose="020B0604020202020204" pitchFamily="34" charset="0"/>
              </a:rPr>
              <a:t>vs.</a:t>
            </a:r>
            <a:r>
              <a:rPr lang="en-US" sz="1100" dirty="0">
                <a:latin typeface="Arial" panose="020B0604020202020204" pitchFamily="34" charset="0"/>
                <a:cs typeface="Arial" panose="020B0604020202020204" pitchFamily="34" charset="0"/>
              </a:rPr>
              <a:t> LPP knockout (LPP KO) vascular smooth muscle cells (VSMC) isolated from WT and LPP-KO mouse aorta. Cells were seeded into 96-well plates at 5000 cells/well and incubated with the thymidine analog 5-bromo-2’-desoxyuridine (</a:t>
            </a:r>
            <a:r>
              <a:rPr lang="en-US" sz="1100" dirty="0" err="1">
                <a:latin typeface="Arial" panose="020B0604020202020204" pitchFamily="34" charset="0"/>
                <a:cs typeface="Arial" panose="020B0604020202020204" pitchFamily="34" charset="0"/>
              </a:rPr>
              <a:t>BrdU</a:t>
            </a:r>
            <a:r>
              <a:rPr lang="en-US" sz="1100" dirty="0">
                <a:latin typeface="Arial" panose="020B0604020202020204" pitchFamily="34" charset="0"/>
                <a:cs typeface="Arial" panose="020B0604020202020204" pitchFamily="34" charset="0"/>
              </a:rPr>
              <a:t>) for 72 hours, fixed, stained with labeled anti-</a:t>
            </a:r>
            <a:r>
              <a:rPr lang="en-US" sz="1100" dirty="0" err="1">
                <a:latin typeface="Arial" panose="020B0604020202020204" pitchFamily="34" charset="0"/>
                <a:cs typeface="Arial" panose="020B0604020202020204" pitchFamily="34" charset="0"/>
              </a:rPr>
              <a:t>BrdU</a:t>
            </a:r>
            <a:r>
              <a:rPr lang="en-US" sz="1100" dirty="0">
                <a:latin typeface="Arial" panose="020B0604020202020204" pitchFamily="34" charset="0"/>
                <a:cs typeface="Arial" panose="020B0604020202020204" pitchFamily="34" charset="0"/>
              </a:rPr>
              <a:t> anti-body and analyzed by using an ELISA plate reader. Data on the graph show the readings from 4 individual experiments.</a:t>
            </a:r>
            <a:endParaRPr lang="de-DE" sz="1100" dirty="0">
              <a:latin typeface="Arial" panose="020B0604020202020204" pitchFamily="34" charset="0"/>
              <a:cs typeface="Arial" panose="020B0604020202020204" pitchFamily="34" charset="0"/>
            </a:endParaRPr>
          </a:p>
        </p:txBody>
      </p:sp>
      <p:graphicFrame>
        <p:nvGraphicFramePr>
          <p:cNvPr id="2" name="Object 3">
            <a:extLst>
              <a:ext uri="{FF2B5EF4-FFF2-40B4-BE49-F238E27FC236}">
                <a16:creationId xmlns:a16="http://schemas.microsoft.com/office/drawing/2014/main" id="{5FF64686-A670-1A71-F6F4-E9937BBF3E17}"/>
              </a:ext>
            </a:extLst>
          </p:cNvPr>
          <p:cNvGraphicFramePr>
            <a:graphicFrameLocks noChangeAspect="1"/>
          </p:cNvGraphicFramePr>
          <p:nvPr>
            <p:extLst>
              <p:ext uri="{D42A27DB-BD31-4B8C-83A1-F6EECF244321}">
                <p14:modId xmlns:p14="http://schemas.microsoft.com/office/powerpoint/2010/main" val="2899748497"/>
              </p:ext>
            </p:extLst>
          </p:nvPr>
        </p:nvGraphicFramePr>
        <p:xfrm>
          <a:off x="3319462" y="1414944"/>
          <a:ext cx="2505075" cy="2678112"/>
        </p:xfrm>
        <a:graphic>
          <a:graphicData uri="http://schemas.openxmlformats.org/presentationml/2006/ole">
            <mc:AlternateContent xmlns:mc="http://schemas.openxmlformats.org/markup-compatibility/2006">
              <mc:Choice xmlns:v="urn:schemas-microsoft-com:vml" Requires="v">
                <p:oleObj name="Prism 9" r:id="rId2" imgW="2294425" imgH="2453009" progId="Prism9.Document">
                  <p:embed/>
                </p:oleObj>
              </mc:Choice>
              <mc:Fallback>
                <p:oleObj name="Prism 9" r:id="rId2" imgW="2294425" imgH="2453009" progId="Prism9.Document">
                  <p:embed/>
                  <p:pic>
                    <p:nvPicPr>
                      <p:cNvPr id="4" name="Object 3"/>
                      <p:cNvPicPr/>
                      <p:nvPr/>
                    </p:nvPicPr>
                    <p:blipFill>
                      <a:blip r:embed="rId3"/>
                      <a:stretch>
                        <a:fillRect/>
                      </a:stretch>
                    </p:blipFill>
                    <p:spPr>
                      <a:xfrm>
                        <a:off x="3319462" y="1414944"/>
                        <a:ext cx="2505075" cy="2678112"/>
                      </a:xfrm>
                      <a:prstGeom prst="rect">
                        <a:avLst/>
                      </a:prstGeom>
                    </p:spPr>
                  </p:pic>
                </p:oleObj>
              </mc:Fallback>
            </mc:AlternateContent>
          </a:graphicData>
        </a:graphic>
      </p:graphicFrame>
      <p:sp>
        <p:nvSpPr>
          <p:cNvPr id="5" name="Textfeld 4">
            <a:extLst>
              <a:ext uri="{FF2B5EF4-FFF2-40B4-BE49-F238E27FC236}">
                <a16:creationId xmlns:a16="http://schemas.microsoft.com/office/drawing/2014/main" id="{58204F49-8C43-9FDD-81AB-517DE319B837}"/>
              </a:ext>
            </a:extLst>
          </p:cNvPr>
          <p:cNvSpPr txBox="1"/>
          <p:nvPr/>
        </p:nvSpPr>
        <p:spPr>
          <a:xfrm>
            <a:off x="318258" y="387021"/>
            <a:ext cx="5506279" cy="323165"/>
          </a:xfrm>
          <a:prstGeom prst="rect">
            <a:avLst/>
          </a:prstGeom>
          <a:noFill/>
        </p:spPr>
        <p:txBody>
          <a:bodyPr wrap="square" rtlCol="0">
            <a:spAutoFit/>
          </a:bodyPr>
          <a:lstStyle/>
          <a:p>
            <a:r>
              <a:rPr lang="de-DE" sz="1500" b="1" dirty="0" err="1">
                <a:latin typeface="Arial" panose="020B0604020202020204" pitchFamily="34" charset="0"/>
                <a:cs typeface="Arial" panose="020B0604020202020204" pitchFamily="34" charset="0"/>
              </a:rPr>
              <a:t>Cells_Sporkova_LPP</a:t>
            </a:r>
            <a:r>
              <a:rPr lang="de-DE" sz="1500" b="1" dirty="0">
                <a:latin typeface="Arial" panose="020B0604020202020204" pitchFamily="34" charset="0"/>
                <a:cs typeface="Arial" panose="020B0604020202020204" pitchFamily="34" charset="0"/>
              </a:rPr>
              <a:t> - </a:t>
            </a:r>
            <a:r>
              <a:rPr lang="de-DE" sz="1500" b="1" dirty="0" err="1">
                <a:latin typeface="Arial" panose="020B0604020202020204" pitchFamily="34" charset="0"/>
                <a:cs typeface="Arial" panose="020B0604020202020204" pitchFamily="34" charset="0"/>
              </a:rPr>
              <a:t>Supplemental</a:t>
            </a:r>
            <a:r>
              <a:rPr lang="de-DE" sz="1500" b="1" dirty="0">
                <a:latin typeface="Arial" panose="020B0604020202020204" pitchFamily="34" charset="0"/>
                <a:cs typeface="Arial" panose="020B0604020202020204" pitchFamily="34" charset="0"/>
              </a:rPr>
              <a:t> </a:t>
            </a:r>
            <a:r>
              <a:rPr lang="de-DE" sz="1500" b="1" dirty="0" err="1">
                <a:latin typeface="Arial" panose="020B0604020202020204" pitchFamily="34" charset="0"/>
                <a:cs typeface="Arial" panose="020B0604020202020204" pitchFamily="34" charset="0"/>
              </a:rPr>
              <a:t>figures</a:t>
            </a:r>
            <a:endParaRPr lang="de-DE" sz="1500" b="1" dirty="0">
              <a:latin typeface="Arial" panose="020B0604020202020204" pitchFamily="34" charset="0"/>
              <a:cs typeface="Arial" panose="020B0604020202020204" pitchFamily="34" charset="0"/>
            </a:endParaRPr>
          </a:p>
        </p:txBody>
      </p:sp>
      <p:sp>
        <p:nvSpPr>
          <p:cNvPr id="6" name="Foliennummernplatzhalter 5">
            <a:extLst>
              <a:ext uri="{FF2B5EF4-FFF2-40B4-BE49-F238E27FC236}">
                <a16:creationId xmlns:a16="http://schemas.microsoft.com/office/drawing/2014/main" id="{273F67BB-BE07-E757-BC79-82424C0EB2A8}"/>
              </a:ext>
            </a:extLst>
          </p:cNvPr>
          <p:cNvSpPr>
            <a:spLocks noGrp="1"/>
          </p:cNvSpPr>
          <p:nvPr>
            <p:ph type="sldNum" sz="quarter" idx="12"/>
          </p:nvPr>
        </p:nvSpPr>
        <p:spPr/>
        <p:txBody>
          <a:bodyPr/>
          <a:lstStyle/>
          <a:p>
            <a:fld id="{C1AF53ED-499F-49E2-BF4E-05DCF8FC8977}" type="slidenum">
              <a:rPr lang="de-DE" sz="1100" smtClean="0">
                <a:latin typeface="Arial" panose="020B0604020202020204" pitchFamily="34" charset="0"/>
                <a:cs typeface="Arial" panose="020B0604020202020204" pitchFamily="34" charset="0"/>
              </a:rPr>
              <a:t>1</a:t>
            </a:fld>
            <a:endParaRPr lang="de-DE"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7409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68425" y="4557056"/>
            <a:ext cx="6264275" cy="769441"/>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Fig. S2. </a:t>
            </a:r>
            <a:r>
              <a:rPr lang="en-US" sz="1100" dirty="0">
                <a:latin typeface="Arial" panose="020B0604020202020204" pitchFamily="34" charset="0"/>
                <a:cs typeface="Arial" panose="020B0604020202020204" pitchFamily="34" charset="0"/>
              </a:rPr>
              <a:t>Overexpression of zyxin in the LPP KO VSMC transfected with a zyxin expression con-struct raises the abundance of zyxin in the VSMC approximately 3-fold. </a:t>
            </a:r>
            <a:r>
              <a:rPr lang="en-GB" sz="1100" dirty="0">
                <a:latin typeface="Arial" panose="020B0604020202020204" pitchFamily="34" charset="0"/>
                <a:cs typeface="Arial" panose="020B0604020202020204" pitchFamily="34" charset="0"/>
              </a:rPr>
              <a:t>For transient transfection of the VSMC, the </a:t>
            </a:r>
            <a:r>
              <a:rPr lang="en-GB" sz="1100" dirty="0" err="1">
                <a:latin typeface="Arial" panose="020B0604020202020204" pitchFamily="34" charset="0"/>
                <a:cs typeface="Arial" panose="020B0604020202020204" pitchFamily="34" charset="0"/>
              </a:rPr>
              <a:t>Nucleofector</a:t>
            </a:r>
            <a:r>
              <a:rPr lang="en-GB" sz="1100" baseline="30000" dirty="0" err="1">
                <a:latin typeface="Arial" panose="020B0604020202020204" pitchFamily="34" charset="0"/>
                <a:cs typeface="Arial" panose="020B0604020202020204" pitchFamily="34" charset="0"/>
              </a:rPr>
              <a:t>TM</a:t>
            </a:r>
            <a:r>
              <a:rPr lang="en-GB" sz="1100" dirty="0">
                <a:latin typeface="Arial" panose="020B0604020202020204" pitchFamily="34" charset="0"/>
                <a:cs typeface="Arial" panose="020B0604020202020204" pitchFamily="34" charset="0"/>
              </a:rPr>
              <a:t> technology (Lonza Bioscience via </a:t>
            </a:r>
            <a:r>
              <a:rPr lang="en-GB" sz="1100" dirty="0" err="1">
                <a:latin typeface="Arial" panose="020B0604020202020204" pitchFamily="34" charset="0"/>
                <a:cs typeface="Arial" panose="020B0604020202020204" pitchFamily="34" charset="0"/>
              </a:rPr>
              <a:t>Biozym</a:t>
            </a:r>
            <a:r>
              <a:rPr lang="en-GB" sz="1100" dirty="0">
                <a:latin typeface="Arial" panose="020B0604020202020204" pitchFamily="34" charset="0"/>
                <a:cs typeface="Arial" panose="020B0604020202020204" pitchFamily="34" charset="0"/>
              </a:rPr>
              <a:t> Scientific, </a:t>
            </a:r>
            <a:r>
              <a:rPr lang="en-GB" sz="1100" dirty="0" err="1">
                <a:latin typeface="Arial" panose="020B0604020202020204" pitchFamily="34" charset="0"/>
                <a:cs typeface="Arial" panose="020B0604020202020204" pitchFamily="34" charset="0"/>
              </a:rPr>
              <a:t>Hessisch</a:t>
            </a:r>
            <a:r>
              <a:rPr lang="en-GB" sz="1100" dirty="0">
                <a:latin typeface="Arial" panose="020B0604020202020204" pitchFamily="34" charset="0"/>
                <a:cs typeface="Arial" panose="020B0604020202020204" pitchFamily="34" charset="0"/>
              </a:rPr>
              <a:t> </a:t>
            </a:r>
            <a:r>
              <a:rPr lang="en-GB" sz="1100" dirty="0" err="1">
                <a:latin typeface="Arial" panose="020B0604020202020204" pitchFamily="34" charset="0"/>
                <a:cs typeface="Arial" panose="020B0604020202020204" pitchFamily="34" charset="0"/>
              </a:rPr>
              <a:t>Oldendorf</a:t>
            </a:r>
            <a:r>
              <a:rPr lang="en-GB" sz="1100" dirty="0">
                <a:latin typeface="Arial" panose="020B0604020202020204" pitchFamily="34" charset="0"/>
                <a:cs typeface="Arial" panose="020B0604020202020204" pitchFamily="34" charset="0"/>
              </a:rPr>
              <a:t>, Germany) was used according to the manufacturer’s instructions.</a:t>
            </a:r>
            <a:endParaRPr lang="de-DE" sz="1100" dirty="0">
              <a:latin typeface="Arial" panose="020B0604020202020204" pitchFamily="34" charset="0"/>
              <a:cs typeface="Arial" panose="020B0604020202020204" pitchFamily="34" charset="0"/>
            </a:endParaRPr>
          </a:p>
        </p:txBody>
      </p:sp>
      <p:grpSp>
        <p:nvGrpSpPr>
          <p:cNvPr id="4" name="Group 3"/>
          <p:cNvGrpSpPr/>
          <p:nvPr/>
        </p:nvGrpSpPr>
        <p:grpSpPr>
          <a:xfrm>
            <a:off x="3198264" y="2430151"/>
            <a:ext cx="2761569" cy="1434019"/>
            <a:chOff x="2578769" y="2427029"/>
            <a:chExt cx="2761569" cy="1434019"/>
          </a:xfrm>
        </p:grpSpPr>
        <p:grpSp>
          <p:nvGrpSpPr>
            <p:cNvPr id="5" name="Group 4"/>
            <p:cNvGrpSpPr/>
            <p:nvPr/>
          </p:nvGrpSpPr>
          <p:grpSpPr>
            <a:xfrm>
              <a:off x="2578769" y="2427029"/>
              <a:ext cx="2761569" cy="1434019"/>
              <a:chOff x="6804248" y="554821"/>
              <a:chExt cx="2761569" cy="1434019"/>
            </a:xfrm>
          </p:grpSpPr>
          <p:grpSp>
            <p:nvGrpSpPr>
              <p:cNvPr id="8" name="Group 7"/>
              <p:cNvGrpSpPr/>
              <p:nvPr/>
            </p:nvGrpSpPr>
            <p:grpSpPr>
              <a:xfrm>
                <a:off x="6838640" y="917574"/>
                <a:ext cx="1924571" cy="1071266"/>
                <a:chOff x="6804248" y="548680"/>
                <a:chExt cx="1924571" cy="1071266"/>
              </a:xfrm>
            </p:grpSpPr>
            <p:pic>
              <p:nvPicPr>
                <p:cNvPr id="14" name="Picture 5" descr="C:\Users\Standardbenutzer\Desktop\20161208_1138_2_9.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025" t="37803" r="52157" b="49697"/>
                <a:stretch/>
              </p:blipFill>
              <p:spPr bwMode="auto">
                <a:xfrm>
                  <a:off x="6804248" y="1115890"/>
                  <a:ext cx="1924571" cy="50405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C:\Users\Standardbenutzer\Desktop\20161208_1145_5.png"/>
                <p:cNvPicPr>
                  <a:picLocks noChangeAspect="1" noChangeArrowheads="1"/>
                </p:cNvPicPr>
                <p:nvPr/>
              </p:nvPicPr>
              <p:blipFill rotWithShape="1">
                <a:blip r:embed="rId3">
                  <a:extLst>
                    <a:ext uri="{28A0092B-C50C-407E-A947-70E740481C1C}">
                      <a14:useLocalDpi xmlns:a14="http://schemas.microsoft.com/office/drawing/2010/main" val="0"/>
                    </a:ext>
                  </a:extLst>
                </a:blip>
                <a:srcRect l="21931" t="27311" r="48019" b="59811"/>
                <a:stretch/>
              </p:blipFill>
              <p:spPr bwMode="auto">
                <a:xfrm>
                  <a:off x="6804248" y="548680"/>
                  <a:ext cx="1917747" cy="547929"/>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507736" y="548680"/>
                  <a:ext cx="504056" cy="246221"/>
                </a:xfrm>
                <a:prstGeom prst="rect">
                  <a:avLst/>
                </a:prstGeom>
                <a:noFill/>
              </p:spPr>
              <p:txBody>
                <a:bodyPr wrap="square" rtlCol="0">
                  <a:spAutoFit/>
                </a:bodyPr>
                <a:lstStyle/>
                <a:p>
                  <a:r>
                    <a:rPr lang="en-US" sz="1000" dirty="0"/>
                    <a:t>2.8 X</a:t>
                  </a:r>
                </a:p>
              </p:txBody>
            </p:sp>
          </p:grpSp>
          <p:sp>
            <p:nvSpPr>
              <p:cNvPr id="9" name="TextBox 8"/>
              <p:cNvSpPr txBox="1"/>
              <p:nvPr/>
            </p:nvSpPr>
            <p:spPr>
              <a:xfrm>
                <a:off x="6804248" y="692720"/>
                <a:ext cx="682986" cy="246221"/>
              </a:xfrm>
              <a:prstGeom prst="rect">
                <a:avLst/>
              </a:prstGeom>
              <a:noFill/>
            </p:spPr>
            <p:txBody>
              <a:bodyPr wrap="square" rtlCol="0">
                <a:spAutoFit/>
              </a:bodyPr>
              <a:lstStyle/>
              <a:p>
                <a:r>
                  <a:rPr lang="en-US" sz="1000" dirty="0"/>
                  <a:t>LPP KO</a:t>
                </a:r>
              </a:p>
            </p:txBody>
          </p:sp>
          <p:sp>
            <p:nvSpPr>
              <p:cNvPr id="10" name="TextBox 9"/>
              <p:cNvSpPr txBox="1"/>
              <p:nvPr/>
            </p:nvSpPr>
            <p:spPr>
              <a:xfrm>
                <a:off x="8168068" y="567985"/>
                <a:ext cx="803613" cy="400110"/>
              </a:xfrm>
              <a:prstGeom prst="rect">
                <a:avLst/>
              </a:prstGeom>
              <a:noFill/>
            </p:spPr>
            <p:txBody>
              <a:bodyPr wrap="square" rtlCol="0">
                <a:spAutoFit/>
              </a:bodyPr>
              <a:lstStyle/>
              <a:p>
                <a:r>
                  <a:rPr lang="en-US" sz="1000" dirty="0"/>
                  <a:t>LPP KO </a:t>
                </a:r>
              </a:p>
              <a:p>
                <a:r>
                  <a:rPr lang="en-US" sz="1000" dirty="0"/>
                  <a:t> +GFP</a:t>
                </a:r>
              </a:p>
            </p:txBody>
          </p:sp>
          <p:sp>
            <p:nvSpPr>
              <p:cNvPr id="11" name="TextBox 10"/>
              <p:cNvSpPr txBox="1"/>
              <p:nvPr/>
            </p:nvSpPr>
            <p:spPr>
              <a:xfrm>
                <a:off x="7517560" y="554821"/>
                <a:ext cx="576924" cy="400110"/>
              </a:xfrm>
              <a:prstGeom prst="rect">
                <a:avLst/>
              </a:prstGeom>
              <a:noFill/>
            </p:spPr>
            <p:txBody>
              <a:bodyPr wrap="square" rtlCol="0">
                <a:spAutoFit/>
              </a:bodyPr>
              <a:lstStyle/>
              <a:p>
                <a:r>
                  <a:rPr lang="en-US" sz="1000" dirty="0"/>
                  <a:t>LPP KO </a:t>
                </a:r>
              </a:p>
              <a:p>
                <a:r>
                  <a:rPr lang="en-US" sz="1000" dirty="0"/>
                  <a:t> + ZYX</a:t>
                </a:r>
              </a:p>
            </p:txBody>
          </p:sp>
          <p:sp>
            <p:nvSpPr>
              <p:cNvPr id="12" name="TextBox 11"/>
              <p:cNvSpPr txBox="1"/>
              <p:nvPr/>
            </p:nvSpPr>
            <p:spPr>
              <a:xfrm>
                <a:off x="8851283" y="1088305"/>
                <a:ext cx="522260" cy="246221"/>
              </a:xfrm>
              <a:prstGeom prst="rect">
                <a:avLst/>
              </a:prstGeom>
              <a:noFill/>
            </p:spPr>
            <p:txBody>
              <a:bodyPr wrap="square" rtlCol="0">
                <a:spAutoFit/>
              </a:bodyPr>
              <a:lstStyle/>
              <a:p>
                <a:r>
                  <a:rPr lang="en-US" sz="1000" dirty="0"/>
                  <a:t>zyxin</a:t>
                </a:r>
              </a:p>
            </p:txBody>
          </p:sp>
          <p:sp>
            <p:nvSpPr>
              <p:cNvPr id="13" name="TextBox 12"/>
              <p:cNvSpPr txBox="1"/>
              <p:nvPr/>
            </p:nvSpPr>
            <p:spPr>
              <a:xfrm>
                <a:off x="8860484" y="1589951"/>
                <a:ext cx="705333" cy="246221"/>
              </a:xfrm>
              <a:prstGeom prst="rect">
                <a:avLst/>
              </a:prstGeom>
              <a:noFill/>
            </p:spPr>
            <p:txBody>
              <a:bodyPr wrap="square" rtlCol="0">
                <a:spAutoFit/>
              </a:bodyPr>
              <a:lstStyle/>
              <a:p>
                <a:r>
                  <a:rPr lang="el-GR" sz="1000" dirty="0"/>
                  <a:t>α</a:t>
                </a:r>
                <a:r>
                  <a:rPr lang="en-US" sz="1000" dirty="0"/>
                  <a:t>-tubulin</a:t>
                </a:r>
              </a:p>
            </p:txBody>
          </p:sp>
        </p:grpSp>
        <p:cxnSp>
          <p:nvCxnSpPr>
            <p:cNvPr id="6" name="Straight Arrow Connector 5"/>
            <p:cNvCxnSpPr/>
            <p:nvPr/>
          </p:nvCxnSpPr>
          <p:spPr>
            <a:xfrm flipH="1">
              <a:off x="4548250" y="3085562"/>
              <a:ext cx="108000" cy="0"/>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4572000" y="3585649"/>
              <a:ext cx="108000" cy="0"/>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29" name="Foliennummernplatzhalter 28">
            <a:extLst>
              <a:ext uri="{FF2B5EF4-FFF2-40B4-BE49-F238E27FC236}">
                <a16:creationId xmlns:a16="http://schemas.microsoft.com/office/drawing/2014/main" id="{D52A7FAB-3BF5-C28F-A08D-48209E79512A}"/>
              </a:ext>
            </a:extLst>
          </p:cNvPr>
          <p:cNvSpPr>
            <a:spLocks noGrp="1"/>
          </p:cNvSpPr>
          <p:nvPr>
            <p:ph type="sldNum" sz="quarter" idx="12"/>
          </p:nvPr>
        </p:nvSpPr>
        <p:spPr/>
        <p:txBody>
          <a:bodyPr/>
          <a:lstStyle/>
          <a:p>
            <a:fld id="{C1AF53ED-499F-49E2-BF4E-05DCF8FC8977}" type="slidenum">
              <a:rPr lang="de-DE" smtClean="0"/>
              <a:t>2</a:t>
            </a:fld>
            <a:endParaRPr lang="de-DE"/>
          </a:p>
        </p:txBody>
      </p:sp>
    </p:spTree>
    <p:extLst>
      <p:ext uri="{BB962C8B-B14F-4D97-AF65-F5344CB8AC3E}">
        <p14:creationId xmlns:p14="http://schemas.microsoft.com/office/powerpoint/2010/main" val="127836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68425" y="4546905"/>
            <a:ext cx="6264274" cy="1107996"/>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Fig. S3. </a:t>
            </a:r>
            <a:r>
              <a:rPr lang="en-US" sz="1100" dirty="0">
                <a:latin typeface="Arial" panose="020B0604020202020204" pitchFamily="34" charset="0"/>
                <a:cs typeface="Arial" panose="020B0604020202020204" pitchFamily="34" charset="0"/>
              </a:rPr>
              <a:t>LPP KO VSMC spheroids exhibit a greater gelatinase activity, detected by the increased fluorescence emanating due to DQ-</a:t>
            </a:r>
            <a:r>
              <a:rPr lang="en-US" sz="1100" dirty="0" err="1">
                <a:latin typeface="Arial" panose="020B0604020202020204" pitchFamily="34" charset="0"/>
                <a:cs typeface="Arial" panose="020B0604020202020204" pitchFamily="34" charset="0"/>
              </a:rPr>
              <a:t>gelatine</a:t>
            </a:r>
            <a:r>
              <a:rPr lang="en-US" sz="1100" dirty="0">
                <a:latin typeface="Arial" panose="020B0604020202020204" pitchFamily="34" charset="0"/>
                <a:cs typeface="Arial" panose="020B0604020202020204" pitchFamily="34" charset="0"/>
              </a:rPr>
              <a:t> digestion, as compared to their WT counterparts. Zinc fixed paraffin embedded spheroid sections were incubated with DQ-</a:t>
            </a:r>
            <a:r>
              <a:rPr lang="en-US" sz="1100" dirty="0" err="1">
                <a:latin typeface="Arial" panose="020B0604020202020204" pitchFamily="34" charset="0"/>
                <a:cs typeface="Arial" panose="020B0604020202020204" pitchFamily="34" charset="0"/>
              </a:rPr>
              <a:t>gelatine</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Thermo</a:t>
            </a:r>
            <a:r>
              <a:rPr lang="en-US" sz="1100" dirty="0">
                <a:latin typeface="Arial" panose="020B0604020202020204" pitchFamily="34" charset="0"/>
                <a:cs typeface="Arial" panose="020B0604020202020204" pitchFamily="34" charset="0"/>
              </a:rPr>
              <a:t> Fisher Scientific, Karlsruhe, Germany) at 37ºC for 2 hours.</a:t>
            </a:r>
            <a:r>
              <a:rPr lang="de-DE" sz="1100"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The extent of fluorescence emitted upon hydrolysis of the quenched substrate is directly related to the MMP activity of the VSMC. n=3-4,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&lt;0.05 as indicated</a:t>
            </a:r>
            <a:endParaRPr lang="de-DE" sz="1100" dirty="0">
              <a:latin typeface="Arial" panose="020B0604020202020204" pitchFamily="34" charset="0"/>
              <a:cs typeface="Arial" panose="020B0604020202020204" pitchFamily="34" charset="0"/>
            </a:endParaRPr>
          </a:p>
        </p:txBody>
      </p:sp>
      <p:pic>
        <p:nvPicPr>
          <p:cNvPr id="5" name="Grafik 4">
            <a:extLst>
              <a:ext uri="{FF2B5EF4-FFF2-40B4-BE49-F238E27FC236}">
                <a16:creationId xmlns:a16="http://schemas.microsoft.com/office/drawing/2014/main" id="{A85740E7-D0D1-B90B-5573-24DE7104FFC4}"/>
              </a:ext>
            </a:extLst>
          </p:cNvPr>
          <p:cNvPicPr/>
          <p:nvPr/>
        </p:nvPicPr>
        <p:blipFill>
          <a:blip r:embed="rId2"/>
          <a:stretch>
            <a:fillRect/>
          </a:stretch>
        </p:blipFill>
        <p:spPr>
          <a:xfrm>
            <a:off x="3411537" y="1512561"/>
            <a:ext cx="2320925" cy="2705100"/>
          </a:xfrm>
          <a:prstGeom prst="rect">
            <a:avLst/>
          </a:prstGeom>
        </p:spPr>
      </p:pic>
      <p:sp>
        <p:nvSpPr>
          <p:cNvPr id="6" name="Foliennummernplatzhalter 5">
            <a:extLst>
              <a:ext uri="{FF2B5EF4-FFF2-40B4-BE49-F238E27FC236}">
                <a16:creationId xmlns:a16="http://schemas.microsoft.com/office/drawing/2014/main" id="{2D056316-7FED-D2B8-F0CF-342D92123A39}"/>
              </a:ext>
            </a:extLst>
          </p:cNvPr>
          <p:cNvSpPr>
            <a:spLocks noGrp="1"/>
          </p:cNvSpPr>
          <p:nvPr>
            <p:ph type="sldNum" sz="quarter" idx="12"/>
          </p:nvPr>
        </p:nvSpPr>
        <p:spPr/>
        <p:txBody>
          <a:bodyPr/>
          <a:lstStyle/>
          <a:p>
            <a:fld id="{C1AF53ED-499F-49E2-BF4E-05DCF8FC8977}" type="slidenum">
              <a:rPr lang="de-DE" smtClean="0"/>
              <a:t>3</a:t>
            </a:fld>
            <a:endParaRPr lang="de-DE"/>
          </a:p>
        </p:txBody>
      </p:sp>
      <p:sp>
        <p:nvSpPr>
          <p:cNvPr id="7" name="Textfeld 6">
            <a:extLst>
              <a:ext uri="{FF2B5EF4-FFF2-40B4-BE49-F238E27FC236}">
                <a16:creationId xmlns:a16="http://schemas.microsoft.com/office/drawing/2014/main" id="{5F9CAE1C-9076-FF43-06C6-975A3892BA5E}"/>
              </a:ext>
            </a:extLst>
          </p:cNvPr>
          <p:cNvSpPr txBox="1"/>
          <p:nvPr/>
        </p:nvSpPr>
        <p:spPr>
          <a:xfrm rot="16200000">
            <a:off x="1835535" y="2716672"/>
            <a:ext cx="3548270" cy="276999"/>
          </a:xfrm>
          <a:prstGeom prst="rect">
            <a:avLst/>
          </a:prstGeom>
          <a:solidFill>
            <a:schemeClr val="bg1"/>
          </a:solidFill>
        </p:spPr>
        <p:txBody>
          <a:bodyPr wrap="square" rtlCol="0">
            <a:spAutoFit/>
          </a:bodyPr>
          <a:lstStyle/>
          <a:p>
            <a:pPr algn="ctr"/>
            <a:r>
              <a:rPr lang="de-DE" sz="1200" b="1" dirty="0">
                <a:latin typeface="Arial" panose="020B0604020202020204" pitchFamily="34" charset="0"/>
                <a:cs typeface="Arial" panose="020B0604020202020204" pitchFamily="34" charset="0"/>
              </a:rPr>
              <a:t>Rel. DQ-gelatine </a:t>
            </a:r>
            <a:r>
              <a:rPr lang="de-DE" sz="1200" b="1" dirty="0" err="1">
                <a:latin typeface="Arial" panose="020B0604020202020204" pitchFamily="34" charset="0"/>
                <a:cs typeface="Arial" panose="020B0604020202020204" pitchFamily="34" charset="0"/>
              </a:rPr>
              <a:t>digestion</a:t>
            </a:r>
            <a:endParaRPr lang="de-DE"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5325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11965" y="4546458"/>
            <a:ext cx="6440556" cy="1785104"/>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Fig. S4. </a:t>
            </a:r>
            <a:r>
              <a:rPr lang="en-US" sz="1100" dirty="0">
                <a:latin typeface="Arial" panose="020B0604020202020204" pitchFamily="34" charset="0"/>
                <a:cs typeface="Arial" panose="020B0604020202020204" pitchFamily="34" charset="0"/>
              </a:rPr>
              <a:t>(a) While potassium chloride (</a:t>
            </a:r>
            <a:r>
              <a:rPr lang="en-US" sz="1100" dirty="0" err="1">
                <a:latin typeface="Arial" panose="020B0604020202020204" pitchFamily="34" charset="0"/>
                <a:cs typeface="Arial" panose="020B0604020202020204" pitchFamily="34" charset="0"/>
              </a:rPr>
              <a:t>KCl</a:t>
            </a:r>
            <a:r>
              <a:rPr lang="en-US" sz="1100" dirty="0">
                <a:latin typeface="Arial" panose="020B0604020202020204" pitchFamily="34" charset="0"/>
                <a:cs typeface="Arial" panose="020B0604020202020204" pitchFamily="34" charset="0"/>
              </a:rPr>
              <a:t>; 60 mM) produced a contraction of the three-dimensional (3D) VSMC spheroids (isolated from the aorta of WT mice) grown on top of a collagen gel this con-traction was inhibited (presented as relative reduction of the surface area of the 3D VSMC spheroid covering the collagen gel) but not abolished by pre-treatment with the voltage-dependent L-type Ca</a:t>
            </a:r>
            <a:r>
              <a:rPr lang="en-US" sz="1100" baseline="30000" dirty="0">
                <a:latin typeface="Arial" panose="020B0604020202020204" pitchFamily="34" charset="0"/>
                <a:cs typeface="Arial" panose="020B0604020202020204" pitchFamily="34" charset="0"/>
              </a:rPr>
              <a:t>2+</a:t>
            </a:r>
            <a:r>
              <a:rPr lang="en-US" sz="1100" dirty="0">
                <a:latin typeface="Arial" panose="020B0604020202020204" pitchFamily="34" charset="0"/>
                <a:cs typeface="Arial" panose="020B0604020202020204" pitchFamily="34" charset="0"/>
              </a:rPr>
              <a:t> channel blocker nifedipine (</a:t>
            </a:r>
            <a:r>
              <a:rPr lang="en-US" sz="1100" dirty="0" err="1">
                <a:latin typeface="Arial" panose="020B0604020202020204" pitchFamily="34" charset="0"/>
                <a:cs typeface="Arial" panose="020B0604020202020204" pitchFamily="34" charset="0"/>
              </a:rPr>
              <a:t>Nif</a:t>
            </a:r>
            <a:r>
              <a:rPr lang="en-US" sz="1100" dirty="0">
                <a:latin typeface="Arial" panose="020B0604020202020204" pitchFamily="34" charset="0"/>
                <a:cs typeface="Arial" panose="020B0604020202020204" pitchFamily="34" charset="0"/>
              </a:rPr>
              <a:t>; 10 µM). Pre-incubation with caffeine (10 mM) for 30 min to deplete the intracellular calcium stores abolished the contractile response to </a:t>
            </a:r>
            <a:r>
              <a:rPr lang="en-US" sz="1100" dirty="0" err="1">
                <a:latin typeface="Arial" panose="020B0604020202020204" pitchFamily="34" charset="0"/>
                <a:cs typeface="Arial" panose="020B0604020202020204" pitchFamily="34" charset="0"/>
              </a:rPr>
              <a:t>KCl</a:t>
            </a:r>
            <a:r>
              <a:rPr lang="en-US" sz="1100" dirty="0">
                <a:latin typeface="Arial" panose="020B0604020202020204" pitchFamily="34" charset="0"/>
                <a:cs typeface="Arial" panose="020B0604020202020204" pitchFamily="34" charset="0"/>
              </a:rPr>
              <a:t> in the presence of </a:t>
            </a:r>
            <a:r>
              <a:rPr lang="en-US" sz="1100" dirty="0" err="1">
                <a:latin typeface="Arial" panose="020B0604020202020204" pitchFamily="34" charset="0"/>
                <a:cs typeface="Arial" panose="020B0604020202020204" pitchFamily="34" charset="0"/>
              </a:rPr>
              <a:t>nifedi</a:t>
            </a:r>
            <a:r>
              <a:rPr lang="en-US" sz="1100" dirty="0">
                <a:latin typeface="Arial" panose="020B0604020202020204" pitchFamily="34" charset="0"/>
                <a:cs typeface="Arial" panose="020B0604020202020204" pitchFamily="34" charset="0"/>
              </a:rPr>
              <a:t>-pine. (b) In contrast to </a:t>
            </a:r>
            <a:r>
              <a:rPr lang="en-US" sz="1100" dirty="0" err="1">
                <a:latin typeface="Arial" panose="020B0604020202020204" pitchFamily="34" charset="0"/>
                <a:cs typeface="Arial" panose="020B0604020202020204" pitchFamily="34" charset="0"/>
              </a:rPr>
              <a:t>KCl</a:t>
            </a:r>
            <a:r>
              <a:rPr lang="en-US" sz="1100" dirty="0">
                <a:latin typeface="Arial" panose="020B0604020202020204" pitchFamily="34" charset="0"/>
                <a:cs typeface="Arial" panose="020B0604020202020204" pitchFamily="34" charset="0"/>
              </a:rPr>
              <a:t>, norepinephrine (NE) produced a relaxation of the 3D VSMC spheroids, which was abolished by pre-incubation with propranolol (10 </a:t>
            </a:r>
            <a:r>
              <a:rPr lang="el-GR" sz="1100" dirty="0">
                <a:latin typeface="Arial" panose="020B0604020202020204" pitchFamily="34" charset="0"/>
                <a:cs typeface="Arial" panose="020B0604020202020204" pitchFamily="34" charset="0"/>
              </a:rPr>
              <a:t>μ</a:t>
            </a:r>
            <a:r>
              <a:rPr lang="en-US" sz="1100" dirty="0">
                <a:latin typeface="Arial" panose="020B0604020202020204" pitchFamily="34" charset="0"/>
                <a:cs typeface="Arial" panose="020B0604020202020204" pitchFamily="34" charset="0"/>
              </a:rPr>
              <a:t>M). Each data point represents the response of an individual VSMC spheroid generated from the aorta of 2-4 individual animals.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˂0.01 as indicated </a:t>
            </a:r>
            <a:endParaRPr lang="de-DE" sz="1100" dirty="0">
              <a:latin typeface="Arial" panose="020B0604020202020204" pitchFamily="34" charset="0"/>
              <a:cs typeface="Arial" panose="020B0604020202020204" pitchFamily="34" charset="0"/>
            </a:endParaRPr>
          </a:p>
        </p:txBody>
      </p:sp>
      <p:sp>
        <p:nvSpPr>
          <p:cNvPr id="2" name="Foliennummernplatzhalter 1">
            <a:extLst>
              <a:ext uri="{FF2B5EF4-FFF2-40B4-BE49-F238E27FC236}">
                <a16:creationId xmlns:a16="http://schemas.microsoft.com/office/drawing/2014/main" id="{B4B84A67-59CE-30A6-F332-D5A14F3D8F4A}"/>
              </a:ext>
            </a:extLst>
          </p:cNvPr>
          <p:cNvSpPr>
            <a:spLocks noGrp="1"/>
          </p:cNvSpPr>
          <p:nvPr>
            <p:ph type="sldNum" sz="quarter" idx="12"/>
          </p:nvPr>
        </p:nvSpPr>
        <p:spPr/>
        <p:txBody>
          <a:bodyPr/>
          <a:lstStyle/>
          <a:p>
            <a:fld id="{C1AF53ED-499F-49E2-BF4E-05DCF8FC8977}" type="slidenum">
              <a:rPr lang="de-DE" smtClean="0"/>
              <a:t>4</a:t>
            </a:fld>
            <a:endParaRPr lang="de-DE"/>
          </a:p>
        </p:txBody>
      </p:sp>
      <p:grpSp>
        <p:nvGrpSpPr>
          <p:cNvPr id="13" name="Gruppieren 12">
            <a:extLst>
              <a:ext uri="{FF2B5EF4-FFF2-40B4-BE49-F238E27FC236}">
                <a16:creationId xmlns:a16="http://schemas.microsoft.com/office/drawing/2014/main" id="{1911F3B1-E82E-78B5-1207-8D9398BEC66A}"/>
              </a:ext>
            </a:extLst>
          </p:cNvPr>
          <p:cNvGrpSpPr/>
          <p:nvPr/>
        </p:nvGrpSpPr>
        <p:grpSpPr>
          <a:xfrm>
            <a:off x="1882791" y="947818"/>
            <a:ext cx="5378418" cy="3414513"/>
            <a:chOff x="1833096" y="898123"/>
            <a:chExt cx="5378418" cy="3414513"/>
          </a:xfrm>
        </p:grpSpPr>
        <p:graphicFrame>
          <p:nvGraphicFramePr>
            <p:cNvPr id="5" name="Object 5">
              <a:extLst>
                <a:ext uri="{FF2B5EF4-FFF2-40B4-BE49-F238E27FC236}">
                  <a16:creationId xmlns:a16="http://schemas.microsoft.com/office/drawing/2014/main" id="{A7CF21CB-7121-2458-C549-EBCBF0CF9DF2}"/>
                </a:ext>
              </a:extLst>
            </p:cNvPr>
            <p:cNvGraphicFramePr>
              <a:graphicFrameLocks noChangeAspect="1"/>
            </p:cNvGraphicFramePr>
            <p:nvPr>
              <p:extLst>
                <p:ext uri="{D42A27DB-BD31-4B8C-83A1-F6EECF244321}">
                  <p14:modId xmlns:p14="http://schemas.microsoft.com/office/powerpoint/2010/main" val="3421197519"/>
                </p:ext>
              </p:extLst>
            </p:nvPr>
          </p:nvGraphicFramePr>
          <p:xfrm>
            <a:off x="4685802" y="1043282"/>
            <a:ext cx="2525712" cy="2684463"/>
          </p:xfrm>
          <a:graphic>
            <a:graphicData uri="http://schemas.openxmlformats.org/presentationml/2006/ole">
              <mc:AlternateContent xmlns:mc="http://schemas.openxmlformats.org/markup-compatibility/2006">
                <mc:Choice xmlns:v="urn:schemas-microsoft-com:vml" Requires="v">
                  <p:oleObj name="Prism 9" r:id="rId2" imgW="2363211" imgH="2512795" progId="Prism9.Document">
                    <p:embed/>
                  </p:oleObj>
                </mc:Choice>
                <mc:Fallback>
                  <p:oleObj name="Prism 9" r:id="rId2" imgW="2363211" imgH="2512795" progId="Prism9.Document">
                    <p:embed/>
                    <p:pic>
                      <p:nvPicPr>
                        <p:cNvPr id="6" name="Object 5"/>
                        <p:cNvPicPr/>
                        <p:nvPr/>
                      </p:nvPicPr>
                      <p:blipFill>
                        <a:blip r:embed="rId3"/>
                        <a:stretch>
                          <a:fillRect/>
                        </a:stretch>
                      </p:blipFill>
                      <p:spPr>
                        <a:xfrm>
                          <a:off x="4685802" y="1043282"/>
                          <a:ext cx="2525712" cy="2684463"/>
                        </a:xfrm>
                        <a:prstGeom prst="rect">
                          <a:avLst/>
                        </a:prstGeom>
                      </p:spPr>
                    </p:pic>
                  </p:oleObj>
                </mc:Fallback>
              </mc:AlternateContent>
            </a:graphicData>
          </a:graphic>
        </p:graphicFrame>
        <p:graphicFrame>
          <p:nvGraphicFramePr>
            <p:cNvPr id="7" name="Object 8">
              <a:extLst>
                <a:ext uri="{FF2B5EF4-FFF2-40B4-BE49-F238E27FC236}">
                  <a16:creationId xmlns:a16="http://schemas.microsoft.com/office/drawing/2014/main" id="{5D649AA4-1BAD-0432-8FB9-80CA8F6B4E8B}"/>
                </a:ext>
              </a:extLst>
            </p:cNvPr>
            <p:cNvGraphicFramePr>
              <a:graphicFrameLocks noChangeAspect="1"/>
            </p:cNvGraphicFramePr>
            <p:nvPr>
              <p:extLst>
                <p:ext uri="{D42A27DB-BD31-4B8C-83A1-F6EECF244321}">
                  <p14:modId xmlns:p14="http://schemas.microsoft.com/office/powerpoint/2010/main" val="3063024187"/>
                </p:ext>
              </p:extLst>
            </p:nvPr>
          </p:nvGraphicFramePr>
          <p:xfrm>
            <a:off x="2036538" y="988411"/>
            <a:ext cx="2351088" cy="3324225"/>
          </p:xfrm>
          <a:graphic>
            <a:graphicData uri="http://schemas.openxmlformats.org/presentationml/2006/ole">
              <mc:AlternateContent xmlns:mc="http://schemas.openxmlformats.org/markup-compatibility/2006">
                <mc:Choice xmlns:v="urn:schemas-microsoft-com:vml" Requires="v">
                  <p:oleObj name="Prism 9" r:id="rId4" imgW="2134524" imgH="3018811" progId="Prism9.Document">
                    <p:embed/>
                  </p:oleObj>
                </mc:Choice>
                <mc:Fallback>
                  <p:oleObj name="Prism 9" r:id="rId4" imgW="2134524" imgH="3018811" progId="Prism9.Document">
                    <p:embed/>
                    <p:pic>
                      <p:nvPicPr>
                        <p:cNvPr id="9" name="Object 8"/>
                        <p:cNvPicPr/>
                        <p:nvPr/>
                      </p:nvPicPr>
                      <p:blipFill>
                        <a:blip r:embed="rId5"/>
                        <a:stretch>
                          <a:fillRect/>
                        </a:stretch>
                      </p:blipFill>
                      <p:spPr>
                        <a:xfrm>
                          <a:off x="2036538" y="988411"/>
                          <a:ext cx="2351088" cy="3324225"/>
                        </a:xfrm>
                        <a:prstGeom prst="rect">
                          <a:avLst/>
                        </a:prstGeom>
                      </p:spPr>
                    </p:pic>
                  </p:oleObj>
                </mc:Fallback>
              </mc:AlternateContent>
            </a:graphicData>
          </a:graphic>
        </p:graphicFrame>
        <p:sp>
          <p:nvSpPr>
            <p:cNvPr id="8" name="TextBox 9">
              <a:extLst>
                <a:ext uri="{FF2B5EF4-FFF2-40B4-BE49-F238E27FC236}">
                  <a16:creationId xmlns:a16="http://schemas.microsoft.com/office/drawing/2014/main" id="{C3789356-0016-1E2F-F5FF-7494A9E09F84}"/>
                </a:ext>
              </a:extLst>
            </p:cNvPr>
            <p:cNvSpPr txBox="1"/>
            <p:nvPr/>
          </p:nvSpPr>
          <p:spPr>
            <a:xfrm>
              <a:off x="1833096" y="898199"/>
              <a:ext cx="406720" cy="646331"/>
            </a:xfrm>
            <a:prstGeom prst="rect">
              <a:avLst/>
            </a:prstGeom>
            <a:noFill/>
          </p:spPr>
          <p:txBody>
            <a:bodyPr wrap="square" rtlCol="0">
              <a:spAutoFit/>
            </a:bodyPr>
            <a:lstStyle/>
            <a:p>
              <a:r>
                <a:rPr lang="en-US" b="1" dirty="0"/>
                <a:t>a.</a:t>
              </a:r>
              <a:r>
                <a:rPr lang="en-US" b="1" dirty="0">
                  <a:solidFill>
                    <a:schemeClr val="bg1"/>
                  </a:solidFill>
                </a:rPr>
                <a:t>.</a:t>
              </a:r>
              <a:endParaRPr lang="de-DE" b="1" dirty="0">
                <a:solidFill>
                  <a:schemeClr val="bg1"/>
                </a:solidFill>
              </a:endParaRPr>
            </a:p>
          </p:txBody>
        </p:sp>
        <p:sp>
          <p:nvSpPr>
            <p:cNvPr id="12" name="TextBox 10">
              <a:extLst>
                <a:ext uri="{FF2B5EF4-FFF2-40B4-BE49-F238E27FC236}">
                  <a16:creationId xmlns:a16="http://schemas.microsoft.com/office/drawing/2014/main" id="{D7B95C84-B26E-9F76-C8A1-C49B85D6AA9E}"/>
                </a:ext>
              </a:extLst>
            </p:cNvPr>
            <p:cNvSpPr txBox="1"/>
            <p:nvPr/>
          </p:nvSpPr>
          <p:spPr>
            <a:xfrm>
              <a:off x="4486721" y="898123"/>
              <a:ext cx="406720" cy="646331"/>
            </a:xfrm>
            <a:prstGeom prst="rect">
              <a:avLst/>
            </a:prstGeom>
            <a:noFill/>
          </p:spPr>
          <p:txBody>
            <a:bodyPr wrap="square" rtlCol="0">
              <a:spAutoFit/>
            </a:bodyPr>
            <a:lstStyle/>
            <a:p>
              <a:r>
                <a:rPr lang="en-US" b="1" dirty="0"/>
                <a:t>b.</a:t>
              </a:r>
              <a:r>
                <a:rPr lang="en-US" b="1" dirty="0">
                  <a:solidFill>
                    <a:schemeClr val="bg1"/>
                  </a:solidFill>
                </a:rPr>
                <a:t>.</a:t>
              </a:r>
              <a:endParaRPr lang="de-DE" b="1" dirty="0">
                <a:solidFill>
                  <a:schemeClr val="bg1"/>
                </a:solidFill>
              </a:endParaRPr>
            </a:p>
          </p:txBody>
        </p:sp>
      </p:grpSp>
    </p:spTree>
    <p:extLst>
      <p:ext uri="{BB962C8B-B14F-4D97-AF65-F5344CB8AC3E}">
        <p14:creationId xmlns:p14="http://schemas.microsoft.com/office/powerpoint/2010/main" val="2773618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6D02E2A-A5E1-37A4-17E3-44EC09EA3650}"/>
              </a:ext>
            </a:extLst>
          </p:cNvPr>
          <p:cNvSpPr>
            <a:spLocks noGrp="1"/>
          </p:cNvSpPr>
          <p:nvPr>
            <p:ph type="sldNum" sz="quarter" idx="12"/>
          </p:nvPr>
        </p:nvSpPr>
        <p:spPr/>
        <p:txBody>
          <a:bodyPr/>
          <a:lstStyle/>
          <a:p>
            <a:fld id="{C1AF53ED-499F-49E2-BF4E-05DCF8FC8977}" type="slidenum">
              <a:rPr lang="de-DE" smtClean="0"/>
              <a:t>5</a:t>
            </a:fld>
            <a:endParaRPr lang="de-DE"/>
          </a:p>
        </p:txBody>
      </p:sp>
      <p:grpSp>
        <p:nvGrpSpPr>
          <p:cNvPr id="4" name="Gruppieren 3">
            <a:extLst>
              <a:ext uri="{FF2B5EF4-FFF2-40B4-BE49-F238E27FC236}">
                <a16:creationId xmlns:a16="http://schemas.microsoft.com/office/drawing/2014/main" id="{8ED5AA25-CCA0-B3CA-8B15-3400D24BA791}"/>
              </a:ext>
            </a:extLst>
          </p:cNvPr>
          <p:cNvGrpSpPr/>
          <p:nvPr/>
        </p:nvGrpSpPr>
        <p:grpSpPr>
          <a:xfrm>
            <a:off x="85219" y="673209"/>
            <a:ext cx="9020689" cy="4178598"/>
            <a:chOff x="85219" y="832233"/>
            <a:chExt cx="9020689" cy="4178598"/>
          </a:xfrm>
        </p:grpSpPr>
        <p:grpSp>
          <p:nvGrpSpPr>
            <p:cNvPr id="5" name="Gruppieren 4">
              <a:extLst>
                <a:ext uri="{FF2B5EF4-FFF2-40B4-BE49-F238E27FC236}">
                  <a16:creationId xmlns:a16="http://schemas.microsoft.com/office/drawing/2014/main" id="{7E97A6F6-E6D5-E5EE-12BE-5ADE356AFAC3}"/>
                </a:ext>
              </a:extLst>
            </p:cNvPr>
            <p:cNvGrpSpPr/>
            <p:nvPr/>
          </p:nvGrpSpPr>
          <p:grpSpPr>
            <a:xfrm>
              <a:off x="85219" y="832233"/>
              <a:ext cx="9020689" cy="4178598"/>
              <a:chOff x="85219" y="832233"/>
              <a:chExt cx="9020689" cy="4178598"/>
            </a:xfrm>
          </p:grpSpPr>
          <p:sp>
            <p:nvSpPr>
              <p:cNvPr id="10" name="Textfeld 3">
                <a:extLst>
                  <a:ext uri="{FF2B5EF4-FFF2-40B4-BE49-F238E27FC236}">
                    <a16:creationId xmlns:a16="http://schemas.microsoft.com/office/drawing/2014/main" id="{B39FD24C-164E-3D60-AE84-21B292DCE77B}"/>
                  </a:ext>
                </a:extLst>
              </p:cNvPr>
              <p:cNvSpPr txBox="1"/>
              <p:nvPr/>
            </p:nvSpPr>
            <p:spPr>
              <a:xfrm>
                <a:off x="93520" y="1273037"/>
                <a:ext cx="524503"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Lung</a:t>
                </a:r>
              </a:p>
            </p:txBody>
          </p:sp>
          <p:sp>
            <p:nvSpPr>
              <p:cNvPr id="11" name="Textfeld 4">
                <a:extLst>
                  <a:ext uri="{FF2B5EF4-FFF2-40B4-BE49-F238E27FC236}">
                    <a16:creationId xmlns:a16="http://schemas.microsoft.com/office/drawing/2014/main" id="{D9160172-BA89-E549-5846-245DF253580D}"/>
                  </a:ext>
                </a:extLst>
              </p:cNvPr>
              <p:cNvSpPr txBox="1"/>
              <p:nvPr/>
            </p:nvSpPr>
            <p:spPr>
              <a:xfrm>
                <a:off x="85219" y="3329865"/>
                <a:ext cx="54213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Brain</a:t>
                </a:r>
              </a:p>
            </p:txBody>
          </p:sp>
          <p:grpSp>
            <p:nvGrpSpPr>
              <p:cNvPr id="18" name="Gruppieren 17">
                <a:extLst>
                  <a:ext uri="{FF2B5EF4-FFF2-40B4-BE49-F238E27FC236}">
                    <a16:creationId xmlns:a16="http://schemas.microsoft.com/office/drawing/2014/main" id="{BCE29141-DF14-70F8-8AC9-39A96B4A8D39}"/>
                  </a:ext>
                </a:extLst>
              </p:cNvPr>
              <p:cNvGrpSpPr/>
              <p:nvPr/>
            </p:nvGrpSpPr>
            <p:grpSpPr>
              <a:xfrm>
                <a:off x="574133" y="832233"/>
                <a:ext cx="8531775" cy="3827509"/>
                <a:chOff x="574133" y="832233"/>
                <a:chExt cx="8531775" cy="3827509"/>
              </a:xfrm>
            </p:grpSpPr>
            <p:pic>
              <p:nvPicPr>
                <p:cNvPr id="23" name="Grafik 2">
                  <a:extLst>
                    <a:ext uri="{FF2B5EF4-FFF2-40B4-BE49-F238E27FC236}">
                      <a16:creationId xmlns:a16="http://schemas.microsoft.com/office/drawing/2014/main" id="{A87DF25D-0681-B7FC-2FD1-4DFA7341DA3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4133" y="832233"/>
                  <a:ext cx="4548201" cy="1949229"/>
                </a:xfrm>
                <a:prstGeom prst="rect">
                  <a:avLst/>
                </a:prstGeom>
              </p:spPr>
            </p:pic>
            <p:pic>
              <p:nvPicPr>
                <p:cNvPr id="24" name="Grafik 1">
                  <a:extLst>
                    <a:ext uri="{FF2B5EF4-FFF2-40B4-BE49-F238E27FC236}">
                      <a16:creationId xmlns:a16="http://schemas.microsoft.com/office/drawing/2014/main" id="{D7667CB6-0CC4-B640-5ED3-EACA2F7141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591" y="2797243"/>
                  <a:ext cx="4337331" cy="1858856"/>
                </a:xfrm>
                <a:prstGeom prst="rect">
                  <a:avLst/>
                </a:prstGeom>
              </p:spPr>
            </p:pic>
            <p:pic>
              <p:nvPicPr>
                <p:cNvPr id="25" name="Grafik 5">
                  <a:extLst>
                    <a:ext uri="{FF2B5EF4-FFF2-40B4-BE49-F238E27FC236}">
                      <a16:creationId xmlns:a16="http://schemas.microsoft.com/office/drawing/2014/main" id="{3F2BCBA8-22C1-DC6D-21F9-05637F9BAA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10181" y="890092"/>
                  <a:ext cx="3995616" cy="1693289"/>
                </a:xfrm>
                <a:prstGeom prst="rect">
                  <a:avLst/>
                </a:prstGeom>
              </p:spPr>
            </p:pic>
            <p:pic>
              <p:nvPicPr>
                <p:cNvPr id="26" name="Grafik 6">
                  <a:extLst>
                    <a:ext uri="{FF2B5EF4-FFF2-40B4-BE49-F238E27FC236}">
                      <a16:creationId xmlns:a16="http://schemas.microsoft.com/office/drawing/2014/main" id="{4DC1F25C-67E5-610F-31C4-4248179EB7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10291" y="2947335"/>
                  <a:ext cx="3995617" cy="1712407"/>
                </a:xfrm>
                <a:prstGeom prst="rect">
                  <a:avLst/>
                </a:prstGeom>
              </p:spPr>
            </p:pic>
          </p:grpSp>
          <p:sp>
            <p:nvSpPr>
              <p:cNvPr id="19" name="Rechteck 18">
                <a:extLst>
                  <a:ext uri="{FF2B5EF4-FFF2-40B4-BE49-F238E27FC236}">
                    <a16:creationId xmlns:a16="http://schemas.microsoft.com/office/drawing/2014/main" id="{2E0DD781-367F-8870-B1C3-13B7121FC25E}"/>
                  </a:ext>
                </a:extLst>
              </p:cNvPr>
              <p:cNvSpPr/>
              <p:nvPr/>
            </p:nvSpPr>
            <p:spPr>
              <a:xfrm>
                <a:off x="508087" y="1709530"/>
                <a:ext cx="3785617" cy="10719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a:extLst>
                  <a:ext uri="{FF2B5EF4-FFF2-40B4-BE49-F238E27FC236}">
                    <a16:creationId xmlns:a16="http://schemas.microsoft.com/office/drawing/2014/main" id="{9E823A10-3645-67CB-21FA-82178EE43447}"/>
                  </a:ext>
                </a:extLst>
              </p:cNvPr>
              <p:cNvSpPr/>
              <p:nvPr/>
            </p:nvSpPr>
            <p:spPr>
              <a:xfrm>
                <a:off x="589591" y="3849757"/>
                <a:ext cx="3785617" cy="10719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20">
                <a:extLst>
                  <a:ext uri="{FF2B5EF4-FFF2-40B4-BE49-F238E27FC236}">
                    <a16:creationId xmlns:a16="http://schemas.microsoft.com/office/drawing/2014/main" id="{268329CF-82A8-9A38-2BD0-9C8846044BB7}"/>
                  </a:ext>
                </a:extLst>
              </p:cNvPr>
              <p:cNvSpPr/>
              <p:nvPr/>
            </p:nvSpPr>
            <p:spPr>
              <a:xfrm>
                <a:off x="5943595" y="1931503"/>
                <a:ext cx="1848678" cy="10158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Rechteck 21">
                <a:extLst>
                  <a:ext uri="{FF2B5EF4-FFF2-40B4-BE49-F238E27FC236}">
                    <a16:creationId xmlns:a16="http://schemas.microsoft.com/office/drawing/2014/main" id="{9DAB987C-55FC-E0FC-8F40-2F0F22727E97}"/>
                  </a:ext>
                </a:extLst>
              </p:cNvPr>
              <p:cNvSpPr/>
              <p:nvPr/>
            </p:nvSpPr>
            <p:spPr>
              <a:xfrm>
                <a:off x="5943595" y="3994999"/>
                <a:ext cx="1848678" cy="10158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6" name="Textfeld 5">
              <a:extLst>
                <a:ext uri="{FF2B5EF4-FFF2-40B4-BE49-F238E27FC236}">
                  <a16:creationId xmlns:a16="http://schemas.microsoft.com/office/drawing/2014/main" id="{F541B63D-BAAE-26A6-B0C5-5766DA29B703}"/>
                </a:ext>
              </a:extLst>
            </p:cNvPr>
            <p:cNvSpPr txBox="1"/>
            <p:nvPr/>
          </p:nvSpPr>
          <p:spPr>
            <a:xfrm>
              <a:off x="1143000" y="1747966"/>
              <a:ext cx="3216750" cy="246221"/>
            </a:xfrm>
            <a:prstGeom prst="rect">
              <a:avLst/>
            </a:prstGeom>
            <a:noFill/>
          </p:spPr>
          <p:txBody>
            <a:bodyPr wrap="square" rtlCol="0">
              <a:spAutoFit/>
            </a:bodyPr>
            <a:lstStyle/>
            <a:p>
              <a:r>
                <a:rPr lang="de-DE" sz="1000" dirty="0">
                  <a:latin typeface="Arial" panose="020B0604020202020204" pitchFamily="34" charset="0"/>
                  <a:cs typeface="Arial" panose="020B0604020202020204" pitchFamily="34" charset="0"/>
                </a:rPr>
                <a:t>VSMC                      </a:t>
              </a:r>
              <a:r>
                <a:rPr lang="de-DE" sz="1000" dirty="0" err="1">
                  <a:latin typeface="Arial" panose="020B0604020202020204" pitchFamily="34" charset="0"/>
                  <a:cs typeface="Arial" panose="020B0604020202020204" pitchFamily="34" charset="0"/>
                </a:rPr>
                <a:t>pericytes</a:t>
              </a:r>
              <a:r>
                <a:rPr lang="de-DE" sz="1000" dirty="0">
                  <a:latin typeface="Arial" panose="020B0604020202020204" pitchFamily="34" charset="0"/>
                  <a:cs typeface="Arial" panose="020B0604020202020204" pitchFamily="34" charset="0"/>
                </a:rPr>
                <a:t>             endothelial </a:t>
              </a:r>
              <a:r>
                <a:rPr lang="de-DE" sz="1000" dirty="0" err="1">
                  <a:latin typeface="Arial" panose="020B0604020202020204" pitchFamily="34" charset="0"/>
                  <a:cs typeface="Arial" panose="020B0604020202020204" pitchFamily="34" charset="0"/>
                </a:rPr>
                <a:t>cells</a:t>
              </a:r>
              <a:endParaRPr lang="de-DE" sz="1000" dirty="0">
                <a:latin typeface="Arial" panose="020B0604020202020204" pitchFamily="34" charset="0"/>
                <a:cs typeface="Arial" panose="020B0604020202020204" pitchFamily="34" charset="0"/>
              </a:endParaRPr>
            </a:p>
          </p:txBody>
        </p:sp>
        <p:sp>
          <p:nvSpPr>
            <p:cNvPr id="7" name="Textfeld 6">
              <a:extLst>
                <a:ext uri="{FF2B5EF4-FFF2-40B4-BE49-F238E27FC236}">
                  <a16:creationId xmlns:a16="http://schemas.microsoft.com/office/drawing/2014/main" id="{2223AE71-86A8-F216-26DC-239DDFB8BC1C}"/>
                </a:ext>
              </a:extLst>
            </p:cNvPr>
            <p:cNvSpPr txBox="1"/>
            <p:nvPr/>
          </p:nvSpPr>
          <p:spPr>
            <a:xfrm>
              <a:off x="1172817" y="3910596"/>
              <a:ext cx="3120887" cy="246221"/>
            </a:xfrm>
            <a:prstGeom prst="rect">
              <a:avLst/>
            </a:prstGeom>
            <a:noFill/>
          </p:spPr>
          <p:txBody>
            <a:bodyPr wrap="square" rtlCol="0">
              <a:spAutoFit/>
            </a:bodyPr>
            <a:lstStyle/>
            <a:p>
              <a:r>
                <a:rPr lang="de-DE" sz="1000" dirty="0">
                  <a:latin typeface="Arial" panose="020B0604020202020204" pitchFamily="34" charset="0"/>
                  <a:cs typeface="Arial" panose="020B0604020202020204" pitchFamily="34" charset="0"/>
                </a:rPr>
                <a:t>VSMC                   </a:t>
              </a:r>
              <a:r>
                <a:rPr lang="de-DE" sz="1000" dirty="0" err="1">
                  <a:latin typeface="Arial" panose="020B0604020202020204" pitchFamily="34" charset="0"/>
                  <a:cs typeface="Arial" panose="020B0604020202020204" pitchFamily="34" charset="0"/>
                </a:rPr>
                <a:t>pericytes</a:t>
              </a:r>
              <a:r>
                <a:rPr lang="de-DE" sz="1000" dirty="0">
                  <a:latin typeface="Arial" panose="020B0604020202020204" pitchFamily="34" charset="0"/>
                  <a:cs typeface="Arial" panose="020B0604020202020204" pitchFamily="34" charset="0"/>
                </a:rPr>
                <a:t>            endothelial </a:t>
              </a:r>
              <a:r>
                <a:rPr lang="de-DE" sz="1000" dirty="0" err="1">
                  <a:latin typeface="Arial" panose="020B0604020202020204" pitchFamily="34" charset="0"/>
                  <a:cs typeface="Arial" panose="020B0604020202020204" pitchFamily="34" charset="0"/>
                </a:rPr>
                <a:t>cells</a:t>
              </a:r>
              <a:endParaRPr lang="de-DE" sz="1000" dirty="0">
                <a:latin typeface="Arial" panose="020B0604020202020204" pitchFamily="34" charset="0"/>
                <a:cs typeface="Arial" panose="020B0604020202020204" pitchFamily="34" charset="0"/>
              </a:endParaRPr>
            </a:p>
          </p:txBody>
        </p:sp>
        <p:sp>
          <p:nvSpPr>
            <p:cNvPr id="8" name="Textfeld 7">
              <a:extLst>
                <a:ext uri="{FF2B5EF4-FFF2-40B4-BE49-F238E27FC236}">
                  <a16:creationId xmlns:a16="http://schemas.microsoft.com/office/drawing/2014/main" id="{53505F8A-ED17-D40B-1C56-1A06D95045E3}"/>
                </a:ext>
              </a:extLst>
            </p:cNvPr>
            <p:cNvSpPr txBox="1"/>
            <p:nvPr/>
          </p:nvSpPr>
          <p:spPr>
            <a:xfrm>
              <a:off x="6432267" y="1966894"/>
              <a:ext cx="1129748" cy="246221"/>
            </a:xfrm>
            <a:prstGeom prst="rect">
              <a:avLst/>
            </a:prstGeom>
            <a:noFill/>
          </p:spPr>
          <p:txBody>
            <a:bodyPr wrap="square" rtlCol="0">
              <a:spAutoFit/>
            </a:bodyPr>
            <a:lstStyle/>
            <a:p>
              <a:r>
                <a:rPr lang="de-DE" sz="1000" dirty="0">
                  <a:latin typeface="Arial" panose="020B0604020202020204" pitchFamily="34" charset="0"/>
                  <a:cs typeface="Arial" panose="020B0604020202020204" pitchFamily="34" charset="0"/>
                </a:rPr>
                <a:t>endothelial </a:t>
              </a:r>
              <a:r>
                <a:rPr lang="de-DE" sz="1000" dirty="0" err="1">
                  <a:latin typeface="Arial" panose="020B0604020202020204" pitchFamily="34" charset="0"/>
                  <a:cs typeface="Arial" panose="020B0604020202020204" pitchFamily="34" charset="0"/>
                </a:rPr>
                <a:t>cells</a:t>
              </a:r>
              <a:endParaRPr lang="de-DE" sz="1000" dirty="0">
                <a:latin typeface="Arial" panose="020B0604020202020204" pitchFamily="34" charset="0"/>
                <a:cs typeface="Arial" panose="020B0604020202020204" pitchFamily="34" charset="0"/>
              </a:endParaRPr>
            </a:p>
          </p:txBody>
        </p:sp>
        <p:sp>
          <p:nvSpPr>
            <p:cNvPr id="9" name="Textfeld 8">
              <a:extLst>
                <a:ext uri="{FF2B5EF4-FFF2-40B4-BE49-F238E27FC236}">
                  <a16:creationId xmlns:a16="http://schemas.microsoft.com/office/drawing/2014/main" id="{C9740C8C-54C3-FF24-C58E-E6EC76AB4805}"/>
                </a:ext>
              </a:extLst>
            </p:cNvPr>
            <p:cNvSpPr txBox="1"/>
            <p:nvPr/>
          </p:nvSpPr>
          <p:spPr>
            <a:xfrm>
              <a:off x="6425643" y="4037545"/>
              <a:ext cx="1129748" cy="246221"/>
            </a:xfrm>
            <a:prstGeom prst="rect">
              <a:avLst/>
            </a:prstGeom>
            <a:noFill/>
          </p:spPr>
          <p:txBody>
            <a:bodyPr wrap="square" rtlCol="0">
              <a:spAutoFit/>
            </a:bodyPr>
            <a:lstStyle/>
            <a:p>
              <a:r>
                <a:rPr lang="de-DE" sz="1000" dirty="0">
                  <a:latin typeface="Arial" panose="020B0604020202020204" pitchFamily="34" charset="0"/>
                  <a:cs typeface="Arial" panose="020B0604020202020204" pitchFamily="34" charset="0"/>
                </a:rPr>
                <a:t>endothelial </a:t>
              </a:r>
              <a:r>
                <a:rPr lang="de-DE" sz="1000" dirty="0" err="1">
                  <a:latin typeface="Arial" panose="020B0604020202020204" pitchFamily="34" charset="0"/>
                  <a:cs typeface="Arial" panose="020B0604020202020204" pitchFamily="34" charset="0"/>
                </a:rPr>
                <a:t>cells</a:t>
              </a:r>
              <a:endParaRPr lang="de-DE" sz="1000" dirty="0">
                <a:latin typeface="Arial" panose="020B0604020202020204" pitchFamily="34" charset="0"/>
                <a:cs typeface="Arial" panose="020B0604020202020204" pitchFamily="34" charset="0"/>
              </a:endParaRPr>
            </a:p>
          </p:txBody>
        </p:sp>
      </p:grpSp>
      <p:sp>
        <p:nvSpPr>
          <p:cNvPr id="3" name="TextBox 2"/>
          <p:cNvSpPr txBox="1"/>
          <p:nvPr/>
        </p:nvSpPr>
        <p:spPr>
          <a:xfrm>
            <a:off x="924339" y="4547670"/>
            <a:ext cx="7255565" cy="1938992"/>
          </a:xfrm>
          <a:prstGeom prst="rect">
            <a:avLst/>
          </a:prstGeom>
          <a:noFill/>
        </p:spPr>
        <p:txBody>
          <a:bodyPr wrap="square" rtlCol="0">
            <a:spAutoFit/>
          </a:bodyPr>
          <a:lstStyle/>
          <a:p>
            <a:pPr>
              <a:spcAft>
                <a:spcPts val="600"/>
              </a:spcAft>
            </a:pPr>
            <a:r>
              <a:rPr lang="en-US" sz="1100" b="1" dirty="0">
                <a:latin typeface="Arial" panose="020B0604020202020204" pitchFamily="34" charset="0"/>
                <a:cs typeface="Arial" panose="020B0604020202020204" pitchFamily="34" charset="0"/>
              </a:rPr>
              <a:t>Fig. S5. </a:t>
            </a:r>
            <a:r>
              <a:rPr lang="en-US" sz="1100" dirty="0">
                <a:latin typeface="Arial" panose="020B0604020202020204" pitchFamily="34" charset="0"/>
                <a:cs typeface="Arial" panose="020B0604020202020204" pitchFamily="34" charset="0"/>
              </a:rPr>
              <a:t>Meta-analysis of single cell RNA sequencing data of different vascular cells isolated from the pulmonary and brain microcirculation shows that LPP is highly enriched in the VSMC as compared to VSMC-like pericytes or microvascular endothelial cells. In comparison, zyxin is expressed at a much lower level than LPP in these VSMC. The low expression of LPP by the microvascular EC is probably due to the isolation of the cells or reflects some background expression. </a:t>
            </a:r>
          </a:p>
          <a:p>
            <a:pPr>
              <a:spcAft>
                <a:spcPts val="600"/>
              </a:spcAft>
            </a:pPr>
            <a:r>
              <a:rPr lang="de-DE" sz="1100" dirty="0">
                <a:latin typeface="Arial" panose="020B0604020202020204" pitchFamily="34" charset="0"/>
                <a:cs typeface="Arial" panose="020B0604020202020204" pitchFamily="34" charset="0"/>
              </a:rPr>
              <a:t>http://betsholtzlab.org/VascularSingleCells/</a:t>
            </a:r>
            <a:r>
              <a:rPr lang="de-DE" sz="1100" dirty="0" err="1">
                <a:latin typeface="Arial" panose="020B0604020202020204" pitchFamily="34" charset="0"/>
                <a:cs typeface="Arial" panose="020B0604020202020204" pitchFamily="34" charset="0"/>
              </a:rPr>
              <a:t>database.html</a:t>
            </a:r>
            <a:r>
              <a:rPr lang="de-DE" sz="1100" dirty="0">
                <a:latin typeface="Arial" panose="020B0604020202020204" pitchFamily="34" charset="0"/>
                <a:cs typeface="Arial" panose="020B0604020202020204" pitchFamily="34" charset="0"/>
              </a:rPr>
              <a:t> </a:t>
            </a:r>
          </a:p>
          <a:p>
            <a:pPr>
              <a:spcAft>
                <a:spcPts val="600"/>
              </a:spcAft>
            </a:pPr>
            <a:r>
              <a:rPr lang="de-DE" sz="1100" dirty="0" err="1">
                <a:latin typeface="Arial" panose="020B0604020202020204" pitchFamily="34" charset="0"/>
                <a:cs typeface="Arial" panose="020B0604020202020204" pitchFamily="34" charset="0"/>
              </a:rPr>
              <a:t>Vanlandewijck</a:t>
            </a:r>
            <a:r>
              <a:rPr lang="de-DE" sz="1100" dirty="0">
                <a:latin typeface="Arial" panose="020B0604020202020204" pitchFamily="34" charset="0"/>
                <a:cs typeface="Arial" panose="020B0604020202020204" pitchFamily="34" charset="0"/>
              </a:rPr>
              <a:t>, M., He, L. </a:t>
            </a:r>
            <a:r>
              <a:rPr lang="de-DE" sz="1100" i="1" dirty="0">
                <a:latin typeface="Arial" panose="020B0604020202020204" pitchFamily="34" charset="0"/>
                <a:cs typeface="Arial" panose="020B0604020202020204" pitchFamily="34" charset="0"/>
              </a:rPr>
              <a:t>et al</a:t>
            </a:r>
            <a:r>
              <a:rPr lang="de-DE" sz="1100" dirty="0">
                <a:latin typeface="Arial" panose="020B0604020202020204" pitchFamily="34" charset="0"/>
                <a:cs typeface="Arial" panose="020B0604020202020204" pitchFamily="34" charset="0"/>
              </a:rPr>
              <a:t>. A </a:t>
            </a:r>
            <a:r>
              <a:rPr lang="de-DE" sz="1100" dirty="0" err="1">
                <a:latin typeface="Arial" panose="020B0604020202020204" pitchFamily="34" charset="0"/>
                <a:cs typeface="Arial" panose="020B0604020202020204" pitchFamily="34" charset="0"/>
              </a:rPr>
              <a:t>molecular</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atlas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of</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cell</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types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and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zonation</a:t>
            </a:r>
            <a:r>
              <a:rPr lang="de-DE" sz="1100" dirty="0">
                <a:latin typeface="Arial" panose="020B0604020202020204" pitchFamily="34" charset="0"/>
                <a:cs typeface="Arial" panose="020B0604020202020204" pitchFamily="34" charset="0"/>
              </a:rPr>
              <a:t> in </a:t>
            </a:r>
            <a:r>
              <a:rPr lang="de-DE" sz="1100" dirty="0" err="1">
                <a:latin typeface="Arial" panose="020B0604020202020204" pitchFamily="34" charset="0"/>
                <a:cs typeface="Arial" panose="020B0604020202020204" pitchFamily="34" charset="0"/>
              </a:rPr>
              <a:t>the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brain</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vasculature</a:t>
            </a:r>
            <a:r>
              <a:rPr lang="de-DE" sz="1100" dirty="0">
                <a:latin typeface="Arial" panose="020B0604020202020204" pitchFamily="34" charset="0"/>
                <a:cs typeface="Arial" panose="020B0604020202020204" pitchFamily="34" charset="0"/>
              </a:rPr>
              <a:t>. </a:t>
            </a:r>
            <a:r>
              <a:rPr lang="de-DE" sz="1100" i="1" dirty="0">
                <a:latin typeface="Arial" panose="020B0604020202020204" pitchFamily="34" charset="0"/>
                <a:cs typeface="Arial" panose="020B0604020202020204" pitchFamily="34" charset="0"/>
              </a:rPr>
              <a:t>Nature</a:t>
            </a:r>
            <a:r>
              <a:rPr lang="de-DE" sz="1100" dirty="0">
                <a:latin typeface="Arial" panose="020B0604020202020204" pitchFamily="34" charset="0"/>
                <a:cs typeface="Arial" panose="020B0604020202020204" pitchFamily="34" charset="0"/>
              </a:rPr>
              <a:t>, 554, 475-480 (2018)</a:t>
            </a:r>
            <a:br>
              <a:rPr lang="de-DE" sz="1100" dirty="0">
                <a:latin typeface="Arial" panose="020B0604020202020204" pitchFamily="34" charset="0"/>
                <a:cs typeface="Arial" panose="020B0604020202020204" pitchFamily="34" charset="0"/>
              </a:rPr>
            </a:br>
            <a:r>
              <a:rPr lang="de-DE" sz="1100" dirty="0">
                <a:latin typeface="Arial" panose="020B0604020202020204" pitchFamily="34" charset="0"/>
                <a:cs typeface="Arial" panose="020B0604020202020204" pitchFamily="34" charset="0"/>
              </a:rPr>
              <a:t>He, L., </a:t>
            </a:r>
            <a:r>
              <a:rPr lang="de-DE" sz="1100" dirty="0" err="1">
                <a:latin typeface="Arial" panose="020B0604020202020204" pitchFamily="34" charset="0"/>
                <a:cs typeface="Arial" panose="020B0604020202020204" pitchFamily="34" charset="0"/>
              </a:rPr>
              <a:t>Vanlandewijck</a:t>
            </a:r>
            <a:r>
              <a:rPr lang="de-DE" sz="1100" dirty="0">
                <a:latin typeface="Arial" panose="020B0604020202020204" pitchFamily="34" charset="0"/>
                <a:cs typeface="Arial" panose="020B0604020202020204" pitchFamily="34" charset="0"/>
              </a:rPr>
              <a:t>, M. </a:t>
            </a:r>
            <a:r>
              <a:rPr lang="de-DE" sz="1100" i="1" dirty="0">
                <a:latin typeface="Arial" panose="020B0604020202020204" pitchFamily="34" charset="0"/>
                <a:cs typeface="Arial" panose="020B0604020202020204" pitchFamily="34" charset="0"/>
              </a:rPr>
              <a:t>et al</a:t>
            </a:r>
            <a:r>
              <a:rPr lang="de-DE" sz="1100" dirty="0">
                <a:latin typeface="Arial" panose="020B0604020202020204" pitchFamily="34" charset="0"/>
                <a:cs typeface="Arial" panose="020B0604020202020204" pitchFamily="34" charset="0"/>
              </a:rPr>
              <a:t>. Data </a:t>
            </a:r>
            <a:r>
              <a:rPr lang="de-DE" sz="1100" dirty="0" err="1">
                <a:latin typeface="Arial" panose="020B0604020202020204" pitchFamily="34" charset="0"/>
                <a:cs typeface="Arial" panose="020B0604020202020204" pitchFamily="34" charset="0"/>
              </a:rPr>
              <a:t>Descriptor</a:t>
            </a:r>
            <a:r>
              <a:rPr lang="de-DE" sz="1100" dirty="0">
                <a:latin typeface="Arial" panose="020B0604020202020204" pitchFamily="34" charset="0"/>
                <a:cs typeface="Arial" panose="020B0604020202020204" pitchFamily="34" charset="0"/>
              </a:rPr>
              <a:t>: Single </a:t>
            </a:r>
            <a:r>
              <a:rPr lang="de-DE" sz="1100" dirty="0" err="1">
                <a:latin typeface="Arial" panose="020B0604020202020204" pitchFamily="34" charset="0"/>
                <a:cs typeface="Arial" panose="020B0604020202020204" pitchFamily="34" charset="0"/>
              </a:rPr>
              <a:t>cell</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RNAseq</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of</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mouse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brain</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and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lung</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vascular</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and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vessel-associated</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cell</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types</a:t>
            </a:r>
            <a:r>
              <a:rPr lang="de-DE" sz="1100" dirty="0">
                <a:latin typeface="Arial" panose="020B0604020202020204" pitchFamily="34" charset="0"/>
                <a:cs typeface="Arial" panose="020B0604020202020204" pitchFamily="34" charset="0"/>
              </a:rPr>
              <a:t>. </a:t>
            </a:r>
            <a:r>
              <a:rPr lang="de-DE" sz="1100" i="1" dirty="0">
                <a:latin typeface="Arial" panose="020B0604020202020204" pitchFamily="34" charset="0"/>
                <a:cs typeface="Arial" panose="020B0604020202020204" pitchFamily="34" charset="0"/>
              </a:rPr>
              <a:t>Scientific Data</a:t>
            </a:r>
            <a:r>
              <a:rPr lang="de-DE" sz="1100" dirty="0">
                <a:latin typeface="Arial" panose="020B0604020202020204" pitchFamily="34" charset="0"/>
                <a:cs typeface="Arial" panose="020B0604020202020204" pitchFamily="34" charset="0"/>
              </a:rPr>
              <a:t>, Volume 5, </a:t>
            </a:r>
            <a:r>
              <a:rPr lang="de-DE" sz="1100" dirty="0" err="1">
                <a:latin typeface="Arial" panose="020B0604020202020204" pitchFamily="34" charset="0"/>
                <a:cs typeface="Arial" panose="020B0604020202020204" pitchFamily="34" charset="0"/>
              </a:rPr>
              <a:t>Article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number</a:t>
            </a:r>
            <a:r>
              <a:rPr lang="de-DE" sz="1100" dirty="0">
                <a:latin typeface="Arial" panose="020B0604020202020204" pitchFamily="34" charset="0"/>
                <a:cs typeface="Arial" panose="020B0604020202020204" pitchFamily="34" charset="0"/>
              </a:rPr>
              <a:t>: 180160 (2018)</a:t>
            </a:r>
          </a:p>
        </p:txBody>
      </p:sp>
    </p:spTree>
    <p:extLst>
      <p:ext uri="{BB962C8B-B14F-4D97-AF65-F5344CB8AC3E}">
        <p14:creationId xmlns:p14="http://schemas.microsoft.com/office/powerpoint/2010/main" val="3755464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68425" y="4518439"/>
            <a:ext cx="6264275" cy="769441"/>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Fig. S6. </a:t>
            </a:r>
            <a:r>
              <a:rPr lang="en-US" sz="1100" dirty="0">
                <a:latin typeface="Arial" panose="020B0604020202020204" pitchFamily="34" charset="0"/>
                <a:cs typeface="Arial" panose="020B0604020202020204" pitchFamily="34" charset="0"/>
              </a:rPr>
              <a:t>Myogenic response of 3</a:t>
            </a:r>
            <a:r>
              <a:rPr lang="en-US" sz="1100" baseline="30000" dirty="0">
                <a:latin typeface="Arial" panose="020B0604020202020204" pitchFamily="34" charset="0"/>
                <a:cs typeface="Arial" panose="020B0604020202020204" pitchFamily="34" charset="0"/>
              </a:rPr>
              <a:t>rd</a:t>
            </a:r>
            <a:r>
              <a:rPr lang="en-US" sz="1100" dirty="0">
                <a:latin typeface="Arial" panose="020B0604020202020204" pitchFamily="34" charset="0"/>
                <a:cs typeface="Arial" panose="020B0604020202020204" pitchFamily="34" charset="0"/>
              </a:rPr>
              <a:t> and 4</a:t>
            </a:r>
            <a:r>
              <a:rPr lang="en-US" sz="1100" baseline="30000" dirty="0">
                <a:latin typeface="Arial" panose="020B0604020202020204" pitchFamily="34" charset="0"/>
                <a:cs typeface="Arial" panose="020B0604020202020204" pitchFamily="34" charset="0"/>
              </a:rPr>
              <a:t>th</a:t>
            </a:r>
            <a:r>
              <a:rPr lang="en-US" sz="1100" dirty="0">
                <a:latin typeface="Arial" panose="020B0604020202020204" pitchFamily="34" charset="0"/>
                <a:cs typeface="Arial" panose="020B0604020202020204" pitchFamily="34" charset="0"/>
              </a:rPr>
              <a:t> order mesenteric artery (MA) segments isolated from DOCA-salt treated hypertensive LPP knockout mice. The responses were not different between older (12 M) and younger (6 M) animals. The number of individual experiments from individual mice is indicated in parenthesis.</a:t>
            </a:r>
            <a:endParaRPr lang="de-DE" sz="1100" dirty="0">
              <a:latin typeface="Arial" panose="020B0604020202020204" pitchFamily="34" charset="0"/>
              <a:cs typeface="Arial" panose="020B0604020202020204" pitchFamily="34" charset="0"/>
            </a:endParaRPr>
          </a:p>
        </p:txBody>
      </p:sp>
      <p:sp>
        <p:nvSpPr>
          <p:cNvPr id="3" name="Foliennummernplatzhalter 2">
            <a:extLst>
              <a:ext uri="{FF2B5EF4-FFF2-40B4-BE49-F238E27FC236}">
                <a16:creationId xmlns:a16="http://schemas.microsoft.com/office/drawing/2014/main" id="{0B9A5AAA-D92F-F93C-35DD-5A557B7FF070}"/>
              </a:ext>
            </a:extLst>
          </p:cNvPr>
          <p:cNvSpPr>
            <a:spLocks noGrp="1"/>
          </p:cNvSpPr>
          <p:nvPr>
            <p:ph type="sldNum" sz="quarter" idx="12"/>
          </p:nvPr>
        </p:nvSpPr>
        <p:spPr/>
        <p:txBody>
          <a:bodyPr/>
          <a:lstStyle/>
          <a:p>
            <a:fld id="{C1AF53ED-499F-49E2-BF4E-05DCF8FC8977}" type="slidenum">
              <a:rPr lang="de-DE" smtClean="0"/>
              <a:t>6</a:t>
            </a:fld>
            <a:endParaRPr lang="de-DE"/>
          </a:p>
        </p:txBody>
      </p:sp>
      <p:pic>
        <p:nvPicPr>
          <p:cNvPr id="6" name="Grafik 5">
            <a:extLst>
              <a:ext uri="{FF2B5EF4-FFF2-40B4-BE49-F238E27FC236}">
                <a16:creationId xmlns:a16="http://schemas.microsoft.com/office/drawing/2014/main" id="{01E2C57F-7554-AA4D-F5E1-E1F47169127A}"/>
              </a:ext>
            </a:extLst>
          </p:cNvPr>
          <p:cNvPicPr/>
          <p:nvPr/>
        </p:nvPicPr>
        <p:blipFill>
          <a:blip r:embed="rId2"/>
          <a:stretch>
            <a:fillRect/>
          </a:stretch>
        </p:blipFill>
        <p:spPr>
          <a:xfrm>
            <a:off x="2617695" y="1530364"/>
            <a:ext cx="3928487" cy="2659232"/>
          </a:xfrm>
          <a:prstGeom prst="rect">
            <a:avLst/>
          </a:prstGeom>
        </p:spPr>
      </p:pic>
    </p:spTree>
    <p:extLst>
      <p:ext uri="{BB962C8B-B14F-4D97-AF65-F5344CB8AC3E}">
        <p14:creationId xmlns:p14="http://schemas.microsoft.com/office/powerpoint/2010/main" val="2995031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86085" y="4548419"/>
            <a:ext cx="6246615" cy="600164"/>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Fig. S7. </a:t>
            </a:r>
            <a:r>
              <a:rPr lang="en-US" sz="1100" dirty="0">
                <a:latin typeface="Arial" panose="020B0604020202020204" pitchFamily="34" charset="0"/>
                <a:cs typeface="Arial" panose="020B0604020202020204" pitchFamily="34" charset="0"/>
              </a:rPr>
              <a:t>Passive pressure-diameter curves of common carotid artery segments isolated from 4 to 6-month-old WT and LPP knockout mice. The number of experiments with segments derived from individual animals is indicated in parenthesis. </a:t>
            </a:r>
            <a:endParaRPr lang="de-DE" sz="1100" dirty="0">
              <a:latin typeface="Arial" panose="020B0604020202020204" pitchFamily="34" charset="0"/>
              <a:cs typeface="Arial" panose="020B0604020202020204" pitchFamily="34" charset="0"/>
            </a:endParaRPr>
          </a:p>
        </p:txBody>
      </p:sp>
      <p:sp>
        <p:nvSpPr>
          <p:cNvPr id="3" name="Foliennummernplatzhalter 2">
            <a:extLst>
              <a:ext uri="{FF2B5EF4-FFF2-40B4-BE49-F238E27FC236}">
                <a16:creationId xmlns:a16="http://schemas.microsoft.com/office/drawing/2014/main" id="{49A10E19-2159-85DF-5D36-B816D93151D8}"/>
              </a:ext>
            </a:extLst>
          </p:cNvPr>
          <p:cNvSpPr>
            <a:spLocks noGrp="1"/>
          </p:cNvSpPr>
          <p:nvPr>
            <p:ph type="sldNum" sz="quarter" idx="12"/>
          </p:nvPr>
        </p:nvSpPr>
        <p:spPr/>
        <p:txBody>
          <a:bodyPr/>
          <a:lstStyle/>
          <a:p>
            <a:fld id="{C1AF53ED-499F-49E2-BF4E-05DCF8FC8977}" type="slidenum">
              <a:rPr lang="de-DE" smtClean="0"/>
              <a:t>7</a:t>
            </a:fld>
            <a:endParaRPr lang="de-DE"/>
          </a:p>
        </p:txBody>
      </p:sp>
      <p:pic>
        <p:nvPicPr>
          <p:cNvPr id="6" name="Grafik 5">
            <a:extLst>
              <a:ext uri="{FF2B5EF4-FFF2-40B4-BE49-F238E27FC236}">
                <a16:creationId xmlns:a16="http://schemas.microsoft.com/office/drawing/2014/main" id="{65204AA7-2ACA-0D4F-80C2-312E5D1A459D}"/>
              </a:ext>
            </a:extLst>
          </p:cNvPr>
          <p:cNvPicPr/>
          <p:nvPr/>
        </p:nvPicPr>
        <p:blipFill>
          <a:blip r:embed="rId2"/>
          <a:stretch>
            <a:fillRect/>
          </a:stretch>
        </p:blipFill>
        <p:spPr>
          <a:xfrm>
            <a:off x="2462212" y="1230036"/>
            <a:ext cx="4219575" cy="2944812"/>
          </a:xfrm>
          <a:prstGeom prst="rect">
            <a:avLst/>
          </a:prstGeom>
        </p:spPr>
      </p:pic>
      <p:sp>
        <p:nvSpPr>
          <p:cNvPr id="7" name="Textfeld 6">
            <a:extLst>
              <a:ext uri="{FF2B5EF4-FFF2-40B4-BE49-F238E27FC236}">
                <a16:creationId xmlns:a16="http://schemas.microsoft.com/office/drawing/2014/main" id="{714A4906-5644-82CF-C3D0-EAB16EF3DBB0}"/>
              </a:ext>
            </a:extLst>
          </p:cNvPr>
          <p:cNvSpPr txBox="1"/>
          <p:nvPr/>
        </p:nvSpPr>
        <p:spPr>
          <a:xfrm rot="16200000">
            <a:off x="1549912" y="2412092"/>
            <a:ext cx="2345635" cy="307777"/>
          </a:xfrm>
          <a:prstGeom prst="rect">
            <a:avLst/>
          </a:prstGeom>
          <a:solidFill>
            <a:schemeClr val="bg1"/>
          </a:solidFill>
        </p:spPr>
        <p:txBody>
          <a:bodyPr wrap="square" rtlCol="0">
            <a:spAutoFit/>
          </a:bodyPr>
          <a:lstStyle/>
          <a:p>
            <a:pPr algn="ctr"/>
            <a:r>
              <a:rPr lang="de-DE" sz="1400" b="1" dirty="0">
                <a:latin typeface="Arial" panose="020B0604020202020204" pitchFamily="34" charset="0"/>
                <a:cs typeface="Arial" panose="020B0604020202020204" pitchFamily="34" charset="0"/>
              </a:rPr>
              <a:t>Diameter (µm)</a:t>
            </a:r>
          </a:p>
        </p:txBody>
      </p:sp>
    </p:spTree>
    <p:extLst>
      <p:ext uri="{BB962C8B-B14F-4D97-AF65-F5344CB8AC3E}">
        <p14:creationId xmlns:p14="http://schemas.microsoft.com/office/powerpoint/2010/main" val="453571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68425" y="5137546"/>
            <a:ext cx="6264275" cy="769441"/>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Fig. S8. </a:t>
            </a:r>
            <a:r>
              <a:rPr lang="cs-CZ" sz="1100" dirty="0">
                <a:latin typeface="Arial" panose="020B0604020202020204" pitchFamily="34" charset="0"/>
                <a:cs typeface="Arial" panose="020B0604020202020204" pitchFamily="34" charset="0"/>
              </a:rPr>
              <a:t>Abundance of LPP in </a:t>
            </a:r>
            <a:r>
              <a:rPr lang="cs-CZ" sz="1100" dirty="0" err="1">
                <a:latin typeface="Arial" panose="020B0604020202020204" pitchFamily="34" charset="0"/>
                <a:cs typeface="Arial" panose="020B0604020202020204" pitchFamily="34" charset="0"/>
              </a:rPr>
              <a:t>the</a:t>
            </a:r>
            <a:r>
              <a:rPr lang="cs-CZ" sz="1100" dirty="0">
                <a:latin typeface="Arial" panose="020B0604020202020204" pitchFamily="34" charset="0"/>
                <a:cs typeface="Arial" panose="020B0604020202020204" pitchFamily="34" charset="0"/>
              </a:rPr>
              <a:t> </a:t>
            </a:r>
            <a:r>
              <a:rPr lang="cs-CZ" sz="1100" dirty="0" err="1">
                <a:latin typeface="Arial" panose="020B0604020202020204" pitchFamily="34" charset="0"/>
                <a:cs typeface="Arial" panose="020B0604020202020204" pitchFamily="34" charset="0"/>
              </a:rPr>
              <a:t>femoral</a:t>
            </a:r>
            <a:r>
              <a:rPr lang="cs-CZ" sz="1100" dirty="0">
                <a:latin typeface="Arial" panose="020B0604020202020204" pitchFamily="34" charset="0"/>
                <a:cs typeface="Arial" panose="020B0604020202020204" pitchFamily="34" charset="0"/>
              </a:rPr>
              <a:t> </a:t>
            </a:r>
            <a:r>
              <a:rPr lang="cs-CZ" sz="1100" dirty="0" err="1">
                <a:latin typeface="Arial" panose="020B0604020202020204" pitchFamily="34" charset="0"/>
                <a:cs typeface="Arial" panose="020B0604020202020204" pitchFamily="34" charset="0"/>
              </a:rPr>
              <a:t>artery</a:t>
            </a:r>
            <a:r>
              <a:rPr lang="cs-CZ" sz="1100" dirty="0">
                <a:latin typeface="Arial" panose="020B0604020202020204" pitchFamily="34" charset="0"/>
                <a:cs typeface="Arial" panose="020B0604020202020204" pitchFamily="34" charset="0"/>
              </a:rPr>
              <a:t> </a:t>
            </a:r>
            <a:r>
              <a:rPr lang="cs-CZ" sz="1100" dirty="0" err="1">
                <a:latin typeface="Arial" panose="020B0604020202020204" pitchFamily="34" charset="0"/>
                <a:cs typeface="Arial" panose="020B0604020202020204" pitchFamily="34" charset="0"/>
              </a:rPr>
              <a:t>of</a:t>
            </a:r>
            <a:r>
              <a:rPr lang="cs-CZ" sz="1100" dirty="0">
                <a:latin typeface="Arial" panose="020B0604020202020204" pitchFamily="34" charset="0"/>
                <a:cs typeface="Arial" panose="020B0604020202020204" pitchFamily="34" charset="0"/>
              </a:rPr>
              <a:t> </a:t>
            </a:r>
            <a:r>
              <a:rPr lang="cs-CZ" sz="1100" dirty="0" err="1">
                <a:latin typeface="Arial" panose="020B0604020202020204" pitchFamily="34" charset="0"/>
                <a:cs typeface="Arial" panose="020B0604020202020204" pitchFamily="34" charset="0"/>
              </a:rPr>
              <a:t>zyxin</a:t>
            </a:r>
            <a:r>
              <a:rPr lang="cs-CZ" sz="1100" dirty="0">
                <a:latin typeface="Arial" panose="020B0604020202020204" pitchFamily="34" charset="0"/>
                <a:cs typeface="Arial" panose="020B0604020202020204" pitchFamily="34" charset="0"/>
              </a:rPr>
              <a:t> (ZYX) </a:t>
            </a:r>
            <a:r>
              <a:rPr lang="cs-CZ" sz="1100" dirty="0" err="1">
                <a:latin typeface="Arial" panose="020B0604020202020204" pitchFamily="34" charset="0"/>
                <a:cs typeface="Arial" panose="020B0604020202020204" pitchFamily="34" charset="0"/>
              </a:rPr>
              <a:t>knockout</a:t>
            </a:r>
            <a:r>
              <a:rPr lang="cs-CZ" sz="1100"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mice changes in an age-dependent manner</a:t>
            </a:r>
            <a:r>
              <a:rPr lang="cs-CZ" sz="1100" dirty="0">
                <a:latin typeface="Arial" panose="020B0604020202020204" pitchFamily="34" charset="0"/>
                <a:cs typeface="Arial" panose="020B0604020202020204" pitchFamily="34" charset="0"/>
              </a:rPr>
              <a:t>. (a) </a:t>
            </a:r>
            <a:r>
              <a:rPr lang="en-US" sz="1100" dirty="0">
                <a:latin typeface="Arial" panose="020B0604020202020204" pitchFamily="34" charset="0"/>
                <a:cs typeface="Arial" panose="020B0604020202020204" pitchFamily="34" charset="0"/>
              </a:rPr>
              <a:t>Protein was isolated from the femoral arteries and </a:t>
            </a:r>
            <a:r>
              <a:rPr lang="en-US" sz="1100" dirty="0" err="1">
                <a:latin typeface="Arial" panose="020B0604020202020204" pitchFamily="34" charset="0"/>
                <a:cs typeface="Arial" panose="020B0604020202020204" pitchFamily="34" charset="0"/>
              </a:rPr>
              <a:t>analysed</a:t>
            </a:r>
            <a:r>
              <a:rPr lang="en-US" sz="1100" dirty="0">
                <a:latin typeface="Arial" panose="020B0604020202020204" pitchFamily="34" charset="0"/>
                <a:cs typeface="Arial" panose="020B0604020202020204" pitchFamily="34" charset="0"/>
              </a:rPr>
              <a:t> by Western blot. (b) Statistical summary, n=3,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&lt;0.05. While the abundance of LPP did not change upon ageing in the femoral artery of WT mice, it significantly declined in the ZYX KO mice.</a:t>
            </a:r>
            <a:endParaRPr lang="de-DE" sz="1100" dirty="0">
              <a:latin typeface="Arial" panose="020B0604020202020204" pitchFamily="34" charset="0"/>
              <a:cs typeface="Arial" panose="020B0604020202020204" pitchFamily="34" charset="0"/>
            </a:endParaRPr>
          </a:p>
        </p:txBody>
      </p:sp>
      <p:sp>
        <p:nvSpPr>
          <p:cNvPr id="3" name="Foliennummernplatzhalter 2">
            <a:extLst>
              <a:ext uri="{FF2B5EF4-FFF2-40B4-BE49-F238E27FC236}">
                <a16:creationId xmlns:a16="http://schemas.microsoft.com/office/drawing/2014/main" id="{BFE17FB9-DE50-123C-0BA2-97D1C168E11B}"/>
              </a:ext>
            </a:extLst>
          </p:cNvPr>
          <p:cNvSpPr>
            <a:spLocks noGrp="1"/>
          </p:cNvSpPr>
          <p:nvPr>
            <p:ph type="sldNum" sz="quarter" idx="12"/>
          </p:nvPr>
        </p:nvSpPr>
        <p:spPr/>
        <p:txBody>
          <a:bodyPr/>
          <a:lstStyle/>
          <a:p>
            <a:fld id="{C1AF53ED-499F-49E2-BF4E-05DCF8FC8977}" type="slidenum">
              <a:rPr lang="de-DE" smtClean="0"/>
              <a:t>8</a:t>
            </a:fld>
            <a:endParaRPr lang="de-DE"/>
          </a:p>
        </p:txBody>
      </p:sp>
      <p:grpSp>
        <p:nvGrpSpPr>
          <p:cNvPr id="77" name="Gruppieren 76">
            <a:extLst>
              <a:ext uri="{FF2B5EF4-FFF2-40B4-BE49-F238E27FC236}">
                <a16:creationId xmlns:a16="http://schemas.microsoft.com/office/drawing/2014/main" id="{FE540C88-3AA8-ADC7-1E61-6DB0922E64E8}"/>
              </a:ext>
            </a:extLst>
          </p:cNvPr>
          <p:cNvGrpSpPr/>
          <p:nvPr/>
        </p:nvGrpSpPr>
        <p:grpSpPr>
          <a:xfrm>
            <a:off x="744665" y="511043"/>
            <a:ext cx="7668082" cy="4392745"/>
            <a:chOff x="396796" y="520982"/>
            <a:chExt cx="7668082" cy="4392745"/>
          </a:xfrm>
        </p:grpSpPr>
        <p:grpSp>
          <p:nvGrpSpPr>
            <p:cNvPr id="5" name="Group 4"/>
            <p:cNvGrpSpPr/>
            <p:nvPr/>
          </p:nvGrpSpPr>
          <p:grpSpPr>
            <a:xfrm>
              <a:off x="494390" y="905945"/>
              <a:ext cx="2931432" cy="4007782"/>
              <a:chOff x="660074" y="1052736"/>
              <a:chExt cx="2931432" cy="4007782"/>
            </a:xfrm>
          </p:grpSpPr>
          <p:grpSp>
            <p:nvGrpSpPr>
              <p:cNvPr id="6" name="Group 5"/>
              <p:cNvGrpSpPr/>
              <p:nvPr/>
            </p:nvGrpSpPr>
            <p:grpSpPr>
              <a:xfrm>
                <a:off x="686708" y="1052736"/>
                <a:ext cx="2904798" cy="3922603"/>
                <a:chOff x="686708" y="1052736"/>
                <a:chExt cx="2904798" cy="3922603"/>
              </a:xfrm>
            </p:grpSpPr>
            <p:grpSp>
              <p:nvGrpSpPr>
                <p:cNvPr id="8" name="Group 7"/>
                <p:cNvGrpSpPr/>
                <p:nvPr/>
              </p:nvGrpSpPr>
              <p:grpSpPr>
                <a:xfrm>
                  <a:off x="754587" y="1052736"/>
                  <a:ext cx="2834874" cy="1187218"/>
                  <a:chOff x="754587" y="1052736"/>
                  <a:chExt cx="2834874" cy="1187218"/>
                </a:xfrm>
              </p:grpSpPr>
              <p:grpSp>
                <p:nvGrpSpPr>
                  <p:cNvPr id="39" name="Group 38"/>
                  <p:cNvGrpSpPr/>
                  <p:nvPr/>
                </p:nvGrpSpPr>
                <p:grpSpPr>
                  <a:xfrm>
                    <a:off x="754587" y="1052736"/>
                    <a:ext cx="2107947" cy="1187218"/>
                    <a:chOff x="754587" y="1052736"/>
                    <a:chExt cx="2107947" cy="1187218"/>
                  </a:xfrm>
                </p:grpSpPr>
                <p:pic>
                  <p:nvPicPr>
                    <p:cNvPr id="46" name="Picture 2" descr="D:\Taslima\Experiments\2017\2017.03.21---LPP level at diff age\2017.03.21 lpp\20170321_1452_16.t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847" t="29341" r="44944" b="62701"/>
                    <a:stretch/>
                  </p:blipFill>
                  <p:spPr bwMode="auto">
                    <a:xfrm>
                      <a:off x="755257" y="1543404"/>
                      <a:ext cx="2107276" cy="193515"/>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5" descr="C:\Users\Standardbenutzer\Desktop\20170322_1553 tub_14.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5" r="49174"/>
                    <a:stretch/>
                  </p:blipFill>
                  <p:spPr bwMode="auto">
                    <a:xfrm>
                      <a:off x="754587" y="1751991"/>
                      <a:ext cx="2107946" cy="251921"/>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C:\Users\Standardbenutzer\Desktop\20170322_gapdh14_4.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16" t="18536" r="48640" b="24525"/>
                    <a:stretch/>
                  </p:blipFill>
                  <p:spPr bwMode="auto">
                    <a:xfrm>
                      <a:off x="756344" y="2023930"/>
                      <a:ext cx="2106190" cy="216024"/>
                    </a:xfrm>
                    <a:prstGeom prst="rect">
                      <a:avLst/>
                    </a:prstGeom>
                    <a:noFill/>
                    <a:extLst>
                      <a:ext uri="{909E8E84-426E-40DD-AFC4-6F175D3DCCD1}">
                        <a14:hiddenFill xmlns:a14="http://schemas.microsoft.com/office/drawing/2010/main">
                          <a:solidFill>
                            <a:srgbClr val="FFFFFF"/>
                          </a:solidFill>
                        </a14:hiddenFill>
                      </a:ext>
                    </a:extLst>
                  </p:spPr>
                </p:pic>
                <p:cxnSp>
                  <p:nvCxnSpPr>
                    <p:cNvPr id="49" name="Straight Connector 48"/>
                    <p:cNvCxnSpPr/>
                    <p:nvPr/>
                  </p:nvCxnSpPr>
                  <p:spPr>
                    <a:xfrm>
                      <a:off x="772438" y="1448288"/>
                      <a:ext cx="900000" cy="0"/>
                    </a:xfrm>
                    <a:prstGeom prst="line">
                      <a:avLst/>
                    </a:prstGeom>
                    <a:ln w="1905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684561" y="1445035"/>
                      <a:ext cx="1116000" cy="0"/>
                    </a:xfrm>
                    <a:prstGeom prst="line">
                      <a:avLst/>
                    </a:prstGeom>
                    <a:ln w="1905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779172" y="1197270"/>
                      <a:ext cx="892973" cy="246221"/>
                    </a:xfrm>
                    <a:prstGeom prst="rect">
                      <a:avLst/>
                    </a:prstGeom>
                    <a:noFill/>
                  </p:spPr>
                  <p:txBody>
                    <a:bodyPr wrap="square" rtlCol="0">
                      <a:spAutoFit/>
                    </a:bodyPr>
                    <a:lstStyle/>
                    <a:p>
                      <a:pPr algn="ctr"/>
                      <a:r>
                        <a:rPr lang="en-US" sz="1000" dirty="0"/>
                        <a:t>WT 6 months</a:t>
                      </a:r>
                    </a:p>
                  </p:txBody>
                </p:sp>
                <p:sp>
                  <p:nvSpPr>
                    <p:cNvPr id="52" name="TextBox 51"/>
                    <p:cNvSpPr txBox="1"/>
                    <p:nvPr/>
                  </p:nvSpPr>
                  <p:spPr>
                    <a:xfrm>
                      <a:off x="1784015" y="1052736"/>
                      <a:ext cx="892973" cy="400110"/>
                    </a:xfrm>
                    <a:prstGeom prst="rect">
                      <a:avLst/>
                    </a:prstGeom>
                    <a:noFill/>
                  </p:spPr>
                  <p:txBody>
                    <a:bodyPr wrap="square" rtlCol="0">
                      <a:spAutoFit/>
                    </a:bodyPr>
                    <a:lstStyle/>
                    <a:p>
                      <a:pPr algn="ctr"/>
                      <a:r>
                        <a:rPr lang="en-US" sz="1000" dirty="0"/>
                        <a:t>ZYX KO</a:t>
                      </a:r>
                    </a:p>
                    <a:p>
                      <a:pPr algn="ctr"/>
                      <a:r>
                        <a:rPr lang="en-US" sz="1000" dirty="0"/>
                        <a:t> 6 months</a:t>
                      </a:r>
                    </a:p>
                  </p:txBody>
                </p:sp>
              </p:grpSp>
              <p:cxnSp>
                <p:nvCxnSpPr>
                  <p:cNvPr id="40" name="Straight Arrow Connector 39"/>
                  <p:cNvCxnSpPr/>
                  <p:nvPr/>
                </p:nvCxnSpPr>
                <p:spPr>
                  <a:xfrm flipH="1">
                    <a:off x="2871426" y="1665296"/>
                    <a:ext cx="720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2871426" y="1853208"/>
                    <a:ext cx="720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2880304" y="2122994"/>
                    <a:ext cx="720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996702" y="1601220"/>
                    <a:ext cx="216024" cy="153888"/>
                  </a:xfrm>
                  <a:prstGeom prst="rect">
                    <a:avLst/>
                  </a:prstGeom>
                  <a:noFill/>
                </p:spPr>
                <p:txBody>
                  <a:bodyPr wrap="square" lIns="0" tIns="0" rIns="0" bIns="0" rtlCol="0">
                    <a:spAutoFit/>
                  </a:bodyPr>
                  <a:lstStyle/>
                  <a:p>
                    <a:r>
                      <a:rPr lang="en-US" sz="1000" dirty="0"/>
                      <a:t>LPP</a:t>
                    </a:r>
                  </a:p>
                </p:txBody>
              </p:sp>
              <p:sp>
                <p:nvSpPr>
                  <p:cNvPr id="44" name="TextBox 43"/>
                  <p:cNvSpPr txBox="1"/>
                  <p:nvPr/>
                </p:nvSpPr>
                <p:spPr>
                  <a:xfrm>
                    <a:off x="2986763" y="1771745"/>
                    <a:ext cx="602698" cy="153888"/>
                  </a:xfrm>
                  <a:prstGeom prst="rect">
                    <a:avLst/>
                  </a:prstGeom>
                  <a:noFill/>
                </p:spPr>
                <p:txBody>
                  <a:bodyPr wrap="square" lIns="0" tIns="0" rIns="0" bIns="0" rtlCol="0">
                    <a:spAutoFit/>
                  </a:bodyPr>
                  <a:lstStyle/>
                  <a:p>
                    <a:r>
                      <a:rPr lang="el-GR" sz="1000" dirty="0"/>
                      <a:t>α</a:t>
                    </a:r>
                    <a:r>
                      <a:rPr lang="en-US" sz="1000" dirty="0"/>
                      <a:t>-tubulin</a:t>
                    </a:r>
                  </a:p>
                </p:txBody>
              </p:sp>
              <p:sp>
                <p:nvSpPr>
                  <p:cNvPr id="45" name="TextBox 44"/>
                  <p:cNvSpPr txBox="1"/>
                  <p:nvPr/>
                </p:nvSpPr>
                <p:spPr>
                  <a:xfrm>
                    <a:off x="3013474" y="2050976"/>
                    <a:ext cx="441910" cy="153888"/>
                  </a:xfrm>
                  <a:prstGeom prst="rect">
                    <a:avLst/>
                  </a:prstGeom>
                  <a:noFill/>
                </p:spPr>
                <p:txBody>
                  <a:bodyPr wrap="square" lIns="0" tIns="0" rIns="0" bIns="0" rtlCol="0">
                    <a:spAutoFit/>
                  </a:bodyPr>
                  <a:lstStyle/>
                  <a:p>
                    <a:r>
                      <a:rPr lang="en-US" sz="1000" dirty="0"/>
                      <a:t>GAPDH</a:t>
                    </a:r>
                  </a:p>
                </p:txBody>
              </p:sp>
            </p:grpSp>
            <p:grpSp>
              <p:nvGrpSpPr>
                <p:cNvPr id="9" name="Group 8"/>
                <p:cNvGrpSpPr/>
                <p:nvPr/>
              </p:nvGrpSpPr>
              <p:grpSpPr>
                <a:xfrm>
                  <a:off x="730536" y="2420888"/>
                  <a:ext cx="2841169" cy="1176945"/>
                  <a:chOff x="730536" y="2564904"/>
                  <a:chExt cx="2841169" cy="1176945"/>
                </a:xfrm>
              </p:grpSpPr>
              <p:grpSp>
                <p:nvGrpSpPr>
                  <p:cNvPr id="25" name="Group 24"/>
                  <p:cNvGrpSpPr/>
                  <p:nvPr/>
                </p:nvGrpSpPr>
                <p:grpSpPr>
                  <a:xfrm>
                    <a:off x="730536" y="2564904"/>
                    <a:ext cx="2106958" cy="1176945"/>
                    <a:chOff x="3178831" y="1051516"/>
                    <a:chExt cx="2106958" cy="1176945"/>
                  </a:xfrm>
                </p:grpSpPr>
                <p:pic>
                  <p:nvPicPr>
                    <p:cNvPr id="32" name="Picture 7" descr="C:\Users\Standardbenutzer\Desktop\20170322_gapdh 10_4.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775" t="20117" r="5363" b="17200"/>
                    <a:stretch/>
                  </p:blipFill>
                  <p:spPr bwMode="auto">
                    <a:xfrm>
                      <a:off x="3186816" y="2003913"/>
                      <a:ext cx="2098972" cy="22454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8" descr="C:\Users\Standardbenutzer\Desktop\20170322_Tub10 _16.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29525"/>
                    <a:stretch/>
                  </p:blipFill>
                  <p:spPr bwMode="auto">
                    <a:xfrm>
                      <a:off x="3186816" y="1771645"/>
                      <a:ext cx="2098972" cy="21046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C:\Users\Standardbenutzer\Desktop\20170321_1510.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637" t="27763" r="24303" b="63066"/>
                    <a:stretch/>
                  </p:blipFill>
                  <p:spPr bwMode="auto">
                    <a:xfrm>
                      <a:off x="3178831" y="1512366"/>
                      <a:ext cx="2106958" cy="259279"/>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Straight Connector 34"/>
                    <p:cNvCxnSpPr/>
                    <p:nvPr/>
                  </p:nvCxnSpPr>
                  <p:spPr>
                    <a:xfrm>
                      <a:off x="3178831" y="1447068"/>
                      <a:ext cx="1008000" cy="0"/>
                    </a:xfrm>
                    <a:prstGeom prst="line">
                      <a:avLst/>
                    </a:prstGeom>
                    <a:ln w="1905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210053" y="1443815"/>
                      <a:ext cx="1044000" cy="0"/>
                    </a:xfrm>
                    <a:prstGeom prst="line">
                      <a:avLst/>
                    </a:prstGeom>
                    <a:ln w="1905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185565" y="1196050"/>
                      <a:ext cx="954387" cy="246221"/>
                    </a:xfrm>
                    <a:prstGeom prst="rect">
                      <a:avLst/>
                    </a:prstGeom>
                    <a:noFill/>
                  </p:spPr>
                  <p:txBody>
                    <a:bodyPr wrap="square" rtlCol="0">
                      <a:spAutoFit/>
                    </a:bodyPr>
                    <a:lstStyle/>
                    <a:p>
                      <a:pPr algn="ctr"/>
                      <a:r>
                        <a:rPr lang="en-US" sz="1000" dirty="0"/>
                        <a:t>WT 12 months</a:t>
                      </a:r>
                    </a:p>
                  </p:txBody>
                </p:sp>
                <p:sp>
                  <p:nvSpPr>
                    <p:cNvPr id="38" name="TextBox 37"/>
                    <p:cNvSpPr txBox="1"/>
                    <p:nvPr/>
                  </p:nvSpPr>
                  <p:spPr>
                    <a:xfrm>
                      <a:off x="4250517" y="1051516"/>
                      <a:ext cx="892973" cy="400110"/>
                    </a:xfrm>
                    <a:prstGeom prst="rect">
                      <a:avLst/>
                    </a:prstGeom>
                    <a:noFill/>
                  </p:spPr>
                  <p:txBody>
                    <a:bodyPr wrap="square" rtlCol="0">
                      <a:spAutoFit/>
                    </a:bodyPr>
                    <a:lstStyle/>
                    <a:p>
                      <a:pPr algn="ctr"/>
                      <a:r>
                        <a:rPr lang="en-US" sz="1000" dirty="0"/>
                        <a:t>ZYX KO</a:t>
                      </a:r>
                    </a:p>
                    <a:p>
                      <a:pPr algn="ctr"/>
                      <a:r>
                        <a:rPr lang="en-US" sz="1000" dirty="0"/>
                        <a:t> 12 months</a:t>
                      </a:r>
                    </a:p>
                  </p:txBody>
                </p:sp>
              </p:grpSp>
              <p:cxnSp>
                <p:nvCxnSpPr>
                  <p:cNvPr id="26" name="Straight Arrow Connector 25"/>
                  <p:cNvCxnSpPr/>
                  <p:nvPr/>
                </p:nvCxnSpPr>
                <p:spPr>
                  <a:xfrm flipH="1">
                    <a:off x="2853670" y="3159708"/>
                    <a:ext cx="720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2853670" y="3347620"/>
                    <a:ext cx="720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2862548" y="3617406"/>
                    <a:ext cx="720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978946" y="3095632"/>
                    <a:ext cx="216024" cy="153888"/>
                  </a:xfrm>
                  <a:prstGeom prst="rect">
                    <a:avLst/>
                  </a:prstGeom>
                  <a:noFill/>
                </p:spPr>
                <p:txBody>
                  <a:bodyPr wrap="square" lIns="0" tIns="0" rIns="0" bIns="0" rtlCol="0">
                    <a:spAutoFit/>
                  </a:bodyPr>
                  <a:lstStyle/>
                  <a:p>
                    <a:r>
                      <a:rPr lang="en-US" sz="1000" dirty="0"/>
                      <a:t>LPP</a:t>
                    </a:r>
                  </a:p>
                </p:txBody>
              </p:sp>
              <p:sp>
                <p:nvSpPr>
                  <p:cNvPr id="30" name="TextBox 29"/>
                  <p:cNvSpPr txBox="1"/>
                  <p:nvPr/>
                </p:nvSpPr>
                <p:spPr>
                  <a:xfrm>
                    <a:off x="2969007" y="3266157"/>
                    <a:ext cx="602698" cy="153888"/>
                  </a:xfrm>
                  <a:prstGeom prst="rect">
                    <a:avLst/>
                  </a:prstGeom>
                  <a:noFill/>
                </p:spPr>
                <p:txBody>
                  <a:bodyPr wrap="square" lIns="0" tIns="0" rIns="0" bIns="0" rtlCol="0">
                    <a:spAutoFit/>
                  </a:bodyPr>
                  <a:lstStyle/>
                  <a:p>
                    <a:r>
                      <a:rPr lang="el-GR" sz="1000" dirty="0"/>
                      <a:t>α</a:t>
                    </a:r>
                    <a:r>
                      <a:rPr lang="en-US" sz="1000" dirty="0"/>
                      <a:t>-tubulin</a:t>
                    </a:r>
                  </a:p>
                </p:txBody>
              </p:sp>
              <p:sp>
                <p:nvSpPr>
                  <p:cNvPr id="31" name="TextBox 30"/>
                  <p:cNvSpPr txBox="1"/>
                  <p:nvPr/>
                </p:nvSpPr>
                <p:spPr>
                  <a:xfrm>
                    <a:off x="2995718" y="3545388"/>
                    <a:ext cx="441910" cy="153888"/>
                  </a:xfrm>
                  <a:prstGeom prst="rect">
                    <a:avLst/>
                  </a:prstGeom>
                  <a:noFill/>
                </p:spPr>
                <p:txBody>
                  <a:bodyPr wrap="square" lIns="0" tIns="0" rIns="0" bIns="0" rtlCol="0">
                    <a:spAutoFit/>
                  </a:bodyPr>
                  <a:lstStyle/>
                  <a:p>
                    <a:r>
                      <a:rPr lang="en-US" sz="1000" dirty="0"/>
                      <a:t>GAPDH</a:t>
                    </a:r>
                  </a:p>
                </p:txBody>
              </p:sp>
            </p:grpSp>
            <p:grpSp>
              <p:nvGrpSpPr>
                <p:cNvPr id="10" name="Group 9"/>
                <p:cNvGrpSpPr/>
                <p:nvPr/>
              </p:nvGrpSpPr>
              <p:grpSpPr>
                <a:xfrm>
                  <a:off x="686708" y="3789040"/>
                  <a:ext cx="2904798" cy="1186299"/>
                  <a:chOff x="686708" y="3861048"/>
                  <a:chExt cx="2904798" cy="1186299"/>
                </a:xfrm>
              </p:grpSpPr>
              <p:grpSp>
                <p:nvGrpSpPr>
                  <p:cNvPr id="11" name="Group 10"/>
                  <p:cNvGrpSpPr/>
                  <p:nvPr/>
                </p:nvGrpSpPr>
                <p:grpSpPr>
                  <a:xfrm>
                    <a:off x="686708" y="3861048"/>
                    <a:ext cx="2150100" cy="1186299"/>
                    <a:chOff x="5662260" y="1052736"/>
                    <a:chExt cx="2150100" cy="1186299"/>
                  </a:xfrm>
                </p:grpSpPr>
                <p:pic>
                  <p:nvPicPr>
                    <p:cNvPr id="18" name="Picture 6" descr="C:\Users\Standardbenutzer\Desktop\20170322_gapdh14_4.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1166" t="20862" r="3254" b="21404"/>
                    <a:stretch/>
                  </p:blipFill>
                  <p:spPr bwMode="auto">
                    <a:xfrm>
                      <a:off x="5734268" y="2023012"/>
                      <a:ext cx="2073978" cy="21602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D:\Taslima\Experiments\2017\2017.03.21---LPP level at diff age\2017.03.21 lpp\20170321_1452_16.t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4383" t="30441" r="3786" b="61523"/>
                    <a:stretch/>
                  </p:blipFill>
                  <p:spPr bwMode="auto">
                    <a:xfrm>
                      <a:off x="5739261" y="1497094"/>
                      <a:ext cx="2073018" cy="2612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C:\Users\Standardbenutzer\Desktop\20170322_1553 tub_14.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827" r="2280"/>
                    <a:stretch/>
                  </p:blipFill>
                  <p:spPr bwMode="auto">
                    <a:xfrm>
                      <a:off x="5734268" y="1770149"/>
                      <a:ext cx="2078092" cy="258762"/>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Connector 20"/>
                    <p:cNvCxnSpPr/>
                    <p:nvPr/>
                  </p:nvCxnSpPr>
                  <p:spPr>
                    <a:xfrm>
                      <a:off x="5728268" y="1448288"/>
                      <a:ext cx="900000" cy="0"/>
                    </a:xfrm>
                    <a:prstGeom prst="line">
                      <a:avLst/>
                    </a:prstGeom>
                    <a:ln w="1905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640391" y="1445035"/>
                      <a:ext cx="1116000" cy="0"/>
                    </a:xfrm>
                    <a:prstGeom prst="line">
                      <a:avLst/>
                    </a:prstGeom>
                    <a:ln w="1905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662260" y="1197270"/>
                      <a:ext cx="1000993" cy="246221"/>
                    </a:xfrm>
                    <a:prstGeom prst="rect">
                      <a:avLst/>
                    </a:prstGeom>
                    <a:noFill/>
                  </p:spPr>
                  <p:txBody>
                    <a:bodyPr wrap="square" rtlCol="0">
                      <a:spAutoFit/>
                    </a:bodyPr>
                    <a:lstStyle/>
                    <a:p>
                      <a:pPr algn="ctr"/>
                      <a:r>
                        <a:rPr lang="en-US" sz="1000" dirty="0"/>
                        <a:t>WT 18 months</a:t>
                      </a:r>
                    </a:p>
                  </p:txBody>
                </p:sp>
                <p:sp>
                  <p:nvSpPr>
                    <p:cNvPr id="24" name="TextBox 23"/>
                    <p:cNvSpPr txBox="1"/>
                    <p:nvPr/>
                  </p:nvSpPr>
                  <p:spPr>
                    <a:xfrm>
                      <a:off x="6739845" y="1052736"/>
                      <a:ext cx="892973" cy="400110"/>
                    </a:xfrm>
                    <a:prstGeom prst="rect">
                      <a:avLst/>
                    </a:prstGeom>
                    <a:noFill/>
                  </p:spPr>
                  <p:txBody>
                    <a:bodyPr wrap="square" rtlCol="0">
                      <a:spAutoFit/>
                    </a:bodyPr>
                    <a:lstStyle/>
                    <a:p>
                      <a:pPr algn="ctr"/>
                      <a:r>
                        <a:rPr lang="en-US" sz="1000" dirty="0"/>
                        <a:t>ZYX KO</a:t>
                      </a:r>
                    </a:p>
                    <a:p>
                      <a:pPr algn="ctr"/>
                      <a:r>
                        <a:rPr lang="en-US" sz="1000" dirty="0"/>
                        <a:t> 18 months</a:t>
                      </a:r>
                    </a:p>
                  </p:txBody>
                </p:sp>
              </p:grpSp>
              <p:cxnSp>
                <p:nvCxnSpPr>
                  <p:cNvPr id="12" name="Straight Arrow Connector 11"/>
                  <p:cNvCxnSpPr/>
                  <p:nvPr/>
                </p:nvCxnSpPr>
                <p:spPr>
                  <a:xfrm flipH="1">
                    <a:off x="2863532" y="4456798"/>
                    <a:ext cx="720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863532" y="4644710"/>
                    <a:ext cx="720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2872410" y="4914496"/>
                    <a:ext cx="7200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988808" y="4392722"/>
                    <a:ext cx="216024" cy="153888"/>
                  </a:xfrm>
                  <a:prstGeom prst="rect">
                    <a:avLst/>
                  </a:prstGeom>
                  <a:noFill/>
                </p:spPr>
                <p:txBody>
                  <a:bodyPr wrap="square" lIns="0" tIns="0" rIns="0" bIns="0" rtlCol="0">
                    <a:spAutoFit/>
                  </a:bodyPr>
                  <a:lstStyle/>
                  <a:p>
                    <a:r>
                      <a:rPr lang="en-US" sz="1000" dirty="0"/>
                      <a:t>LPP</a:t>
                    </a:r>
                  </a:p>
                </p:txBody>
              </p:sp>
              <p:sp>
                <p:nvSpPr>
                  <p:cNvPr id="16" name="TextBox 15"/>
                  <p:cNvSpPr txBox="1"/>
                  <p:nvPr/>
                </p:nvSpPr>
                <p:spPr>
                  <a:xfrm>
                    <a:off x="2988808" y="4573186"/>
                    <a:ext cx="602698" cy="153888"/>
                  </a:xfrm>
                  <a:prstGeom prst="rect">
                    <a:avLst/>
                  </a:prstGeom>
                  <a:noFill/>
                </p:spPr>
                <p:txBody>
                  <a:bodyPr wrap="square" lIns="0" tIns="0" rIns="0" bIns="0" rtlCol="0">
                    <a:spAutoFit/>
                  </a:bodyPr>
                  <a:lstStyle/>
                  <a:p>
                    <a:r>
                      <a:rPr lang="el-GR" sz="1000" dirty="0"/>
                      <a:t>α</a:t>
                    </a:r>
                    <a:r>
                      <a:rPr lang="en-US" sz="1000" dirty="0"/>
                      <a:t>-tubulin</a:t>
                    </a:r>
                  </a:p>
                </p:txBody>
              </p:sp>
              <p:sp>
                <p:nvSpPr>
                  <p:cNvPr id="17" name="TextBox 16"/>
                  <p:cNvSpPr txBox="1"/>
                  <p:nvPr/>
                </p:nvSpPr>
                <p:spPr>
                  <a:xfrm>
                    <a:off x="3005580" y="4842478"/>
                    <a:ext cx="441910" cy="153888"/>
                  </a:xfrm>
                  <a:prstGeom prst="rect">
                    <a:avLst/>
                  </a:prstGeom>
                  <a:noFill/>
                </p:spPr>
                <p:txBody>
                  <a:bodyPr wrap="square" lIns="0" tIns="0" rIns="0" bIns="0" rtlCol="0">
                    <a:spAutoFit/>
                  </a:bodyPr>
                  <a:lstStyle/>
                  <a:p>
                    <a:r>
                      <a:rPr lang="en-US" sz="1000" dirty="0"/>
                      <a:t>GAPDH</a:t>
                    </a:r>
                  </a:p>
                </p:txBody>
              </p:sp>
            </p:grpSp>
          </p:grpSp>
          <p:sp>
            <p:nvSpPr>
              <p:cNvPr id="7" name="Rectangle 6"/>
              <p:cNvSpPr/>
              <p:nvPr/>
            </p:nvSpPr>
            <p:spPr>
              <a:xfrm>
                <a:off x="660074" y="1052736"/>
                <a:ext cx="2912692" cy="4007782"/>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TextBox 66"/>
            <p:cNvSpPr txBox="1"/>
            <p:nvPr/>
          </p:nvSpPr>
          <p:spPr>
            <a:xfrm>
              <a:off x="396796" y="520983"/>
              <a:ext cx="406720" cy="646331"/>
            </a:xfrm>
            <a:prstGeom prst="rect">
              <a:avLst/>
            </a:prstGeom>
            <a:noFill/>
          </p:spPr>
          <p:txBody>
            <a:bodyPr wrap="square" rtlCol="0">
              <a:spAutoFit/>
            </a:bodyPr>
            <a:lstStyle/>
            <a:p>
              <a:r>
                <a:rPr lang="en-US" b="1" dirty="0"/>
                <a:t>a.</a:t>
              </a:r>
              <a:r>
                <a:rPr lang="en-US" b="1" dirty="0">
                  <a:solidFill>
                    <a:schemeClr val="bg1"/>
                  </a:solidFill>
                </a:rPr>
                <a:t>.</a:t>
              </a:r>
              <a:endParaRPr lang="de-DE" b="1" dirty="0">
                <a:solidFill>
                  <a:schemeClr val="bg1"/>
                </a:solidFill>
              </a:endParaRPr>
            </a:p>
          </p:txBody>
        </p:sp>
        <p:sp>
          <p:nvSpPr>
            <p:cNvPr id="68" name="TextBox 67"/>
            <p:cNvSpPr txBox="1"/>
            <p:nvPr/>
          </p:nvSpPr>
          <p:spPr>
            <a:xfrm>
              <a:off x="3488351" y="520982"/>
              <a:ext cx="406720" cy="646331"/>
            </a:xfrm>
            <a:prstGeom prst="rect">
              <a:avLst/>
            </a:prstGeom>
            <a:noFill/>
          </p:spPr>
          <p:txBody>
            <a:bodyPr wrap="square" rtlCol="0">
              <a:spAutoFit/>
            </a:bodyPr>
            <a:lstStyle/>
            <a:p>
              <a:r>
                <a:rPr lang="en-US" b="1" dirty="0"/>
                <a:t>b.</a:t>
              </a:r>
              <a:r>
                <a:rPr lang="en-US" b="1" dirty="0">
                  <a:solidFill>
                    <a:schemeClr val="bg1"/>
                  </a:solidFill>
                </a:rPr>
                <a:t>.</a:t>
              </a:r>
              <a:endParaRPr lang="de-DE" b="1" dirty="0">
                <a:solidFill>
                  <a:schemeClr val="bg1"/>
                </a:solidFill>
              </a:endParaRPr>
            </a:p>
          </p:txBody>
        </p:sp>
        <p:grpSp>
          <p:nvGrpSpPr>
            <p:cNvPr id="76" name="Gruppieren 75">
              <a:extLst>
                <a:ext uri="{FF2B5EF4-FFF2-40B4-BE49-F238E27FC236}">
                  <a16:creationId xmlns:a16="http://schemas.microsoft.com/office/drawing/2014/main" id="{47D7942C-3556-29E2-B3AC-AD40BDBD258A}"/>
                </a:ext>
              </a:extLst>
            </p:cNvPr>
            <p:cNvGrpSpPr/>
            <p:nvPr/>
          </p:nvGrpSpPr>
          <p:grpSpPr>
            <a:xfrm>
              <a:off x="3584643" y="1409430"/>
              <a:ext cx="4480235" cy="2970045"/>
              <a:chOff x="3574704" y="1966020"/>
              <a:chExt cx="4480235" cy="2970045"/>
            </a:xfrm>
          </p:grpSpPr>
          <p:sp>
            <p:nvSpPr>
              <p:cNvPr id="4" name="TextBox 3"/>
              <p:cNvSpPr txBox="1"/>
              <p:nvPr/>
            </p:nvSpPr>
            <p:spPr>
              <a:xfrm>
                <a:off x="4628538" y="2430054"/>
                <a:ext cx="406720" cy="369332"/>
              </a:xfrm>
              <a:prstGeom prst="rect">
                <a:avLst/>
              </a:prstGeom>
              <a:noFill/>
            </p:spPr>
            <p:txBody>
              <a:bodyPr wrap="square" rtlCol="0">
                <a:spAutoFit/>
              </a:bodyPr>
              <a:lstStyle/>
              <a:p>
                <a:r>
                  <a:rPr lang="en-US" b="1" dirty="0">
                    <a:solidFill>
                      <a:schemeClr val="bg1"/>
                    </a:solidFill>
                  </a:rPr>
                  <a:t>G.</a:t>
                </a:r>
                <a:endParaRPr lang="de-DE" b="1" dirty="0">
                  <a:solidFill>
                    <a:schemeClr val="bg1"/>
                  </a:solidFill>
                </a:endParaRPr>
              </a:p>
            </p:txBody>
          </p:sp>
          <p:graphicFrame>
            <p:nvGraphicFramePr>
              <p:cNvPr id="60" name="Chart 59"/>
              <p:cNvGraphicFramePr>
                <a:graphicFrameLocks/>
              </p:cNvGraphicFramePr>
              <p:nvPr>
                <p:extLst>
                  <p:ext uri="{D42A27DB-BD31-4B8C-83A1-F6EECF244321}">
                    <p14:modId xmlns:p14="http://schemas.microsoft.com/office/powerpoint/2010/main" val="783508443"/>
                  </p:ext>
                </p:extLst>
              </p:nvPr>
            </p:nvGraphicFramePr>
            <p:xfrm>
              <a:off x="3730446" y="1966020"/>
              <a:ext cx="3448050" cy="2934638"/>
            </p:xfrm>
            <a:graphic>
              <a:graphicData uri="http://schemas.openxmlformats.org/drawingml/2006/chart">
                <c:chart xmlns:c="http://schemas.openxmlformats.org/drawingml/2006/chart" xmlns:r="http://schemas.openxmlformats.org/officeDocument/2006/relationships" r:id="rId9"/>
              </a:graphicData>
            </a:graphic>
          </p:graphicFrame>
          <p:sp>
            <p:nvSpPr>
              <p:cNvPr id="61" name="TextBox 60"/>
              <p:cNvSpPr txBox="1"/>
              <p:nvPr/>
            </p:nvSpPr>
            <p:spPr>
              <a:xfrm>
                <a:off x="4316372" y="4768347"/>
                <a:ext cx="648072" cy="166653"/>
              </a:xfrm>
              <a:prstGeom prst="rect">
                <a:avLst/>
              </a:prstGeom>
              <a:noFill/>
            </p:spPr>
            <p:txBody>
              <a:bodyPr wrap="square" lIns="0" tIns="0" rIns="0" bIns="0" rtlCol="0">
                <a:spAutoFit/>
              </a:bodyPr>
              <a:lstStyle/>
              <a:p>
                <a:r>
                  <a:rPr lang="en-US" sz="1000" b="1" dirty="0"/>
                  <a:t>6 months</a:t>
                </a:r>
              </a:p>
            </p:txBody>
          </p:sp>
          <p:sp>
            <p:nvSpPr>
              <p:cNvPr id="62" name="TextBox 61"/>
              <p:cNvSpPr txBox="1"/>
              <p:nvPr/>
            </p:nvSpPr>
            <p:spPr>
              <a:xfrm>
                <a:off x="5224858" y="4768347"/>
                <a:ext cx="711202" cy="166653"/>
              </a:xfrm>
              <a:prstGeom prst="rect">
                <a:avLst/>
              </a:prstGeom>
              <a:noFill/>
            </p:spPr>
            <p:txBody>
              <a:bodyPr wrap="square" lIns="0" tIns="0" rIns="0" bIns="0" rtlCol="0">
                <a:spAutoFit/>
              </a:bodyPr>
              <a:lstStyle/>
              <a:p>
                <a:pPr algn="ctr"/>
                <a:r>
                  <a:rPr lang="en-US" sz="1000" b="1" dirty="0"/>
                  <a:t>12 months</a:t>
                </a:r>
              </a:p>
            </p:txBody>
          </p:sp>
          <p:sp>
            <p:nvSpPr>
              <p:cNvPr id="63" name="TextBox 62"/>
              <p:cNvSpPr txBox="1"/>
              <p:nvPr/>
            </p:nvSpPr>
            <p:spPr>
              <a:xfrm>
                <a:off x="6142222" y="4769412"/>
                <a:ext cx="711202" cy="166653"/>
              </a:xfrm>
              <a:prstGeom prst="rect">
                <a:avLst/>
              </a:prstGeom>
              <a:noFill/>
            </p:spPr>
            <p:txBody>
              <a:bodyPr wrap="square" lIns="0" tIns="0" rIns="0" bIns="0" rtlCol="0">
                <a:spAutoFit/>
              </a:bodyPr>
              <a:lstStyle/>
              <a:p>
                <a:pPr algn="ctr"/>
                <a:r>
                  <a:rPr lang="en-US" sz="1000" b="1" dirty="0"/>
                  <a:t>18 months</a:t>
                </a:r>
              </a:p>
            </p:txBody>
          </p:sp>
          <p:cxnSp>
            <p:nvCxnSpPr>
              <p:cNvPr id="64" name="Straight Connector 63"/>
              <p:cNvCxnSpPr/>
              <p:nvPr/>
            </p:nvCxnSpPr>
            <p:spPr>
              <a:xfrm>
                <a:off x="6326189" y="2238584"/>
                <a:ext cx="43204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494872" y="2086082"/>
                <a:ext cx="63622" cy="199984"/>
              </a:xfrm>
              <a:prstGeom prst="rect">
                <a:avLst/>
              </a:prstGeom>
              <a:noFill/>
            </p:spPr>
            <p:txBody>
              <a:bodyPr wrap="square" lIns="0" tIns="0" rIns="0" bIns="0" rtlCol="0">
                <a:spAutoFit/>
              </a:bodyPr>
              <a:lstStyle/>
              <a:p>
                <a:r>
                  <a:rPr lang="en-US" sz="1200" b="1" dirty="0"/>
                  <a:t>*</a:t>
                </a:r>
              </a:p>
            </p:txBody>
          </p:sp>
          <p:grpSp>
            <p:nvGrpSpPr>
              <p:cNvPr id="55" name="Group 54"/>
              <p:cNvGrpSpPr/>
              <p:nvPr/>
            </p:nvGrpSpPr>
            <p:grpSpPr>
              <a:xfrm>
                <a:off x="7252912" y="4091756"/>
                <a:ext cx="802027" cy="452477"/>
                <a:chOff x="7452320" y="2547148"/>
                <a:chExt cx="802027" cy="417820"/>
              </a:xfrm>
            </p:grpSpPr>
            <p:sp>
              <p:nvSpPr>
                <p:cNvPr id="56" name="Rectangle 55"/>
                <p:cNvSpPr/>
                <p:nvPr/>
              </p:nvSpPr>
              <p:spPr>
                <a:xfrm>
                  <a:off x="7452320" y="2565422"/>
                  <a:ext cx="144016" cy="144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7453304" y="2799196"/>
                  <a:ext cx="144016" cy="144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7639742" y="2547148"/>
                  <a:ext cx="252028" cy="184666"/>
                </a:xfrm>
                <a:prstGeom prst="rect">
                  <a:avLst/>
                </a:prstGeom>
                <a:noFill/>
              </p:spPr>
              <p:txBody>
                <a:bodyPr wrap="square" lIns="0" tIns="0" rIns="0" bIns="0" rtlCol="0">
                  <a:spAutoFit/>
                </a:bodyPr>
                <a:lstStyle/>
                <a:p>
                  <a:r>
                    <a:rPr lang="en-US" sz="1200" b="1" dirty="0"/>
                    <a:t>WT</a:t>
                  </a:r>
                </a:p>
              </p:txBody>
            </p:sp>
            <p:sp>
              <p:nvSpPr>
                <p:cNvPr id="59" name="TextBox 58"/>
                <p:cNvSpPr txBox="1"/>
                <p:nvPr/>
              </p:nvSpPr>
              <p:spPr>
                <a:xfrm>
                  <a:off x="7651157" y="2794446"/>
                  <a:ext cx="603190" cy="170522"/>
                </a:xfrm>
                <a:prstGeom prst="rect">
                  <a:avLst/>
                </a:prstGeom>
                <a:noFill/>
              </p:spPr>
              <p:txBody>
                <a:bodyPr wrap="square" lIns="0" tIns="0" rIns="0" bIns="0" rtlCol="0">
                  <a:spAutoFit/>
                </a:bodyPr>
                <a:lstStyle/>
                <a:p>
                  <a:r>
                    <a:rPr lang="en-US" sz="1200" b="1" dirty="0"/>
                    <a:t>ZXY KO</a:t>
                  </a:r>
                </a:p>
              </p:txBody>
            </p:sp>
          </p:grpSp>
          <p:sp>
            <p:nvSpPr>
              <p:cNvPr id="69" name="Textfeld 68">
                <a:extLst>
                  <a:ext uri="{FF2B5EF4-FFF2-40B4-BE49-F238E27FC236}">
                    <a16:creationId xmlns:a16="http://schemas.microsoft.com/office/drawing/2014/main" id="{CF682D09-B59D-4221-068E-88B14B5FB763}"/>
                  </a:ext>
                </a:extLst>
              </p:cNvPr>
              <p:cNvSpPr txBox="1"/>
              <p:nvPr/>
            </p:nvSpPr>
            <p:spPr>
              <a:xfrm>
                <a:off x="3663864" y="1987256"/>
                <a:ext cx="381986" cy="230832"/>
              </a:xfrm>
              <a:prstGeom prst="rect">
                <a:avLst/>
              </a:prstGeom>
              <a:solidFill>
                <a:schemeClr val="bg1"/>
              </a:solidFill>
            </p:spPr>
            <p:txBody>
              <a:bodyPr wrap="square" rtlCol="0">
                <a:spAutoFit/>
              </a:bodyPr>
              <a:lstStyle/>
              <a:p>
                <a:pPr algn="r"/>
                <a:r>
                  <a:rPr lang="de-DE" sz="900" b="1" dirty="0">
                    <a:latin typeface="Arial" panose="020B0604020202020204" pitchFamily="34" charset="0"/>
                    <a:cs typeface="Arial" panose="020B0604020202020204" pitchFamily="34" charset="0"/>
                  </a:rPr>
                  <a:t>1.2</a:t>
                </a:r>
              </a:p>
            </p:txBody>
          </p:sp>
          <p:sp>
            <p:nvSpPr>
              <p:cNvPr id="70" name="Textfeld 69">
                <a:extLst>
                  <a:ext uri="{FF2B5EF4-FFF2-40B4-BE49-F238E27FC236}">
                    <a16:creationId xmlns:a16="http://schemas.microsoft.com/office/drawing/2014/main" id="{86F94B12-2B53-901A-26A5-C62EAC23D136}"/>
                  </a:ext>
                </a:extLst>
              </p:cNvPr>
              <p:cNvSpPr txBox="1"/>
              <p:nvPr/>
            </p:nvSpPr>
            <p:spPr>
              <a:xfrm>
                <a:off x="3683732" y="2428236"/>
                <a:ext cx="351751" cy="230832"/>
              </a:xfrm>
              <a:prstGeom prst="rect">
                <a:avLst/>
              </a:prstGeom>
              <a:solidFill>
                <a:schemeClr val="bg1"/>
              </a:solidFill>
            </p:spPr>
            <p:txBody>
              <a:bodyPr wrap="square" rtlCol="0">
                <a:spAutoFit/>
              </a:bodyPr>
              <a:lstStyle/>
              <a:p>
                <a:pPr algn="r"/>
                <a:r>
                  <a:rPr lang="de-DE" sz="900" b="1" dirty="0">
                    <a:latin typeface="Arial" panose="020B0604020202020204" pitchFamily="34" charset="0"/>
                    <a:cs typeface="Arial" panose="020B0604020202020204" pitchFamily="34" charset="0"/>
                  </a:rPr>
                  <a:t>1.0</a:t>
                </a:r>
              </a:p>
            </p:txBody>
          </p:sp>
          <p:sp>
            <p:nvSpPr>
              <p:cNvPr id="71" name="Textfeld 70">
                <a:extLst>
                  <a:ext uri="{FF2B5EF4-FFF2-40B4-BE49-F238E27FC236}">
                    <a16:creationId xmlns:a16="http://schemas.microsoft.com/office/drawing/2014/main" id="{86F697ED-8365-69A6-4DA2-6D6F0207D759}"/>
                  </a:ext>
                </a:extLst>
              </p:cNvPr>
              <p:cNvSpPr txBox="1"/>
              <p:nvPr/>
            </p:nvSpPr>
            <p:spPr>
              <a:xfrm>
                <a:off x="3680829" y="3307856"/>
                <a:ext cx="351751" cy="230832"/>
              </a:xfrm>
              <a:prstGeom prst="rect">
                <a:avLst/>
              </a:prstGeom>
              <a:solidFill>
                <a:schemeClr val="bg1"/>
              </a:solidFill>
            </p:spPr>
            <p:txBody>
              <a:bodyPr wrap="square" rtlCol="0">
                <a:spAutoFit/>
              </a:bodyPr>
              <a:lstStyle/>
              <a:p>
                <a:pPr algn="r"/>
                <a:r>
                  <a:rPr lang="de-DE" sz="900" b="1" dirty="0">
                    <a:latin typeface="Arial" panose="020B0604020202020204" pitchFamily="34" charset="0"/>
                    <a:cs typeface="Arial" panose="020B0604020202020204" pitchFamily="34" charset="0"/>
                  </a:rPr>
                  <a:t>0.6</a:t>
                </a:r>
              </a:p>
            </p:txBody>
          </p:sp>
          <p:sp>
            <p:nvSpPr>
              <p:cNvPr id="72" name="Textfeld 71">
                <a:extLst>
                  <a:ext uri="{FF2B5EF4-FFF2-40B4-BE49-F238E27FC236}">
                    <a16:creationId xmlns:a16="http://schemas.microsoft.com/office/drawing/2014/main" id="{15909BC5-3D8D-D0E0-CC02-F175B0A9A0F2}"/>
                  </a:ext>
                </a:extLst>
              </p:cNvPr>
              <p:cNvSpPr txBox="1"/>
              <p:nvPr/>
            </p:nvSpPr>
            <p:spPr>
              <a:xfrm>
                <a:off x="3684372" y="3762876"/>
                <a:ext cx="351751" cy="230832"/>
              </a:xfrm>
              <a:prstGeom prst="rect">
                <a:avLst/>
              </a:prstGeom>
              <a:solidFill>
                <a:schemeClr val="bg1"/>
              </a:solidFill>
            </p:spPr>
            <p:txBody>
              <a:bodyPr wrap="square" rtlCol="0">
                <a:spAutoFit/>
              </a:bodyPr>
              <a:lstStyle/>
              <a:p>
                <a:pPr algn="r"/>
                <a:r>
                  <a:rPr lang="de-DE" sz="900" b="1" dirty="0">
                    <a:latin typeface="Arial" panose="020B0604020202020204" pitchFamily="34" charset="0"/>
                    <a:cs typeface="Arial" panose="020B0604020202020204" pitchFamily="34" charset="0"/>
                  </a:rPr>
                  <a:t>0.4</a:t>
                </a:r>
              </a:p>
            </p:txBody>
          </p:sp>
          <p:sp>
            <p:nvSpPr>
              <p:cNvPr id="73" name="Textfeld 72">
                <a:extLst>
                  <a:ext uri="{FF2B5EF4-FFF2-40B4-BE49-F238E27FC236}">
                    <a16:creationId xmlns:a16="http://schemas.microsoft.com/office/drawing/2014/main" id="{432A7837-E240-BE30-90FC-87F8F9A71B5E}"/>
                  </a:ext>
                </a:extLst>
              </p:cNvPr>
              <p:cNvSpPr txBox="1"/>
              <p:nvPr/>
            </p:nvSpPr>
            <p:spPr>
              <a:xfrm>
                <a:off x="3682698" y="4203204"/>
                <a:ext cx="351751" cy="230832"/>
              </a:xfrm>
              <a:prstGeom prst="rect">
                <a:avLst/>
              </a:prstGeom>
              <a:solidFill>
                <a:schemeClr val="bg1"/>
              </a:solidFill>
            </p:spPr>
            <p:txBody>
              <a:bodyPr wrap="square" rtlCol="0">
                <a:spAutoFit/>
              </a:bodyPr>
              <a:lstStyle/>
              <a:p>
                <a:pPr algn="r"/>
                <a:r>
                  <a:rPr lang="de-DE" sz="900" b="1" dirty="0">
                    <a:latin typeface="Arial" panose="020B0604020202020204" pitchFamily="34" charset="0"/>
                    <a:cs typeface="Arial" panose="020B0604020202020204" pitchFamily="34" charset="0"/>
                  </a:rPr>
                  <a:t>0.2</a:t>
                </a:r>
              </a:p>
            </p:txBody>
          </p:sp>
          <p:sp>
            <p:nvSpPr>
              <p:cNvPr id="74" name="Textfeld 73">
                <a:extLst>
                  <a:ext uri="{FF2B5EF4-FFF2-40B4-BE49-F238E27FC236}">
                    <a16:creationId xmlns:a16="http://schemas.microsoft.com/office/drawing/2014/main" id="{46C17BEA-D941-649C-413D-1D70B7AA8DF5}"/>
                  </a:ext>
                </a:extLst>
              </p:cNvPr>
              <p:cNvSpPr txBox="1"/>
              <p:nvPr/>
            </p:nvSpPr>
            <p:spPr>
              <a:xfrm>
                <a:off x="3682698" y="4643532"/>
                <a:ext cx="351751" cy="230832"/>
              </a:xfrm>
              <a:prstGeom prst="rect">
                <a:avLst/>
              </a:prstGeom>
              <a:solidFill>
                <a:schemeClr val="bg1"/>
              </a:solidFill>
            </p:spPr>
            <p:txBody>
              <a:bodyPr wrap="square" rtlCol="0">
                <a:spAutoFit/>
              </a:bodyPr>
              <a:lstStyle/>
              <a:p>
                <a:pPr algn="r"/>
                <a:r>
                  <a:rPr lang="de-DE" sz="900" b="1" dirty="0">
                    <a:latin typeface="Arial" panose="020B0604020202020204" pitchFamily="34" charset="0"/>
                    <a:cs typeface="Arial" panose="020B0604020202020204" pitchFamily="34" charset="0"/>
                  </a:rPr>
                  <a:t>0.0</a:t>
                </a:r>
              </a:p>
            </p:txBody>
          </p:sp>
          <p:sp>
            <p:nvSpPr>
              <p:cNvPr id="75" name="Textfeld 74">
                <a:extLst>
                  <a:ext uri="{FF2B5EF4-FFF2-40B4-BE49-F238E27FC236}">
                    <a16:creationId xmlns:a16="http://schemas.microsoft.com/office/drawing/2014/main" id="{DA27CB2A-C85F-C785-4C04-5093E406C7D1}"/>
                  </a:ext>
                </a:extLst>
              </p:cNvPr>
              <p:cNvSpPr txBox="1"/>
              <p:nvPr/>
            </p:nvSpPr>
            <p:spPr>
              <a:xfrm>
                <a:off x="3680537" y="2863210"/>
                <a:ext cx="351751" cy="230832"/>
              </a:xfrm>
              <a:prstGeom prst="rect">
                <a:avLst/>
              </a:prstGeom>
              <a:solidFill>
                <a:schemeClr val="bg1"/>
              </a:solidFill>
            </p:spPr>
            <p:txBody>
              <a:bodyPr wrap="square" rtlCol="0">
                <a:spAutoFit/>
              </a:bodyPr>
              <a:lstStyle/>
              <a:p>
                <a:pPr algn="r"/>
                <a:r>
                  <a:rPr lang="de-DE" sz="900" b="1" dirty="0">
                    <a:latin typeface="Arial" panose="020B0604020202020204" pitchFamily="34" charset="0"/>
                    <a:cs typeface="Arial" panose="020B0604020202020204" pitchFamily="34" charset="0"/>
                  </a:rPr>
                  <a:t>0.8</a:t>
                </a:r>
              </a:p>
            </p:txBody>
          </p:sp>
          <p:sp>
            <p:nvSpPr>
              <p:cNvPr id="66" name="TextBox 65"/>
              <p:cNvSpPr txBox="1"/>
              <p:nvPr/>
            </p:nvSpPr>
            <p:spPr>
              <a:xfrm rot="16200000">
                <a:off x="2295987" y="3336286"/>
                <a:ext cx="2742100" cy="184666"/>
              </a:xfrm>
              <a:prstGeom prst="rect">
                <a:avLst/>
              </a:prstGeom>
              <a:noFill/>
            </p:spPr>
            <p:txBody>
              <a:bodyPr wrap="square" lIns="0" tIns="0" rIns="0" bIns="0" rtlCol="0">
                <a:spAutoFit/>
              </a:bodyPr>
              <a:lstStyle/>
              <a:p>
                <a:pPr algn="ctr"/>
                <a:r>
                  <a:rPr lang="en-US" sz="1200" b="1" dirty="0"/>
                  <a:t>Relative LPP protein level</a:t>
                </a:r>
              </a:p>
            </p:txBody>
          </p:sp>
        </p:grpSp>
      </p:grpSp>
    </p:spTree>
    <p:extLst>
      <p:ext uri="{BB962C8B-B14F-4D97-AF65-F5344CB8AC3E}">
        <p14:creationId xmlns:p14="http://schemas.microsoft.com/office/powerpoint/2010/main" val="2229671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881</Words>
  <Application>Microsoft Macintosh PowerPoint</Application>
  <PresentationFormat>Bildschirmpräsentation (4:3)</PresentationFormat>
  <Paragraphs>72</Paragraphs>
  <Slides>8</Slides>
  <Notes>0</Notes>
  <HiddenSlides>0</HiddenSlides>
  <MMClips>0</MMClips>
  <ScaleCrop>false</ScaleCrop>
  <HeadingPairs>
    <vt:vector size="8" baseType="variant">
      <vt:variant>
        <vt:lpstr>Verwendete Schriftarten</vt:lpstr>
      </vt:variant>
      <vt:variant>
        <vt:i4>3</vt:i4>
      </vt:variant>
      <vt:variant>
        <vt:lpstr>Design</vt:lpstr>
      </vt:variant>
      <vt:variant>
        <vt:i4>1</vt:i4>
      </vt:variant>
      <vt:variant>
        <vt:lpstr>Eingebettete OLE-Server</vt:lpstr>
      </vt:variant>
      <vt:variant>
        <vt:i4>1</vt:i4>
      </vt:variant>
      <vt:variant>
        <vt:lpstr>Folientitel</vt:lpstr>
      </vt:variant>
      <vt:variant>
        <vt:i4>8</vt:i4>
      </vt:variant>
    </vt:vector>
  </HeadingPairs>
  <TitlesOfParts>
    <vt:vector size="13" baseType="lpstr">
      <vt:lpstr>Arial</vt:lpstr>
      <vt:lpstr>Calibri</vt:lpstr>
      <vt:lpstr>Calibri Light</vt:lpstr>
      <vt:lpstr>Office Theme</vt:lpstr>
      <vt:lpstr>Prism 9</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Inst. Physiol. Pathophysiol.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A.Sporkova</dc:creator>
  <cp:lastModifiedBy>Markus Hecker</cp:lastModifiedBy>
  <cp:revision>104</cp:revision>
  <dcterms:created xsi:type="dcterms:W3CDTF">2023-01-13T10:49:21Z</dcterms:created>
  <dcterms:modified xsi:type="dcterms:W3CDTF">2023-09-19T12:44:16Z</dcterms:modified>
</cp:coreProperties>
</file>